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7" r:id="rId2"/>
    <p:sldId id="270" r:id="rId3"/>
    <p:sldId id="271" r:id="rId4"/>
  </p:sldIdLst>
  <p:sldSz cx="6858000" cy="9906000" type="A4"/>
  <p:notesSz cx="9866313" cy="6735763"/>
  <p:defaultTextStyle>
    <a:defPPr>
      <a:defRPr lang="ja-JP"/>
    </a:defPPr>
    <a:lvl1pPr marL="0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53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588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823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6940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385D8A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62" autoAdjust="0"/>
    <p:restoredTop sz="94065" autoAdjust="0"/>
  </p:normalViewPr>
  <p:slideViewPr>
    <p:cSldViewPr>
      <p:cViewPr>
        <p:scale>
          <a:sx n="118" d="100"/>
          <a:sy n="118" d="100"/>
        </p:scale>
        <p:origin x="744" y="-198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276255" cy="33814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7733" y="2"/>
            <a:ext cx="4276254" cy="33814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1CE89BBE-05FF-404A-B0DF-028D43AA37BE}" type="datetimeFigureOut">
              <a:rPr kumimoji="1" lang="ja-JP" altLang="en-US" smtClean="0"/>
              <a:t>2015/6/30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146550" y="841375"/>
            <a:ext cx="1573213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5934" y="3241622"/>
            <a:ext cx="7894446" cy="2652037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6397622"/>
            <a:ext cx="4276255" cy="338143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7733" y="6397622"/>
            <a:ext cx="4276254" cy="338143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05C371ED-B246-40B1-B7B1-76A36D70F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079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71ED-B246-40B1-B7B1-76A36D70F50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2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71ED-B246-40B1-B7B1-76A36D70F50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475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71ED-B246-40B1-B7B1-76A36D70F500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572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0FF-54F9-4310-B9F6-6FE58E25B439}" type="datetimeFigureOut">
              <a:rPr kumimoji="1" lang="ja-JP" altLang="en-US" smtClean="0"/>
              <a:pPr/>
              <a:t>2015/6/30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7B0F-B69B-4397-89BD-47B748604D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0FF-54F9-4310-B9F6-6FE58E25B439}" type="datetimeFigureOut">
              <a:rPr kumimoji="1" lang="ja-JP" altLang="en-US" smtClean="0"/>
              <a:pPr/>
              <a:t>2015/6/30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7B0F-B69B-4397-89BD-47B748604D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0FF-54F9-4310-B9F6-6FE58E25B439}" type="datetimeFigureOut">
              <a:rPr kumimoji="1" lang="ja-JP" altLang="en-US" smtClean="0"/>
              <a:pPr/>
              <a:t>2015/6/30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7B0F-B69B-4397-89BD-47B748604D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0FF-54F9-4310-B9F6-6FE58E25B439}" type="datetimeFigureOut">
              <a:rPr kumimoji="1" lang="ja-JP" altLang="en-US" smtClean="0"/>
              <a:pPr/>
              <a:t>2015/6/30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7B0F-B69B-4397-89BD-47B748604D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0FF-54F9-4310-B9F6-6FE58E25B439}" type="datetimeFigureOut">
              <a:rPr kumimoji="1" lang="ja-JP" altLang="en-US" smtClean="0"/>
              <a:pPr/>
              <a:t>2015/6/30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7B0F-B69B-4397-89BD-47B748604D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7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2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0FF-54F9-4310-B9F6-6FE58E25B439}" type="datetimeFigureOut">
              <a:rPr kumimoji="1" lang="ja-JP" altLang="en-US" smtClean="0"/>
              <a:pPr/>
              <a:t>2015/6/30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7B0F-B69B-4397-89BD-47B748604D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217386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1" y="2217386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0FF-54F9-4310-B9F6-6FE58E25B439}" type="datetimeFigureOut">
              <a:rPr kumimoji="1" lang="ja-JP" altLang="en-US" smtClean="0"/>
              <a:pPr/>
              <a:t>2015/6/30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7B0F-B69B-4397-89BD-47B748604D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0FF-54F9-4310-B9F6-6FE58E25B439}" type="datetimeFigureOut">
              <a:rPr kumimoji="1" lang="ja-JP" altLang="en-US" smtClean="0"/>
              <a:pPr/>
              <a:t>2015/6/30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7B0F-B69B-4397-89BD-47B748604D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0FF-54F9-4310-B9F6-6FE58E25B439}" type="datetimeFigureOut">
              <a:rPr kumimoji="1" lang="ja-JP" altLang="en-US" smtClean="0"/>
              <a:pPr/>
              <a:t>2015/6/30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7B0F-B69B-4397-89BD-47B748604D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9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2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0FF-54F9-4310-B9F6-6FE58E25B439}" type="datetimeFigureOut">
              <a:rPr kumimoji="1" lang="ja-JP" altLang="en-US" smtClean="0"/>
              <a:pPr/>
              <a:t>2015/6/30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7B0F-B69B-4397-89BD-47B748604D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117" indent="0">
              <a:buNone/>
              <a:defRPr sz="2800"/>
            </a:lvl2pPr>
            <a:lvl3pPr marL="914235" indent="0">
              <a:buNone/>
              <a:defRPr sz="2400"/>
            </a:lvl3pPr>
            <a:lvl4pPr marL="1371353" indent="0">
              <a:buNone/>
              <a:defRPr sz="2000"/>
            </a:lvl4pPr>
            <a:lvl5pPr marL="1828470" indent="0">
              <a:buNone/>
              <a:defRPr sz="2000"/>
            </a:lvl5pPr>
            <a:lvl6pPr marL="2285588" indent="0">
              <a:buNone/>
              <a:defRPr sz="2000"/>
            </a:lvl6pPr>
            <a:lvl7pPr marL="2742705" indent="0">
              <a:buNone/>
              <a:defRPr sz="2000"/>
            </a:lvl7pPr>
            <a:lvl8pPr marL="3199823" indent="0">
              <a:buNone/>
              <a:defRPr sz="2000"/>
            </a:lvl8pPr>
            <a:lvl9pPr marL="365694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0FF-54F9-4310-B9F6-6FE58E25B439}" type="datetimeFigureOut">
              <a:rPr kumimoji="1" lang="ja-JP" altLang="en-US" smtClean="0"/>
              <a:pPr/>
              <a:t>2015/6/30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7B0F-B69B-4397-89BD-47B748604D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23" tIns="45712" rIns="91423" bIns="45712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23" tIns="45712" rIns="91423" bIns="45712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220FF-54F9-4310-B9F6-6FE58E25B439}" type="datetimeFigureOut">
              <a:rPr kumimoji="1" lang="ja-JP" altLang="en-US" smtClean="0"/>
              <a:pPr/>
              <a:t>2015/6/30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87B0F-B69B-4397-89BD-47B748604DF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35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38" indent="-342838" algn="l" defTabSz="914235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16" indent="-285699" algn="l" defTabSz="91423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94" indent="-228559" algn="l" defTabSz="91423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11" indent="-228559" algn="l" defTabSz="91423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29" indent="-228559" algn="l" defTabSz="91423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47" indent="-228559" algn="l" defTabSz="9142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64" indent="-228559" algn="l" defTabSz="9142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82" indent="-228559" algn="l" defTabSz="9142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99" indent="-228559" algn="l" defTabSz="91423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7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88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0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 rot="16200000">
            <a:off x="-1637365" y="5070428"/>
            <a:ext cx="5301418" cy="892536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pPr algn="ctr"/>
            <a:r>
              <a:rPr lang="ja-JP" altLang="en-US" u="sng" dirty="0" smtClean="0"/>
              <a:t>第１回　国土交通省国立研究開発法人審議会</a:t>
            </a:r>
            <a:endParaRPr lang="en-US" altLang="ja-JP" u="sng" dirty="0" smtClean="0"/>
          </a:p>
          <a:p>
            <a:pPr algn="ctr"/>
            <a:r>
              <a:rPr kumimoji="1" lang="ja-JP" altLang="en-US" u="sng" dirty="0" smtClean="0"/>
              <a:t>海上技術安全研究所・電子航法研究所部会　配席図</a:t>
            </a:r>
            <a:endParaRPr kumimoji="1" lang="en-US" altLang="ja-JP" u="sng" dirty="0" smtClean="0"/>
          </a:p>
          <a:p>
            <a:pPr algn="ctr"/>
            <a:r>
              <a:rPr lang="ja-JP" altLang="en-US" sz="1600" dirty="0" smtClean="0"/>
              <a:t>（中央合同庁舎３号館１１階　特別会議室）</a:t>
            </a:r>
            <a:endParaRPr kumimoji="1" lang="ja-JP" altLang="en-US" sz="1600" dirty="0"/>
          </a:p>
        </p:txBody>
      </p:sp>
      <p:sp>
        <p:nvSpPr>
          <p:cNvPr id="5" name="正方形/長方形 4"/>
          <p:cNvSpPr/>
          <p:nvPr/>
        </p:nvSpPr>
        <p:spPr>
          <a:xfrm>
            <a:off x="98472" y="416496"/>
            <a:ext cx="6633356" cy="9022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 rot="16200000">
            <a:off x="178344" y="1617304"/>
            <a:ext cx="1584054" cy="415482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r>
              <a:rPr lang="ja-JP" altLang="en-US" sz="1050" dirty="0"/>
              <a:t>平成</a:t>
            </a:r>
            <a:r>
              <a:rPr lang="ja-JP" altLang="en-US" sz="1050" dirty="0" smtClean="0"/>
              <a:t>２７年６月</a:t>
            </a:r>
            <a:r>
              <a:rPr lang="ja-JP" altLang="en-US" sz="1050" dirty="0"/>
              <a:t>３０</a:t>
            </a:r>
            <a:r>
              <a:rPr lang="ja-JP" altLang="en-US" sz="1050" dirty="0" smtClean="0"/>
              <a:t>日（火）</a:t>
            </a:r>
            <a:endParaRPr lang="en-US" altLang="ja-JP" sz="1050" dirty="0"/>
          </a:p>
          <a:p>
            <a:r>
              <a:rPr lang="ja-JP" altLang="en-US" sz="1050" dirty="0"/>
              <a:t>９</a:t>
            </a:r>
            <a:r>
              <a:rPr lang="ja-JP" altLang="en-US" sz="1050" dirty="0" smtClean="0"/>
              <a:t>：００</a:t>
            </a:r>
            <a:r>
              <a:rPr lang="ja-JP" altLang="en-US" sz="1050" dirty="0"/>
              <a:t>～</a:t>
            </a:r>
            <a:r>
              <a:rPr lang="ja-JP" altLang="en-US" sz="1050" dirty="0" smtClean="0"/>
              <a:t>１１：４５</a:t>
            </a:r>
            <a:endParaRPr lang="en-US" altLang="ja-JP" sz="1050" dirty="0"/>
          </a:p>
        </p:txBody>
      </p:sp>
      <p:cxnSp>
        <p:nvCxnSpPr>
          <p:cNvPr id="37" name="直線コネクタ 36"/>
          <p:cNvCxnSpPr/>
          <p:nvPr/>
        </p:nvCxnSpPr>
        <p:spPr>
          <a:xfrm flipV="1">
            <a:off x="314822" y="617444"/>
            <a:ext cx="0" cy="88155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317180" y="622968"/>
            <a:ext cx="260924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>
            <a:off x="2927674" y="617444"/>
            <a:ext cx="0" cy="5926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2918149" y="1199858"/>
            <a:ext cx="100538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3914006" y="617444"/>
            <a:ext cx="0" cy="5926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正方形/長方形 59"/>
          <p:cNvSpPr/>
          <p:nvPr/>
        </p:nvSpPr>
        <p:spPr>
          <a:xfrm>
            <a:off x="3921435" y="623794"/>
            <a:ext cx="288032" cy="2730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4329100" y="833468"/>
            <a:ext cx="828092" cy="312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 rot="1210104">
            <a:off x="5292327" y="990475"/>
            <a:ext cx="792088" cy="50705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237838" y="849369"/>
            <a:ext cx="1031017" cy="261594"/>
          </a:xfrm>
          <a:prstGeom prst="rect">
            <a:avLst/>
          </a:prstGeom>
          <a:noFill/>
        </p:spPr>
        <p:txBody>
          <a:bodyPr vert="vert270" wrap="square" lIns="91423" tIns="45712" rIns="91423" bIns="45712" rtlCol="0">
            <a:spAutoFit/>
          </a:bodyPr>
          <a:lstStyle/>
          <a:p>
            <a:r>
              <a:rPr lang="ja-JP" altLang="en-US" sz="1100" dirty="0"/>
              <a:t>設備操作卓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 rot="16200000">
            <a:off x="5510214" y="900141"/>
            <a:ext cx="385520" cy="726978"/>
          </a:xfrm>
          <a:prstGeom prst="rect">
            <a:avLst/>
          </a:prstGeom>
          <a:noFill/>
        </p:spPr>
        <p:txBody>
          <a:bodyPr vert="wordArtVertRtl" wrap="none" lIns="91423" tIns="45712" rIns="91423" bIns="45712" rtlCol="0">
            <a:spAutoFit/>
          </a:bodyPr>
          <a:lstStyle/>
          <a:p>
            <a:r>
              <a:rPr lang="ja-JP" altLang="en-US" sz="1100" dirty="0"/>
              <a:t>モニター</a:t>
            </a:r>
          </a:p>
        </p:txBody>
      </p:sp>
      <p:cxnSp>
        <p:nvCxnSpPr>
          <p:cNvPr id="68" name="直線コネクタ 67"/>
          <p:cNvCxnSpPr/>
          <p:nvPr/>
        </p:nvCxnSpPr>
        <p:spPr>
          <a:xfrm flipV="1">
            <a:off x="5589240" y="9165944"/>
            <a:ext cx="0" cy="272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円弧 71"/>
          <p:cNvSpPr/>
          <p:nvPr/>
        </p:nvSpPr>
        <p:spPr>
          <a:xfrm rot="16200000">
            <a:off x="5316475" y="9192772"/>
            <a:ext cx="539182" cy="497706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円弧 72"/>
          <p:cNvSpPr/>
          <p:nvPr/>
        </p:nvSpPr>
        <p:spPr>
          <a:xfrm>
            <a:off x="4826806" y="9172034"/>
            <a:ext cx="497706" cy="53918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4" name="直線コネクタ 73"/>
          <p:cNvCxnSpPr/>
          <p:nvPr/>
        </p:nvCxnSpPr>
        <p:spPr>
          <a:xfrm flipV="1">
            <a:off x="5085184" y="9165944"/>
            <a:ext cx="0" cy="272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テキスト ボックス 102"/>
          <p:cNvSpPr txBox="1"/>
          <p:nvPr/>
        </p:nvSpPr>
        <p:spPr>
          <a:xfrm rot="16200000">
            <a:off x="3242630" y="767872"/>
            <a:ext cx="368999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柱</a:t>
            </a:r>
            <a:endParaRPr kumimoji="1" lang="ja-JP" altLang="en-US" dirty="0"/>
          </a:p>
        </p:txBody>
      </p:sp>
      <p:cxnSp>
        <p:nvCxnSpPr>
          <p:cNvPr id="106" name="直線コネクタ 105"/>
          <p:cNvCxnSpPr/>
          <p:nvPr/>
        </p:nvCxnSpPr>
        <p:spPr>
          <a:xfrm flipV="1">
            <a:off x="6525344" y="606840"/>
            <a:ext cx="0" cy="88155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/>
          <p:nvPr/>
        </p:nvCxnSpPr>
        <p:spPr>
          <a:xfrm>
            <a:off x="3909752" y="617444"/>
            <a:ext cx="260924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正方形/長方形 161"/>
          <p:cNvSpPr/>
          <p:nvPr/>
        </p:nvSpPr>
        <p:spPr>
          <a:xfrm>
            <a:off x="237679" y="875833"/>
            <a:ext cx="288032" cy="85645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133146" y="9185862"/>
            <a:ext cx="2610000" cy="25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傍聴者席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4" name="正方形/長方形 143"/>
          <p:cNvSpPr/>
          <p:nvPr/>
        </p:nvSpPr>
        <p:spPr>
          <a:xfrm>
            <a:off x="6235701" y="1661559"/>
            <a:ext cx="287019" cy="58720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6241679" y="6544927"/>
            <a:ext cx="275363" cy="287744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4" name="正方形/長方形 213"/>
          <p:cNvSpPr/>
          <p:nvPr/>
        </p:nvSpPr>
        <p:spPr>
          <a:xfrm>
            <a:off x="221019" y="624816"/>
            <a:ext cx="2610000" cy="25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随行者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15" name="直線コネクタ 214"/>
          <p:cNvCxnSpPr/>
          <p:nvPr/>
        </p:nvCxnSpPr>
        <p:spPr>
          <a:xfrm flipV="1">
            <a:off x="1707158" y="9150652"/>
            <a:ext cx="0" cy="272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円弧 215"/>
          <p:cNvSpPr/>
          <p:nvPr/>
        </p:nvSpPr>
        <p:spPr>
          <a:xfrm rot="16200000">
            <a:off x="1434393" y="9177480"/>
            <a:ext cx="539182" cy="497706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217" name="円弧 216"/>
          <p:cNvSpPr/>
          <p:nvPr/>
        </p:nvSpPr>
        <p:spPr>
          <a:xfrm>
            <a:off x="944724" y="9156742"/>
            <a:ext cx="497706" cy="53918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8" name="直線コネクタ 217"/>
          <p:cNvCxnSpPr/>
          <p:nvPr/>
        </p:nvCxnSpPr>
        <p:spPr>
          <a:xfrm flipV="1">
            <a:off x="1203102" y="9150652"/>
            <a:ext cx="0" cy="272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テキスト ボックス 221"/>
          <p:cNvSpPr txBox="1"/>
          <p:nvPr/>
        </p:nvSpPr>
        <p:spPr>
          <a:xfrm>
            <a:off x="4762488" y="8836949"/>
            <a:ext cx="1292662" cy="27699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入場時閉切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84" name="正方形/長方形 283"/>
          <p:cNvSpPr/>
          <p:nvPr/>
        </p:nvSpPr>
        <p:spPr>
          <a:xfrm rot="5400000">
            <a:off x="4063172" y="2822475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6" name="正方形/長方形 285"/>
          <p:cNvSpPr/>
          <p:nvPr/>
        </p:nvSpPr>
        <p:spPr>
          <a:xfrm rot="5400000">
            <a:off x="3271084" y="2822475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7" name="正方形/長方形 286"/>
          <p:cNvSpPr/>
          <p:nvPr/>
        </p:nvSpPr>
        <p:spPr>
          <a:xfrm rot="5400000">
            <a:off x="2478996" y="2822475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8" name="正方形/長方形 287"/>
          <p:cNvSpPr/>
          <p:nvPr/>
        </p:nvSpPr>
        <p:spPr>
          <a:xfrm rot="5400000">
            <a:off x="4063172" y="6865870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1" name="正方形/長方形 290"/>
          <p:cNvSpPr/>
          <p:nvPr/>
        </p:nvSpPr>
        <p:spPr>
          <a:xfrm rot="5400000">
            <a:off x="3271084" y="6865870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3" name="正方形/長方形 292"/>
          <p:cNvSpPr/>
          <p:nvPr/>
        </p:nvSpPr>
        <p:spPr>
          <a:xfrm rot="5400000">
            <a:off x="2478996" y="6865870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5" name="円弧 294"/>
          <p:cNvSpPr/>
          <p:nvPr/>
        </p:nvSpPr>
        <p:spPr>
          <a:xfrm rot="16200000">
            <a:off x="2091699" y="3356820"/>
            <a:ext cx="288032" cy="288032"/>
          </a:xfrm>
          <a:prstGeom prst="arc">
            <a:avLst>
              <a:gd name="adj1" fmla="val 16200000"/>
              <a:gd name="adj2" fmla="val 21300517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7" name="円弧 296"/>
          <p:cNvSpPr/>
          <p:nvPr/>
        </p:nvSpPr>
        <p:spPr>
          <a:xfrm>
            <a:off x="4459216" y="3362535"/>
            <a:ext cx="288032" cy="28803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8" name="円弧 297"/>
          <p:cNvSpPr/>
          <p:nvPr/>
        </p:nvSpPr>
        <p:spPr>
          <a:xfrm rot="5400000">
            <a:off x="4474456" y="6829866"/>
            <a:ext cx="288032" cy="288032"/>
          </a:xfrm>
          <a:prstGeom prst="arc">
            <a:avLst>
              <a:gd name="adj1" fmla="val 15709885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9" name="円弧 298"/>
          <p:cNvSpPr/>
          <p:nvPr/>
        </p:nvSpPr>
        <p:spPr>
          <a:xfrm rot="10800000">
            <a:off x="2090572" y="6822246"/>
            <a:ext cx="288032" cy="28803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0" name="円弧 299"/>
          <p:cNvSpPr/>
          <p:nvPr/>
        </p:nvSpPr>
        <p:spPr>
          <a:xfrm rot="16200000">
            <a:off x="1794920" y="3079583"/>
            <a:ext cx="900100" cy="9001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1" name="円弧 300"/>
          <p:cNvSpPr/>
          <p:nvPr/>
        </p:nvSpPr>
        <p:spPr>
          <a:xfrm>
            <a:off x="4160580" y="3073233"/>
            <a:ext cx="900100" cy="900100"/>
          </a:xfrm>
          <a:prstGeom prst="arc">
            <a:avLst>
              <a:gd name="adj1" fmla="val 16200000"/>
              <a:gd name="adj2" fmla="val 21555857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2" name="円弧 301"/>
          <p:cNvSpPr/>
          <p:nvPr/>
        </p:nvSpPr>
        <p:spPr>
          <a:xfrm rot="5400000">
            <a:off x="4192129" y="6532699"/>
            <a:ext cx="832309" cy="900489"/>
          </a:xfrm>
          <a:prstGeom prst="arc">
            <a:avLst>
              <a:gd name="adj1" fmla="val 15863427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3" name="円弧 302"/>
          <p:cNvSpPr/>
          <p:nvPr/>
        </p:nvSpPr>
        <p:spPr>
          <a:xfrm rot="10800000">
            <a:off x="1797168" y="6562980"/>
            <a:ext cx="897852" cy="841834"/>
          </a:xfrm>
          <a:prstGeom prst="arc">
            <a:avLst>
              <a:gd name="adj1" fmla="val 16200000"/>
              <a:gd name="adj2" fmla="val 29106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6" name="正方形/長方形 305"/>
          <p:cNvSpPr/>
          <p:nvPr/>
        </p:nvSpPr>
        <p:spPr>
          <a:xfrm>
            <a:off x="1794920" y="3506161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0" name="正方形/長方形 309"/>
          <p:cNvSpPr/>
          <p:nvPr/>
        </p:nvSpPr>
        <p:spPr>
          <a:xfrm>
            <a:off x="1794920" y="4200335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1" name="正方形/長方形 310"/>
          <p:cNvSpPr/>
          <p:nvPr/>
        </p:nvSpPr>
        <p:spPr>
          <a:xfrm>
            <a:off x="1794920" y="4895459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5" name="正方形/長方形 314"/>
          <p:cNvSpPr/>
          <p:nvPr/>
        </p:nvSpPr>
        <p:spPr>
          <a:xfrm>
            <a:off x="1794920" y="5587155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6" name="正方形/長方形 315"/>
          <p:cNvSpPr/>
          <p:nvPr/>
        </p:nvSpPr>
        <p:spPr>
          <a:xfrm>
            <a:off x="1794920" y="6278851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9" name="正方形/長方形 318"/>
          <p:cNvSpPr/>
          <p:nvPr/>
        </p:nvSpPr>
        <p:spPr>
          <a:xfrm>
            <a:off x="4758091" y="3506161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8" name="正方形/長方形 327"/>
          <p:cNvSpPr/>
          <p:nvPr/>
        </p:nvSpPr>
        <p:spPr>
          <a:xfrm>
            <a:off x="4758091" y="4200335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9" name="正方形/長方形 328"/>
          <p:cNvSpPr/>
          <p:nvPr/>
        </p:nvSpPr>
        <p:spPr>
          <a:xfrm>
            <a:off x="4758091" y="4895459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0" name="正方形/長方形 329"/>
          <p:cNvSpPr/>
          <p:nvPr/>
        </p:nvSpPr>
        <p:spPr>
          <a:xfrm>
            <a:off x="4758091" y="5587155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2" name="正方形/長方形 331"/>
          <p:cNvSpPr/>
          <p:nvPr/>
        </p:nvSpPr>
        <p:spPr>
          <a:xfrm>
            <a:off x="4758091" y="6278851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3" name="角丸四角形 332"/>
          <p:cNvSpPr/>
          <p:nvPr/>
        </p:nvSpPr>
        <p:spPr>
          <a:xfrm rot="10800000">
            <a:off x="1771614" y="7380130"/>
            <a:ext cx="216024" cy="448011"/>
          </a:xfrm>
          <a:prstGeom prst="roundRect">
            <a:avLst/>
          </a:prstGeom>
          <a:solidFill>
            <a:srgbClr val="CCFF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</a:rPr>
              <a:t>速記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360" name="角丸四角形 359"/>
          <p:cNvSpPr/>
          <p:nvPr/>
        </p:nvSpPr>
        <p:spPr>
          <a:xfrm rot="5400000">
            <a:off x="1530877" y="3934497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4" name="角丸四角形 363"/>
          <p:cNvSpPr/>
          <p:nvPr/>
        </p:nvSpPr>
        <p:spPr>
          <a:xfrm rot="5400000">
            <a:off x="3502676" y="7487075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5" name="角丸四角形 364"/>
          <p:cNvSpPr/>
          <p:nvPr/>
        </p:nvSpPr>
        <p:spPr>
          <a:xfrm rot="5400000">
            <a:off x="3148615" y="748052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6" name="角丸四角形 365"/>
          <p:cNvSpPr/>
          <p:nvPr/>
        </p:nvSpPr>
        <p:spPr>
          <a:xfrm rot="5400000">
            <a:off x="2713022" y="7487075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8" name="テキスト ボックス 367"/>
          <p:cNvSpPr txBox="1"/>
          <p:nvPr/>
        </p:nvSpPr>
        <p:spPr>
          <a:xfrm>
            <a:off x="2989306" y="7583921"/>
            <a:ext cx="453970" cy="118445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総合政策局　技術政策課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吉田</a:t>
            </a:r>
            <a:r>
              <a:rPr lang="ja-JP" altLang="en-US" sz="900" dirty="0">
                <a:latin typeface="+mn-ea"/>
                <a:ea typeface="ＭＳ Ｐゴシック" pitchFamily="50" charset="-128"/>
              </a:rPr>
              <a:t>課長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372" name="テキスト ボックス 371"/>
          <p:cNvSpPr txBox="1"/>
          <p:nvPr/>
        </p:nvSpPr>
        <p:spPr>
          <a:xfrm>
            <a:off x="3324114" y="7628522"/>
            <a:ext cx="453970" cy="115987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大臣</a:t>
            </a:r>
            <a:r>
              <a:rPr lang="ja-JP" altLang="en-US" sz="700" dirty="0">
                <a:latin typeface="+mn-ea"/>
              </a:rPr>
              <a:t>官房　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森技術総括審議官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337" name="角丸四角形 336"/>
          <p:cNvSpPr/>
          <p:nvPr/>
        </p:nvSpPr>
        <p:spPr>
          <a:xfrm rot="5400000">
            <a:off x="2358961" y="748052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5" name="テキスト ボックス 374"/>
          <p:cNvSpPr txBox="1"/>
          <p:nvPr/>
        </p:nvSpPr>
        <p:spPr>
          <a:xfrm>
            <a:off x="3766790" y="7613982"/>
            <a:ext cx="430887" cy="115932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総合政策局</a:t>
            </a:r>
            <a:r>
              <a:rPr lang="ja-JP" altLang="en-US" sz="700" dirty="0">
                <a:latin typeface="+mn-ea"/>
              </a:rPr>
              <a:t>技術</a:t>
            </a:r>
            <a:r>
              <a:rPr lang="ja-JP" altLang="en-US" sz="700" dirty="0" smtClean="0">
                <a:latin typeface="+mn-ea"/>
              </a:rPr>
              <a:t>政策課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植村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技術開発推進室長</a:t>
            </a:r>
            <a:r>
              <a:rPr lang="ja-JP" altLang="en-US" sz="70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376" name="角丸四角形 375"/>
          <p:cNvSpPr/>
          <p:nvPr/>
        </p:nvSpPr>
        <p:spPr>
          <a:xfrm rot="5400000">
            <a:off x="3931100" y="748052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9" name="テキスト ボックス 378"/>
          <p:cNvSpPr txBox="1"/>
          <p:nvPr/>
        </p:nvSpPr>
        <p:spPr>
          <a:xfrm>
            <a:off x="2618740" y="7797412"/>
            <a:ext cx="453970" cy="99001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総合政策局技術政策課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堤課長補佐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383" name="正方形/長方形 382"/>
          <p:cNvSpPr/>
          <p:nvPr/>
        </p:nvSpPr>
        <p:spPr>
          <a:xfrm>
            <a:off x="242046" y="7533582"/>
            <a:ext cx="289644" cy="19042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7" name="テキスト ボックス 166"/>
          <p:cNvSpPr txBox="1"/>
          <p:nvPr/>
        </p:nvSpPr>
        <p:spPr>
          <a:xfrm>
            <a:off x="5288356" y="4559376"/>
            <a:ext cx="923330" cy="2615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/>
              <a:t>藤川</a:t>
            </a:r>
            <a:r>
              <a:rPr lang="ja-JP" altLang="en-US" sz="1200" dirty="0" smtClean="0"/>
              <a:t>委員</a:t>
            </a:r>
            <a:endParaRPr lang="ja-JP" altLang="en-US" sz="1200" dirty="0"/>
          </a:p>
        </p:txBody>
      </p:sp>
      <p:sp>
        <p:nvSpPr>
          <p:cNvPr id="168" name="テキスト ボックス 167"/>
          <p:cNvSpPr txBox="1"/>
          <p:nvPr/>
        </p:nvSpPr>
        <p:spPr>
          <a:xfrm>
            <a:off x="5300364" y="5023816"/>
            <a:ext cx="923330" cy="3183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/>
              <a:t>部</a:t>
            </a:r>
            <a:r>
              <a:rPr lang="ja-JP" altLang="en-US" sz="1200" dirty="0" smtClean="0"/>
              <a:t>会長</a:t>
            </a:r>
            <a:endParaRPr lang="en-US" altLang="ja-JP" sz="1200" dirty="0" smtClean="0"/>
          </a:p>
          <a:p>
            <a:endParaRPr lang="ja-JP" altLang="en-US" sz="1200" dirty="0"/>
          </a:p>
        </p:txBody>
      </p:sp>
      <p:sp>
        <p:nvSpPr>
          <p:cNvPr id="170" name="テキスト ボックス 169"/>
          <p:cNvSpPr txBox="1"/>
          <p:nvPr/>
        </p:nvSpPr>
        <p:spPr>
          <a:xfrm>
            <a:off x="5286592" y="6352432"/>
            <a:ext cx="923330" cy="2046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 smtClean="0"/>
              <a:t>森川委員</a:t>
            </a:r>
            <a:endParaRPr lang="ja-JP" altLang="en-US" sz="1200" dirty="0"/>
          </a:p>
        </p:txBody>
      </p:sp>
      <p:sp>
        <p:nvSpPr>
          <p:cNvPr id="177" name="テキスト ボックス 176"/>
          <p:cNvSpPr txBox="1"/>
          <p:nvPr/>
        </p:nvSpPr>
        <p:spPr>
          <a:xfrm>
            <a:off x="4168088" y="7768082"/>
            <a:ext cx="430887" cy="100029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総合政策局技術政策課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岡課長補佐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79" name="テキスト ボックス 178"/>
          <p:cNvSpPr txBox="1"/>
          <p:nvPr/>
        </p:nvSpPr>
        <p:spPr>
          <a:xfrm rot="16200000">
            <a:off x="-7249" y="4311988"/>
            <a:ext cx="830663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ja-JP" altLang="en-US" dirty="0"/>
              <a:t>随行者</a:t>
            </a:r>
            <a:endParaRPr kumimoji="1" lang="ja-JP" altLang="en-US" dirty="0"/>
          </a:p>
        </p:txBody>
      </p:sp>
      <p:sp>
        <p:nvSpPr>
          <p:cNvPr id="180" name="テキスト ボックス 179"/>
          <p:cNvSpPr txBox="1"/>
          <p:nvPr/>
        </p:nvSpPr>
        <p:spPr>
          <a:xfrm rot="16200000">
            <a:off x="5982054" y="4463610"/>
            <a:ext cx="830663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ja-JP" altLang="en-US" dirty="0"/>
              <a:t>随行者</a:t>
            </a:r>
            <a:endParaRPr kumimoji="1" lang="ja-JP" altLang="en-US" dirty="0"/>
          </a:p>
        </p:txBody>
      </p:sp>
      <p:sp>
        <p:nvSpPr>
          <p:cNvPr id="181" name="テキスト ボックス 180"/>
          <p:cNvSpPr txBox="1"/>
          <p:nvPr/>
        </p:nvSpPr>
        <p:spPr>
          <a:xfrm rot="16200000">
            <a:off x="-21269" y="8342941"/>
            <a:ext cx="830663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事務局</a:t>
            </a:r>
            <a:endParaRPr kumimoji="1" lang="ja-JP" altLang="en-US" dirty="0"/>
          </a:p>
        </p:txBody>
      </p:sp>
      <p:sp>
        <p:nvSpPr>
          <p:cNvPr id="182" name="テキスト ボックス 181"/>
          <p:cNvSpPr txBox="1"/>
          <p:nvPr/>
        </p:nvSpPr>
        <p:spPr>
          <a:xfrm rot="16200000">
            <a:off x="5866638" y="7910558"/>
            <a:ext cx="1061496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傍聴者席</a:t>
            </a:r>
            <a:endParaRPr kumimoji="1" lang="ja-JP" altLang="en-US" dirty="0"/>
          </a:p>
        </p:txBody>
      </p:sp>
      <p:sp>
        <p:nvSpPr>
          <p:cNvPr id="102" name="角丸四角形 101"/>
          <p:cNvSpPr/>
          <p:nvPr/>
        </p:nvSpPr>
        <p:spPr>
          <a:xfrm rot="5400000">
            <a:off x="5145991" y="4585249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角丸四角形 84"/>
          <p:cNvSpPr/>
          <p:nvPr/>
        </p:nvSpPr>
        <p:spPr>
          <a:xfrm rot="5400000">
            <a:off x="1530877" y="430961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角丸四角形 85"/>
          <p:cNvSpPr/>
          <p:nvPr/>
        </p:nvSpPr>
        <p:spPr>
          <a:xfrm rot="5400000">
            <a:off x="1530877" y="4629066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角丸四角形 86"/>
          <p:cNvSpPr/>
          <p:nvPr/>
        </p:nvSpPr>
        <p:spPr>
          <a:xfrm rot="5400000">
            <a:off x="1530877" y="500368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角丸四角形 87"/>
          <p:cNvSpPr/>
          <p:nvPr/>
        </p:nvSpPr>
        <p:spPr>
          <a:xfrm rot="5400000">
            <a:off x="1530877" y="5334267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角丸四角形 88"/>
          <p:cNvSpPr/>
          <p:nvPr/>
        </p:nvSpPr>
        <p:spPr>
          <a:xfrm rot="5400000">
            <a:off x="1530877" y="5708884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角丸四角形 89"/>
          <p:cNvSpPr/>
          <p:nvPr/>
        </p:nvSpPr>
        <p:spPr>
          <a:xfrm rot="5400000">
            <a:off x="1530877" y="6038864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角丸四角形 90"/>
          <p:cNvSpPr/>
          <p:nvPr/>
        </p:nvSpPr>
        <p:spPr>
          <a:xfrm rot="5400000">
            <a:off x="1530877" y="6413481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角丸四角形 91"/>
          <p:cNvSpPr/>
          <p:nvPr/>
        </p:nvSpPr>
        <p:spPr>
          <a:xfrm rot="5400000">
            <a:off x="1530877" y="6738565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テキスト ボックス 99"/>
          <p:cNvSpPr txBox="1"/>
          <p:nvPr/>
        </p:nvSpPr>
        <p:spPr>
          <a:xfrm rot="16200000">
            <a:off x="1968873" y="5122179"/>
            <a:ext cx="1005370" cy="338538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pPr algn="ctr"/>
            <a:r>
              <a:rPr kumimoji="1" lang="ja-JP" altLang="en-US" sz="1600" dirty="0" smtClean="0"/>
              <a:t>（開会時）</a:t>
            </a:r>
            <a:endParaRPr kumimoji="1" lang="ja-JP" altLang="en-US" sz="1600" dirty="0"/>
          </a:p>
        </p:txBody>
      </p:sp>
      <p:sp>
        <p:nvSpPr>
          <p:cNvPr id="101" name="角丸四角形 100"/>
          <p:cNvSpPr/>
          <p:nvPr/>
        </p:nvSpPr>
        <p:spPr>
          <a:xfrm rot="5400000">
            <a:off x="5153940" y="5121417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角丸四角形 103"/>
          <p:cNvSpPr/>
          <p:nvPr/>
        </p:nvSpPr>
        <p:spPr>
          <a:xfrm rot="5400000">
            <a:off x="5140721" y="5689360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角丸四角形 117"/>
          <p:cNvSpPr/>
          <p:nvPr/>
        </p:nvSpPr>
        <p:spPr>
          <a:xfrm rot="5400000">
            <a:off x="5146655" y="6325315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角丸四角形 120"/>
          <p:cNvSpPr/>
          <p:nvPr/>
        </p:nvSpPr>
        <p:spPr>
          <a:xfrm rot="5400000">
            <a:off x="4284235" y="748052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テキスト ボックス 122"/>
          <p:cNvSpPr txBox="1"/>
          <p:nvPr/>
        </p:nvSpPr>
        <p:spPr>
          <a:xfrm rot="16200000">
            <a:off x="3154468" y="6823897"/>
            <a:ext cx="466911" cy="876998"/>
          </a:xfrm>
          <a:prstGeom prst="rect">
            <a:avLst/>
          </a:prstGeom>
          <a:noFill/>
        </p:spPr>
        <p:txBody>
          <a:bodyPr vert="wordArtVertRtl" wrap="none" lIns="68415" tIns="34208" rIns="68415" bIns="34208" rtlCol="0">
            <a:spAutoFit/>
          </a:bodyPr>
          <a:lstStyle/>
          <a:p>
            <a:r>
              <a:rPr lang="ja-JP" altLang="en-US" dirty="0"/>
              <a:t>事務局</a:t>
            </a:r>
            <a:endParaRPr kumimoji="1" lang="ja-JP" altLang="en-US" dirty="0"/>
          </a:p>
        </p:txBody>
      </p:sp>
      <p:sp>
        <p:nvSpPr>
          <p:cNvPr id="126" name="テキスト ボックス 125"/>
          <p:cNvSpPr txBox="1"/>
          <p:nvPr/>
        </p:nvSpPr>
        <p:spPr>
          <a:xfrm rot="16200000">
            <a:off x="3191130" y="1932269"/>
            <a:ext cx="466911" cy="13771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wordArtVertRtl"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スクリーン</a:t>
            </a:r>
            <a:endParaRPr kumimoji="1" lang="ja-JP" altLang="en-US" dirty="0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5288356" y="3888291"/>
            <a:ext cx="923330" cy="2615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 smtClean="0"/>
              <a:t>佐藤委員</a:t>
            </a:r>
            <a:endParaRPr lang="ja-JP" altLang="en-US" sz="1200" dirty="0"/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5286592" y="4164182"/>
            <a:ext cx="923330" cy="3183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 smtClean="0"/>
              <a:t>庄司委員</a:t>
            </a:r>
            <a:endParaRPr lang="ja-JP" altLang="en-US" sz="1200" dirty="0"/>
          </a:p>
        </p:txBody>
      </p:sp>
      <p:sp>
        <p:nvSpPr>
          <p:cNvPr id="107" name="角丸四角形 106"/>
          <p:cNvSpPr/>
          <p:nvPr/>
        </p:nvSpPr>
        <p:spPr>
          <a:xfrm rot="5400000">
            <a:off x="5145991" y="3914164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角丸四角形 107"/>
          <p:cNvSpPr/>
          <p:nvPr/>
        </p:nvSpPr>
        <p:spPr>
          <a:xfrm rot="5400000">
            <a:off x="5140721" y="4274359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5288621" y="5616731"/>
            <a:ext cx="923330" cy="2615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 smtClean="0"/>
              <a:t>松尾委員</a:t>
            </a:r>
            <a:endParaRPr lang="ja-JP" altLang="en-US" sz="1200" dirty="0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2244657" y="7693963"/>
            <a:ext cx="446276" cy="107441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ja-JP" sz="600" dirty="0" smtClean="0"/>
              <a:t>政策</a:t>
            </a:r>
            <a:r>
              <a:rPr lang="ja-JP" altLang="ja-JP" sz="600" dirty="0"/>
              <a:t>統括官付政策評価官付</a:t>
            </a:r>
            <a:r>
              <a:rPr lang="ja-JP" altLang="ja-JP" sz="800" dirty="0"/>
              <a:t>　　</a:t>
            </a:r>
            <a:r>
              <a:rPr lang="ja-JP" altLang="ja-JP" sz="800" dirty="0" smtClean="0"/>
              <a:t>村山</a:t>
            </a:r>
            <a:r>
              <a:rPr lang="ja-JP" altLang="ja-JP" sz="900" dirty="0"/>
              <a:t>専門官</a:t>
            </a:r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891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 rot="16200000">
            <a:off x="-1637365" y="5070428"/>
            <a:ext cx="5301418" cy="892536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pPr algn="ctr"/>
            <a:r>
              <a:rPr lang="ja-JP" altLang="en-US" u="sng" dirty="0" smtClean="0"/>
              <a:t>第１回　国土交通省国立研究開発法人審議会</a:t>
            </a:r>
            <a:endParaRPr lang="en-US" altLang="ja-JP" u="sng" dirty="0" smtClean="0"/>
          </a:p>
          <a:p>
            <a:pPr algn="ctr"/>
            <a:r>
              <a:rPr kumimoji="1" lang="ja-JP" altLang="en-US" u="sng" dirty="0" smtClean="0"/>
              <a:t>海上技術安全研究所・電子航法研究所部会　配席図</a:t>
            </a:r>
            <a:endParaRPr kumimoji="1" lang="en-US" altLang="ja-JP" u="sng" dirty="0" smtClean="0"/>
          </a:p>
          <a:p>
            <a:pPr algn="ctr"/>
            <a:r>
              <a:rPr lang="ja-JP" altLang="en-US" sz="1600" dirty="0" smtClean="0"/>
              <a:t>（中央合同庁舎３号館１１階　特別会議室）</a:t>
            </a:r>
            <a:endParaRPr kumimoji="1" lang="ja-JP" altLang="en-US" sz="1600" dirty="0"/>
          </a:p>
        </p:txBody>
      </p:sp>
      <p:sp>
        <p:nvSpPr>
          <p:cNvPr id="5" name="正方形/長方形 4"/>
          <p:cNvSpPr/>
          <p:nvPr/>
        </p:nvSpPr>
        <p:spPr>
          <a:xfrm>
            <a:off x="98472" y="416496"/>
            <a:ext cx="6633356" cy="9022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 rot="16200000">
            <a:off x="178344" y="1617304"/>
            <a:ext cx="1584054" cy="415482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r>
              <a:rPr lang="ja-JP" altLang="en-US" sz="1050" dirty="0"/>
              <a:t>平成</a:t>
            </a:r>
            <a:r>
              <a:rPr lang="ja-JP" altLang="en-US" sz="1050" dirty="0" smtClean="0"/>
              <a:t>２７年６月</a:t>
            </a:r>
            <a:r>
              <a:rPr lang="ja-JP" altLang="en-US" sz="1050" dirty="0"/>
              <a:t>３０</a:t>
            </a:r>
            <a:r>
              <a:rPr lang="ja-JP" altLang="en-US" sz="1050" dirty="0" smtClean="0"/>
              <a:t>日（火）</a:t>
            </a:r>
            <a:endParaRPr lang="en-US" altLang="ja-JP" sz="1050" dirty="0"/>
          </a:p>
          <a:p>
            <a:r>
              <a:rPr lang="ja-JP" altLang="en-US" sz="1050" dirty="0"/>
              <a:t>９</a:t>
            </a:r>
            <a:r>
              <a:rPr lang="ja-JP" altLang="en-US" sz="1050" dirty="0" smtClean="0"/>
              <a:t>：００</a:t>
            </a:r>
            <a:r>
              <a:rPr lang="ja-JP" altLang="en-US" sz="1050" dirty="0"/>
              <a:t>～</a:t>
            </a:r>
            <a:r>
              <a:rPr lang="ja-JP" altLang="en-US" sz="1050" dirty="0" smtClean="0"/>
              <a:t>１１：４５</a:t>
            </a:r>
            <a:endParaRPr lang="en-US" altLang="ja-JP" sz="1050" dirty="0"/>
          </a:p>
        </p:txBody>
      </p:sp>
      <p:cxnSp>
        <p:nvCxnSpPr>
          <p:cNvPr id="37" name="直線コネクタ 36"/>
          <p:cNvCxnSpPr/>
          <p:nvPr/>
        </p:nvCxnSpPr>
        <p:spPr>
          <a:xfrm flipV="1">
            <a:off x="314822" y="617444"/>
            <a:ext cx="0" cy="88155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317180" y="622968"/>
            <a:ext cx="260924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>
            <a:off x="2927674" y="617444"/>
            <a:ext cx="0" cy="5926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2918149" y="1199858"/>
            <a:ext cx="100538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3914006" y="617444"/>
            <a:ext cx="0" cy="5926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正方形/長方形 59"/>
          <p:cNvSpPr/>
          <p:nvPr/>
        </p:nvSpPr>
        <p:spPr>
          <a:xfrm>
            <a:off x="3921435" y="623794"/>
            <a:ext cx="288032" cy="2730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4329100" y="833468"/>
            <a:ext cx="828092" cy="312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 rot="1210104">
            <a:off x="5292327" y="990475"/>
            <a:ext cx="792088" cy="50705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237838" y="849369"/>
            <a:ext cx="1031017" cy="261594"/>
          </a:xfrm>
          <a:prstGeom prst="rect">
            <a:avLst/>
          </a:prstGeom>
          <a:noFill/>
        </p:spPr>
        <p:txBody>
          <a:bodyPr vert="vert270" wrap="square" lIns="91423" tIns="45712" rIns="91423" bIns="45712" rtlCol="0">
            <a:spAutoFit/>
          </a:bodyPr>
          <a:lstStyle/>
          <a:p>
            <a:r>
              <a:rPr lang="ja-JP" altLang="en-US" sz="1100" dirty="0"/>
              <a:t>設備操作卓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 rot="16200000">
            <a:off x="5510214" y="900141"/>
            <a:ext cx="385520" cy="726978"/>
          </a:xfrm>
          <a:prstGeom prst="rect">
            <a:avLst/>
          </a:prstGeom>
          <a:noFill/>
        </p:spPr>
        <p:txBody>
          <a:bodyPr vert="wordArtVertRtl" wrap="none" lIns="91423" tIns="45712" rIns="91423" bIns="45712" rtlCol="0">
            <a:spAutoFit/>
          </a:bodyPr>
          <a:lstStyle/>
          <a:p>
            <a:r>
              <a:rPr lang="ja-JP" altLang="en-US" sz="1100" dirty="0"/>
              <a:t>モニター</a:t>
            </a:r>
          </a:p>
        </p:txBody>
      </p:sp>
      <p:cxnSp>
        <p:nvCxnSpPr>
          <p:cNvPr id="68" name="直線コネクタ 67"/>
          <p:cNvCxnSpPr/>
          <p:nvPr/>
        </p:nvCxnSpPr>
        <p:spPr>
          <a:xfrm flipV="1">
            <a:off x="5589240" y="9165944"/>
            <a:ext cx="0" cy="272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円弧 71"/>
          <p:cNvSpPr/>
          <p:nvPr/>
        </p:nvSpPr>
        <p:spPr>
          <a:xfrm rot="16200000">
            <a:off x="5316475" y="9192772"/>
            <a:ext cx="539182" cy="497706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円弧 72"/>
          <p:cNvSpPr/>
          <p:nvPr/>
        </p:nvSpPr>
        <p:spPr>
          <a:xfrm>
            <a:off x="4826806" y="9172034"/>
            <a:ext cx="497706" cy="53918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4" name="直線コネクタ 73"/>
          <p:cNvCxnSpPr/>
          <p:nvPr/>
        </p:nvCxnSpPr>
        <p:spPr>
          <a:xfrm flipV="1">
            <a:off x="5085184" y="9165944"/>
            <a:ext cx="0" cy="272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テキスト ボックス 102"/>
          <p:cNvSpPr txBox="1"/>
          <p:nvPr/>
        </p:nvSpPr>
        <p:spPr>
          <a:xfrm rot="16200000">
            <a:off x="3242630" y="767872"/>
            <a:ext cx="368999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柱</a:t>
            </a:r>
            <a:endParaRPr kumimoji="1" lang="ja-JP" altLang="en-US" dirty="0"/>
          </a:p>
        </p:txBody>
      </p:sp>
      <p:cxnSp>
        <p:nvCxnSpPr>
          <p:cNvPr id="106" name="直線コネクタ 105"/>
          <p:cNvCxnSpPr/>
          <p:nvPr/>
        </p:nvCxnSpPr>
        <p:spPr>
          <a:xfrm flipV="1">
            <a:off x="6525344" y="606840"/>
            <a:ext cx="0" cy="88155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/>
          <p:nvPr/>
        </p:nvCxnSpPr>
        <p:spPr>
          <a:xfrm>
            <a:off x="3909752" y="617444"/>
            <a:ext cx="260924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正方形/長方形 161"/>
          <p:cNvSpPr/>
          <p:nvPr/>
        </p:nvSpPr>
        <p:spPr>
          <a:xfrm>
            <a:off x="237679" y="875833"/>
            <a:ext cx="288032" cy="85645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133146" y="9185862"/>
            <a:ext cx="2610000" cy="25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傍聴者席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4" name="正方形/長方形 143"/>
          <p:cNvSpPr/>
          <p:nvPr/>
        </p:nvSpPr>
        <p:spPr>
          <a:xfrm>
            <a:off x="6235701" y="1661559"/>
            <a:ext cx="287019" cy="58720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6241679" y="6544927"/>
            <a:ext cx="275363" cy="287744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4" name="正方形/長方形 213"/>
          <p:cNvSpPr/>
          <p:nvPr/>
        </p:nvSpPr>
        <p:spPr>
          <a:xfrm>
            <a:off x="221019" y="624816"/>
            <a:ext cx="2610000" cy="25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随行者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15" name="直線コネクタ 214"/>
          <p:cNvCxnSpPr/>
          <p:nvPr/>
        </p:nvCxnSpPr>
        <p:spPr>
          <a:xfrm flipV="1">
            <a:off x="1707158" y="9150652"/>
            <a:ext cx="0" cy="272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円弧 215"/>
          <p:cNvSpPr/>
          <p:nvPr/>
        </p:nvSpPr>
        <p:spPr>
          <a:xfrm rot="16200000">
            <a:off x="1434393" y="9177480"/>
            <a:ext cx="539182" cy="497706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217" name="円弧 216"/>
          <p:cNvSpPr/>
          <p:nvPr/>
        </p:nvSpPr>
        <p:spPr>
          <a:xfrm>
            <a:off x="944724" y="9156742"/>
            <a:ext cx="497706" cy="53918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8" name="直線コネクタ 217"/>
          <p:cNvCxnSpPr/>
          <p:nvPr/>
        </p:nvCxnSpPr>
        <p:spPr>
          <a:xfrm flipV="1">
            <a:off x="1203102" y="9150652"/>
            <a:ext cx="0" cy="272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テキスト ボックス 221"/>
          <p:cNvSpPr txBox="1"/>
          <p:nvPr/>
        </p:nvSpPr>
        <p:spPr>
          <a:xfrm>
            <a:off x="4762488" y="8836949"/>
            <a:ext cx="1292662" cy="27699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入場時閉切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84" name="正方形/長方形 283"/>
          <p:cNvSpPr/>
          <p:nvPr/>
        </p:nvSpPr>
        <p:spPr>
          <a:xfrm rot="5400000">
            <a:off x="4063172" y="2822475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6" name="正方形/長方形 285"/>
          <p:cNvSpPr/>
          <p:nvPr/>
        </p:nvSpPr>
        <p:spPr>
          <a:xfrm rot="5400000">
            <a:off x="3271084" y="2822475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7" name="正方形/長方形 286"/>
          <p:cNvSpPr/>
          <p:nvPr/>
        </p:nvSpPr>
        <p:spPr>
          <a:xfrm rot="5400000">
            <a:off x="2478996" y="2822475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8" name="正方形/長方形 287"/>
          <p:cNvSpPr/>
          <p:nvPr/>
        </p:nvSpPr>
        <p:spPr>
          <a:xfrm rot="5400000">
            <a:off x="4063172" y="6865870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1" name="正方形/長方形 290"/>
          <p:cNvSpPr/>
          <p:nvPr/>
        </p:nvSpPr>
        <p:spPr>
          <a:xfrm rot="5400000">
            <a:off x="3271084" y="6865870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3" name="正方形/長方形 292"/>
          <p:cNvSpPr/>
          <p:nvPr/>
        </p:nvSpPr>
        <p:spPr>
          <a:xfrm rot="5400000">
            <a:off x="2478996" y="6865870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5" name="円弧 294"/>
          <p:cNvSpPr/>
          <p:nvPr/>
        </p:nvSpPr>
        <p:spPr>
          <a:xfrm rot="16200000">
            <a:off x="2091699" y="3356820"/>
            <a:ext cx="288032" cy="288032"/>
          </a:xfrm>
          <a:prstGeom prst="arc">
            <a:avLst>
              <a:gd name="adj1" fmla="val 16200000"/>
              <a:gd name="adj2" fmla="val 21300517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7" name="円弧 296"/>
          <p:cNvSpPr/>
          <p:nvPr/>
        </p:nvSpPr>
        <p:spPr>
          <a:xfrm>
            <a:off x="4459216" y="3362535"/>
            <a:ext cx="288032" cy="28803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8" name="円弧 297"/>
          <p:cNvSpPr/>
          <p:nvPr/>
        </p:nvSpPr>
        <p:spPr>
          <a:xfrm rot="5400000">
            <a:off x="4474456" y="6829866"/>
            <a:ext cx="288032" cy="288032"/>
          </a:xfrm>
          <a:prstGeom prst="arc">
            <a:avLst>
              <a:gd name="adj1" fmla="val 15709885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9" name="円弧 298"/>
          <p:cNvSpPr/>
          <p:nvPr/>
        </p:nvSpPr>
        <p:spPr>
          <a:xfrm rot="10800000">
            <a:off x="2090572" y="6822246"/>
            <a:ext cx="288032" cy="28803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0" name="円弧 299"/>
          <p:cNvSpPr/>
          <p:nvPr/>
        </p:nvSpPr>
        <p:spPr>
          <a:xfrm rot="16200000">
            <a:off x="1794920" y="3079583"/>
            <a:ext cx="900100" cy="9001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1" name="円弧 300"/>
          <p:cNvSpPr/>
          <p:nvPr/>
        </p:nvSpPr>
        <p:spPr>
          <a:xfrm>
            <a:off x="4160580" y="3073233"/>
            <a:ext cx="900100" cy="900100"/>
          </a:xfrm>
          <a:prstGeom prst="arc">
            <a:avLst>
              <a:gd name="adj1" fmla="val 16200000"/>
              <a:gd name="adj2" fmla="val 21555857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2" name="円弧 301"/>
          <p:cNvSpPr/>
          <p:nvPr/>
        </p:nvSpPr>
        <p:spPr>
          <a:xfrm rot="5400000">
            <a:off x="4192129" y="6532699"/>
            <a:ext cx="832309" cy="900489"/>
          </a:xfrm>
          <a:prstGeom prst="arc">
            <a:avLst>
              <a:gd name="adj1" fmla="val 15863427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3" name="円弧 302"/>
          <p:cNvSpPr/>
          <p:nvPr/>
        </p:nvSpPr>
        <p:spPr>
          <a:xfrm rot="10800000">
            <a:off x="1797168" y="6562980"/>
            <a:ext cx="897852" cy="841834"/>
          </a:xfrm>
          <a:prstGeom prst="arc">
            <a:avLst>
              <a:gd name="adj1" fmla="val 16200000"/>
              <a:gd name="adj2" fmla="val 29106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6" name="正方形/長方形 305"/>
          <p:cNvSpPr/>
          <p:nvPr/>
        </p:nvSpPr>
        <p:spPr>
          <a:xfrm>
            <a:off x="1794920" y="3506161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0" name="正方形/長方形 309"/>
          <p:cNvSpPr/>
          <p:nvPr/>
        </p:nvSpPr>
        <p:spPr>
          <a:xfrm>
            <a:off x="1794920" y="4200335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1" name="正方形/長方形 310"/>
          <p:cNvSpPr/>
          <p:nvPr/>
        </p:nvSpPr>
        <p:spPr>
          <a:xfrm>
            <a:off x="1794920" y="4895459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5" name="正方形/長方形 314"/>
          <p:cNvSpPr/>
          <p:nvPr/>
        </p:nvSpPr>
        <p:spPr>
          <a:xfrm>
            <a:off x="1794920" y="5587155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6" name="正方形/長方形 315"/>
          <p:cNvSpPr/>
          <p:nvPr/>
        </p:nvSpPr>
        <p:spPr>
          <a:xfrm>
            <a:off x="1794920" y="6278851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9" name="正方形/長方形 318"/>
          <p:cNvSpPr/>
          <p:nvPr/>
        </p:nvSpPr>
        <p:spPr>
          <a:xfrm>
            <a:off x="4758091" y="3506161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8" name="正方形/長方形 327"/>
          <p:cNvSpPr/>
          <p:nvPr/>
        </p:nvSpPr>
        <p:spPr>
          <a:xfrm>
            <a:off x="4758091" y="4200335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9" name="正方形/長方形 328"/>
          <p:cNvSpPr/>
          <p:nvPr/>
        </p:nvSpPr>
        <p:spPr>
          <a:xfrm>
            <a:off x="4758091" y="4895459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0" name="正方形/長方形 329"/>
          <p:cNvSpPr/>
          <p:nvPr/>
        </p:nvSpPr>
        <p:spPr>
          <a:xfrm>
            <a:off x="4758091" y="5587155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2" name="正方形/長方形 331"/>
          <p:cNvSpPr/>
          <p:nvPr/>
        </p:nvSpPr>
        <p:spPr>
          <a:xfrm>
            <a:off x="4758091" y="6278851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3" name="角丸四角形 332"/>
          <p:cNvSpPr/>
          <p:nvPr/>
        </p:nvSpPr>
        <p:spPr>
          <a:xfrm rot="10800000">
            <a:off x="1771614" y="7380130"/>
            <a:ext cx="216024" cy="448011"/>
          </a:xfrm>
          <a:prstGeom prst="roundRect">
            <a:avLst/>
          </a:prstGeom>
          <a:solidFill>
            <a:srgbClr val="CCFF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</a:rPr>
              <a:t>速記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364" name="角丸四角形 363"/>
          <p:cNvSpPr/>
          <p:nvPr/>
        </p:nvSpPr>
        <p:spPr>
          <a:xfrm rot="5400000">
            <a:off x="3502676" y="7487075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5" name="角丸四角形 364"/>
          <p:cNvSpPr/>
          <p:nvPr/>
        </p:nvSpPr>
        <p:spPr>
          <a:xfrm rot="5400000">
            <a:off x="3148615" y="748052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6" name="角丸四角形 365"/>
          <p:cNvSpPr/>
          <p:nvPr/>
        </p:nvSpPr>
        <p:spPr>
          <a:xfrm rot="5400000">
            <a:off x="2713022" y="7487075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7" name="角丸四角形 336"/>
          <p:cNvSpPr/>
          <p:nvPr/>
        </p:nvSpPr>
        <p:spPr>
          <a:xfrm rot="5400000">
            <a:off x="2358961" y="748052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6" name="角丸四角形 375"/>
          <p:cNvSpPr/>
          <p:nvPr/>
        </p:nvSpPr>
        <p:spPr>
          <a:xfrm rot="5400000">
            <a:off x="3931100" y="748052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3" name="正方形/長方形 382"/>
          <p:cNvSpPr/>
          <p:nvPr/>
        </p:nvSpPr>
        <p:spPr>
          <a:xfrm>
            <a:off x="242046" y="7533582"/>
            <a:ext cx="289644" cy="19042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9" name="テキスト ボックス 178"/>
          <p:cNvSpPr txBox="1"/>
          <p:nvPr/>
        </p:nvSpPr>
        <p:spPr>
          <a:xfrm rot="16200000">
            <a:off x="-7249" y="4311988"/>
            <a:ext cx="830663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ja-JP" altLang="en-US" dirty="0"/>
              <a:t>随行者</a:t>
            </a:r>
            <a:endParaRPr kumimoji="1" lang="ja-JP" altLang="en-US" dirty="0"/>
          </a:p>
        </p:txBody>
      </p:sp>
      <p:sp>
        <p:nvSpPr>
          <p:cNvPr id="180" name="テキスト ボックス 179"/>
          <p:cNvSpPr txBox="1"/>
          <p:nvPr/>
        </p:nvSpPr>
        <p:spPr>
          <a:xfrm rot="16200000">
            <a:off x="5982054" y="4463610"/>
            <a:ext cx="830663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ja-JP" altLang="en-US" dirty="0"/>
              <a:t>随行者</a:t>
            </a:r>
            <a:endParaRPr kumimoji="1" lang="ja-JP" altLang="en-US" dirty="0"/>
          </a:p>
        </p:txBody>
      </p:sp>
      <p:sp>
        <p:nvSpPr>
          <p:cNvPr id="181" name="テキスト ボックス 180"/>
          <p:cNvSpPr txBox="1"/>
          <p:nvPr/>
        </p:nvSpPr>
        <p:spPr>
          <a:xfrm rot="16200000">
            <a:off x="-21269" y="8342941"/>
            <a:ext cx="830663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事務局</a:t>
            </a:r>
            <a:endParaRPr kumimoji="1" lang="ja-JP" altLang="en-US" dirty="0"/>
          </a:p>
        </p:txBody>
      </p:sp>
      <p:sp>
        <p:nvSpPr>
          <p:cNvPr id="182" name="テキスト ボックス 181"/>
          <p:cNvSpPr txBox="1"/>
          <p:nvPr/>
        </p:nvSpPr>
        <p:spPr>
          <a:xfrm rot="16200000">
            <a:off x="5866638" y="7910558"/>
            <a:ext cx="1061496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傍聴者席</a:t>
            </a:r>
            <a:endParaRPr kumimoji="1" lang="ja-JP" altLang="en-US" dirty="0"/>
          </a:p>
        </p:txBody>
      </p:sp>
      <p:sp>
        <p:nvSpPr>
          <p:cNvPr id="85" name="角丸四角形 84"/>
          <p:cNvSpPr/>
          <p:nvPr/>
        </p:nvSpPr>
        <p:spPr>
          <a:xfrm rot="5400000">
            <a:off x="1530877" y="430961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角丸四角形 85"/>
          <p:cNvSpPr/>
          <p:nvPr/>
        </p:nvSpPr>
        <p:spPr>
          <a:xfrm rot="5400000">
            <a:off x="1530877" y="4629066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角丸四角形 86"/>
          <p:cNvSpPr/>
          <p:nvPr/>
        </p:nvSpPr>
        <p:spPr>
          <a:xfrm rot="5400000">
            <a:off x="1530877" y="500368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角丸四角形 87"/>
          <p:cNvSpPr/>
          <p:nvPr/>
        </p:nvSpPr>
        <p:spPr>
          <a:xfrm rot="5400000">
            <a:off x="1530877" y="5334267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角丸四角形 88"/>
          <p:cNvSpPr/>
          <p:nvPr/>
        </p:nvSpPr>
        <p:spPr>
          <a:xfrm rot="5400000">
            <a:off x="1530877" y="5708884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角丸四角形 89"/>
          <p:cNvSpPr/>
          <p:nvPr/>
        </p:nvSpPr>
        <p:spPr>
          <a:xfrm rot="5400000">
            <a:off x="1530877" y="6038864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角丸四角形 90"/>
          <p:cNvSpPr/>
          <p:nvPr/>
        </p:nvSpPr>
        <p:spPr>
          <a:xfrm rot="5400000">
            <a:off x="1530877" y="6413481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角丸四角形 120"/>
          <p:cNvSpPr/>
          <p:nvPr/>
        </p:nvSpPr>
        <p:spPr>
          <a:xfrm rot="5400000">
            <a:off x="4284235" y="748052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テキスト ボックス 122"/>
          <p:cNvSpPr txBox="1"/>
          <p:nvPr/>
        </p:nvSpPr>
        <p:spPr>
          <a:xfrm rot="16200000">
            <a:off x="3154468" y="6823897"/>
            <a:ext cx="466911" cy="876998"/>
          </a:xfrm>
          <a:prstGeom prst="rect">
            <a:avLst/>
          </a:prstGeom>
          <a:noFill/>
        </p:spPr>
        <p:txBody>
          <a:bodyPr vert="wordArtVertRtl" wrap="none" lIns="68415" tIns="34208" rIns="68415" bIns="34208" rtlCol="0">
            <a:spAutoFit/>
          </a:bodyPr>
          <a:lstStyle/>
          <a:p>
            <a:r>
              <a:rPr lang="ja-JP" altLang="en-US" dirty="0"/>
              <a:t>事務局</a:t>
            </a:r>
            <a:endParaRPr kumimoji="1" lang="ja-JP" altLang="en-US" dirty="0"/>
          </a:p>
        </p:txBody>
      </p:sp>
      <p:sp>
        <p:nvSpPr>
          <p:cNvPr id="124" name="テキスト ボックス 123"/>
          <p:cNvSpPr txBox="1"/>
          <p:nvPr/>
        </p:nvSpPr>
        <p:spPr>
          <a:xfrm rot="16200000">
            <a:off x="1660189" y="4340339"/>
            <a:ext cx="599831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原局</a:t>
            </a:r>
            <a:endParaRPr kumimoji="1" lang="ja-JP" altLang="en-US" dirty="0"/>
          </a:p>
        </p:txBody>
      </p:sp>
      <p:sp>
        <p:nvSpPr>
          <p:cNvPr id="125" name="テキスト ボックス 124"/>
          <p:cNvSpPr txBox="1"/>
          <p:nvPr/>
        </p:nvSpPr>
        <p:spPr>
          <a:xfrm rot="16200000">
            <a:off x="1529324" y="5759605"/>
            <a:ext cx="830663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研究所</a:t>
            </a:r>
            <a:endParaRPr kumimoji="1" lang="ja-JP" altLang="en-US" dirty="0"/>
          </a:p>
        </p:txBody>
      </p:sp>
      <p:sp>
        <p:nvSpPr>
          <p:cNvPr id="126" name="テキスト ボックス 125"/>
          <p:cNvSpPr txBox="1"/>
          <p:nvPr/>
        </p:nvSpPr>
        <p:spPr>
          <a:xfrm rot="16200000">
            <a:off x="3099675" y="1757619"/>
            <a:ext cx="466911" cy="13771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wordArtVertRtl"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スクリーン</a:t>
            </a:r>
            <a:endParaRPr kumimoji="1" lang="ja-JP" altLang="en-US" dirty="0"/>
          </a:p>
        </p:txBody>
      </p:sp>
      <p:sp>
        <p:nvSpPr>
          <p:cNvPr id="127" name="テキスト ボックス 126"/>
          <p:cNvSpPr txBox="1"/>
          <p:nvPr/>
        </p:nvSpPr>
        <p:spPr>
          <a:xfrm rot="16200000">
            <a:off x="2404402" y="6266641"/>
            <a:ext cx="446469" cy="1034707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0" dirty="0">
                <a:latin typeface="+mn-ea"/>
              </a:rPr>
              <a:t>海上技術安全研究所</a:t>
            </a:r>
            <a:endParaRPr lang="en-US" altLang="ja-JP" sz="700" dirty="0">
              <a:latin typeface="+mn-ea"/>
            </a:endParaRPr>
          </a:p>
          <a:p>
            <a:pPr>
              <a:tabLst>
                <a:tab pos="269875" algn="l"/>
              </a:tabLst>
            </a:pPr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西宮監事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8" name="テキスト ボックス 127"/>
          <p:cNvSpPr txBox="1"/>
          <p:nvPr/>
        </p:nvSpPr>
        <p:spPr>
          <a:xfrm rot="16200000">
            <a:off x="2477763" y="5918840"/>
            <a:ext cx="446469" cy="1162049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0" dirty="0">
                <a:latin typeface="+mn-ea"/>
              </a:rPr>
              <a:t>海上技術安全研究所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金子企画部長</a:t>
            </a:r>
            <a:r>
              <a:rPr lang="ja-JP" altLang="en-US" sz="1050" dirty="0" smtClean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9" name="テキスト ボックス 128"/>
          <p:cNvSpPr txBox="1"/>
          <p:nvPr/>
        </p:nvSpPr>
        <p:spPr>
          <a:xfrm rot="16200000">
            <a:off x="2421329" y="5604278"/>
            <a:ext cx="446469" cy="1049839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0" dirty="0">
                <a:latin typeface="+mn-ea"/>
              </a:rPr>
              <a:t>海上技術安全研究所</a:t>
            </a:r>
            <a:endParaRPr lang="en-US" altLang="ja-JP" sz="700" dirty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千田理事</a:t>
            </a:r>
            <a:r>
              <a:rPr lang="ja-JP" altLang="en-US" sz="1050" dirty="0" smtClean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0" name="テキスト ボックス 129"/>
          <p:cNvSpPr txBox="1"/>
          <p:nvPr/>
        </p:nvSpPr>
        <p:spPr>
          <a:xfrm rot="16200000">
            <a:off x="2421328" y="5256572"/>
            <a:ext cx="446469" cy="1049839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0" dirty="0">
                <a:latin typeface="+mn-ea"/>
              </a:rPr>
              <a:t>海上技術安全研究所</a:t>
            </a:r>
            <a:endParaRPr lang="en-US" altLang="ja-JP" sz="700" dirty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濱田理事</a:t>
            </a:r>
            <a:r>
              <a:rPr lang="ja-JP" altLang="en-US" sz="1050" dirty="0" smtClean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1" name="テキスト ボックス 130"/>
          <p:cNvSpPr txBox="1"/>
          <p:nvPr/>
        </p:nvSpPr>
        <p:spPr>
          <a:xfrm rot="16200000">
            <a:off x="2401430" y="4915449"/>
            <a:ext cx="446469" cy="1034707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海上技術安全研究所</a:t>
            </a:r>
            <a:endParaRPr lang="en-US" altLang="ja-JP" sz="700" dirty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茂里理事長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2" name="テキスト ボックス 131"/>
          <p:cNvSpPr txBox="1"/>
          <p:nvPr/>
        </p:nvSpPr>
        <p:spPr>
          <a:xfrm rot="16200000">
            <a:off x="2505924" y="4450500"/>
            <a:ext cx="446469" cy="1244123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海事局海洋・環境政策課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大谷課長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3" name="テキスト ボックス 132"/>
          <p:cNvSpPr txBox="1"/>
          <p:nvPr/>
        </p:nvSpPr>
        <p:spPr>
          <a:xfrm rot="16200000">
            <a:off x="2444076" y="4123666"/>
            <a:ext cx="551177" cy="1244123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0" dirty="0">
                <a:latin typeface="+mn-ea"/>
              </a:rPr>
              <a:t>海事局海洋・環境政策課</a:t>
            </a:r>
            <a:endParaRPr lang="en-US" altLang="ja-JP" sz="700" dirty="0">
              <a:latin typeface="+mn-ea"/>
            </a:endParaRPr>
          </a:p>
          <a:p>
            <a:r>
              <a:rPr lang="ja-JP" altLang="en-US" sz="700" dirty="0">
                <a:latin typeface="+mn-ea"/>
              </a:rPr>
              <a:t>　</a:t>
            </a:r>
            <a:r>
              <a:rPr lang="ja-JP" altLang="en-US" sz="700" dirty="0" smtClean="0">
                <a:latin typeface="+mn-ea"/>
              </a:rPr>
              <a:t>技術企画室</a:t>
            </a:r>
            <a:endParaRPr lang="en-US" altLang="ja-JP" sz="700" dirty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河野室長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4" name="テキスト ボックス 133"/>
          <p:cNvSpPr txBox="1"/>
          <p:nvPr/>
        </p:nvSpPr>
        <p:spPr>
          <a:xfrm rot="16200000">
            <a:off x="2466291" y="3716847"/>
            <a:ext cx="528734" cy="1244123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0" dirty="0">
                <a:latin typeface="+mn-ea"/>
              </a:rPr>
              <a:t>海事局海洋・環境政策課</a:t>
            </a:r>
            <a:endParaRPr lang="en-US" altLang="ja-JP" sz="700" dirty="0">
              <a:latin typeface="+mn-ea"/>
            </a:endParaRPr>
          </a:p>
          <a:p>
            <a:r>
              <a:rPr lang="ja-JP" altLang="en-US" sz="700" dirty="0">
                <a:latin typeface="+mn-ea"/>
              </a:rPr>
              <a:t>　技術企画室</a:t>
            </a:r>
            <a:endParaRPr lang="en-US" altLang="ja-JP" sz="700" dirty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河合補佐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5" name="テキスト ボックス 134"/>
          <p:cNvSpPr txBox="1"/>
          <p:nvPr/>
        </p:nvSpPr>
        <p:spPr>
          <a:xfrm rot="16200000">
            <a:off x="2342249" y="5819536"/>
            <a:ext cx="2236475" cy="338538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pPr algn="ctr"/>
            <a:r>
              <a:rPr lang="ja-JP" altLang="en-US" sz="1600" dirty="0" smtClean="0"/>
              <a:t>（海上技術安全研究所）</a:t>
            </a:r>
            <a:endParaRPr kumimoji="1" lang="ja-JP" altLang="en-US" sz="1600" dirty="0"/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5288356" y="4559376"/>
            <a:ext cx="923330" cy="2615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/>
              <a:t>藤川</a:t>
            </a:r>
            <a:r>
              <a:rPr lang="ja-JP" altLang="en-US" sz="1200" dirty="0" smtClean="0"/>
              <a:t>委員</a:t>
            </a:r>
            <a:endParaRPr lang="ja-JP" altLang="en-US" sz="1200" dirty="0"/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5300364" y="5023816"/>
            <a:ext cx="923330" cy="3183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/>
              <a:t>部</a:t>
            </a:r>
            <a:r>
              <a:rPr lang="ja-JP" altLang="en-US" sz="1200" dirty="0" smtClean="0"/>
              <a:t>会長</a:t>
            </a:r>
            <a:endParaRPr lang="en-US" altLang="ja-JP" sz="1200" dirty="0" smtClean="0"/>
          </a:p>
          <a:p>
            <a:endParaRPr lang="ja-JP" altLang="en-US" sz="1200" dirty="0"/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5286592" y="6352432"/>
            <a:ext cx="923330" cy="2046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 smtClean="0"/>
              <a:t>森川委員</a:t>
            </a:r>
            <a:endParaRPr lang="ja-JP" altLang="en-US" sz="1200" dirty="0"/>
          </a:p>
        </p:txBody>
      </p:sp>
      <p:sp>
        <p:nvSpPr>
          <p:cNvPr id="111" name="角丸四角形 110"/>
          <p:cNvSpPr/>
          <p:nvPr/>
        </p:nvSpPr>
        <p:spPr>
          <a:xfrm rot="5400000">
            <a:off x="5145991" y="4585249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角丸四角形 111"/>
          <p:cNvSpPr/>
          <p:nvPr/>
        </p:nvSpPr>
        <p:spPr>
          <a:xfrm rot="5400000">
            <a:off x="5153940" y="5121417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角丸四角形 112"/>
          <p:cNvSpPr/>
          <p:nvPr/>
        </p:nvSpPr>
        <p:spPr>
          <a:xfrm rot="5400000">
            <a:off x="5140721" y="5689360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角丸四角形 113"/>
          <p:cNvSpPr/>
          <p:nvPr/>
        </p:nvSpPr>
        <p:spPr>
          <a:xfrm rot="5400000">
            <a:off x="5146655" y="6325315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5288356" y="3888291"/>
            <a:ext cx="923330" cy="2615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 smtClean="0"/>
              <a:t>佐藤委員</a:t>
            </a:r>
            <a:endParaRPr lang="ja-JP" altLang="en-US" sz="1200" dirty="0"/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5286592" y="4164182"/>
            <a:ext cx="923330" cy="3183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 smtClean="0"/>
              <a:t>庄司委員</a:t>
            </a:r>
            <a:endParaRPr lang="ja-JP" altLang="en-US" sz="1200" dirty="0"/>
          </a:p>
        </p:txBody>
      </p:sp>
      <p:sp>
        <p:nvSpPr>
          <p:cNvPr id="137" name="角丸四角形 136"/>
          <p:cNvSpPr/>
          <p:nvPr/>
        </p:nvSpPr>
        <p:spPr>
          <a:xfrm rot="5400000">
            <a:off x="5145991" y="3914164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角丸四角形 137"/>
          <p:cNvSpPr/>
          <p:nvPr/>
        </p:nvSpPr>
        <p:spPr>
          <a:xfrm rot="5400000">
            <a:off x="5140721" y="4274359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5288621" y="5616731"/>
            <a:ext cx="923330" cy="2615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 smtClean="0"/>
              <a:t>松尾委員</a:t>
            </a:r>
            <a:endParaRPr lang="ja-JP" altLang="en-US" sz="1200" dirty="0"/>
          </a:p>
        </p:txBody>
      </p:sp>
      <p:sp>
        <p:nvSpPr>
          <p:cNvPr id="140" name="角丸四角形 139"/>
          <p:cNvSpPr/>
          <p:nvPr/>
        </p:nvSpPr>
        <p:spPr>
          <a:xfrm rot="5400000">
            <a:off x="1530877" y="6721854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2989306" y="7583921"/>
            <a:ext cx="453970" cy="118445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総合政策局　技術政策課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吉田</a:t>
            </a:r>
            <a:r>
              <a:rPr lang="ja-JP" altLang="en-US" sz="900" dirty="0">
                <a:latin typeface="+mn-ea"/>
                <a:ea typeface="ＭＳ Ｐゴシック" pitchFamily="50" charset="-128"/>
              </a:rPr>
              <a:t>課長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3324114" y="7628522"/>
            <a:ext cx="453970" cy="115987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大臣</a:t>
            </a:r>
            <a:r>
              <a:rPr lang="ja-JP" altLang="en-US" sz="700" dirty="0">
                <a:latin typeface="+mn-ea"/>
              </a:rPr>
              <a:t>官房　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森技術総括審議官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3766790" y="7613982"/>
            <a:ext cx="430887" cy="115932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総合政策局</a:t>
            </a:r>
            <a:r>
              <a:rPr lang="ja-JP" altLang="en-US" sz="700" dirty="0">
                <a:latin typeface="+mn-ea"/>
              </a:rPr>
              <a:t>技術</a:t>
            </a:r>
            <a:r>
              <a:rPr lang="ja-JP" altLang="en-US" sz="700" dirty="0" smtClean="0">
                <a:latin typeface="+mn-ea"/>
              </a:rPr>
              <a:t>政策課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植村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技術開発推進室長</a:t>
            </a:r>
            <a:r>
              <a:rPr lang="ja-JP" altLang="en-US" sz="70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2618740" y="7797412"/>
            <a:ext cx="453970" cy="99001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総合政策局技術政策課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堤課長補佐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168088" y="7768082"/>
            <a:ext cx="430887" cy="100029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総合政策局技術政策課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岡課長補佐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42" name="テキスト ボックス 141"/>
          <p:cNvSpPr txBox="1"/>
          <p:nvPr/>
        </p:nvSpPr>
        <p:spPr>
          <a:xfrm>
            <a:off x="2244657" y="7693963"/>
            <a:ext cx="446276" cy="107441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ja-JP" sz="600" dirty="0" smtClean="0"/>
              <a:t>政策</a:t>
            </a:r>
            <a:r>
              <a:rPr lang="ja-JP" altLang="ja-JP" sz="600" dirty="0"/>
              <a:t>統括官付政策評価官付</a:t>
            </a:r>
            <a:r>
              <a:rPr lang="ja-JP" altLang="ja-JP" sz="800" dirty="0"/>
              <a:t>　　</a:t>
            </a:r>
            <a:r>
              <a:rPr lang="ja-JP" altLang="ja-JP" sz="800" dirty="0" smtClean="0"/>
              <a:t>村山</a:t>
            </a:r>
            <a:r>
              <a:rPr lang="ja-JP" altLang="ja-JP" sz="900" dirty="0"/>
              <a:t>専門官</a:t>
            </a:r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197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 rot="16200000">
            <a:off x="-1637365" y="5070428"/>
            <a:ext cx="5301418" cy="892536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pPr algn="ctr"/>
            <a:r>
              <a:rPr lang="ja-JP" altLang="en-US" u="sng" dirty="0" smtClean="0"/>
              <a:t>第１回　国土交通省国立研究開発法人審議会</a:t>
            </a:r>
            <a:endParaRPr lang="en-US" altLang="ja-JP" u="sng" dirty="0" smtClean="0"/>
          </a:p>
          <a:p>
            <a:pPr algn="ctr"/>
            <a:r>
              <a:rPr kumimoji="1" lang="ja-JP" altLang="en-US" u="sng" dirty="0" smtClean="0"/>
              <a:t>海上技術安全研究所・電子航法研究所部会　配席図</a:t>
            </a:r>
            <a:endParaRPr kumimoji="1" lang="en-US" altLang="ja-JP" u="sng" dirty="0" smtClean="0"/>
          </a:p>
          <a:p>
            <a:pPr algn="ctr"/>
            <a:r>
              <a:rPr lang="ja-JP" altLang="en-US" sz="1600" dirty="0" smtClean="0"/>
              <a:t>（中央合同庁舎３号館１１階　特別会議室）</a:t>
            </a:r>
            <a:endParaRPr kumimoji="1" lang="ja-JP" altLang="en-US" sz="1600" dirty="0"/>
          </a:p>
        </p:txBody>
      </p:sp>
      <p:sp>
        <p:nvSpPr>
          <p:cNvPr id="5" name="正方形/長方形 4"/>
          <p:cNvSpPr/>
          <p:nvPr/>
        </p:nvSpPr>
        <p:spPr>
          <a:xfrm>
            <a:off x="98472" y="416496"/>
            <a:ext cx="6633356" cy="9022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 rot="16200000">
            <a:off x="178344" y="1617304"/>
            <a:ext cx="1584054" cy="415482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r>
              <a:rPr lang="ja-JP" altLang="en-US" sz="1050" dirty="0"/>
              <a:t>平成</a:t>
            </a:r>
            <a:r>
              <a:rPr lang="ja-JP" altLang="en-US" sz="1050" dirty="0" smtClean="0"/>
              <a:t>２７年６月</a:t>
            </a:r>
            <a:r>
              <a:rPr lang="ja-JP" altLang="en-US" sz="1050" dirty="0"/>
              <a:t>３０</a:t>
            </a:r>
            <a:r>
              <a:rPr lang="ja-JP" altLang="en-US" sz="1050" dirty="0" smtClean="0"/>
              <a:t>日（火）</a:t>
            </a:r>
            <a:endParaRPr lang="en-US" altLang="ja-JP" sz="1050" dirty="0"/>
          </a:p>
          <a:p>
            <a:r>
              <a:rPr lang="ja-JP" altLang="en-US" sz="1050" dirty="0"/>
              <a:t>９</a:t>
            </a:r>
            <a:r>
              <a:rPr lang="ja-JP" altLang="en-US" sz="1050" dirty="0" smtClean="0"/>
              <a:t>：００</a:t>
            </a:r>
            <a:r>
              <a:rPr lang="ja-JP" altLang="en-US" sz="1050" dirty="0"/>
              <a:t>～</a:t>
            </a:r>
            <a:r>
              <a:rPr lang="ja-JP" altLang="en-US" sz="1050" dirty="0" smtClean="0"/>
              <a:t>１１：４５</a:t>
            </a:r>
            <a:endParaRPr lang="en-US" altLang="ja-JP" sz="1050" dirty="0"/>
          </a:p>
        </p:txBody>
      </p:sp>
      <p:cxnSp>
        <p:nvCxnSpPr>
          <p:cNvPr id="37" name="直線コネクタ 36"/>
          <p:cNvCxnSpPr/>
          <p:nvPr/>
        </p:nvCxnSpPr>
        <p:spPr>
          <a:xfrm flipV="1">
            <a:off x="314822" y="617444"/>
            <a:ext cx="0" cy="88155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317180" y="622968"/>
            <a:ext cx="260924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>
            <a:off x="2927674" y="617444"/>
            <a:ext cx="0" cy="5926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2918149" y="1199858"/>
            <a:ext cx="100538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3914006" y="617444"/>
            <a:ext cx="0" cy="5926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正方形/長方形 59"/>
          <p:cNvSpPr/>
          <p:nvPr/>
        </p:nvSpPr>
        <p:spPr>
          <a:xfrm>
            <a:off x="3921435" y="623794"/>
            <a:ext cx="288032" cy="2730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4329100" y="833468"/>
            <a:ext cx="828092" cy="312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 rot="1210104">
            <a:off x="5292327" y="990475"/>
            <a:ext cx="792088" cy="50705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237838" y="849369"/>
            <a:ext cx="1031017" cy="261594"/>
          </a:xfrm>
          <a:prstGeom prst="rect">
            <a:avLst/>
          </a:prstGeom>
          <a:noFill/>
        </p:spPr>
        <p:txBody>
          <a:bodyPr vert="vert270" wrap="square" lIns="91423" tIns="45712" rIns="91423" bIns="45712" rtlCol="0">
            <a:spAutoFit/>
          </a:bodyPr>
          <a:lstStyle/>
          <a:p>
            <a:r>
              <a:rPr lang="ja-JP" altLang="en-US" sz="1100" dirty="0"/>
              <a:t>設備操作卓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 rot="16200000">
            <a:off x="5510214" y="900141"/>
            <a:ext cx="385520" cy="726978"/>
          </a:xfrm>
          <a:prstGeom prst="rect">
            <a:avLst/>
          </a:prstGeom>
          <a:noFill/>
        </p:spPr>
        <p:txBody>
          <a:bodyPr vert="wordArtVertRtl" wrap="none" lIns="91423" tIns="45712" rIns="91423" bIns="45712" rtlCol="0">
            <a:spAutoFit/>
          </a:bodyPr>
          <a:lstStyle/>
          <a:p>
            <a:r>
              <a:rPr lang="ja-JP" altLang="en-US" sz="1100" dirty="0"/>
              <a:t>モニター</a:t>
            </a:r>
          </a:p>
        </p:txBody>
      </p:sp>
      <p:cxnSp>
        <p:nvCxnSpPr>
          <p:cNvPr id="68" name="直線コネクタ 67"/>
          <p:cNvCxnSpPr/>
          <p:nvPr/>
        </p:nvCxnSpPr>
        <p:spPr>
          <a:xfrm flipV="1">
            <a:off x="5589240" y="9165944"/>
            <a:ext cx="0" cy="272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円弧 71"/>
          <p:cNvSpPr/>
          <p:nvPr/>
        </p:nvSpPr>
        <p:spPr>
          <a:xfrm rot="16200000">
            <a:off x="5316475" y="9192772"/>
            <a:ext cx="539182" cy="497706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円弧 72"/>
          <p:cNvSpPr/>
          <p:nvPr/>
        </p:nvSpPr>
        <p:spPr>
          <a:xfrm>
            <a:off x="4826806" y="9172034"/>
            <a:ext cx="497706" cy="53918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4" name="直線コネクタ 73"/>
          <p:cNvCxnSpPr/>
          <p:nvPr/>
        </p:nvCxnSpPr>
        <p:spPr>
          <a:xfrm flipV="1">
            <a:off x="5085184" y="9165944"/>
            <a:ext cx="0" cy="272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テキスト ボックス 102"/>
          <p:cNvSpPr txBox="1"/>
          <p:nvPr/>
        </p:nvSpPr>
        <p:spPr>
          <a:xfrm rot="16200000">
            <a:off x="3242630" y="767872"/>
            <a:ext cx="368999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柱</a:t>
            </a:r>
            <a:endParaRPr kumimoji="1" lang="ja-JP" altLang="en-US" dirty="0"/>
          </a:p>
        </p:txBody>
      </p:sp>
      <p:cxnSp>
        <p:nvCxnSpPr>
          <p:cNvPr id="106" name="直線コネクタ 105"/>
          <p:cNvCxnSpPr/>
          <p:nvPr/>
        </p:nvCxnSpPr>
        <p:spPr>
          <a:xfrm flipV="1">
            <a:off x="6525344" y="606840"/>
            <a:ext cx="0" cy="88155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/>
          <p:nvPr/>
        </p:nvCxnSpPr>
        <p:spPr>
          <a:xfrm>
            <a:off x="3909752" y="617444"/>
            <a:ext cx="260924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正方形/長方形 161"/>
          <p:cNvSpPr/>
          <p:nvPr/>
        </p:nvSpPr>
        <p:spPr>
          <a:xfrm>
            <a:off x="237679" y="875833"/>
            <a:ext cx="288032" cy="85645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133146" y="9185862"/>
            <a:ext cx="2610000" cy="25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傍聴者席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4" name="正方形/長方形 143"/>
          <p:cNvSpPr/>
          <p:nvPr/>
        </p:nvSpPr>
        <p:spPr>
          <a:xfrm>
            <a:off x="6235701" y="1661559"/>
            <a:ext cx="287019" cy="58720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6241679" y="6544927"/>
            <a:ext cx="275363" cy="287744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4" name="正方形/長方形 213"/>
          <p:cNvSpPr/>
          <p:nvPr/>
        </p:nvSpPr>
        <p:spPr>
          <a:xfrm>
            <a:off x="221019" y="624816"/>
            <a:ext cx="2610000" cy="25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随行者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15" name="直線コネクタ 214"/>
          <p:cNvCxnSpPr/>
          <p:nvPr/>
        </p:nvCxnSpPr>
        <p:spPr>
          <a:xfrm flipV="1">
            <a:off x="1707158" y="9150652"/>
            <a:ext cx="0" cy="272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円弧 215"/>
          <p:cNvSpPr/>
          <p:nvPr/>
        </p:nvSpPr>
        <p:spPr>
          <a:xfrm rot="16200000">
            <a:off x="1434393" y="9177480"/>
            <a:ext cx="539182" cy="497706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sp>
        <p:nvSpPr>
          <p:cNvPr id="217" name="円弧 216"/>
          <p:cNvSpPr/>
          <p:nvPr/>
        </p:nvSpPr>
        <p:spPr>
          <a:xfrm>
            <a:off x="944724" y="9156742"/>
            <a:ext cx="497706" cy="53918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3" tIns="45712" rIns="91423" bIns="45712"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8" name="直線コネクタ 217"/>
          <p:cNvCxnSpPr/>
          <p:nvPr/>
        </p:nvCxnSpPr>
        <p:spPr>
          <a:xfrm flipV="1">
            <a:off x="1203102" y="9150652"/>
            <a:ext cx="0" cy="272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テキスト ボックス 221"/>
          <p:cNvSpPr txBox="1"/>
          <p:nvPr/>
        </p:nvSpPr>
        <p:spPr>
          <a:xfrm>
            <a:off x="4762488" y="8836949"/>
            <a:ext cx="1292662" cy="27699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入場時閉切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84" name="正方形/長方形 283"/>
          <p:cNvSpPr/>
          <p:nvPr/>
        </p:nvSpPr>
        <p:spPr>
          <a:xfrm rot="5400000">
            <a:off x="4063172" y="2822475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6" name="正方形/長方形 285"/>
          <p:cNvSpPr/>
          <p:nvPr/>
        </p:nvSpPr>
        <p:spPr>
          <a:xfrm rot="5400000">
            <a:off x="3271084" y="2822475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7" name="正方形/長方形 286"/>
          <p:cNvSpPr/>
          <p:nvPr/>
        </p:nvSpPr>
        <p:spPr>
          <a:xfrm rot="5400000">
            <a:off x="2478996" y="2822475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8" name="正方形/長方形 287"/>
          <p:cNvSpPr/>
          <p:nvPr/>
        </p:nvSpPr>
        <p:spPr>
          <a:xfrm rot="5400000">
            <a:off x="4063172" y="6865870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1" name="正方形/長方形 290"/>
          <p:cNvSpPr/>
          <p:nvPr/>
        </p:nvSpPr>
        <p:spPr>
          <a:xfrm rot="5400000">
            <a:off x="3271084" y="6865870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3" name="正方形/長方形 292"/>
          <p:cNvSpPr/>
          <p:nvPr/>
        </p:nvSpPr>
        <p:spPr>
          <a:xfrm rot="5400000">
            <a:off x="2478996" y="6865870"/>
            <a:ext cx="288032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5" name="円弧 294"/>
          <p:cNvSpPr/>
          <p:nvPr/>
        </p:nvSpPr>
        <p:spPr>
          <a:xfrm rot="16200000">
            <a:off x="2091699" y="3356820"/>
            <a:ext cx="288032" cy="288032"/>
          </a:xfrm>
          <a:prstGeom prst="arc">
            <a:avLst>
              <a:gd name="adj1" fmla="val 16200000"/>
              <a:gd name="adj2" fmla="val 21300517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7" name="円弧 296"/>
          <p:cNvSpPr/>
          <p:nvPr/>
        </p:nvSpPr>
        <p:spPr>
          <a:xfrm>
            <a:off x="4459216" y="3362535"/>
            <a:ext cx="288032" cy="28803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8" name="円弧 297"/>
          <p:cNvSpPr/>
          <p:nvPr/>
        </p:nvSpPr>
        <p:spPr>
          <a:xfrm rot="5400000">
            <a:off x="4474456" y="6829866"/>
            <a:ext cx="288032" cy="288032"/>
          </a:xfrm>
          <a:prstGeom prst="arc">
            <a:avLst>
              <a:gd name="adj1" fmla="val 15709885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9" name="円弧 298"/>
          <p:cNvSpPr/>
          <p:nvPr/>
        </p:nvSpPr>
        <p:spPr>
          <a:xfrm rot="10800000">
            <a:off x="2090572" y="6822246"/>
            <a:ext cx="288032" cy="28803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0" name="円弧 299"/>
          <p:cNvSpPr/>
          <p:nvPr/>
        </p:nvSpPr>
        <p:spPr>
          <a:xfrm rot="16200000">
            <a:off x="1794920" y="3079583"/>
            <a:ext cx="900100" cy="9001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1" name="円弧 300"/>
          <p:cNvSpPr/>
          <p:nvPr/>
        </p:nvSpPr>
        <p:spPr>
          <a:xfrm>
            <a:off x="4160580" y="3073233"/>
            <a:ext cx="900100" cy="900100"/>
          </a:xfrm>
          <a:prstGeom prst="arc">
            <a:avLst>
              <a:gd name="adj1" fmla="val 16200000"/>
              <a:gd name="adj2" fmla="val 21555857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2" name="円弧 301"/>
          <p:cNvSpPr/>
          <p:nvPr/>
        </p:nvSpPr>
        <p:spPr>
          <a:xfrm rot="5400000">
            <a:off x="4192129" y="6532699"/>
            <a:ext cx="832309" cy="900489"/>
          </a:xfrm>
          <a:prstGeom prst="arc">
            <a:avLst>
              <a:gd name="adj1" fmla="val 15863427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3" name="円弧 302"/>
          <p:cNvSpPr/>
          <p:nvPr/>
        </p:nvSpPr>
        <p:spPr>
          <a:xfrm rot="10800000">
            <a:off x="1797168" y="6562980"/>
            <a:ext cx="897852" cy="841834"/>
          </a:xfrm>
          <a:prstGeom prst="arc">
            <a:avLst>
              <a:gd name="adj1" fmla="val 16200000"/>
              <a:gd name="adj2" fmla="val 29106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6" name="正方形/長方形 305"/>
          <p:cNvSpPr/>
          <p:nvPr/>
        </p:nvSpPr>
        <p:spPr>
          <a:xfrm>
            <a:off x="1794920" y="3506161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0" name="正方形/長方形 309"/>
          <p:cNvSpPr/>
          <p:nvPr/>
        </p:nvSpPr>
        <p:spPr>
          <a:xfrm>
            <a:off x="1794920" y="4200335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1" name="正方形/長方形 310"/>
          <p:cNvSpPr/>
          <p:nvPr/>
        </p:nvSpPr>
        <p:spPr>
          <a:xfrm>
            <a:off x="1794920" y="4895459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5" name="正方形/長方形 314"/>
          <p:cNvSpPr/>
          <p:nvPr/>
        </p:nvSpPr>
        <p:spPr>
          <a:xfrm>
            <a:off x="1794920" y="5587155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6" name="正方形/長方形 315"/>
          <p:cNvSpPr/>
          <p:nvPr/>
        </p:nvSpPr>
        <p:spPr>
          <a:xfrm>
            <a:off x="1794920" y="6278851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9" name="正方形/長方形 318"/>
          <p:cNvSpPr/>
          <p:nvPr/>
        </p:nvSpPr>
        <p:spPr>
          <a:xfrm>
            <a:off x="4758091" y="3506161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8" name="正方形/長方形 327"/>
          <p:cNvSpPr/>
          <p:nvPr/>
        </p:nvSpPr>
        <p:spPr>
          <a:xfrm>
            <a:off x="4758091" y="4200335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9" name="正方形/長方形 328"/>
          <p:cNvSpPr/>
          <p:nvPr/>
        </p:nvSpPr>
        <p:spPr>
          <a:xfrm>
            <a:off x="4758091" y="4895459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0" name="正方形/長方形 329"/>
          <p:cNvSpPr/>
          <p:nvPr/>
        </p:nvSpPr>
        <p:spPr>
          <a:xfrm>
            <a:off x="4758091" y="5587155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2" name="正方形/長方形 331"/>
          <p:cNvSpPr/>
          <p:nvPr/>
        </p:nvSpPr>
        <p:spPr>
          <a:xfrm>
            <a:off x="4758091" y="6278851"/>
            <a:ext cx="300698" cy="690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3" name="角丸四角形 332"/>
          <p:cNvSpPr/>
          <p:nvPr/>
        </p:nvSpPr>
        <p:spPr>
          <a:xfrm rot="10800000">
            <a:off x="1771614" y="7380130"/>
            <a:ext cx="216024" cy="448011"/>
          </a:xfrm>
          <a:prstGeom prst="roundRect">
            <a:avLst/>
          </a:prstGeom>
          <a:solidFill>
            <a:srgbClr val="CCFF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</a:rPr>
              <a:t>速記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364" name="角丸四角形 363"/>
          <p:cNvSpPr/>
          <p:nvPr/>
        </p:nvSpPr>
        <p:spPr>
          <a:xfrm rot="5400000">
            <a:off x="3502676" y="7487075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5" name="角丸四角形 364"/>
          <p:cNvSpPr/>
          <p:nvPr/>
        </p:nvSpPr>
        <p:spPr>
          <a:xfrm rot="5400000">
            <a:off x="3148615" y="748052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6" name="角丸四角形 365"/>
          <p:cNvSpPr/>
          <p:nvPr/>
        </p:nvSpPr>
        <p:spPr>
          <a:xfrm rot="5400000">
            <a:off x="2713022" y="7487075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7" name="角丸四角形 336"/>
          <p:cNvSpPr/>
          <p:nvPr/>
        </p:nvSpPr>
        <p:spPr>
          <a:xfrm rot="5400000">
            <a:off x="2358961" y="748052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6" name="角丸四角形 375"/>
          <p:cNvSpPr/>
          <p:nvPr/>
        </p:nvSpPr>
        <p:spPr>
          <a:xfrm rot="5400000">
            <a:off x="3931100" y="748052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3" name="正方形/長方形 382"/>
          <p:cNvSpPr/>
          <p:nvPr/>
        </p:nvSpPr>
        <p:spPr>
          <a:xfrm>
            <a:off x="242046" y="7533582"/>
            <a:ext cx="289644" cy="19042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9" name="テキスト ボックス 178"/>
          <p:cNvSpPr txBox="1"/>
          <p:nvPr/>
        </p:nvSpPr>
        <p:spPr>
          <a:xfrm rot="16200000">
            <a:off x="-7249" y="4311988"/>
            <a:ext cx="830663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ja-JP" altLang="en-US" dirty="0"/>
              <a:t>随行者</a:t>
            </a:r>
            <a:endParaRPr kumimoji="1" lang="ja-JP" altLang="en-US" dirty="0"/>
          </a:p>
        </p:txBody>
      </p:sp>
      <p:sp>
        <p:nvSpPr>
          <p:cNvPr id="180" name="テキスト ボックス 179"/>
          <p:cNvSpPr txBox="1"/>
          <p:nvPr/>
        </p:nvSpPr>
        <p:spPr>
          <a:xfrm rot="16200000">
            <a:off x="5982054" y="4463610"/>
            <a:ext cx="830663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ja-JP" altLang="en-US" dirty="0"/>
              <a:t>随行者</a:t>
            </a:r>
            <a:endParaRPr kumimoji="1" lang="ja-JP" altLang="en-US" dirty="0"/>
          </a:p>
        </p:txBody>
      </p:sp>
      <p:sp>
        <p:nvSpPr>
          <p:cNvPr id="181" name="テキスト ボックス 180"/>
          <p:cNvSpPr txBox="1"/>
          <p:nvPr/>
        </p:nvSpPr>
        <p:spPr>
          <a:xfrm rot="16200000">
            <a:off x="-21269" y="8342941"/>
            <a:ext cx="830663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事務局</a:t>
            </a:r>
            <a:endParaRPr kumimoji="1" lang="ja-JP" altLang="en-US" dirty="0"/>
          </a:p>
        </p:txBody>
      </p:sp>
      <p:sp>
        <p:nvSpPr>
          <p:cNvPr id="182" name="テキスト ボックス 181"/>
          <p:cNvSpPr txBox="1"/>
          <p:nvPr/>
        </p:nvSpPr>
        <p:spPr>
          <a:xfrm rot="16200000">
            <a:off x="5866638" y="7910558"/>
            <a:ext cx="1061496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傍聴者席</a:t>
            </a:r>
            <a:endParaRPr kumimoji="1" lang="ja-JP" altLang="en-US" dirty="0"/>
          </a:p>
        </p:txBody>
      </p:sp>
      <p:sp>
        <p:nvSpPr>
          <p:cNvPr id="85" name="角丸四角形 84"/>
          <p:cNvSpPr/>
          <p:nvPr/>
        </p:nvSpPr>
        <p:spPr>
          <a:xfrm rot="5400000">
            <a:off x="1530877" y="430961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角丸四角形 85"/>
          <p:cNvSpPr/>
          <p:nvPr/>
        </p:nvSpPr>
        <p:spPr>
          <a:xfrm rot="5400000">
            <a:off x="1530877" y="4629066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角丸四角形 86"/>
          <p:cNvSpPr/>
          <p:nvPr/>
        </p:nvSpPr>
        <p:spPr>
          <a:xfrm rot="5400000">
            <a:off x="1530877" y="500368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角丸四角形 87"/>
          <p:cNvSpPr/>
          <p:nvPr/>
        </p:nvSpPr>
        <p:spPr>
          <a:xfrm rot="5400000">
            <a:off x="1530877" y="5334267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角丸四角形 88"/>
          <p:cNvSpPr/>
          <p:nvPr/>
        </p:nvSpPr>
        <p:spPr>
          <a:xfrm rot="5400000">
            <a:off x="1530877" y="5708884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角丸四角形 89"/>
          <p:cNvSpPr/>
          <p:nvPr/>
        </p:nvSpPr>
        <p:spPr>
          <a:xfrm rot="5400000">
            <a:off x="1530877" y="6038864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角丸四角形 90"/>
          <p:cNvSpPr/>
          <p:nvPr/>
        </p:nvSpPr>
        <p:spPr>
          <a:xfrm rot="5400000">
            <a:off x="1530877" y="6413481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角丸四角形 120"/>
          <p:cNvSpPr/>
          <p:nvPr/>
        </p:nvSpPr>
        <p:spPr>
          <a:xfrm rot="5400000">
            <a:off x="4284235" y="7480523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テキスト ボックス 122"/>
          <p:cNvSpPr txBox="1"/>
          <p:nvPr/>
        </p:nvSpPr>
        <p:spPr>
          <a:xfrm rot="16200000">
            <a:off x="3154468" y="6823897"/>
            <a:ext cx="466911" cy="876998"/>
          </a:xfrm>
          <a:prstGeom prst="rect">
            <a:avLst/>
          </a:prstGeom>
          <a:noFill/>
        </p:spPr>
        <p:txBody>
          <a:bodyPr vert="wordArtVertRtl" wrap="none" lIns="68415" tIns="34208" rIns="68415" bIns="34208" rtlCol="0">
            <a:spAutoFit/>
          </a:bodyPr>
          <a:lstStyle/>
          <a:p>
            <a:r>
              <a:rPr lang="ja-JP" altLang="en-US" dirty="0"/>
              <a:t>事務局</a:t>
            </a:r>
            <a:endParaRPr kumimoji="1" lang="ja-JP" altLang="en-US" dirty="0"/>
          </a:p>
        </p:txBody>
      </p:sp>
      <p:sp>
        <p:nvSpPr>
          <p:cNvPr id="124" name="テキスト ボックス 123"/>
          <p:cNvSpPr txBox="1"/>
          <p:nvPr/>
        </p:nvSpPr>
        <p:spPr>
          <a:xfrm rot="16200000">
            <a:off x="1650961" y="4398759"/>
            <a:ext cx="599831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原局</a:t>
            </a:r>
            <a:endParaRPr kumimoji="1" lang="ja-JP" altLang="en-US" dirty="0"/>
          </a:p>
        </p:txBody>
      </p:sp>
      <p:sp>
        <p:nvSpPr>
          <p:cNvPr id="125" name="テキスト ボックス 124"/>
          <p:cNvSpPr txBox="1"/>
          <p:nvPr/>
        </p:nvSpPr>
        <p:spPr>
          <a:xfrm rot="16200000">
            <a:off x="1523816" y="5757888"/>
            <a:ext cx="830663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研究所</a:t>
            </a:r>
            <a:endParaRPr kumimoji="1" lang="ja-JP" altLang="en-US" dirty="0"/>
          </a:p>
        </p:txBody>
      </p:sp>
      <p:sp>
        <p:nvSpPr>
          <p:cNvPr id="126" name="テキスト ボックス 125"/>
          <p:cNvSpPr txBox="1"/>
          <p:nvPr/>
        </p:nvSpPr>
        <p:spPr>
          <a:xfrm rot="16200000">
            <a:off x="3154467" y="1757289"/>
            <a:ext cx="466911" cy="13771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wordArtVertRtl" wrap="none" lIns="68415" tIns="34208" rIns="68415" bIns="34208" rtlCol="0">
            <a:spAutoFit/>
          </a:bodyPr>
          <a:lstStyle/>
          <a:p>
            <a:r>
              <a:rPr kumimoji="1" lang="ja-JP" altLang="en-US" dirty="0" smtClean="0"/>
              <a:t>スクリーン</a:t>
            </a:r>
            <a:endParaRPr kumimoji="1" lang="ja-JP" altLang="en-US" dirty="0"/>
          </a:p>
        </p:txBody>
      </p:sp>
      <p:sp>
        <p:nvSpPr>
          <p:cNvPr id="127" name="テキスト ボックス 126"/>
          <p:cNvSpPr txBox="1"/>
          <p:nvPr/>
        </p:nvSpPr>
        <p:spPr>
          <a:xfrm rot="16200000">
            <a:off x="2523223" y="6174335"/>
            <a:ext cx="424155" cy="1244571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1" dirty="0">
                <a:latin typeface="+mn-ea"/>
              </a:rPr>
              <a:t>電子</a:t>
            </a:r>
            <a:r>
              <a:rPr lang="ja-JP" altLang="en-US" sz="701" dirty="0" smtClean="0">
                <a:latin typeface="+mn-ea"/>
              </a:rPr>
              <a:t>航法研究所　　　</a:t>
            </a:r>
            <a:endParaRPr lang="en-US" altLang="ja-JP" sz="701" dirty="0" smtClean="0">
              <a:latin typeface="+mn-ea"/>
            </a:endParaRPr>
          </a:p>
          <a:p>
            <a:r>
              <a:rPr lang="ja-JP" altLang="en-US" sz="701" dirty="0" smtClean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伊藤　企画課長</a:t>
            </a:r>
            <a:r>
              <a:rPr lang="ja-JP" altLang="en-US" sz="701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8" name="テキスト ボックス 127"/>
          <p:cNvSpPr txBox="1"/>
          <p:nvPr/>
        </p:nvSpPr>
        <p:spPr>
          <a:xfrm rot="16200000">
            <a:off x="2522612" y="5838183"/>
            <a:ext cx="446597" cy="1245534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1" dirty="0">
                <a:latin typeface="+mn-ea"/>
              </a:rPr>
              <a:t>電子</a:t>
            </a:r>
            <a:r>
              <a:rPr lang="ja-JP" altLang="en-US" sz="701" dirty="0" smtClean="0">
                <a:latin typeface="+mn-ea"/>
              </a:rPr>
              <a:t>航法研究所　　　　</a:t>
            </a:r>
            <a:endParaRPr lang="en-US" altLang="ja-JP" sz="701" dirty="0">
              <a:latin typeface="+mn-ea"/>
            </a:endParaRPr>
          </a:p>
          <a:p>
            <a:r>
              <a:rPr lang="ja-JP" altLang="en-US" sz="701" dirty="0" smtClean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高徳　監事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1" dirty="0">
                <a:latin typeface="+mn-ea"/>
                <a:ea typeface="ＭＳ Ｐゴシック" pitchFamily="50" charset="-128"/>
              </a:rPr>
              <a:t>　</a:t>
            </a:r>
            <a:endParaRPr lang="en-US" altLang="ja-JP" sz="70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9" name="テキスト ボックス 128"/>
          <p:cNvSpPr txBox="1"/>
          <p:nvPr/>
        </p:nvSpPr>
        <p:spPr>
          <a:xfrm rot="16200000">
            <a:off x="2499720" y="5464375"/>
            <a:ext cx="446597" cy="1245534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1" dirty="0">
                <a:latin typeface="+mn-ea"/>
              </a:rPr>
              <a:t>電子</a:t>
            </a:r>
            <a:r>
              <a:rPr lang="ja-JP" altLang="en-US" sz="701" dirty="0" smtClean="0">
                <a:latin typeface="+mn-ea"/>
              </a:rPr>
              <a:t>航法研究所　　　　</a:t>
            </a:r>
            <a:endParaRPr lang="en-US" altLang="ja-JP" sz="701" dirty="0">
              <a:latin typeface="+mn-ea"/>
            </a:endParaRPr>
          </a:p>
          <a:p>
            <a:r>
              <a:rPr lang="ja-JP" altLang="en-US" sz="701" dirty="0" smtClean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小出　監事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1" dirty="0">
                <a:latin typeface="+mn-ea"/>
                <a:ea typeface="ＭＳ Ｐゴシック" pitchFamily="50" charset="-128"/>
              </a:rPr>
              <a:t>　</a:t>
            </a:r>
            <a:endParaRPr lang="en-US" altLang="ja-JP" sz="70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0" name="テキスト ボックス 129"/>
          <p:cNvSpPr txBox="1"/>
          <p:nvPr/>
        </p:nvSpPr>
        <p:spPr>
          <a:xfrm rot="16200000">
            <a:off x="2500689" y="5171775"/>
            <a:ext cx="446597" cy="1245534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1" dirty="0">
                <a:latin typeface="+mn-ea"/>
              </a:rPr>
              <a:t>電子航法</a:t>
            </a:r>
            <a:r>
              <a:rPr lang="ja-JP" altLang="en-US" sz="701" dirty="0" smtClean="0">
                <a:latin typeface="+mn-ea"/>
              </a:rPr>
              <a:t>研究所　　　　</a:t>
            </a:r>
            <a:endParaRPr lang="en-US" altLang="ja-JP" sz="701" dirty="0">
              <a:latin typeface="+mn-ea"/>
            </a:endParaRPr>
          </a:p>
          <a:p>
            <a:r>
              <a:rPr lang="ja-JP" altLang="en-US" sz="701" dirty="0" smtClean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高木　理事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1" dirty="0">
                <a:latin typeface="+mn-ea"/>
                <a:ea typeface="ＭＳ Ｐゴシック" pitchFamily="50" charset="-128"/>
              </a:rPr>
              <a:t>　</a:t>
            </a:r>
            <a:endParaRPr lang="en-US" altLang="ja-JP" sz="70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1" name="テキスト ボックス 130"/>
          <p:cNvSpPr txBox="1"/>
          <p:nvPr/>
        </p:nvSpPr>
        <p:spPr>
          <a:xfrm rot="16200000">
            <a:off x="2500780" y="4827663"/>
            <a:ext cx="446597" cy="1267014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1" dirty="0">
                <a:latin typeface="+mn-ea"/>
              </a:rPr>
              <a:t>電子</a:t>
            </a:r>
            <a:r>
              <a:rPr lang="ja-JP" altLang="en-US" sz="701" dirty="0" smtClean="0">
                <a:latin typeface="+mn-ea"/>
              </a:rPr>
              <a:t>航法研究所　　　　</a:t>
            </a:r>
            <a:endParaRPr lang="en-US" altLang="ja-JP" sz="701" dirty="0">
              <a:latin typeface="+mn-ea"/>
            </a:endParaRPr>
          </a:p>
          <a:p>
            <a:r>
              <a:rPr lang="ja-JP" altLang="en-US" sz="701" dirty="0" smtClean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山本　理事長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1" dirty="0">
                <a:latin typeface="+mn-ea"/>
                <a:ea typeface="ＭＳ Ｐゴシック" pitchFamily="50" charset="-128"/>
              </a:rPr>
              <a:t>　</a:t>
            </a:r>
            <a:endParaRPr lang="en-US" altLang="ja-JP" sz="70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2" name="テキスト ボックス 131"/>
          <p:cNvSpPr txBox="1"/>
          <p:nvPr/>
        </p:nvSpPr>
        <p:spPr>
          <a:xfrm rot="16200000">
            <a:off x="2317510" y="4653499"/>
            <a:ext cx="551433" cy="997709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1" dirty="0" smtClean="0">
                <a:latin typeface="+mn-ea"/>
              </a:rPr>
              <a:t>航空局交通管制部</a:t>
            </a:r>
            <a:endParaRPr lang="en-US" altLang="ja-JP" sz="701" dirty="0" smtClean="0">
              <a:latin typeface="+mn-ea"/>
            </a:endParaRPr>
          </a:p>
          <a:p>
            <a:r>
              <a:rPr lang="ja-JP" altLang="en-US" sz="701" dirty="0">
                <a:latin typeface="+mn-ea"/>
              </a:rPr>
              <a:t>管制技術課</a:t>
            </a:r>
            <a:endParaRPr lang="en-US" altLang="ja-JP" sz="701" dirty="0">
              <a:latin typeface="+mn-ea"/>
            </a:endParaRPr>
          </a:p>
          <a:p>
            <a:r>
              <a:rPr lang="ja-JP" altLang="en-US" sz="701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工藤課長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1" dirty="0">
                <a:latin typeface="+mn-ea"/>
                <a:ea typeface="ＭＳ Ｐゴシック" pitchFamily="50" charset="-128"/>
              </a:rPr>
              <a:t>　</a:t>
            </a:r>
            <a:endParaRPr lang="en-US" altLang="ja-JP" sz="70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3" name="テキスト ボックス 132"/>
          <p:cNvSpPr txBox="1"/>
          <p:nvPr/>
        </p:nvSpPr>
        <p:spPr>
          <a:xfrm rot="16200000">
            <a:off x="2542189" y="5842766"/>
            <a:ext cx="1826107" cy="338538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pPr algn="ctr"/>
            <a:r>
              <a:rPr lang="ja-JP" altLang="en-US" sz="1600" dirty="0" smtClean="0"/>
              <a:t>（電子航法研究所</a:t>
            </a:r>
            <a:r>
              <a:rPr lang="ja-JP" altLang="en-US" sz="1600" dirty="0"/>
              <a:t>）</a:t>
            </a:r>
          </a:p>
        </p:txBody>
      </p:sp>
      <p:sp>
        <p:nvSpPr>
          <p:cNvPr id="134" name="テキスト ボックス 133"/>
          <p:cNvSpPr txBox="1"/>
          <p:nvPr/>
        </p:nvSpPr>
        <p:spPr>
          <a:xfrm rot="16200000">
            <a:off x="2462713" y="4036041"/>
            <a:ext cx="656270" cy="1350370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1" dirty="0" smtClean="0">
                <a:latin typeface="+mn-ea"/>
              </a:rPr>
              <a:t>航空局交通管制部</a:t>
            </a:r>
            <a:endParaRPr lang="en-US" altLang="ja-JP" sz="701" dirty="0" smtClean="0">
              <a:latin typeface="+mn-ea"/>
            </a:endParaRPr>
          </a:p>
          <a:p>
            <a:r>
              <a:rPr lang="ja-JP" altLang="en-US" sz="701" dirty="0">
                <a:latin typeface="+mn-ea"/>
              </a:rPr>
              <a:t>管制</a:t>
            </a:r>
            <a:r>
              <a:rPr lang="ja-JP" altLang="en-US" sz="701" dirty="0" smtClean="0">
                <a:latin typeface="+mn-ea"/>
              </a:rPr>
              <a:t>技術課</a:t>
            </a:r>
            <a:endParaRPr lang="en-US" altLang="ja-JP" sz="701" dirty="0" smtClean="0">
              <a:latin typeface="+mn-ea"/>
            </a:endParaRPr>
          </a:p>
          <a:p>
            <a:r>
              <a:rPr lang="ja-JP" altLang="en-US" sz="701" dirty="0" smtClean="0">
                <a:latin typeface="+mn-ea"/>
              </a:rPr>
              <a:t>航行支援技術高度化企画室</a:t>
            </a:r>
            <a:endParaRPr lang="en-US" altLang="ja-JP" sz="701" dirty="0">
              <a:latin typeface="+mn-ea"/>
            </a:endParaRPr>
          </a:p>
          <a:p>
            <a:r>
              <a:rPr lang="ja-JP" altLang="en-US" sz="701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今村室長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1" dirty="0">
                <a:latin typeface="+mn-ea"/>
                <a:ea typeface="ＭＳ Ｐゴシック" pitchFamily="50" charset="-128"/>
              </a:rPr>
              <a:t>　</a:t>
            </a:r>
            <a:endParaRPr lang="en-US" altLang="ja-JP" sz="70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5" name="テキスト ボックス 134"/>
          <p:cNvSpPr txBox="1"/>
          <p:nvPr/>
        </p:nvSpPr>
        <p:spPr>
          <a:xfrm rot="16200000">
            <a:off x="2488053" y="3567916"/>
            <a:ext cx="656270" cy="1350370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ja-JP" altLang="en-US" sz="701" dirty="0" smtClean="0">
                <a:latin typeface="+mn-ea"/>
              </a:rPr>
              <a:t>航空局交通管制部</a:t>
            </a:r>
            <a:endParaRPr lang="en-US" altLang="ja-JP" sz="701" dirty="0" smtClean="0">
              <a:latin typeface="+mn-ea"/>
            </a:endParaRPr>
          </a:p>
          <a:p>
            <a:r>
              <a:rPr lang="ja-JP" altLang="en-US" sz="701" dirty="0">
                <a:latin typeface="+mn-ea"/>
              </a:rPr>
              <a:t>管制</a:t>
            </a:r>
            <a:r>
              <a:rPr lang="ja-JP" altLang="en-US" sz="701" dirty="0" smtClean="0">
                <a:latin typeface="+mn-ea"/>
              </a:rPr>
              <a:t>技術課</a:t>
            </a:r>
            <a:endParaRPr lang="en-US" altLang="ja-JP" sz="701" dirty="0" smtClean="0">
              <a:latin typeface="+mn-ea"/>
            </a:endParaRPr>
          </a:p>
          <a:p>
            <a:r>
              <a:rPr lang="ja-JP" altLang="en-US" sz="701" dirty="0" smtClean="0">
                <a:latin typeface="+mn-ea"/>
              </a:rPr>
              <a:t>航行支援技術高度化企画室</a:t>
            </a:r>
            <a:endParaRPr lang="en-US" altLang="ja-JP" sz="701" dirty="0">
              <a:latin typeface="+mn-ea"/>
            </a:endParaRPr>
          </a:p>
          <a:p>
            <a:r>
              <a:rPr lang="ja-JP" altLang="en-US" sz="701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工藤</a:t>
            </a:r>
            <a:r>
              <a:rPr lang="ja-JP" altLang="en-US" sz="900" dirty="0">
                <a:latin typeface="+mn-ea"/>
                <a:ea typeface="ＭＳ Ｐゴシック" pitchFamily="50" charset="-128"/>
              </a:rPr>
              <a:t>課長補佐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1" dirty="0">
                <a:latin typeface="+mn-ea"/>
                <a:ea typeface="ＭＳ Ｐゴシック" pitchFamily="50" charset="-128"/>
              </a:rPr>
              <a:t>　</a:t>
            </a:r>
            <a:endParaRPr lang="en-US" altLang="ja-JP" sz="70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5288356" y="4559376"/>
            <a:ext cx="923330" cy="2615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/>
              <a:t>藤川</a:t>
            </a:r>
            <a:r>
              <a:rPr lang="ja-JP" altLang="en-US" sz="1200" dirty="0" smtClean="0"/>
              <a:t>委員</a:t>
            </a:r>
            <a:endParaRPr lang="ja-JP" altLang="en-US" sz="1200" dirty="0"/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5300364" y="5023816"/>
            <a:ext cx="923330" cy="3183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/>
              <a:t>部</a:t>
            </a:r>
            <a:r>
              <a:rPr lang="ja-JP" altLang="en-US" sz="1200" dirty="0" smtClean="0"/>
              <a:t>会長</a:t>
            </a:r>
            <a:endParaRPr lang="en-US" altLang="ja-JP" sz="1200" dirty="0" smtClean="0"/>
          </a:p>
          <a:p>
            <a:endParaRPr lang="ja-JP" altLang="en-US" sz="1200" dirty="0"/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5286592" y="6352432"/>
            <a:ext cx="923330" cy="2046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 smtClean="0"/>
              <a:t>森川委員</a:t>
            </a:r>
            <a:endParaRPr lang="ja-JP" altLang="en-US" sz="1200" dirty="0"/>
          </a:p>
        </p:txBody>
      </p:sp>
      <p:sp>
        <p:nvSpPr>
          <p:cNvPr id="112" name="角丸四角形 111"/>
          <p:cNvSpPr/>
          <p:nvPr/>
        </p:nvSpPr>
        <p:spPr>
          <a:xfrm rot="5400000">
            <a:off x="5145991" y="4585249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角丸四角形 112"/>
          <p:cNvSpPr/>
          <p:nvPr/>
        </p:nvSpPr>
        <p:spPr>
          <a:xfrm rot="5400000">
            <a:off x="5153940" y="5121417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角丸四角形 113"/>
          <p:cNvSpPr/>
          <p:nvPr/>
        </p:nvSpPr>
        <p:spPr>
          <a:xfrm rot="5400000">
            <a:off x="5140721" y="5689360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角丸四角形 114"/>
          <p:cNvSpPr/>
          <p:nvPr/>
        </p:nvSpPr>
        <p:spPr>
          <a:xfrm rot="5400000">
            <a:off x="5146655" y="6325315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5288356" y="3888291"/>
            <a:ext cx="923330" cy="2615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 smtClean="0"/>
              <a:t>佐藤委員</a:t>
            </a:r>
            <a:endParaRPr lang="ja-JP" altLang="en-US" sz="1200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286592" y="4164182"/>
            <a:ext cx="923330" cy="3183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 smtClean="0"/>
              <a:t>庄司委員</a:t>
            </a:r>
            <a:endParaRPr lang="ja-JP" altLang="en-US" sz="1200" dirty="0"/>
          </a:p>
        </p:txBody>
      </p:sp>
      <p:sp>
        <p:nvSpPr>
          <p:cNvPr id="138" name="角丸四角形 137"/>
          <p:cNvSpPr/>
          <p:nvPr/>
        </p:nvSpPr>
        <p:spPr>
          <a:xfrm rot="5400000">
            <a:off x="5145991" y="3914164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角丸四角形 138"/>
          <p:cNvSpPr/>
          <p:nvPr/>
        </p:nvSpPr>
        <p:spPr>
          <a:xfrm rot="5400000">
            <a:off x="5140721" y="4274359"/>
            <a:ext cx="180020" cy="216024"/>
          </a:xfrm>
          <a:prstGeom prst="roundRect">
            <a:avLst/>
          </a:prstGeom>
          <a:solidFill>
            <a:srgbClr val="FFCCCC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5288621" y="5616731"/>
            <a:ext cx="923330" cy="2615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1200" dirty="0" smtClean="0"/>
              <a:t>松尾委員</a:t>
            </a:r>
            <a:endParaRPr lang="ja-JP" altLang="en-US" sz="1200" dirty="0"/>
          </a:p>
        </p:txBody>
      </p:sp>
      <p:sp>
        <p:nvSpPr>
          <p:cNvPr id="141" name="角丸四角形 140"/>
          <p:cNvSpPr/>
          <p:nvPr/>
        </p:nvSpPr>
        <p:spPr>
          <a:xfrm rot="5400000">
            <a:off x="1530877" y="6714234"/>
            <a:ext cx="180020" cy="2160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2989306" y="7583921"/>
            <a:ext cx="453970" cy="118445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総合政策局　技術政策課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吉田</a:t>
            </a:r>
            <a:r>
              <a:rPr lang="ja-JP" altLang="en-US" sz="900" dirty="0">
                <a:latin typeface="+mn-ea"/>
                <a:ea typeface="ＭＳ Ｐゴシック" pitchFamily="50" charset="-128"/>
              </a:rPr>
              <a:t>課長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3324114" y="7628522"/>
            <a:ext cx="453970" cy="115987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大臣</a:t>
            </a:r>
            <a:r>
              <a:rPr lang="ja-JP" altLang="en-US" sz="700" dirty="0">
                <a:latin typeface="+mn-ea"/>
              </a:rPr>
              <a:t>官房　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森技術総括審議官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3766790" y="7613982"/>
            <a:ext cx="430887" cy="115932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総合政策局</a:t>
            </a:r>
            <a:r>
              <a:rPr lang="ja-JP" altLang="en-US" sz="700" dirty="0">
                <a:latin typeface="+mn-ea"/>
              </a:rPr>
              <a:t>技術</a:t>
            </a:r>
            <a:r>
              <a:rPr lang="ja-JP" altLang="en-US" sz="700" dirty="0" smtClean="0">
                <a:latin typeface="+mn-ea"/>
              </a:rPr>
              <a:t>政策課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植村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技術開発推進室長</a:t>
            </a:r>
            <a:r>
              <a:rPr lang="ja-JP" altLang="en-US" sz="70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2618740" y="7797412"/>
            <a:ext cx="453970" cy="99001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総合政策局技術政策課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堤課長補佐</a:t>
            </a:r>
            <a:r>
              <a:rPr lang="ja-JP" altLang="en-US" sz="1050" dirty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4168088" y="7768082"/>
            <a:ext cx="430887" cy="100029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en-US" sz="700" dirty="0" smtClean="0">
                <a:latin typeface="+mn-ea"/>
              </a:rPr>
              <a:t>総合政策局技術政策課</a:t>
            </a:r>
            <a:endParaRPr lang="en-US" altLang="ja-JP" sz="700" dirty="0" smtClean="0">
              <a:latin typeface="+mn-ea"/>
            </a:endParaRPr>
          </a:p>
          <a:p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岡課長補佐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2244657" y="7693963"/>
            <a:ext cx="446276" cy="107441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ja-JP" altLang="ja-JP" sz="600" dirty="0" smtClean="0"/>
              <a:t>政策</a:t>
            </a:r>
            <a:r>
              <a:rPr lang="ja-JP" altLang="ja-JP" sz="600" dirty="0"/>
              <a:t>統括官付政策評価官付</a:t>
            </a:r>
            <a:r>
              <a:rPr lang="ja-JP" altLang="ja-JP" sz="800" dirty="0"/>
              <a:t>　　</a:t>
            </a:r>
            <a:r>
              <a:rPr lang="ja-JP" altLang="ja-JP" sz="800" dirty="0" smtClean="0"/>
              <a:t>村山</a:t>
            </a:r>
            <a:r>
              <a:rPr lang="ja-JP" altLang="ja-JP" sz="900" dirty="0"/>
              <a:t>専門官</a:t>
            </a:r>
            <a:r>
              <a:rPr lang="ja-JP" altLang="en-US" sz="900" dirty="0" smtClean="0">
                <a:latin typeface="+mn-ea"/>
                <a:ea typeface="ＭＳ Ｐゴシック" pitchFamily="50" charset="-128"/>
              </a:rPr>
              <a:t>　</a:t>
            </a:r>
            <a:r>
              <a:rPr lang="ja-JP" altLang="en-US" sz="700" dirty="0" smtClean="0">
                <a:latin typeface="+mn-ea"/>
                <a:ea typeface="ＭＳ Ｐゴシック" pitchFamily="50" charset="-128"/>
              </a:rPr>
              <a:t>　</a:t>
            </a:r>
            <a:endParaRPr lang="en-US" altLang="ja-JP" sz="700" dirty="0">
              <a:latin typeface="ＭＳ Ｐゴシック" pitchFamily="50" charset="-128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300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3239</TotalTime>
  <Words>325</Words>
  <Application>Microsoft Office PowerPoint</Application>
  <PresentationFormat>A4 210 x 297 mm</PresentationFormat>
  <Paragraphs>154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なし</cp:lastModifiedBy>
  <cp:revision>274</cp:revision>
  <cp:lastPrinted>2015-06-27T08:38:46Z</cp:lastPrinted>
  <dcterms:created xsi:type="dcterms:W3CDTF">2013-02-12T11:37:35Z</dcterms:created>
  <dcterms:modified xsi:type="dcterms:W3CDTF">2015-06-30T09:34:47Z</dcterms:modified>
</cp:coreProperties>
</file>