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906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E39"/>
    <a:srgbClr val="D60093"/>
    <a:srgbClr val="FF6600"/>
    <a:srgbClr val="F6882E"/>
    <a:srgbClr val="D3EAA0"/>
    <a:srgbClr val="1CD220"/>
    <a:srgbClr val="107A13"/>
    <a:srgbClr val="7D0723"/>
    <a:srgbClr val="17F4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2" d="100"/>
          <a:sy n="52" d="100"/>
        </p:scale>
        <p:origin x="2748" y="78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4599D2-C566-45A0-9334-8B541499F72E}" type="datetimeFigureOut">
              <a:rPr kumimoji="1" lang="ja-JP" altLang="en-US" smtClean="0"/>
              <a:t>2018/5/17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2087563" y="739775"/>
            <a:ext cx="2560637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CBCC50-6509-43FF-86F3-552B65FF27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10297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CBCC50-6509-43FF-86F3-552B65FF2749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06550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D78A-B2E9-435A-8A55-8ED7AF49850C}" type="datetimeFigureOut">
              <a:rPr kumimoji="1" lang="ja-JP" altLang="en-US" smtClean="0"/>
              <a:pPr/>
              <a:t>2018/5/17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D78A-B2E9-435A-8A55-8ED7AF49850C}" type="datetimeFigureOut">
              <a:rPr kumimoji="1" lang="ja-JP" altLang="en-US" smtClean="0"/>
              <a:pPr/>
              <a:t>2018/5/17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529697"/>
            <a:ext cx="1157288" cy="1126807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57176" y="529697"/>
            <a:ext cx="3357563" cy="1126807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D78A-B2E9-435A-8A55-8ED7AF49850C}" type="datetimeFigureOut">
              <a:rPr kumimoji="1" lang="ja-JP" altLang="en-US" smtClean="0"/>
              <a:pPr/>
              <a:t>2018/5/17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D78A-B2E9-435A-8A55-8ED7AF49850C}" type="datetimeFigureOut">
              <a:rPr kumimoji="1" lang="ja-JP" altLang="en-US" smtClean="0"/>
              <a:pPr/>
              <a:t>2018/5/17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D78A-B2E9-435A-8A55-8ED7AF49850C}" type="datetimeFigureOut">
              <a:rPr kumimoji="1" lang="ja-JP" altLang="en-US" smtClean="0"/>
              <a:pPr/>
              <a:t>2018/5/17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57176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628901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D78A-B2E9-435A-8A55-8ED7AF49850C}" type="datetimeFigureOut">
              <a:rPr kumimoji="1" lang="ja-JP" altLang="en-US" smtClean="0"/>
              <a:pPr/>
              <a:t>2018/5/17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D78A-B2E9-435A-8A55-8ED7AF49850C}" type="datetimeFigureOut">
              <a:rPr kumimoji="1" lang="ja-JP" altLang="en-US" smtClean="0"/>
              <a:pPr/>
              <a:t>2018/5/17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D78A-B2E9-435A-8A55-8ED7AF49850C}" type="datetimeFigureOut">
              <a:rPr kumimoji="1" lang="ja-JP" altLang="en-US" smtClean="0"/>
              <a:pPr/>
              <a:t>2018/5/17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D78A-B2E9-435A-8A55-8ED7AF49850C}" type="datetimeFigureOut">
              <a:rPr kumimoji="1" lang="ja-JP" altLang="en-US" smtClean="0"/>
              <a:pPr/>
              <a:t>2018/5/17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D78A-B2E9-435A-8A55-8ED7AF49850C}" type="datetimeFigureOut">
              <a:rPr kumimoji="1" lang="ja-JP" altLang="en-US" smtClean="0"/>
              <a:pPr/>
              <a:t>2018/5/17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D78A-B2E9-435A-8A55-8ED7AF49850C}" type="datetimeFigureOut">
              <a:rPr kumimoji="1" lang="ja-JP" altLang="en-US" smtClean="0"/>
              <a:pPr/>
              <a:t>2018/5/17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51D78A-B2E9-435A-8A55-8ED7AF49850C}" type="datetimeFigureOut">
              <a:rPr kumimoji="1" lang="ja-JP" altLang="en-US" smtClean="0"/>
              <a:pPr/>
              <a:t>2018/5/17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0" y="0"/>
            <a:ext cx="6858000" cy="70452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正方形/長方形 4"/>
          <p:cNvSpPr/>
          <p:nvPr/>
        </p:nvSpPr>
        <p:spPr>
          <a:xfrm>
            <a:off x="0" y="704528"/>
            <a:ext cx="6858000" cy="113042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7062" y="35818"/>
            <a:ext cx="43797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 smtClean="0"/>
              <a:t>平成</a:t>
            </a:r>
            <a:r>
              <a:rPr lang="en-US" altLang="ja-JP" sz="1200" dirty="0"/>
              <a:t>30</a:t>
            </a:r>
            <a:r>
              <a:rPr kumimoji="1" lang="ja-JP" altLang="en-US" sz="1200" dirty="0" smtClean="0"/>
              <a:t>年度</a:t>
            </a:r>
            <a:r>
              <a:rPr lang="ja-JP" altLang="en-US" sz="1200" dirty="0" smtClean="0"/>
              <a:t>（第</a:t>
            </a:r>
            <a:r>
              <a:rPr lang="en-US" altLang="ja-JP" sz="1200" dirty="0"/>
              <a:t>11</a:t>
            </a:r>
            <a:r>
              <a:rPr lang="ja-JP" altLang="en-US" sz="1200" dirty="0" smtClean="0"/>
              <a:t>回）国土</a:t>
            </a:r>
            <a:r>
              <a:rPr kumimoji="1" lang="ja-JP" altLang="en-US" sz="1200" dirty="0" smtClean="0"/>
              <a:t>交通大臣賞</a:t>
            </a:r>
            <a:r>
              <a:rPr lang="ja-JP" altLang="en-US" sz="1200" dirty="0" smtClean="0"/>
              <a:t>＜循環のみち下水道賞＞</a:t>
            </a:r>
            <a:endParaRPr kumimoji="1" lang="ja-JP" altLang="en-US" sz="12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7846" y="704528"/>
            <a:ext cx="95410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 smtClean="0"/>
              <a:t>応募事例名</a:t>
            </a:r>
            <a:endParaRPr kumimoji="1" lang="ja-JP" altLang="en-US" sz="12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4171392" y="1534715"/>
            <a:ext cx="149271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 smtClean="0"/>
              <a:t>応募団体名）●●●</a:t>
            </a:r>
            <a:endParaRPr kumimoji="1" lang="ja-JP" altLang="en-US" sz="12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04664" y="966669"/>
            <a:ext cx="954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 smtClean="0"/>
              <a:t>●●●</a:t>
            </a:r>
            <a:endParaRPr kumimoji="1" lang="ja-JP" altLang="en-US" sz="2000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60648" y="272480"/>
            <a:ext cx="1467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 smtClean="0"/>
              <a:t>●●●部門</a:t>
            </a:r>
            <a:endParaRPr kumimoji="1" lang="ja-JP" altLang="en-US" sz="1400" dirty="0"/>
          </a:p>
        </p:txBody>
      </p:sp>
      <p:sp>
        <p:nvSpPr>
          <p:cNvPr id="88" name="テキスト ボックス 87"/>
          <p:cNvSpPr txBox="1"/>
          <p:nvPr/>
        </p:nvSpPr>
        <p:spPr>
          <a:xfrm>
            <a:off x="44624" y="1906828"/>
            <a:ext cx="44613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latin typeface="+mj-ea"/>
                <a:ea typeface="+mj-ea"/>
              </a:rPr>
              <a:t>応募</a:t>
            </a:r>
            <a:r>
              <a:rPr kumimoji="1" lang="ja-JP" altLang="en-US" sz="1600" dirty="0" smtClean="0">
                <a:latin typeface="+mj-ea"/>
                <a:ea typeface="+mj-ea"/>
              </a:rPr>
              <a:t>事例の概要</a:t>
            </a:r>
            <a:endParaRPr kumimoji="1" lang="en-US" altLang="ja-JP" sz="1600" dirty="0" smtClean="0">
              <a:latin typeface="+mj-ea"/>
              <a:ea typeface="+mj-ea"/>
            </a:endParaRPr>
          </a:p>
        </p:txBody>
      </p:sp>
      <p:sp>
        <p:nvSpPr>
          <p:cNvPr id="3" name="四角形吹き出し 2"/>
          <p:cNvSpPr/>
          <p:nvPr/>
        </p:nvSpPr>
        <p:spPr>
          <a:xfrm>
            <a:off x="-5572000" y="82347"/>
            <a:ext cx="5056484" cy="1126237"/>
          </a:xfrm>
          <a:prstGeom prst="wedgeRectCallout">
            <a:avLst>
              <a:gd name="adj1" fmla="val 58157"/>
              <a:gd name="adj2" fmla="val -2405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dirty="0" smtClean="0"/>
              <a:t>ｲﾉﾍﾞｰｼｮﾝ</a:t>
            </a:r>
            <a:r>
              <a:rPr lang="ja-JP" altLang="en-US" dirty="0"/>
              <a:t>、ﾚｼﾞﾘｴﾝﾄ、ｱｾｯﾄﾏﾈｼﾞﾒﾝﾄ、広報・教育のいずれかを</a:t>
            </a:r>
            <a:r>
              <a:rPr lang="ja-JP" altLang="en-US" dirty="0" smtClean="0"/>
              <a:t>記載</a:t>
            </a:r>
            <a:endParaRPr lang="ja-JP" altLang="en-US" dirty="0"/>
          </a:p>
        </p:txBody>
      </p:sp>
      <p:sp>
        <p:nvSpPr>
          <p:cNvPr id="18" name="四角形吹き出し 17"/>
          <p:cNvSpPr/>
          <p:nvPr/>
        </p:nvSpPr>
        <p:spPr>
          <a:xfrm>
            <a:off x="7415064" y="312817"/>
            <a:ext cx="5056484" cy="2119903"/>
          </a:xfrm>
          <a:prstGeom prst="wedgeRectCallout">
            <a:avLst>
              <a:gd name="adj1" fmla="val -57527"/>
              <a:gd name="adj2" fmla="val -1848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dirty="0" smtClean="0"/>
              <a:t>応募事例のタイトル、応募者名を記載</a:t>
            </a:r>
            <a:endParaRPr lang="en-US" altLang="ja-JP" dirty="0" smtClean="0"/>
          </a:p>
          <a:p>
            <a:r>
              <a:rPr lang="en-US" altLang="ja-JP" dirty="0" smtClean="0"/>
              <a:t>※</a:t>
            </a:r>
            <a:r>
              <a:rPr lang="ja-JP" altLang="en-US" dirty="0" smtClean="0"/>
              <a:t>簡潔にお願いします</a:t>
            </a:r>
            <a:endParaRPr lang="en-US" altLang="ja-JP" dirty="0"/>
          </a:p>
          <a:p>
            <a:r>
              <a:rPr lang="ja-JP" altLang="en-US" dirty="0" smtClean="0"/>
              <a:t>　（記載例）・下水熱を利用した歩道融雪</a:t>
            </a:r>
            <a:endParaRPr lang="en-US" altLang="ja-JP" dirty="0" smtClean="0"/>
          </a:p>
          <a:p>
            <a:pPr marL="1069975" indent="-1069975"/>
            <a:r>
              <a:rPr lang="ja-JP" altLang="en-US" dirty="0"/>
              <a:t>　</a:t>
            </a:r>
            <a:r>
              <a:rPr lang="ja-JP" altLang="en-US" dirty="0" smtClean="0"/>
              <a:t>　　　　　　・キャリア教育を意識した夏季連携講座「下水道マニア」</a:t>
            </a:r>
            <a:endParaRPr lang="en-US" altLang="ja-JP" dirty="0" smtClean="0"/>
          </a:p>
          <a:p>
            <a:r>
              <a:rPr lang="en-US" altLang="ja-JP" dirty="0" smtClean="0"/>
              <a:t>※</a:t>
            </a:r>
            <a:r>
              <a:rPr lang="ja-JP" altLang="en-US" dirty="0" smtClean="0"/>
              <a:t>副題付記も可能ですが、受賞した際に表彰状への記載を省略する場合がございます。</a:t>
            </a:r>
            <a:endParaRPr lang="en-US" altLang="ja-JP" dirty="0" smtClean="0"/>
          </a:p>
        </p:txBody>
      </p:sp>
      <p:sp>
        <p:nvSpPr>
          <p:cNvPr id="19" name="四角形吹き出し 18"/>
          <p:cNvSpPr/>
          <p:nvPr/>
        </p:nvSpPr>
        <p:spPr>
          <a:xfrm>
            <a:off x="-5572000" y="2432720"/>
            <a:ext cx="5056484" cy="2520280"/>
          </a:xfrm>
          <a:prstGeom prst="wedgeRectCallout">
            <a:avLst>
              <a:gd name="adj1" fmla="val 58137"/>
              <a:gd name="adj2" fmla="val -50805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dirty="0" smtClean="0"/>
              <a:t>①応募事例の概要、理由</a:t>
            </a:r>
            <a:endParaRPr lang="en-US" altLang="ja-JP" dirty="0" smtClean="0"/>
          </a:p>
          <a:p>
            <a:r>
              <a:rPr lang="ja-JP" altLang="en-US" dirty="0" smtClean="0"/>
              <a:t>②応募事例の説明にあたり望ましい写真、図、表</a:t>
            </a:r>
            <a:endParaRPr lang="en-US" altLang="ja-JP" dirty="0" smtClean="0"/>
          </a:p>
          <a:p>
            <a:r>
              <a:rPr lang="en-US" altLang="ja-JP" dirty="0" smtClean="0"/>
              <a:t>※</a:t>
            </a:r>
            <a:r>
              <a:rPr lang="ja-JP" altLang="en-US" dirty="0" smtClean="0"/>
              <a:t>写真、図、表の内容については、第三者の肖像権、プライバシー等を侵害することのないよう十分ご注意ください。</a:t>
            </a:r>
            <a:endParaRPr lang="en-US" altLang="ja-JP" dirty="0" smtClean="0"/>
          </a:p>
          <a:p>
            <a:r>
              <a:rPr lang="en-US" altLang="ja-JP" dirty="0" smtClean="0"/>
              <a:t>※</a:t>
            </a:r>
            <a:r>
              <a:rPr lang="ja-JP" altLang="en-US" dirty="0" smtClean="0"/>
              <a:t>また、選定された場合は、パンフレット・ホームページ等で使用する場合がございます。あらかじめご了承ください。</a:t>
            </a:r>
            <a:endParaRPr lang="en-US" altLang="ja-JP" dirty="0" smtClean="0"/>
          </a:p>
        </p:txBody>
      </p:sp>
      <p:sp>
        <p:nvSpPr>
          <p:cNvPr id="24" name="四角形吹き出し 23"/>
          <p:cNvSpPr/>
          <p:nvPr/>
        </p:nvSpPr>
        <p:spPr>
          <a:xfrm>
            <a:off x="7415064" y="7545288"/>
            <a:ext cx="4438872" cy="648072"/>
          </a:xfrm>
          <a:prstGeom prst="wedgeRectCallout">
            <a:avLst>
              <a:gd name="adj1" fmla="val -58821"/>
              <a:gd name="adj2" fmla="val 19539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dirty="0" smtClean="0"/>
              <a:t>ＰＲポイント</a:t>
            </a:r>
            <a:r>
              <a:rPr lang="ja-JP" altLang="en-US" dirty="0"/>
              <a:t>及</a:t>
            </a:r>
            <a:r>
              <a:rPr lang="ja-JP" altLang="en-US" dirty="0" smtClean="0"/>
              <a:t>び具体的効果について</a:t>
            </a:r>
            <a:r>
              <a:rPr lang="ja-JP" altLang="en-US" dirty="0" smtClean="0"/>
              <a:t>記載</a:t>
            </a:r>
            <a:endParaRPr lang="en-US" altLang="ja-JP" dirty="0" smtClean="0"/>
          </a:p>
          <a:p>
            <a:endParaRPr lang="en-US" altLang="ja-JP" dirty="0"/>
          </a:p>
        </p:txBody>
      </p:sp>
      <p:sp>
        <p:nvSpPr>
          <p:cNvPr id="14" name="正方形/長方形 13"/>
          <p:cNvSpPr/>
          <p:nvPr/>
        </p:nvSpPr>
        <p:spPr>
          <a:xfrm>
            <a:off x="27062" y="2328488"/>
            <a:ext cx="253784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dirty="0">
                <a:latin typeface="+mj-ea"/>
              </a:rPr>
              <a:t>　　●●●　　●●●</a:t>
            </a:r>
            <a:endParaRPr lang="en-US" altLang="ja-JP" sz="2000" dirty="0">
              <a:latin typeface="+mj-ea"/>
            </a:endParaRPr>
          </a:p>
          <a:p>
            <a:r>
              <a:rPr lang="ja-JP" altLang="en-US" sz="2000" dirty="0">
                <a:latin typeface="+mj-ea"/>
              </a:rPr>
              <a:t>　　●●●　　●●●</a:t>
            </a:r>
            <a:endParaRPr lang="en-US" altLang="ja-JP" sz="2000" dirty="0">
              <a:latin typeface="+mj-ea"/>
            </a:endParaRPr>
          </a:p>
          <a:p>
            <a:r>
              <a:rPr lang="ja-JP" altLang="en-US" sz="2000" dirty="0">
                <a:latin typeface="+mj-ea"/>
              </a:rPr>
              <a:t>　　●●●　　●●●</a:t>
            </a: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6165304" y="67489"/>
            <a:ext cx="598241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1200" dirty="0" smtClean="0"/>
              <a:t>別紙４</a:t>
            </a:r>
            <a:endParaRPr kumimoji="1" lang="ja-JP" altLang="en-US" sz="1200" dirty="0"/>
          </a:p>
        </p:txBody>
      </p:sp>
      <p:sp>
        <p:nvSpPr>
          <p:cNvPr id="27" name="正方形/長方形 26"/>
          <p:cNvSpPr/>
          <p:nvPr/>
        </p:nvSpPr>
        <p:spPr>
          <a:xfrm>
            <a:off x="0" y="8609864"/>
            <a:ext cx="6858000" cy="1260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ja-JP" altLang="en-US" sz="1200" dirty="0">
                <a:solidFill>
                  <a:schemeClr val="tx1"/>
                </a:solidFill>
              </a:rPr>
              <a:t>■具体的効果について</a:t>
            </a:r>
          </a:p>
          <a:p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0" y="7362000"/>
            <a:ext cx="6858000" cy="1260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ja-JP" altLang="en-US" sz="1200" dirty="0">
                <a:solidFill>
                  <a:schemeClr val="tx1"/>
                </a:solidFill>
              </a:rPr>
              <a:t>■ＰＲポイント</a:t>
            </a:r>
          </a:p>
          <a:p>
            <a:endParaRPr kumimoji="1" lang="ja-JP" altLang="en-US" sz="1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1090</TotalTime>
  <Words>156</Words>
  <Application>Microsoft Office PowerPoint</Application>
  <PresentationFormat>A4 210 x 297 mm</PresentationFormat>
  <Paragraphs>24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テーマ</vt:lpstr>
      <vt:lpstr>PowerPoint プレゼンテーション</vt:lpstr>
    </vt:vector>
  </TitlesOfParts>
  <Company>国土交通省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行政情報化推進課</dc:creator>
  <cp:lastModifiedBy>なし</cp:lastModifiedBy>
  <cp:revision>87</cp:revision>
  <cp:lastPrinted>2018-04-26T01:13:30Z</cp:lastPrinted>
  <dcterms:created xsi:type="dcterms:W3CDTF">2013-08-07T09:03:37Z</dcterms:created>
  <dcterms:modified xsi:type="dcterms:W3CDTF">2018-05-17T02:03:32Z</dcterms:modified>
</cp:coreProperties>
</file>