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74" r:id="rId2"/>
    <p:sldId id="272" r:id="rId3"/>
    <p:sldId id="275" r:id="rId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00"/>
    <a:srgbClr val="FFCCFF"/>
    <a:srgbClr val="9BDFF7"/>
    <a:srgbClr val="8BD9F5"/>
    <a:srgbClr val="68CEF2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804" autoAdjust="0"/>
  </p:normalViewPr>
  <p:slideViewPr>
    <p:cSldViewPr>
      <p:cViewPr varScale="1">
        <p:scale>
          <a:sx n="74" d="100"/>
          <a:sy n="74" d="100"/>
        </p:scale>
        <p:origin x="12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90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5" y="3284538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1550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0" y="6524625"/>
            <a:ext cx="36369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3600"/>
            <a:ext cx="75247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179512" y="44624"/>
            <a:ext cx="9065294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 dirty="0">
                  <a:latin typeface="+mn-ea"/>
                  <a:ea typeface="+mn-ea"/>
                </a:rPr>
                <a:t>【</a:t>
              </a:r>
              <a:r>
                <a:rPr lang="ja-JP" altLang="en-US" sz="1000" b="1" dirty="0">
                  <a:latin typeface="+mn-ea"/>
                  <a:ea typeface="+mn-ea"/>
                </a:rPr>
                <a:t>機密性２</a:t>
              </a:r>
              <a:r>
                <a:rPr lang="en-US" altLang="ja-JP" sz="1000" b="1" dirty="0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 dirty="0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-1"/>
            <a:ext cx="9144000" cy="748453"/>
            <a:chOff x="0" y="0"/>
            <a:chExt cx="5760" cy="344"/>
          </a:xfrm>
        </p:grpSpPr>
        <p:pic>
          <p:nvPicPr>
            <p:cNvPr id="1034" name="Picture 9" descr="mlit_top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7593013" y="0"/>
            <a:ext cx="15509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BDF9B94A-FF3A-4248-9924-CD84533F5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20502"/>
            <a:ext cx="7740352" cy="476250"/>
          </a:xfrm>
        </p:spPr>
        <p:txBody>
          <a:bodyPr/>
          <a:lstStyle/>
          <a:p>
            <a:pPr eaLnBrk="1" hangingPunct="1"/>
            <a:r>
              <a:rPr lang="en-US" altLang="ja-JP" sz="1800" dirty="0"/>
              <a:t>【</a:t>
            </a:r>
            <a:r>
              <a:rPr lang="ja-JP" altLang="en-US" sz="1800" dirty="0"/>
              <a:t>企業名</a:t>
            </a:r>
            <a:r>
              <a:rPr lang="en-US" altLang="ja-JP" sz="1800" dirty="0"/>
              <a:t>:</a:t>
            </a:r>
            <a:r>
              <a:rPr lang="ja-JP" altLang="en-US" sz="1800" dirty="0"/>
              <a:t>                      </a:t>
            </a:r>
            <a:r>
              <a:rPr lang="en-US" altLang="ja-JP" sz="1800" dirty="0"/>
              <a:t>】</a:t>
            </a:r>
            <a:r>
              <a:rPr lang="ja-JP" altLang="en-US" sz="1800" dirty="0"/>
              <a:t>　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9C7AC219-74AE-7B49-A47D-043147214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1800" kern="0" dirty="0"/>
              <a:t>民間事業者エントリーシート</a:t>
            </a:r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xmlns="" id="{8112BF11-BBAE-3B46-B123-90D6BE26CF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4912954"/>
              </p:ext>
            </p:extLst>
          </p:nvPr>
        </p:nvGraphicFramePr>
        <p:xfrm>
          <a:off x="171289" y="1595953"/>
          <a:ext cx="8789322" cy="15777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98665">
                  <a:extLst>
                    <a:ext uri="{9D8B030D-6E8A-4147-A177-3AD203B41FA5}">
                      <a16:colId xmlns:a16="http://schemas.microsoft.com/office/drawing/2014/main" xmlns="" val="2203699964"/>
                    </a:ext>
                  </a:extLst>
                </a:gridCol>
                <a:gridCol w="3295996">
                  <a:extLst>
                    <a:ext uri="{9D8B030D-6E8A-4147-A177-3AD203B41FA5}">
                      <a16:colId xmlns:a16="http://schemas.microsoft.com/office/drawing/2014/main" xmlns="" val="1735178314"/>
                    </a:ext>
                  </a:extLst>
                </a:gridCol>
                <a:gridCol w="1098665">
                  <a:extLst>
                    <a:ext uri="{9D8B030D-6E8A-4147-A177-3AD203B41FA5}">
                      <a16:colId xmlns:a16="http://schemas.microsoft.com/office/drawing/2014/main" xmlns="" val="2310421759"/>
                    </a:ext>
                  </a:extLst>
                </a:gridCol>
                <a:gridCol w="3295996">
                  <a:extLst>
                    <a:ext uri="{9D8B030D-6E8A-4147-A177-3AD203B41FA5}">
                      <a16:colId xmlns:a16="http://schemas.microsoft.com/office/drawing/2014/main" xmlns="" val="2538404368"/>
                    </a:ext>
                  </a:extLst>
                </a:gridCol>
              </a:tblGrid>
              <a:tr h="5259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</a:rPr>
                        <a:t>代表者名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</a:rPr>
                        <a:t>所在地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544892300"/>
                  </a:ext>
                </a:extLst>
              </a:tr>
              <a:tr h="5259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</a:rPr>
                        <a:t>設立年月日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</a:rPr>
                        <a:t>従業員数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1568367905"/>
                  </a:ext>
                </a:extLst>
              </a:tr>
              <a:tr h="5259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</a:rPr>
                        <a:t>拠点数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</a:rPr>
                        <a:t>主要事業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3809317875"/>
                  </a:ext>
                </a:extLst>
              </a:tr>
            </a:tbl>
          </a:graphicData>
        </a:graphic>
      </p:graphicFrame>
      <p:sp>
        <p:nvSpPr>
          <p:cNvPr id="22" name="フローチャート: 端子 21">
            <a:extLst>
              <a:ext uri="{FF2B5EF4-FFF2-40B4-BE49-F238E27FC236}">
                <a16:creationId xmlns:a16="http://schemas.microsoft.com/office/drawing/2014/main" xmlns="" id="{8B3AEA75-2A52-C941-B765-D8F8547BEC3D}"/>
              </a:ext>
            </a:extLst>
          </p:cNvPr>
          <p:cNvSpPr/>
          <p:nvPr/>
        </p:nvSpPr>
        <p:spPr>
          <a:xfrm>
            <a:off x="171289" y="1225637"/>
            <a:ext cx="1224136" cy="216325"/>
          </a:xfrm>
          <a:prstGeom prst="flowChartTermina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企業情報</a:t>
            </a:r>
          </a:p>
        </p:txBody>
      </p:sp>
      <p:graphicFrame>
        <p:nvGraphicFramePr>
          <p:cNvPr id="4103" name="表 4102">
            <a:extLst>
              <a:ext uri="{FF2B5EF4-FFF2-40B4-BE49-F238E27FC236}">
                <a16:creationId xmlns:a16="http://schemas.microsoft.com/office/drawing/2014/main" xmlns="" id="{7B88595A-4CA9-E849-BB08-4368982C96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7002953"/>
              </p:ext>
            </p:extLst>
          </p:nvPr>
        </p:nvGraphicFramePr>
        <p:xfrm>
          <a:off x="171289" y="3364421"/>
          <a:ext cx="2743200" cy="220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1670274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事業実績</a:t>
                      </a:r>
                      <a:r>
                        <a:rPr lang="en-US" altLang="ja-JP" sz="1100" u="none" strike="noStrike">
                          <a:effectLst/>
                        </a:rPr>
                        <a:t>(</a:t>
                      </a:r>
                      <a:r>
                        <a:rPr lang="ja-JP" altLang="en-US" sz="1100" u="none" strike="noStrike">
                          <a:effectLst/>
                        </a:rPr>
                        <a:t>民間施設での実績も可</a:t>
                      </a:r>
                      <a:r>
                        <a:rPr lang="en-US" altLang="ja-JP" sz="1100" u="none" strike="noStrike">
                          <a:effectLst/>
                        </a:rPr>
                        <a:t>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2611300868"/>
                  </a:ext>
                </a:extLst>
              </a:tr>
            </a:tbl>
          </a:graphicData>
        </a:graphic>
      </p:graphicFrame>
      <p:graphicFrame>
        <p:nvGraphicFramePr>
          <p:cNvPr id="4105" name="表 4104">
            <a:extLst>
              <a:ext uri="{FF2B5EF4-FFF2-40B4-BE49-F238E27FC236}">
                <a16:creationId xmlns:a16="http://schemas.microsoft.com/office/drawing/2014/main" xmlns="" id="{C5E27CF2-C5D1-8947-BA49-FE7AEB171B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075409"/>
              </p:ext>
            </p:extLst>
          </p:nvPr>
        </p:nvGraphicFramePr>
        <p:xfrm>
          <a:off x="171288" y="3584980"/>
          <a:ext cx="8789321" cy="29403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89321">
                  <a:extLst>
                    <a:ext uri="{9D8B030D-6E8A-4147-A177-3AD203B41FA5}">
                      <a16:colId xmlns:a16="http://schemas.microsoft.com/office/drawing/2014/main" xmlns="" val="3837720437"/>
                    </a:ext>
                  </a:extLst>
                </a:gridCol>
              </a:tblGrid>
              <a:tr h="2940364"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1527599073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xmlns="" id="{8CEEECD5-519E-6A40-B2DD-EBAC49FB6B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0243408"/>
              </p:ext>
            </p:extLst>
          </p:nvPr>
        </p:nvGraphicFramePr>
        <p:xfrm>
          <a:off x="1519994" y="1248171"/>
          <a:ext cx="7586303" cy="3577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86303">
                  <a:extLst>
                    <a:ext uri="{9D8B030D-6E8A-4147-A177-3AD203B41FA5}">
                      <a16:colId xmlns:a16="http://schemas.microsoft.com/office/drawing/2014/main" xmlns="" val="29946160"/>
                    </a:ext>
                  </a:extLst>
                </a:gridCol>
              </a:tblGrid>
              <a:tr h="1787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u="none" strike="noStrike" dirty="0" smtClean="0">
                          <a:effectLst/>
                        </a:rPr>
                        <a:t>イベントは完全オープン形式を想定しています。自治体、民間事業者（</a:t>
                      </a:r>
                      <a:r>
                        <a:rPr lang="en-US" altLang="ja-JP" sz="1000" b="1" u="none" strike="noStrike" dirty="0" smtClean="0">
                          <a:effectLst/>
                        </a:rPr>
                        <a:t>※</a:t>
                      </a:r>
                      <a:r>
                        <a:rPr lang="ja-JP" altLang="en-US" sz="1000" b="1" u="none" strike="noStrike" dirty="0" smtClean="0">
                          <a:effectLst/>
                        </a:rPr>
                        <a:t>）、金融機関の参加を認める予定ですので、ご承知おき下さい。</a:t>
                      </a:r>
                      <a:endParaRPr lang="en-US" altLang="ja-JP" sz="1000" b="1" u="none" strike="noStrike" dirty="0" smtClean="0">
                        <a:effectLst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※</a:t>
                      </a:r>
                      <a:r>
                        <a:rPr lang="ja-JP" alt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民間事業者は本エントリーシートを提出した者（応募多数の場合に当日に提案を行わない者も含む。）のみを想定しています。</a:t>
                      </a:r>
                      <a:endParaRPr lang="en-US" altLang="ja-JP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23397099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8146197" y="353139"/>
            <a:ext cx="814412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ja-JP" altLang="en-US" sz="10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別紙３</a:t>
            </a:r>
            <a:endParaRPr kumimoji="1" lang="ja-JP" altLang="en-US" sz="100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700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xmlns="" id="{19A95D76-4088-074C-A37B-260C32E5C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1800" kern="0" dirty="0"/>
              <a:t>民間事業者エントリーシート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xmlns="" id="{1564DC45-1B37-AB47-9617-160939F831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5224333"/>
              </p:ext>
            </p:extLst>
          </p:nvPr>
        </p:nvGraphicFramePr>
        <p:xfrm>
          <a:off x="175805" y="4936632"/>
          <a:ext cx="2752181" cy="220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2181">
                  <a:extLst>
                    <a:ext uri="{9D8B030D-6E8A-4147-A177-3AD203B41FA5}">
                      <a16:colId xmlns:a16="http://schemas.microsoft.com/office/drawing/2014/main" xmlns="" val="1743870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事業スキーム▪条件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2465256145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xmlns="" id="{8CEEECD5-519E-6A40-B2DD-EBAC49FB6B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38594"/>
              </p:ext>
            </p:extLst>
          </p:nvPr>
        </p:nvGraphicFramePr>
        <p:xfrm>
          <a:off x="175805" y="5157192"/>
          <a:ext cx="8786254" cy="129614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86254">
                  <a:extLst>
                    <a:ext uri="{9D8B030D-6E8A-4147-A177-3AD203B41FA5}">
                      <a16:colId xmlns:a16="http://schemas.microsoft.com/office/drawing/2014/main" xmlns="" val="2994616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u="none" strike="noStrike" dirty="0">
                          <a:effectLst/>
                        </a:rPr>
                        <a:t>(※</a:t>
                      </a:r>
                      <a:r>
                        <a:rPr lang="ja-JP" altLang="en-US" sz="1100" u="none" strike="noStrike" dirty="0">
                          <a:effectLst/>
                        </a:rPr>
                        <a:t>提案対象となる公共施設の用途</a:t>
                      </a:r>
                      <a:r>
                        <a:rPr lang="en-US" altLang="ja-JP" sz="1100" u="none" strike="noStrike" dirty="0">
                          <a:effectLst/>
                        </a:rPr>
                        <a:t>【</a:t>
                      </a:r>
                      <a:r>
                        <a:rPr lang="ja-JP" altLang="en-US" sz="1100" u="none" strike="noStrike" dirty="0">
                          <a:effectLst/>
                        </a:rPr>
                        <a:t>複数可</a:t>
                      </a:r>
                      <a:r>
                        <a:rPr lang="en-US" altLang="ja-JP" sz="1100" u="none" strike="noStrike" dirty="0">
                          <a:effectLst/>
                        </a:rPr>
                        <a:t>】</a:t>
                      </a:r>
                      <a:r>
                        <a:rPr lang="ja-JP" altLang="en-US" sz="1100" u="none" strike="noStrike" dirty="0" err="1">
                          <a:effectLst/>
                        </a:rPr>
                        <a:t>、</a:t>
                      </a:r>
                      <a:r>
                        <a:rPr lang="ja-JP" altLang="en-US" sz="1100" u="none" strike="noStrike" dirty="0">
                          <a:effectLst/>
                        </a:rPr>
                        <a:t>施設の状況、立地、事業期間等</a:t>
                      </a:r>
                      <a:r>
                        <a:rPr lang="en-US" altLang="ja-JP" sz="1100" u="none" strike="noStrike" dirty="0">
                          <a:effectLst/>
                        </a:rPr>
                        <a:t>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1423397099"/>
                  </a:ext>
                </a:extLst>
              </a:tr>
            </a:tbl>
          </a:graphicData>
        </a:graphic>
      </p:graphicFrame>
      <p:sp>
        <p:nvSpPr>
          <p:cNvPr id="20" name="フローチャート: 端子 19">
            <a:extLst>
              <a:ext uri="{FF2B5EF4-FFF2-40B4-BE49-F238E27FC236}">
                <a16:creationId xmlns:a16="http://schemas.microsoft.com/office/drawing/2014/main" xmlns="" id="{1A046E26-59C5-8743-BEAB-799FBC7C572B}"/>
              </a:ext>
            </a:extLst>
          </p:cNvPr>
          <p:cNvSpPr/>
          <p:nvPr/>
        </p:nvSpPr>
        <p:spPr>
          <a:xfrm>
            <a:off x="175805" y="857407"/>
            <a:ext cx="1224136" cy="216325"/>
          </a:xfrm>
          <a:prstGeom prst="flowChartTermina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提案事業</a:t>
            </a:r>
            <a:endParaRPr kumimoji="1" lang="ja-JP" altLang="en-US" sz="1100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xmlns="" id="{58710197-7EB5-9346-B224-44437726B0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5969076"/>
              </p:ext>
            </p:extLst>
          </p:nvPr>
        </p:nvGraphicFramePr>
        <p:xfrm>
          <a:off x="170497" y="1218763"/>
          <a:ext cx="2752181" cy="2242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52181">
                  <a:extLst>
                    <a:ext uri="{9D8B030D-6E8A-4147-A177-3AD203B41FA5}">
                      <a16:colId xmlns:a16="http://schemas.microsoft.com/office/drawing/2014/main" xmlns="" val="3000505349"/>
                    </a:ext>
                  </a:extLst>
                </a:gridCol>
              </a:tblGrid>
              <a:tr h="22427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提案事業概要</a:t>
                      </a:r>
                      <a:r>
                        <a:rPr lang="en-US" altLang="ja-JP" sz="1100" u="none" strike="noStrike" dirty="0">
                          <a:effectLst/>
                        </a:rPr>
                        <a:t>【200</a:t>
                      </a:r>
                      <a:r>
                        <a:rPr lang="ja-JP" altLang="en-US" sz="1100" u="none" strike="noStrike" dirty="0">
                          <a:effectLst/>
                        </a:rPr>
                        <a:t>字程度</a:t>
                      </a:r>
                      <a:r>
                        <a:rPr lang="en-US" altLang="ja-JP" sz="1100" u="none" strike="noStrike" dirty="0">
                          <a:effectLst/>
                        </a:rPr>
                        <a:t>】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4057646497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xmlns="" id="{13137AFA-B4EE-AD47-BC96-049122833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4065666"/>
              </p:ext>
            </p:extLst>
          </p:nvPr>
        </p:nvGraphicFramePr>
        <p:xfrm>
          <a:off x="175805" y="1443039"/>
          <a:ext cx="8789321" cy="31688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89321">
                  <a:extLst>
                    <a:ext uri="{9D8B030D-6E8A-4147-A177-3AD203B41FA5}">
                      <a16:colId xmlns:a16="http://schemas.microsoft.com/office/drawing/2014/main" xmlns="" val="1374379433"/>
                    </a:ext>
                  </a:extLst>
                </a:gridCol>
              </a:tblGrid>
              <a:tr h="3168899"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1637599258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27CC1A6F-3D5E-9D41-A2AF-DAFA86E7DD9F}"/>
              </a:ext>
            </a:extLst>
          </p:cNvPr>
          <p:cNvSpPr txBox="1"/>
          <p:nvPr/>
        </p:nvSpPr>
        <p:spPr>
          <a:xfrm rot="10800000" flipV="1">
            <a:off x="3222898" y="1002553"/>
            <a:ext cx="540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>
              <a:tabLst>
                <a:tab pos="180975" algn="l"/>
              </a:tabLst>
            </a:pPr>
            <a:r>
              <a:rPr lang="en-US" altLang="ja-JP" sz="800" b="1" dirty="0" smtClean="0"/>
              <a:t>※</a:t>
            </a:r>
            <a:r>
              <a:rPr lang="ja-JP" altLang="en-US" sz="800" b="1" dirty="0" smtClean="0"/>
              <a:t>社会資本に係る各種</a:t>
            </a:r>
            <a:r>
              <a:rPr lang="ja-JP" altLang="en-US" sz="800" b="1" dirty="0"/>
              <a:t>許可</a:t>
            </a:r>
            <a:r>
              <a:rPr lang="en-US" altLang="ja-JP" sz="800" b="1" dirty="0"/>
              <a:t>(</a:t>
            </a:r>
            <a:r>
              <a:rPr lang="ja-JP" altLang="en-US" sz="800" b="1" dirty="0" smtClean="0"/>
              <a:t>道路占用許可、公園における施設の設置管理許可等</a:t>
            </a:r>
            <a:r>
              <a:rPr lang="en-US" altLang="ja-JP" sz="800" b="1" dirty="0" smtClean="0"/>
              <a:t>)</a:t>
            </a:r>
            <a:r>
              <a:rPr lang="ja-JP" altLang="en-US" sz="800" b="1" dirty="0" err="1" smtClean="0"/>
              <a:t>、</a:t>
            </a:r>
            <a:endParaRPr lang="en-US" altLang="ja-JP" sz="800" b="1" dirty="0" smtClean="0"/>
          </a:p>
          <a:p>
            <a:pPr marL="85725" indent="-85725">
              <a:tabLst>
                <a:tab pos="180975" algn="l"/>
              </a:tabLst>
            </a:pPr>
            <a:r>
              <a:rPr lang="ja-JP" altLang="en-US" sz="800" b="1" dirty="0"/>
              <a:t>　</a:t>
            </a:r>
            <a:r>
              <a:rPr lang="ja-JP" altLang="en-US" sz="800" b="1" dirty="0" smtClean="0"/>
              <a:t> 廃校</a:t>
            </a:r>
            <a:r>
              <a:rPr lang="ja-JP" altLang="en-US" sz="800" b="1" dirty="0"/>
              <a:t>などの普通財産化した公共施設の貸付</a:t>
            </a:r>
            <a:r>
              <a:rPr lang="ja-JP" altLang="en-US" sz="800" b="1" dirty="0" smtClean="0"/>
              <a:t>等、</a:t>
            </a:r>
            <a:r>
              <a:rPr lang="ja-JP" altLang="en-US" sz="800" b="1" dirty="0"/>
              <a:t>公共施設の目的外使用</a:t>
            </a:r>
            <a:r>
              <a:rPr lang="ja-JP" altLang="en-US" sz="800" b="1" dirty="0" smtClean="0"/>
              <a:t>許可等</a:t>
            </a:r>
            <a:r>
              <a:rPr lang="ja-JP" altLang="en-US" sz="800" b="1" dirty="0"/>
              <a:t>　</a:t>
            </a:r>
            <a:endParaRPr lang="en-US" altLang="ja-JP" sz="800" b="1" dirty="0"/>
          </a:p>
        </p:txBody>
      </p:sp>
      <p:sp>
        <p:nvSpPr>
          <p:cNvPr id="9" name="四角形: 角を丸くする 5">
            <a:extLst>
              <a:ext uri="{FF2B5EF4-FFF2-40B4-BE49-F238E27FC236}">
                <a16:creationId xmlns:a16="http://schemas.microsoft.com/office/drawing/2014/main" xmlns="" id="{F89FC423-154E-B041-83DA-34558C391987}"/>
              </a:ext>
            </a:extLst>
          </p:cNvPr>
          <p:cNvSpPr/>
          <p:nvPr/>
        </p:nvSpPr>
        <p:spPr>
          <a:xfrm>
            <a:off x="3091788" y="878058"/>
            <a:ext cx="5512659" cy="415058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1F28D409-BEA0-F74F-9B11-508998143628}"/>
              </a:ext>
            </a:extLst>
          </p:cNvPr>
          <p:cNvSpPr txBox="1"/>
          <p:nvPr/>
        </p:nvSpPr>
        <p:spPr>
          <a:xfrm rot="10800000" flipV="1">
            <a:off x="3134392" y="902902"/>
            <a:ext cx="6046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/>
              <a:t>○</a:t>
            </a:r>
            <a:r>
              <a:rPr lang="ja-JP" altLang="ja-JP" sz="800" b="1" dirty="0" smtClean="0"/>
              <a:t>公共</a:t>
            </a:r>
            <a:r>
              <a:rPr lang="ja-JP" altLang="ja-JP" sz="800" b="1" dirty="0"/>
              <a:t>空間</a:t>
            </a:r>
            <a:r>
              <a:rPr lang="ja-JP" altLang="ja-JP" sz="800" b="1" dirty="0" smtClean="0"/>
              <a:t>を活用</a:t>
            </a:r>
            <a:r>
              <a:rPr lang="ja-JP" altLang="ja-JP" sz="800" b="1" dirty="0"/>
              <a:t>する事業</a:t>
            </a:r>
            <a:endParaRPr lang="en-US" altLang="ja-JP" sz="800" b="1" dirty="0"/>
          </a:p>
        </p:txBody>
      </p:sp>
    </p:spTree>
    <p:extLst>
      <p:ext uri="{BB962C8B-B14F-4D97-AF65-F5344CB8AC3E}">
        <p14:creationId xmlns:p14="http://schemas.microsoft.com/office/powerpoint/2010/main" val="224266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xmlns="" id="{19A95D76-4088-074C-A37B-260C32E5C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1800" kern="0" dirty="0"/>
              <a:t>民間事業者エントリーシート</a:t>
            </a:r>
          </a:p>
        </p:txBody>
      </p:sp>
      <p:sp>
        <p:nvSpPr>
          <p:cNvPr id="20" name="フローチャート: 端子 19">
            <a:extLst>
              <a:ext uri="{FF2B5EF4-FFF2-40B4-BE49-F238E27FC236}">
                <a16:creationId xmlns:a16="http://schemas.microsoft.com/office/drawing/2014/main" xmlns="" id="{1A046E26-59C5-8743-BEAB-799FBC7C572B}"/>
              </a:ext>
            </a:extLst>
          </p:cNvPr>
          <p:cNvSpPr/>
          <p:nvPr/>
        </p:nvSpPr>
        <p:spPr>
          <a:xfrm>
            <a:off x="175805" y="857407"/>
            <a:ext cx="1224136" cy="216325"/>
          </a:xfrm>
          <a:prstGeom prst="flowChartTermina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提案事業</a:t>
            </a:r>
            <a:endParaRPr kumimoji="1" lang="ja-JP" altLang="en-US" sz="1100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xmlns="" id="{242A7E60-F0B2-764E-A9A8-B175B099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331257"/>
              </p:ext>
            </p:extLst>
          </p:nvPr>
        </p:nvGraphicFramePr>
        <p:xfrm>
          <a:off x="164442" y="1419864"/>
          <a:ext cx="2743200" cy="220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32480765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イベントに参加して欲しい地方自治体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2451730881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xmlns="" id="{B1EEC85C-7326-A94E-A830-A2E8BE948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0863574"/>
              </p:ext>
            </p:extLst>
          </p:nvPr>
        </p:nvGraphicFramePr>
        <p:xfrm>
          <a:off x="168222" y="1644196"/>
          <a:ext cx="8789320" cy="6286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89320">
                  <a:extLst>
                    <a:ext uri="{9D8B030D-6E8A-4147-A177-3AD203B41FA5}">
                      <a16:colId xmlns:a16="http://schemas.microsoft.com/office/drawing/2014/main" xmlns="" val="545460856"/>
                    </a:ext>
                  </a:extLst>
                </a:gridCol>
              </a:tblGrid>
              <a:tr h="628687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u="none" strike="noStrike" dirty="0">
                          <a:effectLst/>
                        </a:rPr>
                        <a:t>(※</a:t>
                      </a:r>
                      <a:r>
                        <a:rPr lang="ja-JP" altLang="en-US" sz="1100" u="none" strike="noStrike" dirty="0">
                          <a:effectLst/>
                        </a:rPr>
                        <a:t>個別地方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自治体名、</a:t>
                      </a:r>
                      <a:r>
                        <a:rPr lang="ja-JP" altLang="en-US" sz="1100" u="none" strike="noStrike" dirty="0">
                          <a:effectLst/>
                        </a:rPr>
                        <a:t>または地方自治体の属性</a:t>
                      </a:r>
                      <a:r>
                        <a:rPr lang="en-US" altLang="ja-JP" sz="1100" u="none" strike="noStrike" dirty="0">
                          <a:effectLst/>
                        </a:rPr>
                        <a:t>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2153481019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xmlns="" id="{242A7E60-F0B2-764E-A9A8-B175B099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8156100"/>
              </p:ext>
            </p:extLst>
          </p:nvPr>
        </p:nvGraphicFramePr>
        <p:xfrm>
          <a:off x="164442" y="2836890"/>
          <a:ext cx="2743200" cy="220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32480765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参加する自治体に求める情報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2451730881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xmlns="" id="{B1EEC85C-7326-A94E-A830-A2E8BE948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6095061"/>
              </p:ext>
            </p:extLst>
          </p:nvPr>
        </p:nvGraphicFramePr>
        <p:xfrm>
          <a:off x="164442" y="3060135"/>
          <a:ext cx="8789320" cy="6355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89320">
                  <a:extLst>
                    <a:ext uri="{9D8B030D-6E8A-4147-A177-3AD203B41FA5}">
                      <a16:colId xmlns:a16="http://schemas.microsoft.com/office/drawing/2014/main" xmlns="" val="545460856"/>
                    </a:ext>
                  </a:extLst>
                </a:gridCol>
              </a:tblGrid>
              <a:tr h="635565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u="none" strike="noStrike" dirty="0" smtClean="0">
                          <a:effectLst/>
                        </a:rPr>
                        <a:t>(※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計画地の位置図、敷地図、建物図面、現況イメージ等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)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2153481019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xmlns="" id="{8CEEECD5-519E-6A40-B2DD-EBAC49FB6B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8511276"/>
              </p:ext>
            </p:extLst>
          </p:nvPr>
        </p:nvGraphicFramePr>
        <p:xfrm>
          <a:off x="165975" y="4711137"/>
          <a:ext cx="2741667" cy="6909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1667">
                  <a:extLst>
                    <a:ext uri="{9D8B030D-6E8A-4147-A177-3AD203B41FA5}">
                      <a16:colId xmlns:a16="http://schemas.microsoft.com/office/drawing/2014/main" xmlns="" val="29946160"/>
                    </a:ext>
                  </a:extLst>
                </a:gridCol>
              </a:tblGrid>
              <a:tr h="690928">
                <a:tc>
                  <a:txBody>
                    <a:bodyPr/>
                    <a:lstStyle/>
                    <a:p>
                      <a:pPr algn="l" fontAlgn="t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/>
                </a:tc>
                <a:extLst>
                  <a:ext uri="{0D108BD9-81ED-4DB2-BD59-A6C34878D82A}">
                    <a16:rowId xmlns:a16="http://schemas.microsoft.com/office/drawing/2014/main" xmlns="" val="1423397099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64442" y="3972586"/>
            <a:ext cx="815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　</a:t>
            </a:r>
            <a:r>
              <a:rPr lang="ja-JP" altLang="en-US" sz="1200" dirty="0" smtClean="0"/>
              <a:t>応募多数の場合、実現可能性、汎用性等の観点から総合的に判断し案件を選定しますが、選定されなかった場合につい　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て、イベントの参加を希望</a:t>
            </a:r>
            <a:r>
              <a:rPr lang="ja-JP" altLang="en-US" sz="1200" dirty="0"/>
              <a:t>します</a:t>
            </a:r>
            <a:r>
              <a:rPr lang="ja-JP" altLang="en-US" sz="1200" dirty="0" smtClean="0"/>
              <a:t>か。</a:t>
            </a:r>
            <a:endParaRPr kumimoji="1" lang="ja-JP" altLang="en-US" sz="1200" dirty="0"/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xmlns="" id="{242A7E60-F0B2-764E-A9A8-B175B099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9827186"/>
              </p:ext>
            </p:extLst>
          </p:nvPr>
        </p:nvGraphicFramePr>
        <p:xfrm>
          <a:off x="164442" y="4482952"/>
          <a:ext cx="2743200" cy="220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32480765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イベント参加希望の有無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200" marR="7200" marT="7200" anchor="ctr"/>
                </a:tc>
                <a:extLst>
                  <a:ext uri="{0D108BD9-81ED-4DB2-BD59-A6C34878D82A}">
                    <a16:rowId xmlns:a16="http://schemas.microsoft.com/office/drawing/2014/main" xmlns="" val="2451730881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95536" y="4818348"/>
            <a:ext cx="2232248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2400" dirty="0" smtClean="0"/>
              <a:t>有　・　無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8657034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277</TotalTime>
  <Words>215</Words>
  <Application>Microsoft Office PowerPoint</Application>
  <PresentationFormat>画面に合わせる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HGP創英角ｺﾞｼｯｸUB</vt:lpstr>
      <vt:lpstr>HGSｺﾞｼｯｸM</vt:lpstr>
      <vt:lpstr>Meiryo UI</vt:lpstr>
      <vt:lpstr>ＭＳ Ｐゴシック</vt:lpstr>
      <vt:lpstr>游ゴシック</vt:lpstr>
      <vt:lpstr>Arial</vt:lpstr>
      <vt:lpstr>Times New Roman</vt:lpstr>
      <vt:lpstr>標準デザイン</vt:lpstr>
      <vt:lpstr>【企業名:                      】　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【○○県○○市】　○○分野</dc:title>
  <dc:creator>なし</dc:creator>
  <cp:lastModifiedBy>なし</cp:lastModifiedBy>
  <cp:revision>38</cp:revision>
  <cp:lastPrinted>2018-11-06T11:13:25Z</cp:lastPrinted>
  <dcterms:created xsi:type="dcterms:W3CDTF">2018-10-03T05:23:27Z</dcterms:created>
  <dcterms:modified xsi:type="dcterms:W3CDTF">2018-11-20T09:24:21Z</dcterms:modified>
</cp:coreProperties>
</file>