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66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2" autoAdjust="0"/>
    <p:restoredTop sz="94660"/>
  </p:normalViewPr>
  <p:slideViewPr>
    <p:cSldViewPr snapToGrid="0">
      <p:cViewPr>
        <p:scale>
          <a:sx n="100" d="100"/>
          <a:sy n="100" d="100"/>
        </p:scale>
        <p:origin x="1218" y="-27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t>2016/6/20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787982"/>
              </p:ext>
            </p:extLst>
          </p:nvPr>
        </p:nvGraphicFramePr>
        <p:xfrm>
          <a:off x="881843" y="2702758"/>
          <a:ext cx="5908426" cy="826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75611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連絡先</a:t>
                      </a:r>
                      <a:endParaRPr lang="ja-JP" altLang="en-US" sz="1400" b="1" dirty="0" smtClean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港長</a:t>
                      </a:r>
                      <a:r>
                        <a:rPr lang="ja-JP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海上保安部</a:t>
                      </a:r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u="none" strike="noStrike" baseline="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港湾管理者：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その他</a:t>
                      </a: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en-US" altLang="ja-JP" sz="1400" u="none" strike="noStrike" baseline="0" dirty="0" smtClean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401444" y="828675"/>
            <a:ext cx="319087" cy="319481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600" dirty="0">
                <a:latin typeface="+mn-ea"/>
              </a:rPr>
              <a:t>入港</a:t>
            </a:r>
            <a:r>
              <a:rPr lang="ja-JP" altLang="en-US" sz="1600" dirty="0" smtClean="0">
                <a:latin typeface="+mn-ea"/>
              </a:rPr>
              <a:t>前にあらかじめ確認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津波対応　確認事項</a:t>
            </a:r>
            <a:endParaRPr lang="ja-JP" altLang="en-US" sz="1600" dirty="0"/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518205"/>
              </p:ext>
            </p:extLst>
          </p:nvPr>
        </p:nvGraphicFramePr>
        <p:xfrm>
          <a:off x="882233" y="846973"/>
          <a:ext cx="5908426" cy="826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/>
                <a:gridCol w="2954213"/>
              </a:tblGrid>
              <a:tr h="275611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船舶情報</a:t>
                      </a: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船名　：</a:t>
                      </a:r>
                      <a:endParaRPr lang="ja-JP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総トン数</a:t>
                      </a:r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561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乗員　：</a:t>
                      </a:r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旅客定員　</a:t>
                      </a:r>
                      <a:r>
                        <a:rPr lang="ja-JP" altLang="en-US" sz="1400" u="none" strike="noStrike" dirty="0" smtClean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939935"/>
              </p:ext>
            </p:extLst>
          </p:nvPr>
        </p:nvGraphicFramePr>
        <p:xfrm>
          <a:off x="877079" y="1785788"/>
          <a:ext cx="5908426" cy="757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08426"/>
              </a:tblGrid>
              <a:tr h="252601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避難基本情報</a:t>
                      </a:r>
                      <a:endParaRPr lang="zh-TW" altLang="en-US" sz="1400" b="1" u="none" strike="noStrike" dirty="0">
                        <a:solidFill>
                          <a:schemeClr val="bg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避難海域：　 北緯　　　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　度　　　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 　分　東経　 　　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　　度　　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 　分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緊急避難時の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港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内又は係留</a:t>
                      </a:r>
                      <a:r>
                        <a:rPr lang="zh-TW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避</a:t>
                      </a:r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泊地：</a:t>
                      </a:r>
                      <a:endParaRPr lang="ja-JP" altLang="en-US" sz="1400" dirty="0"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46279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/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u="none" strike="noStrike" dirty="0" smtClean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記入者：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1" name="正方形/長方形 40"/>
          <p:cNvSpPr/>
          <p:nvPr/>
        </p:nvSpPr>
        <p:spPr>
          <a:xfrm>
            <a:off x="14505" y="828675"/>
            <a:ext cx="259939" cy="5321878"/>
          </a:xfrm>
          <a:prstGeom prst="rect">
            <a:avLst/>
          </a:prstGeom>
          <a:solidFill>
            <a:schemeClr val="bg1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>
                <a:solidFill>
                  <a:srgbClr val="008080"/>
                </a:solidFill>
              </a:rPr>
              <a:t>船舶運航事業者が事前に記入</a:t>
            </a:r>
            <a:r>
              <a:rPr lang="ja-JP" altLang="en-US" sz="1400" dirty="0" smtClean="0">
                <a:solidFill>
                  <a:srgbClr val="008080"/>
                </a:solidFill>
              </a:rPr>
              <a:t>（  </a:t>
            </a:r>
            <a:r>
              <a:rPr lang="ja-JP" altLang="en-US" sz="1200" dirty="0" smtClean="0">
                <a:solidFill>
                  <a:srgbClr val="008080"/>
                </a:solidFill>
              </a:rPr>
              <a:t>船長</a:t>
            </a:r>
            <a:r>
              <a:rPr lang="ja-JP" altLang="en-US" sz="1200" dirty="0">
                <a:solidFill>
                  <a:srgbClr val="008080"/>
                </a:solidFill>
              </a:rPr>
              <a:t>等と確認）</a:t>
            </a:r>
            <a:endParaRPr kumimoji="1" lang="ja-JP" altLang="en-US" sz="1200" dirty="0">
              <a:solidFill>
                <a:srgbClr val="00808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1600" dirty="0"/>
              <a:t>【</a:t>
            </a:r>
            <a:r>
              <a:rPr lang="ja-JP" altLang="en-US" sz="1600" u="sng" dirty="0"/>
              <a:t>　　　　</a:t>
            </a:r>
            <a:r>
              <a:rPr lang="ja-JP" altLang="en-US" sz="1600" dirty="0"/>
              <a:t>港</a:t>
            </a:r>
            <a:r>
              <a:rPr lang="en-US" altLang="ja-JP" sz="1600" dirty="0" smtClean="0"/>
              <a:t>】</a:t>
            </a:r>
            <a:r>
              <a:rPr kumimoji="1" lang="ja-JP" altLang="en-US" sz="1600" dirty="0" smtClean="0"/>
              <a:t>　</a:t>
            </a:r>
            <a:r>
              <a:rPr lang="ja-JP" altLang="en-US" sz="1600" dirty="0" smtClean="0">
                <a:solidFill>
                  <a:srgbClr val="FF0000"/>
                </a:solidFill>
              </a:rPr>
              <a:t>旅客</a:t>
            </a:r>
            <a:r>
              <a:rPr lang="ja-JP" altLang="en-US" sz="1600" dirty="0">
                <a:solidFill>
                  <a:srgbClr val="FF0000"/>
                </a:solidFill>
              </a:rPr>
              <a:t>船用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401444" y="7050958"/>
            <a:ext cx="319085" cy="264852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600" dirty="0" smtClean="0">
                <a:latin typeface="+mn-ea"/>
              </a:rPr>
              <a:t>地震・津波発生時に判断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2697972" y="6215063"/>
            <a:ext cx="2090058" cy="78589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81" name="爆発 2 80"/>
          <p:cNvSpPr/>
          <p:nvPr/>
        </p:nvSpPr>
        <p:spPr>
          <a:xfrm>
            <a:off x="1929755" y="6278853"/>
            <a:ext cx="3961498" cy="512472"/>
          </a:xfrm>
          <a:prstGeom prst="irregularSeal2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851479" y="6365812"/>
            <a:ext cx="211804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+mn-ea"/>
              </a:rPr>
              <a:t>地震・津波発生</a:t>
            </a:r>
            <a:r>
              <a:rPr kumimoji="1" lang="en-US" altLang="ja-JP" sz="1600" dirty="0" smtClean="0">
                <a:solidFill>
                  <a:schemeClr val="bg1"/>
                </a:solidFill>
                <a:latin typeface="+mn-ea"/>
              </a:rPr>
              <a:t>!!</a:t>
            </a:r>
            <a:endParaRPr kumimoji="1" lang="ja-JP" altLang="en-US" sz="1600" dirty="0">
              <a:solidFill>
                <a:schemeClr val="bg1"/>
              </a:solidFill>
              <a:latin typeface="+mn-ea"/>
            </a:endParaRPr>
          </a:p>
        </p:txBody>
      </p:sp>
      <p:graphicFrame>
        <p:nvGraphicFramePr>
          <p:cNvPr id="83" name="表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05537"/>
              </p:ext>
            </p:extLst>
          </p:nvPr>
        </p:nvGraphicFramePr>
        <p:xfrm>
          <a:off x="872318" y="7051778"/>
          <a:ext cx="5913188" cy="1878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7"/>
                <a:gridCol w="1478297"/>
                <a:gridCol w="1953817"/>
                <a:gridCol w="1002777"/>
              </a:tblGrid>
              <a:tr h="252000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</a:rPr>
                        <a:t>地震情報</a:t>
                      </a:r>
                      <a:endParaRPr kumimoji="1" lang="ja-JP" alt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7637">
                <a:tc>
                  <a:txBody>
                    <a:bodyPr/>
                    <a:lstStyle/>
                    <a:p>
                      <a:r>
                        <a:rPr lang="ja-JP" altLang="en-US" sz="1200" dirty="0" smtClean="0"/>
                        <a:t>時刻　</a:t>
                      </a:r>
                      <a:endParaRPr lang="en-US" altLang="ja-JP" sz="1200" dirty="0" smtClean="0"/>
                    </a:p>
                    <a:p>
                      <a:pPr algn="ctr"/>
                      <a:r>
                        <a:rPr lang="ja-JP" altLang="en-US" sz="1200" dirty="0" smtClean="0"/>
                        <a:t>　　　　　　時　　　　分 　　</a:t>
                      </a:r>
                      <a:r>
                        <a:rPr lang="ja-JP" altLang="en-US" sz="1200" dirty="0" smtClean="0"/>
                        <a:t>　　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dirty="0" smtClean="0"/>
                        <a:t>規模</a:t>
                      </a:r>
                    </a:p>
                    <a:p>
                      <a:pPr algn="ctr"/>
                      <a:r>
                        <a:rPr lang="ja-JP" altLang="en-US" sz="1200" dirty="0" smtClean="0"/>
                        <a:t>	　</a:t>
                      </a:r>
                      <a:r>
                        <a:rPr lang="ja-JP" altLang="en-US" sz="1200" dirty="0" smtClean="0"/>
                        <a:t>Ｍ　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 smtClean="0"/>
                        <a:t>発生地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震度</a:t>
                      </a:r>
                      <a:endParaRPr kumimoji="1" lang="ja-JP" altLang="en-US" sz="12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/>
                        <a:t>津波情報</a:t>
                      </a:r>
                      <a:endParaRPr kumimoji="1" lang="ja-JP" altLang="en-US" sz="1400" b="1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4000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 smtClean="0"/>
                        <a:t>大津波警報　　　　　　津波警報　　　　　　　津波注意報　</a:t>
                      </a:r>
                      <a:endParaRPr kumimoji="1" lang="ja-JP" altLang="en-US" sz="1200" dirty="0" smtClean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618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/>
                        <a:t>津波</a:t>
                      </a:r>
                      <a:r>
                        <a:rPr lang="ja-JP" altLang="en-US" sz="1200" dirty="0" smtClean="0"/>
                        <a:t>到達時間	　　　　　　</a:t>
                      </a:r>
                      <a:r>
                        <a:rPr lang="ja-JP" altLang="en-US" sz="1200" dirty="0" smtClean="0"/>
                        <a:t>　　分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津波予想高　　　　</a:t>
                      </a:r>
                      <a:r>
                        <a:rPr kumimoji="1" lang="ja-JP" altLang="en-US" sz="1200" dirty="0" smtClean="0"/>
                        <a:t>　</a:t>
                      </a:r>
                      <a:r>
                        <a:rPr kumimoji="1" lang="ja-JP" altLang="en-US" sz="1200" dirty="0" smtClean="0"/>
                        <a:t>　　　　　</a:t>
                      </a:r>
                      <a:r>
                        <a:rPr lang="ja-JP" altLang="en-US" sz="1200" dirty="0" smtClean="0"/>
                        <a:t>m</a:t>
                      </a:r>
                      <a:endParaRPr lang="ja-JP" altLang="en-US" sz="1200" dirty="0" smtClean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2000">
                <a:tc gridSpan="4">
                  <a:txBody>
                    <a:bodyPr/>
                    <a:lstStyle/>
                    <a:p>
                      <a:pPr algn="ctr"/>
                      <a:r>
                        <a:rPr lang="ja-JP" altLang="en-US" sz="1400" b="1" dirty="0" smtClean="0">
                          <a:solidFill>
                            <a:schemeClr val="bg1"/>
                          </a:solidFill>
                        </a:rPr>
                        <a:t>船長判断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dirty="0" smtClean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4" name="正方形/長方形 83"/>
          <p:cNvSpPr/>
          <p:nvPr/>
        </p:nvSpPr>
        <p:spPr>
          <a:xfrm>
            <a:off x="1217613" y="9299369"/>
            <a:ext cx="5218640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zh-TW" altLang="en-US" sz="2000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港外退避</a:t>
            </a:r>
            <a:r>
              <a:rPr lang="zh-TW" altLang="en-US" sz="2000" dirty="0" smtClean="0"/>
              <a:t>                </a:t>
            </a:r>
            <a:r>
              <a:rPr lang="zh-TW" altLang="en-US" sz="2000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係留強化             </a:t>
            </a:r>
            <a:r>
              <a:rPr lang="zh-TW" altLang="en-US" sz="2000" dirty="0" smtClean="0"/>
              <a:t> </a:t>
            </a:r>
            <a:r>
              <a:rPr lang="ja-JP" altLang="en-US" sz="2000" b="0" i="0" u="none" strike="noStrike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陸上避難</a:t>
            </a:r>
            <a:endParaRPr lang="ja-JP" altLang="en-US" sz="2000" dirty="0"/>
          </a:p>
        </p:txBody>
      </p:sp>
      <p:grpSp>
        <p:nvGrpSpPr>
          <p:cNvPr id="85" name="グループ化 84"/>
          <p:cNvGrpSpPr/>
          <p:nvPr/>
        </p:nvGrpSpPr>
        <p:grpSpPr>
          <a:xfrm>
            <a:off x="1744955" y="8957682"/>
            <a:ext cx="4145380" cy="341687"/>
            <a:chOff x="-4198776" y="1567890"/>
            <a:chExt cx="1549400" cy="1573934"/>
          </a:xfrm>
        </p:grpSpPr>
        <p:cxnSp>
          <p:nvCxnSpPr>
            <p:cNvPr id="86" name="直線矢印コネクタ 85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矢印コネクタ 86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矢印コネクタ 87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正方形/長方形 90"/>
          <p:cNvSpPr/>
          <p:nvPr/>
        </p:nvSpPr>
        <p:spPr>
          <a:xfrm>
            <a:off x="14505" y="7050958"/>
            <a:ext cx="259939" cy="2648520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400" dirty="0" smtClean="0">
                <a:solidFill>
                  <a:srgbClr val="CC0000"/>
                </a:solidFill>
              </a:rPr>
              <a:t>船長が判断</a:t>
            </a:r>
            <a:endParaRPr kumimoji="1" lang="ja-JP" altLang="en-US" sz="1200" dirty="0">
              <a:solidFill>
                <a:srgbClr val="CC0000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43803" y="4207838"/>
            <a:ext cx="279528" cy="194271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dirty="0" smtClean="0">
                <a:latin typeface="+mn-ea"/>
              </a:rPr>
              <a:t>津波対応 </a:t>
            </a:r>
            <a:r>
              <a:rPr kumimoji="1" lang="en-US" altLang="ja-JP" sz="1200" dirty="0" smtClean="0">
                <a:latin typeface="+mn-ea"/>
              </a:rPr>
              <a:t>(</a:t>
            </a:r>
            <a:r>
              <a:rPr kumimoji="1" lang="ja-JP" altLang="en-US" sz="1200" dirty="0" smtClean="0">
                <a:latin typeface="+mn-ea"/>
              </a:rPr>
              <a:t>判断目安</a:t>
            </a:r>
            <a:r>
              <a:rPr kumimoji="1" lang="en-US" altLang="ja-JP" sz="1200" dirty="0" smtClean="0">
                <a:latin typeface="+mn-ea"/>
              </a:rPr>
              <a:t>)</a:t>
            </a:r>
            <a:endParaRPr kumimoji="1" lang="ja-JP" altLang="en-US" sz="1200" dirty="0">
              <a:latin typeface="+mn-ea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718635"/>
              </p:ext>
            </p:extLst>
          </p:nvPr>
        </p:nvGraphicFramePr>
        <p:xfrm>
          <a:off x="882233" y="3659518"/>
          <a:ext cx="5908426" cy="3710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567"/>
                <a:gridCol w="3310859"/>
              </a:tblGrid>
              <a:tr h="37107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dirty="0" smtClean="0">
                          <a:solidFill>
                            <a:schemeClr val="bg1"/>
                          </a:solidFill>
                          <a:latin typeface="+mn-ea"/>
                        </a:rPr>
                        <a:t> 可能な限り、事前に津波情報を確認</a:t>
                      </a:r>
                      <a:endParaRPr lang="ja-JP" altLang="en-US" sz="12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想定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最大津波高：　　　　ｍ （到達時間：</a:t>
                      </a:r>
                      <a:r>
                        <a:rPr lang="ja-JP" altLang="en-US" sz="1200" b="0" baseline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　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）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311221"/>
              </p:ext>
            </p:extLst>
          </p:nvPr>
        </p:nvGraphicFramePr>
        <p:xfrm>
          <a:off x="872319" y="4207838"/>
          <a:ext cx="5908422" cy="19427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5929"/>
                <a:gridCol w="799061"/>
                <a:gridCol w="1028358"/>
                <a:gridCol w="1028358"/>
                <a:gridCol w="1028358"/>
                <a:gridCol w="1028358"/>
              </a:tblGrid>
              <a:tr h="323778">
                <a:tc gridSpan="6">
                  <a:txBody>
                    <a:bodyPr/>
                    <a:lstStyle/>
                    <a:p>
                      <a:pPr fontAlgn="ctr"/>
                      <a:r>
                        <a:rPr lang="ja-JP" altLang="en-US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津波到達時間に応じた津波対応（判断目安）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78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警報レベル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津波高さ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着岸中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錨泊中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237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r>
                        <a:rPr lang="ja-JP" altLang="en-US" sz="1200" u="sng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</a:t>
                      </a:r>
                      <a:r>
                        <a:rPr lang="ja-JP" altLang="en-US" sz="1200" u="none" strike="noStrike" dirty="0" smtClean="0"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lang="ja-JP" altLang="en-US" sz="1200" u="none" strike="noStrike" dirty="0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大津波警報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n-ea"/>
                          <a:ea typeface="+mn-ea"/>
                        </a:rPr>
                        <a:t>３ｍ</a:t>
                      </a:r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以上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+mn-ea"/>
                          <a:ea typeface="+mn-ea"/>
                        </a:rPr>
                        <a:t>津波警報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n-ea"/>
                          <a:ea typeface="+mn-ea"/>
                        </a:rPr>
                        <a:t>１～３ｍ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378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津波注意報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ea"/>
                          <a:ea typeface="+mn-ea"/>
                        </a:rPr>
                        <a:t>１ｍ</a:t>
                      </a:r>
                      <a:r>
                        <a:rPr lang="ja-JP" altLang="en-US" sz="1400" u="none" strike="noStrike" dirty="0">
                          <a:effectLst/>
                          <a:latin typeface="+mn-ea"/>
                          <a:ea typeface="+mn-ea"/>
                        </a:rPr>
                        <a:t>未満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テキスト ボックス 35"/>
          <p:cNvSpPr txBox="1"/>
          <p:nvPr/>
        </p:nvSpPr>
        <p:spPr>
          <a:xfrm>
            <a:off x="3175000" y="-24339"/>
            <a:ext cx="3605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400" dirty="0" smtClean="0"/>
              <a:t>　</a:t>
            </a:r>
            <a:r>
              <a:rPr lang="ja-JP" altLang="en-US" sz="1400" dirty="0" smtClean="0">
                <a:solidFill>
                  <a:srgbClr val="FF0000"/>
                </a:solidFill>
              </a:rPr>
              <a:t>旅客</a:t>
            </a:r>
            <a:r>
              <a:rPr lang="ja-JP" altLang="en-US" sz="1400" dirty="0">
                <a:solidFill>
                  <a:srgbClr val="FF0000"/>
                </a:solidFill>
              </a:rPr>
              <a:t>船用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77818" y="1863540"/>
            <a:ext cx="670242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①　</a:t>
            </a:r>
            <a:r>
              <a:rPr lang="ja-JP" altLang="en-US" sz="1300" spc="-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乗員招集、離桟・出港（エンジン及びスラスター）への</a:t>
            </a:r>
            <a:r>
              <a:rPr lang="ja-JP" altLang="en-US" sz="1300" spc="-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準備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②　乗客に対するアナウンス</a:t>
            </a: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③　人動橋（及び可動橋）を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		     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④　出港航路の状況（障害物及び他船の存在）を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	     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⑤　綱取り支援の有無（係留索の解除、又は切断）</a:t>
            </a: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⑥　出港後、陸上の関連部署に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連絡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　  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緊急出港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 </a:t>
            </a:r>
            <a:r>
              <a:rPr lang="en-US" altLang="ja-JP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（　　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分</a:t>
            </a:r>
            <a:r>
              <a:rPr lang="en-US" altLang="ja-JP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　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42242" y="4466998"/>
            <a:ext cx="6521748" cy="1667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①　乗客への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アナウンス</a:t>
            </a:r>
            <a:r>
              <a:rPr lang="en-US" altLang="ja-JP" sz="14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4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      	      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ja-JP" altLang="en-US" sz="1400" dirty="0" smtClean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spc="-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係留索ウィンチ（ブレーカ）の確認、係留索（ライン）増し締め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分）</a:t>
            </a:r>
            <a:endParaRPr lang="ja-JP" altLang="en-US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停止状態にあるアンカーの準備（アンカーがある場合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   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④　エンジン及びスラスターの準備（索切断、漂流に備えて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⑤　陸上の関連部署に連絡・確認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係留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措置完了まで（　　分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5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71452" y="6866891"/>
            <a:ext cx="6686548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①　乗客へのアナウンス</a:t>
            </a: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②　乗員（及び乗客）の点呼・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       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③　退避先、避難方法、所要時間の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13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④　総員退避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指示					</a:t>
            </a:r>
            <a:r>
              <a:rPr lang="ja-JP" altLang="en-US" sz="105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分）</a:t>
            </a:r>
            <a:endParaRPr lang="ja-JP" altLang="en-US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総員退避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までに必要な船内</a:t>
            </a: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作業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                     </a:t>
            </a:r>
            <a:r>
              <a:rPr lang="ja-JP" altLang="en-US" sz="1050" u="sng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退船まで（　　分）</a:t>
            </a:r>
          </a:p>
          <a:p>
            <a:pPr>
              <a:spcAft>
                <a:spcPts val="600"/>
              </a:spcAft>
            </a:pPr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lang="ja-JP" altLang="en-US" sz="13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en-US" altLang="ja-JP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</a:t>
            </a:r>
            <a:endParaRPr lang="en-US" altLang="ja-JP" sz="13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02305" y="6577707"/>
            <a:ext cx="6588000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陸上避難の場合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27457" y="4166623"/>
            <a:ext cx="6588000" cy="216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係留強化の場合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02305" y="8826238"/>
            <a:ext cx="6588000" cy="21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漂流した場合の留意（補足）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245427" y="9074000"/>
            <a:ext cx="70287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spc="-5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津波</a:t>
            </a:r>
            <a:r>
              <a:rPr lang="ja-JP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が襲来したときは、係留索が切断され、船舶が埠頭から離れ漂流してしまうおそれがある</a:t>
            </a:r>
            <a:r>
              <a:rPr lang="ja-JP" altLang="en-US" sz="1200" spc="-5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。</a:t>
            </a:r>
            <a:endParaRPr lang="en-US" altLang="ja-JP" sz="1200" spc="-5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lang="ja-JP" altLang="en-US" sz="1200" spc="-5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また</a:t>
            </a:r>
            <a:r>
              <a:rPr lang="ja-JP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、陸上では、ボーディングブリッジのようなターミナル施設も崩壊してしまう危険性がある。</a:t>
            </a:r>
          </a:p>
          <a:p>
            <a:r>
              <a:rPr lang="ja-JP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船員は、これを受けて、船舶が漂流することを前提に、安全（避難）海域及び陸上の安全区域を</a:t>
            </a:r>
          </a:p>
          <a:p>
            <a:r>
              <a:rPr lang="ja-JP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確認しておく。	</a:t>
            </a:r>
          </a:p>
        </p:txBody>
      </p:sp>
      <p:grpSp>
        <p:nvGrpSpPr>
          <p:cNvPr id="59" name="グループ化 58"/>
          <p:cNvGrpSpPr/>
          <p:nvPr/>
        </p:nvGrpSpPr>
        <p:grpSpPr>
          <a:xfrm>
            <a:off x="5681232" y="7354649"/>
            <a:ext cx="1010100" cy="834456"/>
            <a:chOff x="5538557" y="2287778"/>
            <a:chExt cx="1155243" cy="939935"/>
          </a:xfrm>
        </p:grpSpPr>
        <p:sp>
          <p:nvSpPr>
            <p:cNvPr id="60" name="雲 59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9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5538557" y="2395679"/>
              <a:ext cx="1155243" cy="832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900" dirty="0"/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5668538" y="5746006"/>
            <a:ext cx="1010100" cy="834456"/>
            <a:chOff x="5538557" y="2287778"/>
            <a:chExt cx="1155243" cy="939935"/>
          </a:xfrm>
        </p:grpSpPr>
        <p:sp>
          <p:nvSpPr>
            <p:cNvPr id="63" name="雲 62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9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5538557" y="2395679"/>
              <a:ext cx="1155243" cy="832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900" dirty="0"/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5799942" y="3144906"/>
            <a:ext cx="1010100" cy="834456"/>
            <a:chOff x="5538557" y="2287778"/>
            <a:chExt cx="1155243" cy="939935"/>
          </a:xfrm>
        </p:grpSpPr>
        <p:sp>
          <p:nvSpPr>
            <p:cNvPr id="66" name="雲 65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9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538557" y="2395679"/>
              <a:ext cx="1155243" cy="8320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最新の津波情報</a:t>
              </a:r>
            </a:p>
            <a:p>
              <a:pPr algn="ctr"/>
              <a:r>
                <a:rPr lang="ja-JP" altLang="en-US" sz="9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の聴取継続</a:t>
              </a:r>
            </a:p>
            <a:p>
              <a:pPr algn="ctr"/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（テレビ・ラジオ・</a:t>
              </a:r>
              <a:r>
                <a:rPr lang="en-US" altLang="ja-JP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7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900" dirty="0"/>
            </a:p>
          </p:txBody>
        </p:sp>
      </p:grpSp>
      <p:sp>
        <p:nvSpPr>
          <p:cNvPr id="26" name="正方形/長方形 25"/>
          <p:cNvSpPr/>
          <p:nvPr/>
        </p:nvSpPr>
        <p:spPr>
          <a:xfrm>
            <a:off x="0" y="392375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チェックリスト</a:t>
            </a:r>
            <a:endParaRPr lang="ja-JP" altLang="en-US" sz="1600" dirty="0"/>
          </a:p>
        </p:txBody>
      </p:sp>
      <p:sp>
        <p:nvSpPr>
          <p:cNvPr id="27" name="正方形/長方形 26"/>
          <p:cNvSpPr/>
          <p:nvPr/>
        </p:nvSpPr>
        <p:spPr>
          <a:xfrm>
            <a:off x="177800" y="1533981"/>
            <a:ext cx="6516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港外</a:t>
            </a:r>
            <a:r>
              <a:rPr lang="ja-JP" altLang="en-US" sz="1400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退避</a:t>
            </a:r>
            <a:r>
              <a:rPr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の場合</a:t>
            </a:r>
            <a:endParaRPr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398750" y="595776"/>
            <a:ext cx="4002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ja-JP" altLang="en-US" sz="1000" dirty="0" smtClean="0">
                <a:solidFill>
                  <a:schemeClr val="bg1">
                    <a:lumMod val="65000"/>
                  </a:schemeClr>
                </a:solidFill>
              </a:rPr>
              <a:t>可能な限り、各作業の想定所要時間を事前に記入</a:t>
            </a:r>
            <a:r>
              <a:rPr lang="en-US" altLang="ja-JP" sz="10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71000" y="867106"/>
            <a:ext cx="3654551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津波情報の収集手段を確保し、情報収集</a:t>
            </a:r>
            <a:endParaRPr lang="en-US" altLang="ja-JP" sz="1400" dirty="0" smtClean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テレビ・ラジオ・ＶＨＦ）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3956180" y="867107"/>
            <a:ext cx="282342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港長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・港湾</a:t>
            </a: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管理者等の</a:t>
            </a:r>
          </a:p>
          <a:p>
            <a:pPr algn="ctr">
              <a:spcAft>
                <a:spcPts val="400"/>
              </a:spcAft>
            </a:pP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指示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の有無を</a:t>
            </a:r>
            <a:r>
              <a:rPr lang="ja-JP" altLang="en-US" sz="1400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確認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3327</TotalTime>
  <Words>341</Words>
  <Application>Microsoft Office PowerPoint</Application>
  <PresentationFormat>A4 210 x 297 mm</PresentationFormat>
  <Paragraphs>96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AR P丸ゴシック体E</vt:lpstr>
      <vt:lpstr>AR P丸ゴシック体M</vt:lpstr>
      <vt:lpstr>AR丸ゴシック体E</vt:lpstr>
      <vt:lpstr>HG丸ｺﾞｼｯｸM-PRO</vt:lpstr>
      <vt:lpstr>ＭＳ Ｐゴシック</vt:lpstr>
      <vt:lpstr>新細明體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62</cp:revision>
  <cp:lastPrinted>2016-06-08T08:25:17Z</cp:lastPrinted>
  <dcterms:created xsi:type="dcterms:W3CDTF">2016-03-08T01:05:21Z</dcterms:created>
  <dcterms:modified xsi:type="dcterms:W3CDTF">2016-06-20T05:30:49Z</dcterms:modified>
</cp:coreProperties>
</file>