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6858000" cy="9906000" type="A4"/>
  <p:notesSz cx="7099300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ADD7"/>
    <a:srgbClr val="CC0000"/>
    <a:srgbClr val="FF6600"/>
    <a:srgbClr val="CCFFCC"/>
    <a:srgbClr val="99FF99"/>
    <a:srgbClr val="66FF66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31" autoAdjust="0"/>
    <p:restoredTop sz="94660"/>
  </p:normalViewPr>
  <p:slideViewPr>
    <p:cSldViewPr snapToGrid="0">
      <p:cViewPr>
        <p:scale>
          <a:sx n="100" d="100"/>
          <a:sy n="100" d="100"/>
        </p:scale>
        <p:origin x="648" y="-30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76977" cy="513789"/>
          </a:xfrm>
          <a:prstGeom prst="rect">
            <a:avLst/>
          </a:prstGeom>
        </p:spPr>
        <p:txBody>
          <a:bodyPr vert="horz" lIns="95452" tIns="47725" rIns="95452" bIns="47725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0650" y="0"/>
            <a:ext cx="3076976" cy="513789"/>
          </a:xfrm>
          <a:prstGeom prst="rect">
            <a:avLst/>
          </a:prstGeom>
        </p:spPr>
        <p:txBody>
          <a:bodyPr vert="horz" lIns="95452" tIns="47725" rIns="95452" bIns="47725" rtlCol="0"/>
          <a:lstStyle>
            <a:lvl1pPr algn="r">
              <a:defRPr sz="1300"/>
            </a:lvl1pPr>
          </a:lstStyle>
          <a:p>
            <a:fld id="{72D08CEE-8F29-43BF-975D-4ACD28EBCCC9}" type="datetimeFigureOut">
              <a:rPr kumimoji="1" lang="ja-JP" altLang="en-US" smtClean="0"/>
              <a:pPr/>
              <a:t>2016/9/6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54263" y="1279525"/>
            <a:ext cx="2390775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52" tIns="47725" rIns="95452" bIns="4772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9429" y="4925459"/>
            <a:ext cx="5680444" cy="4029621"/>
          </a:xfrm>
          <a:prstGeom prst="rect">
            <a:avLst/>
          </a:prstGeom>
        </p:spPr>
        <p:txBody>
          <a:bodyPr vert="horz" lIns="95452" tIns="47725" rIns="95452" bIns="47725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720824"/>
            <a:ext cx="3076977" cy="513789"/>
          </a:xfrm>
          <a:prstGeom prst="rect">
            <a:avLst/>
          </a:prstGeom>
        </p:spPr>
        <p:txBody>
          <a:bodyPr vert="horz" lIns="95452" tIns="47725" rIns="95452" bIns="47725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0650" y="9720824"/>
            <a:ext cx="3076976" cy="513789"/>
          </a:xfrm>
          <a:prstGeom prst="rect">
            <a:avLst/>
          </a:prstGeom>
        </p:spPr>
        <p:txBody>
          <a:bodyPr vert="horz" lIns="95452" tIns="47725" rIns="95452" bIns="47725" rtlCol="0" anchor="b"/>
          <a:lstStyle>
            <a:lvl1pPr algn="r">
              <a:defRPr sz="1300"/>
            </a:lvl1pPr>
          </a:lstStyle>
          <a:p>
            <a:fld id="{72CF196F-AE93-4D32-B4E0-CACD9E58F1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43810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F196F-AE93-4D32-B4E0-CACD9E58F16B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11175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2016/9/6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1796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2016/9/6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1177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2016/9/6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7355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2016/9/6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3348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2016/9/6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2878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2016/9/6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0331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2016/9/6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6045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2016/9/6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172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2016/9/6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1863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2016/9/6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0291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2016/9/6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3002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FB86FD-FAEB-4900-902D-D3FBC7406B90}" type="datetimeFigureOut">
              <a:rPr kumimoji="1" lang="ja-JP" altLang="en-US" smtClean="0"/>
              <a:pPr/>
              <a:t>2016/9/6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5640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グループ化 39"/>
          <p:cNvGrpSpPr/>
          <p:nvPr/>
        </p:nvGrpSpPr>
        <p:grpSpPr>
          <a:xfrm>
            <a:off x="1744955" y="9159326"/>
            <a:ext cx="4145380" cy="341687"/>
            <a:chOff x="-4198776" y="1567890"/>
            <a:chExt cx="1549400" cy="1573934"/>
          </a:xfrm>
        </p:grpSpPr>
        <p:cxnSp>
          <p:nvCxnSpPr>
            <p:cNvPr id="25" name="直線矢印コネクタ 24"/>
            <p:cNvCxnSpPr/>
            <p:nvPr/>
          </p:nvCxnSpPr>
          <p:spPr>
            <a:xfrm>
              <a:off x="-4198776" y="2332653"/>
              <a:ext cx="0" cy="783771"/>
            </a:xfrm>
            <a:prstGeom prst="straightConnector1">
              <a:avLst/>
            </a:prstGeom>
            <a:ln w="22225">
              <a:solidFill>
                <a:schemeClr val="tx1">
                  <a:lumMod val="95000"/>
                  <a:lumOff val="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矢印コネクタ 33"/>
            <p:cNvCxnSpPr/>
            <p:nvPr/>
          </p:nvCxnSpPr>
          <p:spPr>
            <a:xfrm>
              <a:off x="-3411376" y="1567890"/>
              <a:ext cx="0" cy="1573934"/>
            </a:xfrm>
            <a:prstGeom prst="straightConnector1">
              <a:avLst/>
            </a:prstGeom>
            <a:ln w="22225">
              <a:solidFill>
                <a:schemeClr val="tx1">
                  <a:lumMod val="95000"/>
                  <a:lumOff val="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線矢印コネクタ 35"/>
            <p:cNvCxnSpPr/>
            <p:nvPr/>
          </p:nvCxnSpPr>
          <p:spPr>
            <a:xfrm>
              <a:off x="-2649376" y="2358053"/>
              <a:ext cx="0" cy="783771"/>
            </a:xfrm>
            <a:prstGeom prst="straightConnector1">
              <a:avLst/>
            </a:prstGeom>
            <a:ln w="22225">
              <a:solidFill>
                <a:schemeClr val="tx1">
                  <a:lumMod val="95000"/>
                  <a:lumOff val="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/>
            <p:nvPr/>
          </p:nvCxnSpPr>
          <p:spPr>
            <a:xfrm>
              <a:off x="-4198776" y="2358053"/>
              <a:ext cx="1549400" cy="0"/>
            </a:xfrm>
            <a:prstGeom prst="line">
              <a:avLst/>
            </a:prstGeom>
            <a:ln w="2222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9" name="表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4442408"/>
              </p:ext>
            </p:extLst>
          </p:nvPr>
        </p:nvGraphicFramePr>
        <p:xfrm>
          <a:off x="874699" y="3332133"/>
          <a:ext cx="5908426" cy="105800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54213"/>
                <a:gridCol w="2954213"/>
              </a:tblGrid>
              <a:tr h="209593">
                <a:tc gridSpan="2"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</a:rPr>
                        <a:t>Contact Point</a:t>
                      </a: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9593"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Agent:</a:t>
                      </a:r>
                      <a:endParaRPr lang="ja-JP" altLang="en-US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Operating company: </a:t>
                      </a:r>
                      <a:endParaRPr lang="ja-JP" altLang="en-US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9593"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Stevedore:</a:t>
                      </a:r>
                      <a:endParaRPr lang="ja-JP" altLang="en-US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Harbor Master:</a:t>
                      </a:r>
                      <a:endParaRPr lang="ja-JP" altLang="en-US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9593"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Liner: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Japan</a:t>
                      </a:r>
                      <a:r>
                        <a:rPr lang="en-US" altLang="ja-JP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lang="en-US" altLang="ja-JP" sz="1200" b="0" i="0" u="none" strike="noStrike" baseline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Coast Guard</a:t>
                      </a:r>
                      <a:r>
                        <a:rPr lang="en-US" altLang="ja-JP" sz="1200" b="0" i="0" u="none" strike="noStrike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:</a:t>
                      </a:r>
                      <a:endParaRPr lang="ja-JP" altLang="en-US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9593"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Tug Company:</a:t>
                      </a:r>
                      <a:endParaRPr lang="ja-JP" altLang="en-US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Other:</a:t>
                      </a:r>
                      <a:endParaRPr lang="ja-JP" altLang="en-US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9" name="下矢印 8"/>
          <p:cNvSpPr/>
          <p:nvPr/>
        </p:nvSpPr>
        <p:spPr>
          <a:xfrm>
            <a:off x="2383971" y="6855479"/>
            <a:ext cx="2090058" cy="595105"/>
          </a:xfrm>
          <a:prstGeom prst="downArrow">
            <a:avLst>
              <a:gd name="adj1" fmla="val 50000"/>
              <a:gd name="adj2" fmla="val 14516"/>
            </a:avLst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11" name="爆発 2 10"/>
          <p:cNvSpPr/>
          <p:nvPr/>
        </p:nvSpPr>
        <p:spPr>
          <a:xfrm>
            <a:off x="1617954" y="6831220"/>
            <a:ext cx="3961498" cy="494701"/>
          </a:xfrm>
          <a:prstGeom prst="irregularSeal2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539678" y="6946354"/>
            <a:ext cx="2118049" cy="2539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050" dirty="0">
                <a:solidFill>
                  <a:schemeClr val="bg1"/>
                </a:solidFill>
              </a:rPr>
              <a:t>Earthquake, Tsunami is </a:t>
            </a:r>
            <a:r>
              <a:rPr lang="en-US" altLang="ja-JP" sz="1050" dirty="0" smtClean="0">
                <a:solidFill>
                  <a:schemeClr val="bg1"/>
                </a:solidFill>
              </a:rPr>
              <a:t>occur</a:t>
            </a:r>
            <a:r>
              <a:rPr lang="ja-JP" altLang="en-US" sz="1050" dirty="0" smtClean="0">
                <a:solidFill>
                  <a:schemeClr val="bg1"/>
                </a:solidFill>
              </a:rPr>
              <a:t>ｒ</a:t>
            </a:r>
            <a:r>
              <a:rPr lang="en-US" altLang="ja-JP" sz="1050" dirty="0" smtClean="0">
                <a:solidFill>
                  <a:schemeClr val="bg1"/>
                </a:solidFill>
              </a:rPr>
              <a:t>red </a:t>
            </a:r>
            <a:r>
              <a:rPr lang="en-US" altLang="ja-JP" sz="1050" dirty="0">
                <a:solidFill>
                  <a:schemeClr val="bg1"/>
                </a:solidFill>
              </a:rPr>
              <a:t>!!</a:t>
            </a:r>
          </a:p>
        </p:txBody>
      </p:sp>
      <p:graphicFrame>
        <p:nvGraphicFramePr>
          <p:cNvPr id="26" name="表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2662708"/>
              </p:ext>
            </p:extLst>
          </p:nvPr>
        </p:nvGraphicFramePr>
        <p:xfrm>
          <a:off x="872318" y="7506686"/>
          <a:ext cx="5913188" cy="16964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78297"/>
                <a:gridCol w="1478297"/>
                <a:gridCol w="1953817"/>
                <a:gridCol w="1002777"/>
              </a:tblGrid>
              <a:tr h="203587">
                <a:tc gridSpan="4"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Earthquake Information (Date -              )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6257">
                <a:tc>
                  <a:txBody>
                    <a:bodyPr/>
                    <a:lstStyle/>
                    <a:p>
                      <a:r>
                        <a:rPr lang="en-US" altLang="ja-JP" sz="1200" dirty="0" smtClean="0">
                          <a:latin typeface="+mn-lt"/>
                        </a:rPr>
                        <a:t>Time</a:t>
                      </a:r>
                      <a:r>
                        <a:rPr lang="ja-JP" altLang="en-US" sz="1200" dirty="0" smtClean="0">
                          <a:latin typeface="+mn-lt"/>
                        </a:rPr>
                        <a:t>　</a:t>
                      </a:r>
                      <a:endParaRPr lang="en-US" altLang="ja-JP" sz="1200" dirty="0" smtClean="0">
                        <a:latin typeface="+mn-lt"/>
                      </a:endParaRPr>
                    </a:p>
                    <a:p>
                      <a:pPr algn="r"/>
                      <a:r>
                        <a:rPr lang="ja-JP" altLang="en-US" sz="1200" dirty="0" smtClean="0">
                          <a:latin typeface="+mn-lt"/>
                        </a:rPr>
                        <a:t>　　　</a:t>
                      </a:r>
                      <a:r>
                        <a:rPr lang="en-US" altLang="ja-JP" sz="1200" dirty="0" smtClean="0">
                          <a:latin typeface="+mn-lt"/>
                        </a:rPr>
                        <a:t>h</a:t>
                      </a:r>
                      <a:r>
                        <a:rPr lang="ja-JP" altLang="en-US" sz="1200" dirty="0" smtClean="0">
                          <a:latin typeface="+mn-lt"/>
                        </a:rPr>
                        <a:t>　　　</a:t>
                      </a:r>
                      <a:r>
                        <a:rPr lang="en-US" altLang="ja-JP" sz="1200" dirty="0" smtClean="0">
                          <a:latin typeface="+mn-lt"/>
                        </a:rPr>
                        <a:t>m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200" dirty="0" smtClean="0">
                          <a:latin typeface="+mn-lt"/>
                        </a:rPr>
                        <a:t>Scale</a:t>
                      </a:r>
                      <a:endParaRPr lang="ja-JP" altLang="en-US" sz="1200" dirty="0" smtClean="0">
                        <a:latin typeface="+mn-lt"/>
                      </a:endParaRPr>
                    </a:p>
                    <a:p>
                      <a:pPr algn="r"/>
                      <a:r>
                        <a:rPr kumimoji="1" lang="en-US" altLang="ja-JP" sz="1200" dirty="0" smtClean="0">
                          <a:latin typeface="+mn-lt"/>
                        </a:rPr>
                        <a:t>M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latin typeface="+mn-lt"/>
                        </a:rPr>
                        <a:t>Place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 smtClean="0">
                          <a:latin typeface="+mn-lt"/>
                        </a:rPr>
                        <a:t>Seismic </a:t>
                      </a: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  <a:latin typeface="+mn-lt"/>
                        </a:rPr>
                        <a:t>Intensity 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3587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en-US" altLang="ja-JP" sz="1400" b="0" dirty="0" smtClean="0">
                          <a:latin typeface="+mn-lt"/>
                        </a:rPr>
                        <a:t>Tsunami Information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1754">
                <a:tc gridSpan="4"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dirty="0" smtClean="0">
                          <a:latin typeface="+mn-lt"/>
                        </a:rPr>
                        <a:t>Major Tsunami warning</a:t>
                      </a:r>
                      <a:r>
                        <a:rPr lang="ja-JP" altLang="en-US" sz="1200" dirty="0" smtClean="0">
                          <a:latin typeface="+mn-lt"/>
                        </a:rPr>
                        <a:t>　　　　</a:t>
                      </a:r>
                      <a:r>
                        <a:rPr lang="en-US" altLang="ja-JP" sz="1200" dirty="0" smtClean="0">
                          <a:latin typeface="+mn-lt"/>
                        </a:rPr>
                        <a:t>Tsunami warning</a:t>
                      </a:r>
                      <a:r>
                        <a:rPr lang="ja-JP" altLang="en-US" sz="1200" dirty="0" smtClean="0">
                          <a:latin typeface="+mn-lt"/>
                        </a:rPr>
                        <a:t>　　　　　</a:t>
                      </a:r>
                      <a:r>
                        <a:rPr lang="en-US" altLang="ja-JP" sz="1200" dirty="0" smtClean="0">
                          <a:latin typeface="+mn-lt"/>
                        </a:rPr>
                        <a:t>Tsunami advisory</a:t>
                      </a:r>
                      <a:r>
                        <a:rPr lang="ja-JP" altLang="en-US" sz="1200" dirty="0" smtClean="0"/>
                        <a:t>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 smtClean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322193">
                <a:tc gridSpan="2">
                  <a:txBody>
                    <a:bodyPr/>
                    <a:lstStyle/>
                    <a:p>
                      <a:pPr algn="l"/>
                      <a:r>
                        <a:rPr lang="en-US" altLang="ja-JP" sz="1200" dirty="0" smtClean="0">
                          <a:latin typeface="+mn-lt"/>
                        </a:rPr>
                        <a:t>Time to arrival of Tsunami                            m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 smtClean="0">
                          <a:latin typeface="+mn-lt"/>
                        </a:rPr>
                        <a:t>Anticipated height</a:t>
                      </a:r>
                      <a:r>
                        <a:rPr kumimoji="1" lang="ja-JP" altLang="en-US" sz="1200" dirty="0" smtClean="0">
                          <a:latin typeface="+mn-lt"/>
                        </a:rPr>
                        <a:t>　　　     　　　　　        　　</a:t>
                      </a:r>
                      <a:r>
                        <a:rPr lang="ja-JP" altLang="en-US" sz="1200" dirty="0" smtClean="0">
                          <a:latin typeface="+mn-lt"/>
                        </a:rPr>
                        <a:t>m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</a:tr>
              <a:tr h="216000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en-US" altLang="ja-JP" sz="1400" b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Captain </a:t>
                      </a:r>
                      <a:r>
                        <a:rPr kumimoji="1" lang="en-US" altLang="ja-JP" sz="1400" b="0" dirty="0" err="1" smtClean="0">
                          <a:solidFill>
                            <a:schemeClr val="bg1"/>
                          </a:solidFill>
                          <a:latin typeface="+mn-lt"/>
                        </a:rPr>
                        <a:t>Judgement</a:t>
                      </a:r>
                      <a:endParaRPr kumimoji="1" lang="en-US" altLang="ja-JP" sz="1400" b="0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3" name="正方形/長方形 32"/>
          <p:cNvSpPr/>
          <p:nvPr/>
        </p:nvSpPr>
        <p:spPr>
          <a:xfrm>
            <a:off x="821830" y="9493822"/>
            <a:ext cx="6059587" cy="276999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altLang="zh-TW" sz="1200" dirty="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t>Emergency departure                            Stay </a:t>
            </a:r>
            <a:r>
              <a:rPr lang="en-US" altLang="zh-TW" sz="1200" dirty="0">
                <a:solidFill>
                  <a:srgbClr val="000000"/>
                </a:solidFill>
                <a:ea typeface="ＭＳ Ｐゴシック" panose="020B0600070205080204" pitchFamily="50" charset="-128"/>
              </a:rPr>
              <a:t>alongside           </a:t>
            </a:r>
            <a:r>
              <a:rPr lang="en-US" altLang="zh-TW" sz="1200" dirty="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t>              Evacuation </a:t>
            </a:r>
            <a:r>
              <a:rPr lang="en-US" altLang="zh-TW" sz="1200" dirty="0">
                <a:solidFill>
                  <a:srgbClr val="000000"/>
                </a:solidFill>
                <a:ea typeface="ＭＳ Ｐゴシック" panose="020B0600070205080204" pitchFamily="50" charset="-128"/>
              </a:rPr>
              <a:t>to the land</a:t>
            </a:r>
          </a:p>
        </p:txBody>
      </p:sp>
      <p:sp>
        <p:nvSpPr>
          <p:cNvPr id="35" name="正方形/長方形 34"/>
          <p:cNvSpPr/>
          <p:nvPr/>
        </p:nvSpPr>
        <p:spPr>
          <a:xfrm>
            <a:off x="0" y="355599"/>
            <a:ext cx="6858000" cy="464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600" dirty="0"/>
              <a:t>Response against Tsunami </a:t>
            </a:r>
            <a:r>
              <a:rPr lang="en-US" altLang="ja-JP" sz="1600" dirty="0" smtClean="0"/>
              <a:t>Checklist</a:t>
            </a:r>
          </a:p>
          <a:p>
            <a:pPr algn="ctr"/>
            <a:r>
              <a:rPr lang="en-US" altLang="ja-JP" sz="1200" dirty="0" smtClean="0"/>
              <a:t>(This </a:t>
            </a:r>
            <a:r>
              <a:rPr lang="en-US" altLang="ja-JP" sz="1200" dirty="0"/>
              <a:t>the sheet is not authorized as obligation by statute. </a:t>
            </a:r>
            <a:r>
              <a:rPr lang="en-US" altLang="ja-JP" sz="1200" dirty="0" smtClean="0"/>
              <a:t>)</a:t>
            </a:r>
            <a:endParaRPr lang="en-US" altLang="ja-JP" sz="1200" dirty="0"/>
          </a:p>
        </p:txBody>
      </p:sp>
      <p:graphicFrame>
        <p:nvGraphicFramePr>
          <p:cNvPr id="31" name="表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3273818"/>
              </p:ext>
            </p:extLst>
          </p:nvPr>
        </p:nvGraphicFramePr>
        <p:xfrm>
          <a:off x="882233" y="920834"/>
          <a:ext cx="5908426" cy="1182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36738"/>
                <a:gridCol w="1337129"/>
                <a:gridCol w="2434559"/>
              </a:tblGrid>
              <a:tr h="236560">
                <a:tc gridSpan="3"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400" b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Port and Ship Information</a:t>
                      </a: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56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altLang="ja-JP" sz="1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</a:rPr>
                        <a:t>Port:</a:t>
                      </a:r>
                      <a:endParaRPr lang="ja-JP" altLang="en-US" sz="1200" b="0" i="0" u="none" strike="noStrike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kumimoji="1" lang="en-US" altLang="ja-JP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Berthing direction</a:t>
                      </a:r>
                      <a:r>
                        <a:rPr kumimoji="1" lang="en-US" altLang="ja-JP" sz="12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kumimoji="1" lang="en-US" altLang="ja-JP" sz="1200" b="0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en-US" altLang="ja-JP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Inbound / Outbound</a:t>
                      </a:r>
                      <a:endParaRPr kumimoji="1" lang="en-US" altLang="ja-JP" sz="12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560">
                <a:tc gridSpan="2"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Berth / Quay</a:t>
                      </a:r>
                      <a:r>
                        <a:rPr kumimoji="1" lang="en-US" altLang="ja-JP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ja-JP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6275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dirty="0" smtClean="0">
                          <a:latin typeface="+mn-lt"/>
                        </a:rPr>
                        <a:t>Quay:  </a:t>
                      </a:r>
                      <a:r>
                        <a:rPr lang="en-US" altLang="ja-JP" sz="1100" dirty="0" smtClean="0">
                          <a:latin typeface="+mn-lt"/>
                        </a:rPr>
                        <a:t>S</a:t>
                      </a:r>
                      <a:r>
                        <a:rPr lang="en-US" altLang="ja-JP" sz="1050" dirty="0" smtClean="0">
                          <a:latin typeface="+mn-lt"/>
                        </a:rPr>
                        <a:t>eismic design </a:t>
                      </a:r>
                      <a:r>
                        <a:rPr lang="en-US" altLang="ja-JP" sz="1050" dirty="0" smtClean="0">
                          <a:latin typeface="+mn-lt"/>
                        </a:rPr>
                        <a:t>/ Non-seismic design</a:t>
                      </a:r>
                      <a:endParaRPr lang="en-US" altLang="ja-JP" sz="1100" dirty="0" smtClean="0">
                        <a:latin typeface="+mn-lt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560">
                <a:tc gridSpan="2"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Ship name:</a:t>
                      </a:r>
                      <a:r>
                        <a:rPr lang="zh-TW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endParaRPr lang="ja-JP" altLang="en-US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+mn-ea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Gross Tonnage:</a:t>
                      </a: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560"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Ship type:</a:t>
                      </a: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Crew:</a:t>
                      </a: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Cargo:</a:t>
                      </a: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44" name="表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6045654"/>
              </p:ext>
            </p:extLst>
          </p:nvPr>
        </p:nvGraphicFramePr>
        <p:xfrm>
          <a:off x="874698" y="2211409"/>
          <a:ext cx="5908428" cy="10196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55781"/>
                <a:gridCol w="2952647"/>
              </a:tblGrid>
              <a:tr h="230765">
                <a:tc gridSpan="2">
                  <a:txBody>
                    <a:bodyPr/>
                    <a:lstStyle/>
                    <a:p>
                      <a:pPr fontAlgn="ctr"/>
                      <a:r>
                        <a:rPr lang="en-US" altLang="ja-JP" sz="1400" b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Basic Information</a:t>
                      </a: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461530">
                <a:tc gridSpan="2"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u="none" strike="noStrike" dirty="0" smtClean="0">
                          <a:effectLst/>
                          <a:latin typeface="+mn-lt"/>
                          <a:ea typeface="+mn-ea"/>
                        </a:rPr>
                        <a:t>Safe water area: From</a:t>
                      </a:r>
                      <a:r>
                        <a:rPr lang="en-US" altLang="ja-JP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(               ) ,  (           ) Degree (           )m            Water depth:         m</a:t>
                      </a:r>
                    </a:p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Location :       </a:t>
                      </a:r>
                      <a:r>
                        <a:rPr lang="en-US" altLang="ja-JP" sz="1200" b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</a:rPr>
                        <a:t>L</a:t>
                      </a:r>
                      <a:r>
                        <a:rPr lang="en-US" altLang="ja-JP" sz="1200" b="0" u="none" strike="noStrike" dirty="0" smtClean="0">
                          <a:effectLst/>
                          <a:latin typeface="+mn-lt"/>
                          <a:ea typeface="+mn-ea"/>
                        </a:rPr>
                        <a:t>atitude:        </a:t>
                      </a:r>
                      <a:r>
                        <a:rPr lang="en-US" altLang="ja-JP" sz="1200" b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</a:rPr>
                        <a:t>L</a:t>
                      </a:r>
                      <a:r>
                        <a:rPr lang="en-US" altLang="ja-JP" sz="1200" b="0" u="none" strike="noStrike" dirty="0" smtClean="0">
                          <a:effectLst/>
                          <a:latin typeface="+mn-lt"/>
                          <a:ea typeface="+mn-ea"/>
                        </a:rPr>
                        <a:t>ongitude:            </a:t>
                      </a:r>
                      <a:r>
                        <a:rPr lang="en-US" altLang="ja-JP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Distance from berth</a:t>
                      </a:r>
                      <a:r>
                        <a:rPr lang="en-US" altLang="ja-JP" sz="1200" b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to safe water area :            nm             </a:t>
                      </a:r>
                      <a:r>
                        <a:rPr lang="en-US" altLang="ja-JP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 </a:t>
                      </a:r>
                    </a:p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u="none" strike="noStrike" dirty="0" smtClean="0">
                          <a:effectLst/>
                          <a:latin typeface="+mn-lt"/>
                          <a:ea typeface="+mn-ea"/>
                        </a:rPr>
                        <a:t>Time to arrive safe water area:                     minutes</a:t>
                      </a: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zh-TW" altLang="en-US" sz="1400" u="none" strike="noStrike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0765"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Place of</a:t>
                      </a:r>
                      <a:r>
                        <a:rPr lang="en-US" altLang="zh-TW" sz="120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 e</a:t>
                      </a:r>
                      <a:r>
                        <a:rPr lang="en-US" altLang="zh-TW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vacuation area on land </a:t>
                      </a:r>
                      <a:r>
                        <a:rPr lang="en-US" altLang="zh-TW" sz="1200" u="none" strike="noStrike" dirty="0" smtClean="0"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:</a:t>
                      </a: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200" u="none" strike="noStrike" dirty="0" smtClean="0">
                          <a:effectLst/>
                          <a:latin typeface="+mn-lt"/>
                          <a:ea typeface="+mn-ea"/>
                        </a:rPr>
                        <a:t>Handling support: Tug (  Yes  </a:t>
                      </a:r>
                      <a:r>
                        <a:rPr lang="ja-JP" altLang="en-US" sz="1200" u="none" strike="noStrike" dirty="0" smtClean="0">
                          <a:effectLst/>
                          <a:latin typeface="+mn-lt"/>
                          <a:ea typeface="+mn-ea"/>
                        </a:rPr>
                        <a:t>・  </a:t>
                      </a:r>
                      <a:r>
                        <a:rPr lang="en-US" altLang="ja-JP" sz="1200" u="none" strike="noStrike" dirty="0" smtClean="0">
                          <a:effectLst/>
                          <a:latin typeface="+mn-lt"/>
                          <a:ea typeface="+mn-ea"/>
                        </a:rPr>
                        <a:t>No  )</a:t>
                      </a: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42" name="表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1378469"/>
              </p:ext>
            </p:extLst>
          </p:nvPr>
        </p:nvGraphicFramePr>
        <p:xfrm>
          <a:off x="14505" y="39746"/>
          <a:ext cx="3206899" cy="2526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06899"/>
              </a:tblGrid>
              <a:tr h="252601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400" u="none" strike="noStrike" dirty="0" smtClean="0">
                          <a:effectLst/>
                          <a:latin typeface="+mn-lt"/>
                          <a:ea typeface="+mn-ea"/>
                        </a:rPr>
                        <a:t>Name:</a:t>
                      </a:r>
                      <a:endParaRPr lang="ja-JP" altLang="en-US" sz="1400" u="none" strike="noStrike" dirty="0" smtClean="0"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3" name="テキスト ボックス 42"/>
          <p:cNvSpPr txBox="1"/>
          <p:nvPr/>
        </p:nvSpPr>
        <p:spPr>
          <a:xfrm>
            <a:off x="3175000" y="-24339"/>
            <a:ext cx="36057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ja-JP" sz="1600" dirty="0"/>
              <a:t>【</a:t>
            </a:r>
            <a:r>
              <a:rPr lang="en-US" altLang="ja-JP" sz="1600" dirty="0" smtClean="0"/>
              <a:t>Port:                      </a:t>
            </a:r>
            <a:r>
              <a:rPr lang="en-US" altLang="ja-JP" sz="1600" dirty="0"/>
              <a:t>】</a:t>
            </a:r>
            <a:r>
              <a:rPr kumimoji="1" lang="ja-JP" altLang="en-US" sz="1600" dirty="0" smtClean="0"/>
              <a:t>　</a:t>
            </a:r>
            <a:r>
              <a:rPr lang="en-US" altLang="ja-JP" sz="1600" dirty="0">
                <a:solidFill>
                  <a:srgbClr val="FF0000"/>
                </a:solidFill>
              </a:rPr>
              <a:t>Cargo Ship</a:t>
            </a:r>
          </a:p>
        </p:txBody>
      </p:sp>
      <p:graphicFrame>
        <p:nvGraphicFramePr>
          <p:cNvPr id="27" name="表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1936765"/>
              </p:ext>
            </p:extLst>
          </p:nvPr>
        </p:nvGraphicFramePr>
        <p:xfrm>
          <a:off x="882233" y="4509080"/>
          <a:ext cx="5908426" cy="3752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97567"/>
                <a:gridCol w="3310859"/>
              </a:tblGrid>
              <a:tr h="269034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1" dirty="0" smtClean="0">
                          <a:solidFill>
                            <a:schemeClr val="bg1"/>
                          </a:solidFill>
                          <a:latin typeface="+mn-ea"/>
                        </a:rPr>
                        <a:t> </a:t>
                      </a:r>
                      <a:r>
                        <a:rPr lang="en-US" altLang="ja-JP" sz="1200" b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Confirm </a:t>
                      </a:r>
                      <a:r>
                        <a:rPr lang="en-US" altLang="ja-JP" sz="1200" b="0" baseline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Tsunami information in advance, if possible.</a:t>
                      </a:r>
                      <a:endParaRPr lang="ja-JP" altLang="en-US" sz="1200" b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36000" marR="9525" marT="9525" marB="0" anchor="ctr"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The</a:t>
                      </a:r>
                      <a:r>
                        <a:rPr lang="en-US" altLang="ja-JP" sz="1100" b="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assumed maximum Tsunami height:</a:t>
                      </a:r>
                      <a:r>
                        <a:rPr lang="ja-JP" altLang="en-US" sz="11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　　     　　</a:t>
                      </a:r>
                      <a:r>
                        <a:rPr lang="en-US" altLang="ja-JP" sz="11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m</a:t>
                      </a:r>
                      <a:r>
                        <a:rPr lang="ja-JP" altLang="en-US" sz="1100" b="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 </a:t>
                      </a:r>
                      <a:r>
                        <a:rPr lang="en-US" altLang="ja-JP" sz="1100" b="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(time of arrival:          )</a:t>
                      </a:r>
                      <a:endParaRPr lang="ja-JP" altLang="en-US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marR="9525" marT="9525" marB="0" anchor="ctr"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8" name="表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0174526"/>
              </p:ext>
            </p:extLst>
          </p:nvPr>
        </p:nvGraphicFramePr>
        <p:xfrm>
          <a:off x="872321" y="4983015"/>
          <a:ext cx="5918338" cy="1795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97600"/>
                <a:gridCol w="800402"/>
                <a:gridCol w="1030084"/>
                <a:gridCol w="1030084"/>
                <a:gridCol w="1030084"/>
                <a:gridCol w="1030084"/>
              </a:tblGrid>
              <a:tr h="288471">
                <a:tc gridSpan="6">
                  <a:txBody>
                    <a:bodyPr/>
                    <a:lstStyle/>
                    <a:p>
                      <a:pPr fontAlgn="ctr"/>
                      <a:r>
                        <a:rPr lang="en-US" altLang="ja-JP" sz="1400" b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Response against Tsunami (Basic Policy)</a:t>
                      </a: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8847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 smtClean="0">
                          <a:effectLst/>
                          <a:latin typeface="+mn-lt"/>
                          <a:ea typeface="+mn-ea"/>
                        </a:rPr>
                        <a:t>Warning level</a:t>
                      </a:r>
                      <a:endParaRPr lang="en-US" altLang="ja-JP" sz="1200" u="none" strike="noStrike" dirty="0">
                        <a:effectLst/>
                        <a:latin typeface="+mn-lt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 smtClean="0">
                          <a:effectLst/>
                          <a:latin typeface="+mn-lt"/>
                          <a:ea typeface="+mn-ea"/>
                        </a:rPr>
                        <a:t>Tsunami height</a:t>
                      </a:r>
                      <a:endParaRPr lang="en-US" altLang="ja-JP" sz="1200" u="none" strike="noStrike" dirty="0">
                        <a:effectLst/>
                        <a:latin typeface="+mn-lt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400" u="none" strike="noStrike" dirty="0" smtClean="0">
                          <a:effectLst/>
                          <a:latin typeface="+mn-lt"/>
                          <a:ea typeface="+mn-ea"/>
                        </a:rPr>
                        <a:t>On berthing</a:t>
                      </a:r>
                      <a:endParaRPr lang="en-US" altLang="ja-JP" sz="1400" u="none" strike="noStrike" dirty="0">
                        <a:effectLst/>
                        <a:latin typeface="+mn-lt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400" u="none" strike="noStrike" dirty="0" smtClean="0">
                          <a:effectLst/>
                          <a:latin typeface="+mn-lt"/>
                          <a:ea typeface="+mn-ea"/>
                        </a:rPr>
                        <a:t>On anchoring</a:t>
                      </a:r>
                      <a:endParaRPr lang="en-US" altLang="ja-JP" sz="1400" u="none" strike="noStrike" dirty="0">
                        <a:effectLst/>
                        <a:latin typeface="+mn-lt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8847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Within</a:t>
                      </a:r>
                    </a:p>
                    <a:p>
                      <a:pPr algn="ctr" fontAlgn="ctr"/>
                      <a:r>
                        <a:rPr lang="ja-JP" altLang="en-US" sz="105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～</a:t>
                      </a:r>
                      <a:r>
                        <a:rPr lang="en-US" altLang="ja-JP" sz="105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minutes</a:t>
                      </a: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More than</a:t>
                      </a:r>
                    </a:p>
                    <a:p>
                      <a:pPr algn="ctr" fontAlgn="ctr"/>
                      <a:r>
                        <a:rPr lang="ja-JP" altLang="en-US" sz="105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～</a:t>
                      </a:r>
                      <a:r>
                        <a:rPr lang="en-US" altLang="ja-JP" sz="105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minutes</a:t>
                      </a: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Within</a:t>
                      </a:r>
                    </a:p>
                    <a:p>
                      <a:pPr algn="ctr" fontAlgn="ctr"/>
                      <a:r>
                        <a:rPr lang="ja-JP" altLang="en-US" sz="105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～</a:t>
                      </a:r>
                      <a:r>
                        <a:rPr lang="en-US" altLang="ja-JP" sz="105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minutes</a:t>
                      </a: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More than</a:t>
                      </a:r>
                    </a:p>
                    <a:p>
                      <a:pPr algn="ctr" fontAlgn="ctr"/>
                      <a:r>
                        <a:rPr lang="ja-JP" altLang="en-US" sz="105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～</a:t>
                      </a:r>
                      <a:r>
                        <a:rPr lang="en-US" altLang="ja-JP" sz="105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minutes</a:t>
                      </a: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28847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u="none" strike="noStrike" dirty="0" smtClean="0">
                          <a:effectLst/>
                          <a:latin typeface="+mn-lt"/>
                          <a:ea typeface="+mn-ea"/>
                        </a:rPr>
                        <a:t>Major Tsunami warning</a:t>
                      </a:r>
                      <a:endParaRPr lang="en-US" altLang="ja-JP" sz="1000" u="none" strike="noStrike" dirty="0">
                        <a:effectLst/>
                        <a:latin typeface="+mn-lt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smtClean="0">
                          <a:effectLst/>
                          <a:latin typeface="+mn-lt"/>
                          <a:ea typeface="+mn-ea"/>
                        </a:rPr>
                        <a:t>More than 3m</a:t>
                      </a:r>
                      <a:endParaRPr lang="en-US" sz="1000" u="none" strike="noStrike" dirty="0">
                        <a:effectLst/>
                        <a:latin typeface="+mn-lt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47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u="none" strike="noStrike" dirty="0" smtClean="0">
                          <a:effectLst/>
                          <a:latin typeface="+mn-lt"/>
                          <a:ea typeface="+mn-ea"/>
                        </a:rPr>
                        <a:t>Tsunami warning</a:t>
                      </a:r>
                      <a:endParaRPr lang="en-US" altLang="ja-JP" sz="1000" u="none" strike="noStrike" dirty="0">
                        <a:effectLst/>
                        <a:latin typeface="+mn-lt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smtClean="0">
                          <a:effectLst/>
                          <a:latin typeface="+mn-lt"/>
                          <a:ea typeface="+mn-ea"/>
                        </a:rPr>
                        <a:t>1～3m</a:t>
                      </a:r>
                      <a:endParaRPr lang="en-US" sz="1000" u="none" strike="noStrike" dirty="0">
                        <a:effectLst/>
                        <a:latin typeface="+mn-lt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47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u="none" strike="noStrike" dirty="0" smtClean="0">
                          <a:effectLst/>
                          <a:latin typeface="+mn-lt"/>
                          <a:ea typeface="+mn-ea"/>
                        </a:rPr>
                        <a:t>Tsunami advisory</a:t>
                      </a:r>
                      <a:endParaRPr lang="en-US" altLang="ja-JP" sz="1000" u="none" strike="noStrike" dirty="0">
                        <a:effectLst/>
                        <a:latin typeface="+mn-lt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smtClean="0">
                          <a:effectLst/>
                          <a:latin typeface="+mn-lt"/>
                          <a:ea typeface="+mn-ea"/>
                        </a:rPr>
                        <a:t>Less than 1m</a:t>
                      </a:r>
                      <a:endParaRPr lang="en-US" sz="1000" u="none" strike="noStrike" dirty="0">
                        <a:effectLst/>
                        <a:latin typeface="+mn-lt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9" name="正方形/長方形 28"/>
          <p:cNvSpPr/>
          <p:nvPr/>
        </p:nvSpPr>
        <p:spPr>
          <a:xfrm>
            <a:off x="155818" y="920834"/>
            <a:ext cx="507561" cy="396353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en-US" altLang="ja-JP" sz="1400" dirty="0"/>
              <a:t>Confirming before port entry in advance</a:t>
            </a:r>
          </a:p>
        </p:txBody>
      </p:sp>
      <p:sp>
        <p:nvSpPr>
          <p:cNvPr id="30" name="正方形/長方形 29"/>
          <p:cNvSpPr/>
          <p:nvPr/>
        </p:nvSpPr>
        <p:spPr>
          <a:xfrm>
            <a:off x="437275" y="7506686"/>
            <a:ext cx="226104" cy="2394436"/>
          </a:xfrm>
          <a:prstGeom prst="rect">
            <a:avLst/>
          </a:prstGeom>
          <a:solidFill>
            <a:srgbClr val="CC000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en-US" altLang="ja-JP" sz="1050" dirty="0"/>
              <a:t>Judge if Earthquake, </a:t>
            </a:r>
            <a:r>
              <a:rPr lang="en-US" altLang="ja-JP" sz="1050" dirty="0" smtClean="0"/>
              <a:t>Tsunami  </a:t>
            </a:r>
            <a:r>
              <a:rPr lang="en-US" altLang="ja-JP" sz="1050" dirty="0"/>
              <a:t>is occurred</a:t>
            </a:r>
          </a:p>
        </p:txBody>
      </p:sp>
      <p:sp>
        <p:nvSpPr>
          <p:cNvPr id="32" name="正方形/長方形 31"/>
          <p:cNvSpPr/>
          <p:nvPr/>
        </p:nvSpPr>
        <p:spPr>
          <a:xfrm>
            <a:off x="155818" y="4983013"/>
            <a:ext cx="507561" cy="1795521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en-US" altLang="ja-JP" sz="1100" dirty="0"/>
              <a:t>Response against Tsunami (Basic Policy)</a:t>
            </a:r>
          </a:p>
        </p:txBody>
      </p:sp>
      <p:sp>
        <p:nvSpPr>
          <p:cNvPr id="38" name="正方形/長方形 37"/>
          <p:cNvSpPr/>
          <p:nvPr/>
        </p:nvSpPr>
        <p:spPr>
          <a:xfrm>
            <a:off x="155818" y="7506686"/>
            <a:ext cx="274444" cy="2394436"/>
          </a:xfrm>
          <a:prstGeom prst="rect">
            <a:avLst/>
          </a:prstGeom>
          <a:solidFill>
            <a:schemeClr val="bg1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en-US" altLang="ja-JP" sz="1400" dirty="0">
                <a:solidFill>
                  <a:srgbClr val="CC0000"/>
                </a:solidFill>
              </a:rPr>
              <a:t>Captain shall Judge</a:t>
            </a:r>
          </a:p>
        </p:txBody>
      </p:sp>
    </p:spTree>
    <p:extLst>
      <p:ext uri="{BB962C8B-B14F-4D97-AF65-F5344CB8AC3E}">
        <p14:creationId xmlns:p14="http://schemas.microsoft.com/office/powerpoint/2010/main" val="2163288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正方形/長方形 21"/>
          <p:cNvSpPr/>
          <p:nvPr/>
        </p:nvSpPr>
        <p:spPr>
          <a:xfrm>
            <a:off x="0" y="338086"/>
            <a:ext cx="6858000" cy="24140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600" dirty="0"/>
              <a:t>Basic Response List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171000" y="1799738"/>
            <a:ext cx="6702425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</a:pPr>
            <a:r>
              <a:rPr lang="en-US" altLang="ja-JP" sz="1100" dirty="0">
                <a:ea typeface="HG丸ｺﾞｼｯｸM-PRO" panose="020F0600000000000000" pitchFamily="50" charset="-128"/>
              </a:rPr>
              <a:t>□ ①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Interruption of cargo 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work 			</a:t>
            </a:r>
            <a:endParaRPr lang="ja-JP" altLang="en-US" sz="1100" dirty="0">
              <a:solidFill>
                <a:schemeClr val="bg1">
                  <a:lumMod val="50000"/>
                </a:schemeClr>
              </a:solidFill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en-US" altLang="ja-JP" sz="1100" dirty="0">
                <a:ea typeface="HG丸ｺﾞｼｯｸM-PRO" panose="020F0600000000000000" pitchFamily="50" charset="-128"/>
              </a:rPr>
              <a:t>□ ② Crew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readiness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			</a:t>
            </a:r>
            <a:r>
              <a:rPr lang="ja-JP" altLang="en-US" sz="1100" dirty="0" smtClean="0">
                <a:ea typeface="HG丸ｺﾞｼｯｸM-PRO" panose="020F0600000000000000" pitchFamily="50" charset="-128"/>
              </a:rPr>
              <a:t>　</a:t>
            </a:r>
            <a:r>
              <a:rPr lang="ja-JP" altLang="en-US" sz="1100" dirty="0">
                <a:solidFill>
                  <a:schemeClr val="bg1">
                    <a:lumMod val="50000"/>
                  </a:schemeClr>
                </a:solidFill>
                <a:ea typeface="HG丸ｺﾞｼｯｸM-PRO" panose="020F0600000000000000" pitchFamily="50" charset="-128"/>
              </a:rPr>
              <a:t> </a:t>
            </a:r>
            <a:endParaRPr lang="en-US" altLang="ja-JP" sz="1100" dirty="0">
              <a:solidFill>
                <a:schemeClr val="bg1">
                  <a:lumMod val="50000"/>
                </a:schemeClr>
              </a:solidFill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en-US" altLang="ja-JP" sz="1100" dirty="0">
                <a:ea typeface="HG丸ｺﾞｼｯｸM-PRO" panose="020F0600000000000000" pitchFamily="50" charset="-128"/>
              </a:rPr>
              <a:t>□ ③ Standby for departure (Engine and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Thruster if provided) </a:t>
            </a:r>
          </a:p>
          <a:p>
            <a:pPr>
              <a:spcAft>
                <a:spcPts val="400"/>
              </a:spcAft>
            </a:pPr>
            <a:r>
              <a:rPr lang="en-US" altLang="ja-JP" sz="1100" dirty="0">
                <a:ea typeface="HG丸ｺﾞｼｯｸM-PRO" panose="020F0600000000000000" pitchFamily="50" charset="-128"/>
              </a:rPr>
              <a:t>□ ④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Consider support Tug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,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handler and Mooring crew are 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necessary or not</a:t>
            </a:r>
          </a:p>
          <a:p>
            <a:pPr>
              <a:spcAft>
                <a:spcPts val="400"/>
              </a:spcAft>
            </a:pPr>
            <a:r>
              <a:rPr lang="en-US" altLang="ja-JP" sz="1100" dirty="0">
                <a:ea typeface="HG丸ｺﾞｼｯｸM-PRO" panose="020F0600000000000000" pitchFamily="50" charset="-128"/>
              </a:rPr>
              <a:t>□ ⑤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Confirm store 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landing facilities (Crane, Loading Arm, Bellows Chute, etc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...) available</a:t>
            </a:r>
            <a:endParaRPr lang="en-US" altLang="ja-JP" sz="1100" dirty="0"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en-US" altLang="ja-JP" sz="1100" dirty="0">
                <a:ea typeface="HG丸ｺﾞｼｯｸM-PRO" panose="020F0600000000000000" pitchFamily="50" charset="-128"/>
              </a:rPr>
              <a:t>□ ⑥ Check the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suitability of 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the departure route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(Proximity of hazards and other vessels in way of departure route)</a:t>
            </a:r>
            <a:endParaRPr lang="en-US" altLang="ja-JP" sz="1100" dirty="0"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en-US" altLang="ja-JP" sz="1100" dirty="0">
                <a:ea typeface="HG丸ｺﾞｼｯｸM-PRO" panose="020F0600000000000000" pitchFamily="50" charset="-128"/>
              </a:rPr>
              <a:t>□ ⑦ Unmooring or cutting lines 	</a:t>
            </a:r>
            <a:r>
              <a:rPr lang="ja-JP" altLang="en-US" sz="1100" dirty="0" smtClean="0">
                <a:ea typeface="HG丸ｺﾞｼｯｸM-PRO" panose="020F0600000000000000" pitchFamily="50" charset="-128"/>
              </a:rPr>
              <a:t>	　</a:t>
            </a:r>
            <a:endParaRPr lang="ja-JP" altLang="en-US" sz="1100" dirty="0">
              <a:solidFill>
                <a:schemeClr val="bg1">
                  <a:lumMod val="50000"/>
                </a:schemeClr>
              </a:solidFill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en-US" altLang="ja-JP" sz="1100" dirty="0">
                <a:ea typeface="HG丸ｺﾞｼｯｸM-PRO" panose="020F0600000000000000" pitchFamily="50" charset="-128"/>
              </a:rPr>
              <a:t>□ ⑧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Give notice 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to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the 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s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hore (relevant departments 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or the operating company), after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departure</a:t>
            </a:r>
          </a:p>
          <a:p>
            <a:pPr>
              <a:spcAft>
                <a:spcPts val="400"/>
              </a:spcAft>
            </a:pPr>
            <a:r>
              <a:rPr lang="ja-JP" altLang="en-US" sz="1100" dirty="0" smtClean="0">
                <a:solidFill>
                  <a:schemeClr val="bg1">
                    <a:lumMod val="50000"/>
                  </a:schemeClr>
                </a:solidFill>
                <a:ea typeface="HG丸ｺﾞｼｯｸM-PRO" panose="020F0600000000000000" pitchFamily="50" charset="-128"/>
              </a:rPr>
              <a:t>□　　</a:t>
            </a:r>
            <a:r>
              <a:rPr lang="en-US" altLang="ja-JP" sz="1100" dirty="0" smtClean="0">
                <a:solidFill>
                  <a:schemeClr val="bg1">
                    <a:lumMod val="50000"/>
                  </a:schemeClr>
                </a:solidFill>
                <a:ea typeface="HG丸ｺﾞｼｯｸM-PRO" panose="020F0600000000000000" pitchFamily="50" charset="-128"/>
              </a:rPr>
              <a:t>__________________________________</a:t>
            </a:r>
            <a:r>
              <a:rPr lang="en-US" altLang="ja-JP" sz="1300" dirty="0" smtClean="0">
                <a:solidFill>
                  <a:schemeClr val="bg1">
                    <a:lumMod val="50000"/>
                  </a:schemeClr>
                </a:solidFill>
                <a:ea typeface="HG丸ｺﾞｼｯｸM-PRO" panose="020F0600000000000000" pitchFamily="50" charset="-128"/>
              </a:rPr>
              <a:t>________________________</a:t>
            </a:r>
          </a:p>
          <a:p>
            <a:pPr>
              <a:spcAft>
                <a:spcPts val="400"/>
              </a:spcAft>
            </a:pPr>
            <a:endParaRPr lang="ja-JP" altLang="en-US" sz="1000" u="sng" dirty="0">
              <a:solidFill>
                <a:schemeClr val="bg1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171000" y="4363454"/>
            <a:ext cx="6521748" cy="25340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</a:pPr>
            <a:r>
              <a:rPr lang="en-US" altLang="ja-JP" sz="1100" dirty="0">
                <a:ea typeface="HG丸ｺﾞｼｯｸM-PRO" panose="020F0600000000000000" pitchFamily="50" charset="-128"/>
              </a:rPr>
              <a:t>□ ① Crew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readiness </a:t>
            </a:r>
            <a:r>
              <a:rPr lang="ja-JP" altLang="en-US" sz="1100" dirty="0">
                <a:solidFill>
                  <a:schemeClr val="bg1">
                    <a:lumMod val="50000"/>
                  </a:schemeClr>
                </a:solidFill>
                <a:ea typeface="HG丸ｺﾞｼｯｸM-PRO" panose="020F0600000000000000" pitchFamily="50" charset="-128"/>
              </a:rPr>
              <a:t>	</a:t>
            </a:r>
            <a:r>
              <a:rPr lang="en-US" altLang="ja-JP" sz="1100" dirty="0">
                <a:solidFill>
                  <a:schemeClr val="bg1">
                    <a:lumMod val="50000"/>
                  </a:schemeClr>
                </a:solidFill>
                <a:ea typeface="HG丸ｺﾞｼｯｸM-PRO" panose="020F0600000000000000" pitchFamily="50" charset="-128"/>
              </a:rPr>
              <a:t>	</a:t>
            </a:r>
            <a:r>
              <a:rPr lang="ja-JP" altLang="en-US" sz="1100" dirty="0">
                <a:solidFill>
                  <a:schemeClr val="bg1">
                    <a:lumMod val="50000"/>
                  </a:schemeClr>
                </a:solidFill>
                <a:ea typeface="HG丸ｺﾞｼｯｸM-PRO" panose="020F0600000000000000" pitchFamily="50" charset="-128"/>
              </a:rPr>
              <a:t>	</a:t>
            </a:r>
            <a:r>
              <a:rPr lang="ja-JP" altLang="en-US" sz="1100" dirty="0" smtClean="0">
                <a:solidFill>
                  <a:schemeClr val="bg1">
                    <a:lumMod val="50000"/>
                  </a:schemeClr>
                </a:solidFill>
                <a:ea typeface="HG丸ｺﾞｼｯｸM-PRO" panose="020F0600000000000000" pitchFamily="50" charset="-128"/>
              </a:rPr>
              <a:t>       </a:t>
            </a:r>
            <a:endParaRPr lang="ja-JP" altLang="en-US" sz="1100" dirty="0">
              <a:solidFill>
                <a:schemeClr val="bg1">
                  <a:lumMod val="50000"/>
                </a:schemeClr>
              </a:solidFill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en-US" altLang="ja-JP" sz="1100" dirty="0">
                <a:ea typeface="HG丸ｺﾞｼｯｸM-PRO" panose="020F0600000000000000" pitchFamily="50" charset="-128"/>
              </a:rPr>
              <a:t>□ ②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Tending mooring 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lines / Tightening brakes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of mooring 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winches </a:t>
            </a:r>
            <a:endParaRPr lang="ja-JP" altLang="en-US" sz="1100" dirty="0"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en-US" altLang="ja-JP" sz="1100" dirty="0">
                <a:ea typeface="HG丸ｺﾞｼｯｸM-PRO" panose="020F0600000000000000" pitchFamily="50" charset="-128"/>
              </a:rPr>
              <a:t>□ ③ Standby anchor </a:t>
            </a:r>
            <a:r>
              <a:rPr lang="ja-JP" altLang="en-US" sz="1100" dirty="0">
                <a:ea typeface="HG丸ｺﾞｼｯｸM-PRO" panose="020F0600000000000000" pitchFamily="50" charset="-128"/>
              </a:rPr>
              <a:t>	</a:t>
            </a:r>
            <a:r>
              <a:rPr lang="en-US" altLang="ja-JP" sz="1100" dirty="0">
                <a:solidFill>
                  <a:schemeClr val="bg1">
                    <a:lumMod val="50000"/>
                  </a:schemeClr>
                </a:solidFill>
                <a:ea typeface="HG丸ｺﾞｼｯｸM-PRO" panose="020F0600000000000000" pitchFamily="50" charset="-128"/>
              </a:rPr>
              <a:t>	</a:t>
            </a:r>
            <a:r>
              <a:rPr lang="ja-JP" altLang="en-US" sz="1100" dirty="0">
                <a:solidFill>
                  <a:schemeClr val="bg1">
                    <a:lumMod val="50000"/>
                  </a:schemeClr>
                </a:solidFill>
                <a:ea typeface="HG丸ｺﾞｼｯｸM-PRO" panose="020F0600000000000000" pitchFamily="50" charset="-128"/>
              </a:rPr>
              <a:t>		</a:t>
            </a:r>
            <a:endParaRPr lang="en-US" altLang="ja-JP" sz="1100" dirty="0" smtClean="0">
              <a:solidFill>
                <a:schemeClr val="bg1">
                  <a:lumMod val="50000"/>
                </a:schemeClr>
              </a:solidFill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en-US" altLang="ja-JP" sz="1100" dirty="0">
                <a:ea typeface="HG丸ｺﾞｼｯｸM-PRO" panose="020F0600000000000000" pitchFamily="50" charset="-128"/>
              </a:rPr>
              <a:t>□ ④ Standby engine and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thruster 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if provided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(To avoid damaging of lines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,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Surging) </a:t>
            </a:r>
          </a:p>
          <a:p>
            <a:pPr>
              <a:spcAft>
                <a:spcPts val="400"/>
              </a:spcAft>
            </a:pPr>
            <a:r>
              <a:rPr lang="en-US" altLang="ja-JP" sz="1100" dirty="0">
                <a:ea typeface="HG丸ｺﾞｼｯｸM-PRO" panose="020F0600000000000000" pitchFamily="50" charset="-128"/>
              </a:rPr>
              <a:t>□ ⑤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Discuss or instruct 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for the interruption of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Cargo 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work, etc... </a:t>
            </a:r>
            <a:endParaRPr lang="ja-JP" altLang="en-US" sz="1100" dirty="0" smtClean="0"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en-US" altLang="ja-JP" sz="1100" dirty="0">
                <a:ea typeface="HG丸ｺﾞｼｯｸM-PRO" panose="020F0600000000000000" pitchFamily="50" charset="-128"/>
              </a:rPr>
              <a:t>□ ⑥ Check watertight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measures 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(close all the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watertight doors /openings, etc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…) </a:t>
            </a:r>
            <a:r>
              <a:rPr lang="ja-JP" altLang="en-US" sz="1100" dirty="0">
                <a:ea typeface="HG丸ｺﾞｼｯｸM-PRO" panose="020F0600000000000000" pitchFamily="50" charset="-128"/>
              </a:rPr>
              <a:t>	　</a:t>
            </a:r>
            <a:r>
              <a:rPr lang="en-US" altLang="ja-JP" sz="1100" dirty="0" smtClean="0">
                <a:solidFill>
                  <a:schemeClr val="bg1">
                    <a:lumMod val="50000"/>
                  </a:schemeClr>
                </a:solidFill>
                <a:ea typeface="HG丸ｺﾞｼｯｸM-PRO" panose="020F0600000000000000" pitchFamily="50" charset="-128"/>
              </a:rPr>
              <a:t>    </a:t>
            </a:r>
            <a:endParaRPr lang="ja-JP" altLang="en-US" sz="1100" dirty="0"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en-US" altLang="ja-JP" sz="1100" dirty="0">
                <a:ea typeface="HG丸ｺﾞｼｯｸM-PRO" panose="020F0600000000000000" pitchFamily="50" charset="-128"/>
              </a:rPr>
              <a:t>□ ⑦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Give 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notice to the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shore (relevant 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departments or the operating company) </a:t>
            </a:r>
          </a:p>
          <a:p>
            <a:pPr>
              <a:spcAft>
                <a:spcPts val="400"/>
              </a:spcAft>
            </a:pPr>
            <a:r>
              <a:rPr lang="en-US" altLang="ja-JP" sz="1100" dirty="0">
                <a:ea typeface="HG丸ｺﾞｼｯｸM-PRO" panose="020F0600000000000000" pitchFamily="50" charset="-128"/>
              </a:rPr>
              <a:t>□ ⑧ Check the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ways 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to obtain the latest information.</a:t>
            </a:r>
          </a:p>
          <a:p>
            <a:r>
              <a:rPr lang="ja-JP" altLang="en-US" sz="1100" dirty="0">
                <a:ea typeface="HG丸ｺﾞｼｯｸM-PRO" panose="020F0600000000000000" pitchFamily="50" charset="-128"/>
              </a:rPr>
              <a:t>　　　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(Preparing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vessel on 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the advice or the indication from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Harbor Master/ Harbor 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administrator, etc...)</a:t>
            </a:r>
          </a:p>
          <a:p>
            <a:r>
              <a:rPr lang="ja-JP" altLang="en-US" sz="1100" dirty="0">
                <a:ea typeface="HG丸ｺﾞｼｯｸM-PRO" panose="020F0600000000000000" pitchFamily="50" charset="-128"/>
              </a:rPr>
              <a:t>　　　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(Check the safe water area in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advance for the 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emergency departure)</a:t>
            </a:r>
          </a:p>
          <a:p>
            <a:r>
              <a:rPr lang="ja-JP" altLang="en-US" sz="1100" dirty="0">
                <a:ea typeface="HG丸ｺﾞｼｯｸM-PRO" panose="020F0600000000000000" pitchFamily="50" charset="-128"/>
              </a:rPr>
              <a:t>　　　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(Check the safe area, the evacuation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route for evacuation 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to the land)</a:t>
            </a:r>
          </a:p>
          <a:p>
            <a:pPr>
              <a:spcAft>
                <a:spcPts val="400"/>
              </a:spcAft>
            </a:pPr>
            <a:r>
              <a:rPr lang="ja-JP" altLang="en-US" sz="1100" dirty="0">
                <a:ea typeface="HG丸ｺﾞｼｯｸM-PRO" panose="020F0600000000000000" pitchFamily="50" charset="-128"/>
              </a:rPr>
              <a:t>□　　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__________________________________________________________</a:t>
            </a: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3175000" y="-24339"/>
            <a:ext cx="36057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ja-JP" sz="1600" dirty="0"/>
              <a:t>【Port:                            】</a:t>
            </a:r>
            <a:r>
              <a:rPr lang="ja-JP" altLang="en-US" sz="1600" dirty="0">
                <a:solidFill>
                  <a:srgbClr val="FF0000"/>
                </a:solidFill>
              </a:rPr>
              <a:t>　</a:t>
            </a:r>
            <a:r>
              <a:rPr lang="en-US" altLang="ja-JP" sz="1600" dirty="0">
                <a:solidFill>
                  <a:srgbClr val="FF0000"/>
                </a:solidFill>
              </a:rPr>
              <a:t>Cargo Ship</a:t>
            </a:r>
            <a:endParaRPr kumimoji="1" lang="ja-JP" altLang="en-US" sz="1600" dirty="0">
              <a:solidFill>
                <a:srgbClr val="FF0000"/>
              </a:solidFill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171000" y="7310417"/>
            <a:ext cx="6686548" cy="13644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</a:pPr>
            <a:r>
              <a:rPr lang="en-US" altLang="ja-JP" sz="1100" dirty="0">
                <a:ea typeface="HG丸ｺﾞｼｯｸM-PRO" panose="020F0600000000000000" pitchFamily="50" charset="-128"/>
              </a:rPr>
              <a:t>□ ①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Crew 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readiness </a:t>
            </a:r>
            <a:r>
              <a:rPr lang="en-US" altLang="ja-JP" sz="1100" dirty="0">
                <a:solidFill>
                  <a:schemeClr val="bg1">
                    <a:lumMod val="50000"/>
                  </a:schemeClr>
                </a:solidFill>
                <a:ea typeface="HG丸ｺﾞｼｯｸM-PRO" panose="020F0600000000000000" pitchFamily="50" charset="-128"/>
              </a:rPr>
              <a:t>	</a:t>
            </a:r>
            <a:r>
              <a:rPr lang="ja-JP" altLang="en-US" sz="1100" dirty="0">
                <a:solidFill>
                  <a:schemeClr val="bg1">
                    <a:lumMod val="50000"/>
                  </a:schemeClr>
                </a:solidFill>
                <a:ea typeface="HG丸ｺﾞｼｯｸM-PRO" panose="020F0600000000000000" pitchFamily="50" charset="-128"/>
              </a:rPr>
              <a:t>		</a:t>
            </a:r>
            <a:r>
              <a:rPr lang="ja-JP" altLang="en-US" sz="1100" dirty="0" smtClean="0">
                <a:solidFill>
                  <a:schemeClr val="bg1">
                    <a:lumMod val="50000"/>
                  </a:schemeClr>
                </a:solidFill>
                <a:ea typeface="HG丸ｺﾞｼｯｸM-PRO" panose="020F0600000000000000" pitchFamily="50" charset="-128"/>
              </a:rPr>
              <a:t>      </a:t>
            </a:r>
            <a:endParaRPr lang="ja-JP" altLang="en-US" sz="1100" dirty="0"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en-US" altLang="ja-JP" sz="1100" dirty="0">
                <a:ea typeface="HG丸ｺﾞｼｯｸM-PRO" panose="020F0600000000000000" pitchFamily="50" charset="-128"/>
              </a:rPr>
              <a:t>□ ② Check the safe area, the evacuation route, the required time to evacuate etc… </a:t>
            </a:r>
            <a:endParaRPr lang="en-US" altLang="ja-JP" sz="1100" dirty="0" smtClean="0"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en-US" altLang="ja-JP" sz="1100" dirty="0" smtClean="0">
                <a:ea typeface="HG丸ｺﾞｼｯｸM-PRO" panose="020F0600000000000000" pitchFamily="50" charset="-128"/>
              </a:rPr>
              <a:t>□ 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③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Instruct crew to evacuate to land</a:t>
            </a:r>
            <a:endParaRPr lang="ja-JP" altLang="en-US" sz="1100" strike="sngStrike" dirty="0"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en-US" altLang="ja-JP" sz="1100" dirty="0">
                <a:ea typeface="HG丸ｺﾞｼｯｸM-PRO" panose="020F0600000000000000" pitchFamily="50" charset="-128"/>
              </a:rPr>
              <a:t>□ ④ Carry out the required work on board till Evacuation to the land </a:t>
            </a:r>
            <a:endParaRPr lang="ja-JP" altLang="en-US" sz="1100" dirty="0"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ja-JP" altLang="en-US" sz="1100" dirty="0">
                <a:ea typeface="HG丸ｺﾞｼｯｸM-PRO" panose="020F0600000000000000" pitchFamily="50" charset="-128"/>
              </a:rPr>
              <a:t>　　 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(Disengaging the connections such as loading facilities between the ship and the land) </a:t>
            </a:r>
            <a:endParaRPr lang="ja-JP" altLang="en-US" sz="1100" u="sng" dirty="0">
              <a:solidFill>
                <a:schemeClr val="bg1">
                  <a:lumMod val="50000"/>
                </a:schemeClr>
              </a:solidFill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ja-JP" altLang="en-US" sz="1100" dirty="0">
                <a:ea typeface="HG丸ｺﾞｼｯｸM-PRO" panose="020F0600000000000000" pitchFamily="50" charset="-128"/>
              </a:rPr>
              <a:t>□　　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__________________________________________________________</a:t>
            </a:r>
          </a:p>
        </p:txBody>
      </p:sp>
      <p:sp>
        <p:nvSpPr>
          <p:cNvPr id="59" name="正方形/長方形 58"/>
          <p:cNvSpPr/>
          <p:nvPr/>
        </p:nvSpPr>
        <p:spPr>
          <a:xfrm>
            <a:off x="177800" y="6951539"/>
            <a:ext cx="6516000" cy="289623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r>
              <a:rPr lang="en-US" altLang="ja-JP" sz="1400" dirty="0">
                <a:ea typeface="AR丸ゴシック体E" panose="020F0909000000000000" pitchFamily="49" charset="-128"/>
              </a:rPr>
              <a:t>Evacuation to the land</a:t>
            </a:r>
            <a:endParaRPr lang="ja-JP" altLang="en-US" sz="1400" dirty="0">
              <a:ea typeface="AR丸ゴシック体E" panose="020F0909000000000000" pitchFamily="49" charset="-128"/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177800" y="9083100"/>
            <a:ext cx="640831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100" spc="-50" dirty="0">
                <a:ea typeface="AR P丸ゴシック体M" panose="020F0600000000000000" pitchFamily="50" charset="-128"/>
              </a:rPr>
              <a:t>When the ship drifts from berth, the mooring </a:t>
            </a:r>
            <a:r>
              <a:rPr lang="en-US" altLang="ja-JP" sz="1100" spc="-50" dirty="0" smtClean="0">
                <a:ea typeface="AR P丸ゴシック体M" panose="020F0600000000000000" pitchFamily="50" charset="-128"/>
              </a:rPr>
              <a:t>may break, </a:t>
            </a:r>
            <a:r>
              <a:rPr lang="en-US" altLang="ja-JP" sz="1100" spc="-50" dirty="0">
                <a:ea typeface="AR P丸ゴシック体M" panose="020F0600000000000000" pitchFamily="50" charset="-128"/>
              </a:rPr>
              <a:t>and cargo handling facilities, such </a:t>
            </a:r>
            <a:r>
              <a:rPr lang="en-US" altLang="ja-JP" sz="1100" spc="-50" dirty="0" smtClean="0">
                <a:ea typeface="AR P丸ゴシック体M" panose="020F0600000000000000" pitchFamily="50" charset="-128"/>
              </a:rPr>
              <a:t>as </a:t>
            </a:r>
            <a:r>
              <a:rPr lang="en-US" altLang="ja-JP" sz="1100" spc="-50" dirty="0">
                <a:ea typeface="AR P丸ゴシック体M" panose="020F0600000000000000" pitchFamily="50" charset="-128"/>
              </a:rPr>
              <a:t>cranes </a:t>
            </a:r>
            <a:r>
              <a:rPr lang="en-US" altLang="ja-JP" sz="1100" spc="-50" dirty="0" smtClean="0">
                <a:ea typeface="AR P丸ゴシック体M" panose="020F0600000000000000" pitchFamily="50" charset="-128"/>
              </a:rPr>
              <a:t>etc. may collapsed</a:t>
            </a:r>
            <a:r>
              <a:rPr lang="en-US" altLang="ja-JP" sz="1100" spc="-50" dirty="0">
                <a:ea typeface="AR P丸ゴシック体M" panose="020F0600000000000000" pitchFamily="50" charset="-128"/>
              </a:rPr>
              <a:t>, therefore crew </a:t>
            </a:r>
            <a:r>
              <a:rPr lang="en-US" altLang="ja-JP" sz="1100" spc="-50" dirty="0" smtClean="0">
                <a:ea typeface="AR P丸ゴシック体M" panose="020F0600000000000000" pitchFamily="50" charset="-128"/>
              </a:rPr>
              <a:t>shall evacuate </a:t>
            </a:r>
            <a:r>
              <a:rPr lang="en-US" altLang="ja-JP" sz="1100" spc="-50" dirty="0">
                <a:ea typeface="AR P丸ゴシック体M" panose="020F0600000000000000" pitchFamily="50" charset="-128"/>
              </a:rPr>
              <a:t>to the safe area.</a:t>
            </a:r>
          </a:p>
        </p:txBody>
      </p:sp>
      <p:sp>
        <p:nvSpPr>
          <p:cNvPr id="32" name="正方形/長方形 31"/>
          <p:cNvSpPr/>
          <p:nvPr/>
        </p:nvSpPr>
        <p:spPr>
          <a:xfrm>
            <a:off x="177800" y="1541690"/>
            <a:ext cx="6516000" cy="26048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r>
              <a:rPr lang="en-US" altLang="ja-JP" sz="1400" dirty="0">
                <a:ea typeface="AR丸ゴシック体E" panose="020F0909000000000000" pitchFamily="49" charset="-128"/>
              </a:rPr>
              <a:t>Emergency departure</a:t>
            </a:r>
          </a:p>
        </p:txBody>
      </p:sp>
      <p:sp>
        <p:nvSpPr>
          <p:cNvPr id="34" name="正方形/長方形 33"/>
          <p:cNvSpPr/>
          <p:nvPr/>
        </p:nvSpPr>
        <p:spPr>
          <a:xfrm>
            <a:off x="177800" y="3975398"/>
            <a:ext cx="6516000" cy="307790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r>
              <a:rPr lang="en-US" altLang="ja-JP" sz="1400" dirty="0">
                <a:ea typeface="AR丸ゴシック体E" panose="020F0909000000000000" pitchFamily="49" charset="-128"/>
              </a:rPr>
              <a:t>Staying alongside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177800" y="8744148"/>
            <a:ext cx="6516000" cy="26969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400" dirty="0">
                <a:solidFill>
                  <a:schemeClr val="tx1"/>
                </a:solidFill>
                <a:ea typeface="AR丸ゴシック体E" panose="020F0909000000000000" pitchFamily="49" charset="-128"/>
              </a:rPr>
              <a:t>Attention in case </a:t>
            </a:r>
            <a:r>
              <a:rPr lang="en-US" altLang="ja-JP" sz="1400" dirty="0" smtClean="0">
                <a:solidFill>
                  <a:schemeClr val="tx1"/>
                </a:solidFill>
                <a:ea typeface="AR丸ゴシック体E" panose="020F0909000000000000" pitchFamily="49" charset="-128"/>
              </a:rPr>
              <a:t>of </a:t>
            </a:r>
            <a:r>
              <a:rPr lang="en-US" altLang="ja-JP" sz="1400" dirty="0">
                <a:solidFill>
                  <a:schemeClr val="tx1"/>
                </a:solidFill>
                <a:ea typeface="AR丸ゴシック体E" panose="020F0909000000000000" pitchFamily="49" charset="-128"/>
              </a:rPr>
              <a:t>drifting </a:t>
            </a:r>
            <a:r>
              <a:rPr lang="ja-JP" altLang="en-US" sz="1400" dirty="0">
                <a:solidFill>
                  <a:schemeClr val="tx1"/>
                </a:solidFill>
                <a:ea typeface="AR丸ゴシック体E" panose="020F0909000000000000" pitchFamily="49" charset="-128"/>
              </a:rPr>
              <a:t>（</a:t>
            </a:r>
            <a:r>
              <a:rPr lang="en-US" altLang="ja-JP" sz="1400" dirty="0">
                <a:solidFill>
                  <a:schemeClr val="tx1"/>
                </a:solidFill>
                <a:ea typeface="AR丸ゴシック体E" panose="020F0909000000000000" pitchFamily="49" charset="-128"/>
              </a:rPr>
              <a:t>Additional points</a:t>
            </a:r>
            <a:r>
              <a:rPr lang="ja-JP" altLang="en-US" sz="1400" dirty="0">
                <a:solidFill>
                  <a:schemeClr val="tx1"/>
                </a:solidFill>
                <a:ea typeface="AR丸ゴシック体E" panose="020F0909000000000000" pitchFamily="49" charset="-128"/>
              </a:rPr>
              <a:t>）</a:t>
            </a: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3429000" y="545588"/>
            <a:ext cx="34444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ja-JP" sz="1000" dirty="0" smtClean="0">
                <a:solidFill>
                  <a:schemeClr val="bg1">
                    <a:lumMod val="65000"/>
                  </a:schemeClr>
                </a:solidFill>
              </a:rPr>
              <a:t>(Fill in the as far as practicable)</a:t>
            </a:r>
            <a:endParaRPr lang="en-US" altLang="ja-JP" sz="10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角丸四角形 3"/>
          <p:cNvSpPr/>
          <p:nvPr/>
        </p:nvSpPr>
        <p:spPr>
          <a:xfrm>
            <a:off x="171000" y="912263"/>
            <a:ext cx="3654551" cy="549211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400"/>
              </a:spcAft>
            </a:pPr>
            <a:r>
              <a:rPr lang="en-US" altLang="ja-JP" sz="1200" dirty="0" smtClean="0">
                <a:solidFill>
                  <a:schemeClr val="bg1"/>
                </a:solidFill>
                <a:ea typeface="HG丸ｺﾞｼｯｸM-PRO" panose="020F0600000000000000" pitchFamily="50" charset="-128"/>
              </a:rPr>
              <a:t>Keep monitoring the latest </a:t>
            </a:r>
            <a:r>
              <a:rPr lang="en-US" altLang="ja-JP" sz="1200" dirty="0">
                <a:solidFill>
                  <a:schemeClr val="bg1"/>
                </a:solidFill>
                <a:ea typeface="HG丸ｺﾞｼｯｸM-PRO" panose="020F0600000000000000" pitchFamily="50" charset="-128"/>
              </a:rPr>
              <a:t>information of Tsunami. (from TV, Radio or VHF)</a:t>
            </a:r>
          </a:p>
        </p:txBody>
      </p:sp>
      <p:sp>
        <p:nvSpPr>
          <p:cNvPr id="25" name="角丸四角形 24"/>
          <p:cNvSpPr/>
          <p:nvPr/>
        </p:nvSpPr>
        <p:spPr>
          <a:xfrm>
            <a:off x="3923403" y="909586"/>
            <a:ext cx="2823420" cy="549211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400"/>
              </a:spcAft>
            </a:pPr>
            <a:r>
              <a:rPr lang="en-US" altLang="ja-JP" sz="1200" dirty="0" smtClean="0">
                <a:solidFill>
                  <a:schemeClr val="bg1"/>
                </a:solidFill>
                <a:ea typeface="HG丸ｺﾞｼｯｸM-PRO" panose="020F0600000000000000" pitchFamily="50" charset="-128"/>
              </a:rPr>
              <a:t>Confirm Tsunami occurrence indication </a:t>
            </a:r>
            <a:r>
              <a:rPr lang="en-US" altLang="ja-JP" sz="1200" dirty="0">
                <a:solidFill>
                  <a:schemeClr val="bg1"/>
                </a:solidFill>
                <a:ea typeface="HG丸ｺﾞｼｯｸM-PRO" panose="020F0600000000000000" pitchFamily="50" charset="-128"/>
              </a:rPr>
              <a:t>from Port master, Harbor administrator, etc… </a:t>
            </a: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122827" y="150128"/>
            <a:ext cx="54454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latin typeface="+mj-ea"/>
                <a:ea typeface="+mj-ea"/>
              </a:rPr>
              <a:t>________________________________________________________________________________________________________________</a:t>
            </a:r>
            <a:endParaRPr kumimoji="1" lang="ja-JP" altLang="en-US" sz="1200" dirty="0">
              <a:latin typeface="+mj-ea"/>
              <a:ea typeface="+mj-ea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4509638" y="1512408"/>
            <a:ext cx="2463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 smtClean="0">
                <a:solidFill>
                  <a:schemeClr val="bg1"/>
                </a:solidFill>
              </a:rPr>
              <a:t>*Continue to obtain the information of Tsunami</a:t>
            </a:r>
          </a:p>
          <a:p>
            <a:r>
              <a:rPr lang="en-US" altLang="ja-JP" sz="800" dirty="0" smtClean="0">
                <a:solidFill>
                  <a:schemeClr val="bg1"/>
                </a:solidFill>
              </a:rPr>
              <a:t>(from TV, Radio or VHF)</a:t>
            </a:r>
            <a:endParaRPr kumimoji="1" lang="ja-JP" altLang="en-US" sz="800" dirty="0">
              <a:solidFill>
                <a:schemeClr val="bg1"/>
              </a:solidFill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4499438" y="3969902"/>
            <a:ext cx="2463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 smtClean="0">
                <a:solidFill>
                  <a:schemeClr val="bg1"/>
                </a:solidFill>
              </a:rPr>
              <a:t>*Continue to obtain the information of Tsunami</a:t>
            </a:r>
          </a:p>
          <a:p>
            <a:r>
              <a:rPr lang="en-US" altLang="ja-JP" sz="800" dirty="0" smtClean="0">
                <a:solidFill>
                  <a:schemeClr val="bg1"/>
                </a:solidFill>
              </a:rPr>
              <a:t>(from TV, Radio or VHF)</a:t>
            </a:r>
            <a:endParaRPr kumimoji="1" lang="ja-JP" altLang="en-US" sz="800" dirty="0">
              <a:solidFill>
                <a:schemeClr val="bg1"/>
              </a:solidFill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4509638" y="6953420"/>
            <a:ext cx="2463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 smtClean="0">
                <a:solidFill>
                  <a:schemeClr val="bg1"/>
                </a:solidFill>
              </a:rPr>
              <a:t>*Continue to obtain the information of Tsunami</a:t>
            </a:r>
          </a:p>
          <a:p>
            <a:r>
              <a:rPr lang="en-US" altLang="ja-JP" sz="800" dirty="0" smtClean="0">
                <a:solidFill>
                  <a:schemeClr val="bg1"/>
                </a:solidFill>
              </a:rPr>
              <a:t>(from TV, Radio or VHF)</a:t>
            </a:r>
            <a:endParaRPr kumimoji="1" lang="ja-JP" altLang="en-US" sz="800" dirty="0">
              <a:solidFill>
                <a:schemeClr val="bg1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764977" y="2070523"/>
            <a:ext cx="9818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(      minutes)</a:t>
            </a:r>
            <a:endParaRPr kumimoji="1" lang="ja-JP" altLang="en-US" sz="11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5764977" y="2270583"/>
            <a:ext cx="9818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(      minutes)</a:t>
            </a:r>
            <a:endParaRPr kumimoji="1" lang="ja-JP" altLang="en-US" sz="11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764977" y="1861803"/>
            <a:ext cx="9818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(      minutes)</a:t>
            </a:r>
            <a:endParaRPr kumimoji="1" lang="ja-JP" altLang="en-US" sz="11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5764977" y="3183344"/>
            <a:ext cx="9818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(      minutes)</a:t>
            </a:r>
            <a:endParaRPr kumimoji="1" lang="ja-JP" altLang="en-US" sz="11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5764970" y="3697100"/>
            <a:ext cx="9818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(      minutes)</a:t>
            </a:r>
            <a:endParaRPr kumimoji="1" lang="ja-JP" altLang="en-US" sz="11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5764974" y="4353949"/>
            <a:ext cx="9818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(      minutes)</a:t>
            </a:r>
            <a:endParaRPr kumimoji="1" lang="ja-JP" altLang="en-US" sz="11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5764974" y="4565319"/>
            <a:ext cx="9818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(      minutes)</a:t>
            </a:r>
            <a:endParaRPr kumimoji="1" lang="ja-JP" altLang="en-US" sz="11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5764974" y="4776689"/>
            <a:ext cx="9818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(      minutes)</a:t>
            </a:r>
            <a:endParaRPr kumimoji="1" lang="ja-JP" altLang="en-US" sz="11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5764973" y="5005910"/>
            <a:ext cx="9818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(      minutes)</a:t>
            </a:r>
            <a:endParaRPr kumimoji="1" lang="ja-JP" altLang="en-US" sz="11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5764973" y="5216981"/>
            <a:ext cx="9818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(      minutes)</a:t>
            </a:r>
            <a:endParaRPr kumimoji="1" lang="ja-JP" altLang="en-US" sz="11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5764974" y="5458737"/>
            <a:ext cx="9818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(      minutes)</a:t>
            </a:r>
            <a:endParaRPr kumimoji="1" lang="ja-JP" altLang="en-US" sz="11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5764974" y="5669808"/>
            <a:ext cx="9818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(      minutes)</a:t>
            </a:r>
            <a:endParaRPr kumimoji="1" lang="ja-JP" altLang="en-US" sz="11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5764973" y="7329353"/>
            <a:ext cx="9818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(      minutes)</a:t>
            </a:r>
            <a:endParaRPr kumimoji="1" lang="ja-JP" altLang="en-US" sz="11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5764970" y="7769453"/>
            <a:ext cx="9818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(      minutes)</a:t>
            </a:r>
            <a:endParaRPr kumimoji="1" lang="ja-JP" altLang="en-US" sz="11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5764970" y="7973556"/>
            <a:ext cx="9818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(      minutes)</a:t>
            </a:r>
            <a:endParaRPr kumimoji="1" lang="ja-JP" altLang="en-US" sz="11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5764970" y="8177659"/>
            <a:ext cx="9818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(      minutes)</a:t>
            </a:r>
            <a:endParaRPr kumimoji="1" lang="ja-JP" altLang="en-US" sz="1100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5082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11344</TotalTime>
  <Words>476</Words>
  <Application>Microsoft Office PowerPoint</Application>
  <PresentationFormat>A4 210 x 297 mm</PresentationFormat>
  <Paragraphs>129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AR P丸ゴシック体M</vt:lpstr>
      <vt:lpstr>AR丸ゴシック体E</vt:lpstr>
      <vt:lpstr>HG丸ｺﾞｼｯｸM-PRO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なし</dc:creator>
  <cp:lastModifiedBy>なし</cp:lastModifiedBy>
  <cp:revision>116</cp:revision>
  <cp:lastPrinted>2016-09-06T02:00:45Z</cp:lastPrinted>
  <dcterms:created xsi:type="dcterms:W3CDTF">2016-03-08T01:05:21Z</dcterms:created>
  <dcterms:modified xsi:type="dcterms:W3CDTF">2016-09-06T02:05:53Z</dcterms:modified>
</cp:coreProperties>
</file>