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6858000" cy="9906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FF0066"/>
    <a:srgbClr val="CCFFCC"/>
    <a:srgbClr val="99FF99"/>
    <a:srgbClr val="66FF66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62" autoAdjust="0"/>
    <p:restoredTop sz="94660"/>
  </p:normalViewPr>
  <p:slideViewPr>
    <p:cSldViewPr snapToGrid="0">
      <p:cViewPr varScale="1">
        <p:scale>
          <a:sx n="52" d="100"/>
          <a:sy n="52" d="100"/>
        </p:scale>
        <p:origin x="2274" y="78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B86FD-FAEB-4900-902D-D3FBC7406B90}" type="datetimeFigureOut">
              <a:rPr kumimoji="1" lang="ja-JP" altLang="en-US" smtClean="0"/>
              <a:t>2016/8/31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892C-686A-440F-842B-E4CCAC9A8F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17969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B86FD-FAEB-4900-902D-D3FBC7406B90}" type="datetimeFigureOut">
              <a:rPr kumimoji="1" lang="ja-JP" altLang="en-US" smtClean="0"/>
              <a:t>2016/8/31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892C-686A-440F-842B-E4CCAC9A8F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11779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B86FD-FAEB-4900-902D-D3FBC7406B90}" type="datetimeFigureOut">
              <a:rPr kumimoji="1" lang="ja-JP" altLang="en-US" smtClean="0"/>
              <a:t>2016/8/31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892C-686A-440F-842B-E4CCAC9A8F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7355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B86FD-FAEB-4900-902D-D3FBC7406B90}" type="datetimeFigureOut">
              <a:rPr kumimoji="1" lang="ja-JP" altLang="en-US" smtClean="0"/>
              <a:t>2016/8/31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892C-686A-440F-842B-E4CCAC9A8F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3348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B86FD-FAEB-4900-902D-D3FBC7406B90}" type="datetimeFigureOut">
              <a:rPr kumimoji="1" lang="ja-JP" altLang="en-US" smtClean="0"/>
              <a:t>2016/8/31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892C-686A-440F-842B-E4CCAC9A8F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2878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B86FD-FAEB-4900-902D-D3FBC7406B90}" type="datetimeFigureOut">
              <a:rPr kumimoji="1" lang="ja-JP" altLang="en-US" smtClean="0"/>
              <a:t>2016/8/31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892C-686A-440F-842B-E4CCAC9A8F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0331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B86FD-FAEB-4900-902D-D3FBC7406B90}" type="datetimeFigureOut">
              <a:rPr kumimoji="1" lang="ja-JP" altLang="en-US" smtClean="0"/>
              <a:t>2016/8/31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892C-686A-440F-842B-E4CCAC9A8F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60459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B86FD-FAEB-4900-902D-D3FBC7406B90}" type="datetimeFigureOut">
              <a:rPr kumimoji="1" lang="ja-JP" altLang="en-US" smtClean="0"/>
              <a:t>2016/8/31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892C-686A-440F-842B-E4CCAC9A8F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1723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B86FD-FAEB-4900-902D-D3FBC7406B90}" type="datetimeFigureOut">
              <a:rPr kumimoji="1" lang="ja-JP" altLang="en-US" smtClean="0"/>
              <a:t>2016/8/31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892C-686A-440F-842B-E4CCAC9A8F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1863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B86FD-FAEB-4900-902D-D3FBC7406B90}" type="datetimeFigureOut">
              <a:rPr kumimoji="1" lang="ja-JP" altLang="en-US" smtClean="0"/>
              <a:t>2016/8/31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892C-686A-440F-842B-E4CCAC9A8F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02913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B86FD-FAEB-4900-902D-D3FBC7406B90}" type="datetimeFigureOut">
              <a:rPr kumimoji="1" lang="ja-JP" altLang="en-US" smtClean="0"/>
              <a:t>2016/8/31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892C-686A-440F-842B-E4CCAC9A8F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30020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FB86FD-FAEB-4900-902D-D3FBC7406B90}" type="datetimeFigureOut">
              <a:rPr kumimoji="1" lang="ja-JP" altLang="en-US" smtClean="0"/>
              <a:t>2016/8/31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F7892C-686A-440F-842B-E4CCAC9A8F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5640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" name="表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0218046"/>
              </p:ext>
            </p:extLst>
          </p:nvPr>
        </p:nvGraphicFramePr>
        <p:xfrm>
          <a:off x="882233" y="2835392"/>
          <a:ext cx="5908426" cy="82683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54213"/>
                <a:gridCol w="2954213"/>
              </a:tblGrid>
              <a:tr h="275611">
                <a:tc gridSpan="2"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400" b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Contact Point</a:t>
                      </a:r>
                    </a:p>
                  </a:txBody>
                  <a:tcPr marL="6275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ja-JP" alt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75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75611">
                <a:tc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400" u="none" strike="noStrike" dirty="0" smtClean="0">
                          <a:effectLst/>
                          <a:latin typeface="+mn-lt"/>
                          <a:ea typeface="+mn-ea"/>
                        </a:rPr>
                        <a:t>Harbor Master</a:t>
                      </a:r>
                      <a:r>
                        <a:rPr lang="en-US" altLang="ja-JP" sz="140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:</a:t>
                      </a:r>
                      <a:endParaRPr lang="ja-JP" altLang="en-US" sz="1400" b="0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6275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400" u="none" strike="noStrike" dirty="0" smtClean="0">
                          <a:effectLst/>
                          <a:latin typeface="+mn-lt"/>
                          <a:ea typeface="+mn-ea"/>
                        </a:rPr>
                        <a:t>Japan</a:t>
                      </a:r>
                      <a:r>
                        <a:rPr lang="en-US" altLang="ja-JP" sz="1400" u="none" strike="noStrike" baseline="0" dirty="0" smtClean="0">
                          <a:effectLst/>
                          <a:latin typeface="+mn-lt"/>
                          <a:ea typeface="+mn-ea"/>
                        </a:rPr>
                        <a:t> Coast Guard</a:t>
                      </a:r>
                      <a:r>
                        <a:rPr lang="en-US" altLang="ja-JP" sz="1400" u="none" strike="noStrike" dirty="0" smtClean="0">
                          <a:effectLst/>
                          <a:latin typeface="+mn-lt"/>
                          <a:ea typeface="+mn-ea"/>
                        </a:rPr>
                        <a:t>: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6275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75611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40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Port Manager:</a:t>
                      </a:r>
                      <a:endParaRPr lang="ja-JP" alt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6275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Other: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6275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31" name="表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9782827"/>
              </p:ext>
            </p:extLst>
          </p:nvPr>
        </p:nvGraphicFramePr>
        <p:xfrm>
          <a:off x="882233" y="902956"/>
          <a:ext cx="5908426" cy="7344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54213"/>
                <a:gridCol w="2954213"/>
              </a:tblGrid>
              <a:tr h="244830">
                <a:tc gridSpan="2"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400" b="0" dirty="0" smtClean="0">
                          <a:solidFill>
                            <a:schemeClr val="bg1"/>
                          </a:solidFill>
                          <a:latin typeface="+mn-lt"/>
                        </a:rPr>
                        <a:t>Port and Ship Information</a:t>
                      </a:r>
                    </a:p>
                  </a:txBody>
                  <a:tcPr marL="6275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75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4483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4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</a:rPr>
                        <a:t>Ship name:</a:t>
                      </a:r>
                      <a:endParaRPr lang="ja-JP" altLang="en-US" sz="1400" b="0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6275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Gross Tonnage:</a:t>
                      </a:r>
                    </a:p>
                  </a:txBody>
                  <a:tcPr marL="6275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4483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40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No. of Crew:</a:t>
                      </a:r>
                      <a:endParaRPr lang="ja-JP" alt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6275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No. of </a:t>
                      </a:r>
                      <a:r>
                        <a:rPr lang="en-US" altLang="ja-JP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Passenger:</a:t>
                      </a:r>
                    </a:p>
                  </a:txBody>
                  <a:tcPr marL="6275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44" name="表 4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671814"/>
              </p:ext>
            </p:extLst>
          </p:nvPr>
        </p:nvGraphicFramePr>
        <p:xfrm>
          <a:off x="882233" y="1685424"/>
          <a:ext cx="5908426" cy="110413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908426"/>
              </a:tblGrid>
              <a:tr h="252601">
                <a:tc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400" b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Basic Information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252601">
                <a:tc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00" b="0" u="none" strike="noStrike" dirty="0" smtClean="0">
                          <a:effectLst/>
                          <a:latin typeface="+mn-lt"/>
                          <a:ea typeface="+mn-ea"/>
                        </a:rPr>
                        <a:t>Safe water </a:t>
                      </a:r>
                      <a:r>
                        <a:rPr lang="en-US" altLang="ja-JP" sz="10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area: From </a:t>
                      </a:r>
                      <a:r>
                        <a:rPr lang="en-US" altLang="ja-JP" sz="1000" b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          ) </a:t>
                      </a:r>
                      <a:r>
                        <a:rPr lang="ja-JP" altLang="en-US" sz="1000" b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　</a:t>
                      </a:r>
                      <a:r>
                        <a:rPr lang="en-US" altLang="ja-JP" sz="1000" b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          ) Degree (           )m  Water depth:         m</a:t>
                      </a:r>
                      <a:r>
                        <a:rPr lang="ja-JP" altLang="en-US" sz="1000" b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　</a:t>
                      </a:r>
                      <a:r>
                        <a:rPr lang="en-US" altLang="ja-JP" sz="10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Location : </a:t>
                      </a:r>
                      <a:r>
                        <a:rPr lang="ja-JP" altLang="en-US" sz="10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　　　　　　　　　</a:t>
                      </a:r>
                      <a:r>
                        <a:rPr lang="en-US" altLang="ja-JP" sz="1000" b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</a:rPr>
                        <a:t>L</a:t>
                      </a:r>
                      <a:r>
                        <a:rPr lang="en-US" altLang="ja-JP" sz="1000" b="0" u="none" strike="noStrike" dirty="0" smtClean="0">
                          <a:effectLst/>
                          <a:latin typeface="+mn-lt"/>
                          <a:ea typeface="+mn-ea"/>
                        </a:rPr>
                        <a:t>atitude:               </a:t>
                      </a:r>
                      <a:r>
                        <a:rPr lang="ja-JP" altLang="en-US" sz="1000" b="0" u="none" strike="noStrike" dirty="0" smtClean="0">
                          <a:effectLst/>
                          <a:latin typeface="+mn-lt"/>
                          <a:ea typeface="+mn-ea"/>
                        </a:rPr>
                        <a:t>　　　　　　</a:t>
                      </a:r>
                      <a:r>
                        <a:rPr lang="en-US" altLang="ja-JP" sz="1000" b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</a:rPr>
                        <a:t>L</a:t>
                      </a:r>
                      <a:r>
                        <a:rPr lang="en-US" altLang="ja-JP" sz="1000" b="0" u="none" strike="noStrike" dirty="0" smtClean="0">
                          <a:effectLst/>
                          <a:latin typeface="+mn-lt"/>
                          <a:ea typeface="+mn-ea"/>
                        </a:rPr>
                        <a:t>ongitude:    </a:t>
                      </a:r>
                      <a:r>
                        <a:rPr lang="ja-JP" altLang="en-US" sz="1000" b="0" u="none" strike="noStrike" dirty="0" smtClean="0">
                          <a:effectLst/>
                          <a:latin typeface="+mn-lt"/>
                          <a:ea typeface="+mn-ea"/>
                        </a:rPr>
                        <a:t>　　　　　　　　　　　　</a:t>
                      </a:r>
                      <a:r>
                        <a:rPr lang="en-US" altLang="ja-JP" sz="10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Distance from berth</a:t>
                      </a:r>
                      <a:r>
                        <a:rPr lang="en-US" altLang="ja-JP" sz="1000" b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to safe water area :                    nm              safe w</a:t>
                      </a:r>
                      <a:r>
                        <a:rPr lang="en-US" altLang="ja-JP" sz="10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ater depth:         m </a:t>
                      </a:r>
                      <a:r>
                        <a:rPr lang="en-US" altLang="ja-JP" sz="14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</a:t>
                      </a:r>
                      <a:r>
                        <a:rPr lang="en-US" altLang="ja-JP" sz="1000" b="0" u="none" strike="noStrike" dirty="0" smtClean="0">
                          <a:effectLst/>
                          <a:latin typeface="+mn-lt"/>
                          <a:ea typeface="+mn-ea"/>
                        </a:rPr>
                        <a:t>Time to arrive safe water area:                     minutes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57163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00" dirty="0" smtClean="0">
                          <a:latin typeface="+mn-lt"/>
                          <a:ea typeface="+mn-ea"/>
                        </a:rPr>
                        <a:t>Anchoring</a:t>
                      </a:r>
                      <a:r>
                        <a:rPr lang="en-US" altLang="ja-JP" sz="1000" baseline="0" dirty="0" smtClean="0">
                          <a:latin typeface="+mn-lt"/>
                          <a:ea typeface="+mn-ea"/>
                        </a:rPr>
                        <a:t> position in a mooring area due to emergency </a:t>
                      </a:r>
                      <a:r>
                        <a:rPr lang="en-US" altLang="ja-JP" sz="10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departure</a:t>
                      </a:r>
                      <a:r>
                        <a:rPr lang="en-US" altLang="ja-JP" sz="1000" baseline="0" dirty="0" smtClean="0">
                          <a:latin typeface="+mn-lt"/>
                          <a:ea typeface="+mn-ea"/>
                        </a:rPr>
                        <a:t> :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57163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00" dirty="0" smtClean="0">
                          <a:latin typeface="+mn-lt"/>
                          <a:ea typeface="+mn-ea"/>
                        </a:rPr>
                        <a:t>Place of evacuation area on land </a:t>
                      </a:r>
                      <a:r>
                        <a:rPr lang="ja-JP" altLang="en-US" sz="1000" dirty="0" smtClean="0">
                          <a:latin typeface="+mn-lt"/>
                          <a:ea typeface="+mn-ea"/>
                        </a:rPr>
                        <a:t>：</a:t>
                      </a:r>
                      <a:endParaRPr lang="ja-JP" altLang="en-US" sz="1000" dirty="0">
                        <a:latin typeface="+mn-lt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42" name="表 4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3233889"/>
              </p:ext>
            </p:extLst>
          </p:nvPr>
        </p:nvGraphicFramePr>
        <p:xfrm>
          <a:off x="14505" y="39746"/>
          <a:ext cx="3206899" cy="25260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206899"/>
              </a:tblGrid>
              <a:tr h="252601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400" u="none" strike="noStrike" dirty="0" smtClean="0"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Name:</a:t>
                      </a:r>
                      <a:endParaRPr lang="zh-TW" altLang="en-US" sz="1400" u="none" strike="noStrike" dirty="0"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43" name="テキスト ボックス 42"/>
          <p:cNvSpPr txBox="1"/>
          <p:nvPr/>
        </p:nvSpPr>
        <p:spPr>
          <a:xfrm>
            <a:off x="3166658" y="-551"/>
            <a:ext cx="36057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ja-JP" sz="1600" dirty="0" smtClean="0"/>
              <a:t>【Port:                  】</a:t>
            </a:r>
            <a:r>
              <a:rPr kumimoji="1" lang="ja-JP" altLang="en-US" sz="1600" dirty="0" smtClean="0"/>
              <a:t>　</a:t>
            </a:r>
            <a:r>
              <a:rPr lang="en-US" altLang="ja-JP" sz="1600" dirty="0">
                <a:solidFill>
                  <a:srgbClr val="FF0000"/>
                </a:solidFill>
              </a:rPr>
              <a:t>Passenger Ship</a:t>
            </a:r>
          </a:p>
        </p:txBody>
      </p:sp>
      <p:sp>
        <p:nvSpPr>
          <p:cNvPr id="61" name="下矢印 60"/>
          <p:cNvSpPr/>
          <p:nvPr/>
        </p:nvSpPr>
        <p:spPr>
          <a:xfrm>
            <a:off x="2697972" y="6271046"/>
            <a:ext cx="2090058" cy="785895"/>
          </a:xfrm>
          <a:prstGeom prst="downArrow">
            <a:avLst>
              <a:gd name="adj1" fmla="val 50000"/>
              <a:gd name="adj2" fmla="val 14516"/>
            </a:avLst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81" name="爆発 2 80"/>
          <p:cNvSpPr/>
          <p:nvPr/>
        </p:nvSpPr>
        <p:spPr>
          <a:xfrm>
            <a:off x="1929755" y="6334836"/>
            <a:ext cx="3961498" cy="512472"/>
          </a:xfrm>
          <a:prstGeom prst="irregularSeal2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solidFill>
                <a:schemeClr val="bg1"/>
              </a:solidFill>
              <a:latin typeface="+mn-ea"/>
            </a:endParaRPr>
          </a:p>
        </p:txBody>
      </p:sp>
      <p:sp>
        <p:nvSpPr>
          <p:cNvPr id="82" name="テキスト ボックス 81"/>
          <p:cNvSpPr txBox="1"/>
          <p:nvPr/>
        </p:nvSpPr>
        <p:spPr>
          <a:xfrm>
            <a:off x="2851504" y="6448062"/>
            <a:ext cx="2118049" cy="25391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1050" dirty="0">
                <a:solidFill>
                  <a:schemeClr val="bg1"/>
                </a:solidFill>
              </a:rPr>
              <a:t>Earthquake, Tsunami is </a:t>
            </a:r>
            <a:r>
              <a:rPr lang="en-US" altLang="ja-JP" sz="1050" dirty="0" smtClean="0">
                <a:solidFill>
                  <a:schemeClr val="bg1"/>
                </a:solidFill>
              </a:rPr>
              <a:t>occur</a:t>
            </a:r>
            <a:r>
              <a:rPr lang="ja-JP" altLang="en-US" sz="1050" dirty="0" smtClean="0">
                <a:solidFill>
                  <a:schemeClr val="bg1"/>
                </a:solidFill>
              </a:rPr>
              <a:t>ｒ</a:t>
            </a:r>
            <a:r>
              <a:rPr lang="en-US" altLang="ja-JP" sz="1050" dirty="0">
                <a:solidFill>
                  <a:schemeClr val="bg1"/>
                </a:solidFill>
              </a:rPr>
              <a:t>red !!</a:t>
            </a:r>
          </a:p>
        </p:txBody>
      </p:sp>
      <p:graphicFrame>
        <p:nvGraphicFramePr>
          <p:cNvPr id="83" name="表 8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7066744"/>
              </p:ext>
            </p:extLst>
          </p:nvPr>
        </p:nvGraphicFramePr>
        <p:xfrm>
          <a:off x="872319" y="7107761"/>
          <a:ext cx="5900081" cy="188339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06696"/>
                <a:gridCol w="1397795"/>
                <a:gridCol w="1847420"/>
                <a:gridCol w="948170"/>
              </a:tblGrid>
              <a:tr h="252000">
                <a:tc gridSpan="4"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4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Earthquake Information (Date -              )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7637">
                <a:tc>
                  <a:txBody>
                    <a:bodyPr/>
                    <a:lstStyle/>
                    <a:p>
                      <a:r>
                        <a:rPr lang="en-US" altLang="ja-JP" sz="1200" dirty="0" smtClean="0">
                          <a:latin typeface="+mn-lt"/>
                        </a:rPr>
                        <a:t>Time</a:t>
                      </a:r>
                      <a:r>
                        <a:rPr lang="ja-JP" altLang="en-US" sz="1200" dirty="0" smtClean="0">
                          <a:latin typeface="+mn-lt"/>
                        </a:rPr>
                        <a:t>　</a:t>
                      </a:r>
                      <a:endParaRPr lang="en-US" altLang="ja-JP" sz="1200" dirty="0" smtClean="0">
                        <a:latin typeface="+mn-lt"/>
                      </a:endParaRPr>
                    </a:p>
                    <a:p>
                      <a:pPr algn="ctr"/>
                      <a:r>
                        <a:rPr lang="ja-JP" altLang="en-US" sz="1200" dirty="0" smtClean="0">
                          <a:latin typeface="+mn-lt"/>
                        </a:rPr>
                        <a:t>　　　　　　         </a:t>
                      </a:r>
                      <a:r>
                        <a:rPr lang="en-US" altLang="ja-JP" sz="1200" dirty="0" smtClean="0">
                          <a:latin typeface="+mn-lt"/>
                        </a:rPr>
                        <a:t>h</a:t>
                      </a:r>
                      <a:r>
                        <a:rPr lang="ja-JP" altLang="en-US" sz="1200" dirty="0" smtClean="0">
                          <a:latin typeface="+mn-lt"/>
                        </a:rPr>
                        <a:t>　　</a:t>
                      </a:r>
                      <a:r>
                        <a:rPr lang="en-US" altLang="ja-JP" sz="1200" dirty="0" smtClean="0">
                          <a:latin typeface="+mn-lt"/>
                        </a:rPr>
                        <a:t>m</a:t>
                      </a:r>
                      <a:r>
                        <a:rPr lang="ja-JP" altLang="en-US" sz="1200" dirty="0" smtClean="0">
                          <a:latin typeface="+mn-lt"/>
                        </a:rPr>
                        <a:t> </a:t>
                      </a:r>
                      <a:r>
                        <a:rPr lang="ja-JP" altLang="en-US" sz="1200" dirty="0" smtClean="0"/>
                        <a:t>　　　　</a:t>
                      </a:r>
                      <a:endParaRPr kumimoji="1" lang="ja-JP" altLang="en-US" sz="12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sz="1200" dirty="0" smtClean="0"/>
                        <a:t> </a:t>
                      </a:r>
                      <a:r>
                        <a:rPr lang="en-US" altLang="ja-JP" sz="1200" dirty="0" smtClean="0">
                          <a:latin typeface="+mn-lt"/>
                        </a:rPr>
                        <a:t>Scale</a:t>
                      </a:r>
                      <a:endParaRPr lang="ja-JP" altLang="en-US" sz="1200" dirty="0" smtClean="0">
                        <a:latin typeface="+mn-lt"/>
                      </a:endParaRPr>
                    </a:p>
                    <a:p>
                      <a:pPr algn="ctr"/>
                      <a:r>
                        <a:rPr lang="ja-JP" altLang="en-US" sz="1200" dirty="0" smtClean="0">
                          <a:latin typeface="+mn-lt"/>
                        </a:rPr>
                        <a:t>	　            </a:t>
                      </a:r>
                      <a:r>
                        <a:rPr lang="en-US" altLang="ja-JP" sz="1200" dirty="0" smtClean="0">
                          <a:latin typeface="+mn-lt"/>
                        </a:rPr>
                        <a:t>M</a:t>
                      </a:r>
                      <a:r>
                        <a:rPr lang="ja-JP" altLang="en-US" sz="1200" dirty="0" smtClean="0"/>
                        <a:t>　</a:t>
                      </a:r>
                      <a:endParaRPr kumimoji="1" lang="ja-JP" altLang="en-US" sz="12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 </a:t>
                      </a:r>
                      <a:r>
                        <a:rPr kumimoji="1" lang="en-US" altLang="ja-JP" sz="1200" dirty="0" smtClean="0">
                          <a:latin typeface="+mn-lt"/>
                        </a:rPr>
                        <a:t>Place</a:t>
                      </a:r>
                      <a:endParaRPr kumimoji="1" lang="ja-JP" altLang="en-US" sz="1200" dirty="0">
                        <a:latin typeface="+mn-l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200" dirty="0" smtClean="0"/>
                        <a:t> </a:t>
                      </a:r>
                      <a:r>
                        <a:rPr kumimoji="1" lang="en-US" altLang="ja-JP" sz="1200" dirty="0" smtClean="0">
                          <a:latin typeface="+mn-lt"/>
                        </a:rPr>
                        <a:t>Seismic </a:t>
                      </a:r>
                      <a:r>
                        <a:rPr kumimoji="1" lang="en-US" altLang="ja-JP" sz="1200" strike="sngStrike" baseline="0" dirty="0" smtClean="0">
                          <a:latin typeface="+mn-lt"/>
                        </a:rPr>
                        <a:t>  </a:t>
                      </a:r>
                      <a:r>
                        <a:rPr kumimoji="1" lang="ja-JP" altLang="en-US" sz="1200" strike="sngStrike" baseline="0" dirty="0" smtClean="0">
                          <a:latin typeface="+mn-lt"/>
                        </a:rPr>
                        <a:t>　</a:t>
                      </a:r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  <a:latin typeface="+mn-lt"/>
                        </a:rPr>
                        <a:t>Intensity</a:t>
                      </a:r>
                      <a:r>
                        <a:rPr kumimoji="1" lang="en-US" altLang="ja-JP" sz="1200" dirty="0" smtClean="0">
                          <a:solidFill>
                            <a:srgbClr val="00B050"/>
                          </a:solidFill>
                          <a:latin typeface="+mn-lt"/>
                        </a:rPr>
                        <a:t> </a:t>
                      </a:r>
                      <a:endParaRPr kumimoji="1" lang="ja-JP" altLang="en-US" sz="1200" dirty="0">
                        <a:latin typeface="+mn-l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2000">
                <a:tc gridSpan="4">
                  <a:txBody>
                    <a:bodyPr/>
                    <a:lstStyle/>
                    <a:p>
                      <a:pPr algn="ctr"/>
                      <a:r>
                        <a:rPr kumimoji="1" lang="en-US" altLang="ja-JP" sz="1400" b="0" dirty="0" smtClean="0">
                          <a:latin typeface="+mn-lt"/>
                        </a:rPr>
                        <a:t>Tsunami Information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24000">
                <a:tc gridSpan="4"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200" dirty="0" smtClean="0">
                          <a:latin typeface="+mn-lt"/>
                        </a:rPr>
                        <a:t>Major Tsunami warning   </a:t>
                      </a:r>
                      <a:r>
                        <a:rPr lang="ja-JP" altLang="en-US" sz="1200" dirty="0" smtClean="0">
                          <a:latin typeface="+mn-lt"/>
                        </a:rPr>
                        <a:t>　　　</a:t>
                      </a:r>
                      <a:r>
                        <a:rPr lang="en-US" altLang="ja-JP" sz="1200" dirty="0" smtClean="0">
                          <a:latin typeface="+mn-lt"/>
                        </a:rPr>
                        <a:t>Tsunami</a:t>
                      </a:r>
                      <a:r>
                        <a:rPr lang="en-US" altLang="ja-JP" sz="1200" baseline="0" dirty="0" smtClean="0">
                          <a:latin typeface="+mn-lt"/>
                        </a:rPr>
                        <a:t> warning</a:t>
                      </a:r>
                      <a:r>
                        <a:rPr lang="ja-JP" altLang="en-US" sz="1200" dirty="0" smtClean="0">
                          <a:latin typeface="+mn-lt"/>
                        </a:rPr>
                        <a:t>　　　　　　　</a:t>
                      </a:r>
                      <a:r>
                        <a:rPr lang="en-US" altLang="ja-JP" sz="1200" dirty="0" smtClean="0">
                          <a:latin typeface="+mn-lt"/>
                        </a:rPr>
                        <a:t>Tsunami</a:t>
                      </a:r>
                      <a:r>
                        <a:rPr lang="en-US" altLang="ja-JP" sz="1200" baseline="0" dirty="0" smtClean="0">
                          <a:latin typeface="+mn-lt"/>
                        </a:rPr>
                        <a:t> advisory</a:t>
                      </a:r>
                      <a:r>
                        <a:rPr lang="ja-JP" altLang="en-US" sz="1200" dirty="0" smtClean="0"/>
                        <a:t>　</a:t>
                      </a:r>
                      <a:endParaRPr kumimoji="1" lang="ja-JP" altLang="en-US" sz="1200" dirty="0" smtClean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618">
                <a:tc gridSpan="2">
                  <a:txBody>
                    <a:bodyPr/>
                    <a:lstStyle/>
                    <a:p>
                      <a:pPr algn="l"/>
                      <a:r>
                        <a:rPr lang="en-US" altLang="ja-JP" sz="1200" baseline="0" dirty="0" smtClean="0"/>
                        <a:t> </a:t>
                      </a:r>
                      <a:r>
                        <a:rPr lang="en-US" altLang="ja-JP" sz="1200" dirty="0" smtClean="0">
                          <a:latin typeface="+mn-lt"/>
                        </a:rPr>
                        <a:t>Time to arrival of Tsunami</a:t>
                      </a:r>
                      <a:r>
                        <a:rPr lang="ja-JP" altLang="en-US" sz="1200" dirty="0" smtClean="0">
                          <a:latin typeface="+mn-lt"/>
                        </a:rPr>
                        <a:t>	　　　　　　　</a:t>
                      </a:r>
                      <a:r>
                        <a:rPr lang="en-US" altLang="ja-JP" sz="1200" dirty="0" smtClean="0">
                          <a:latin typeface="+mn-lt"/>
                        </a:rPr>
                        <a:t>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 smtClean="0"/>
                        <a:t> </a:t>
                      </a:r>
                      <a:r>
                        <a:rPr kumimoji="1" lang="en-US" altLang="ja-JP" sz="1200" dirty="0" smtClean="0">
                          <a:latin typeface="+mn-lt"/>
                        </a:rPr>
                        <a:t>Anticipated height</a:t>
                      </a:r>
                      <a:r>
                        <a:rPr kumimoji="1" lang="ja-JP" altLang="en-US" sz="1200" dirty="0" smtClean="0">
                          <a:latin typeface="+mn-lt"/>
                        </a:rPr>
                        <a:t>　　　　　　　　　　                </a:t>
                      </a:r>
                      <a:r>
                        <a:rPr lang="ja-JP" altLang="en-US" sz="1200" dirty="0" smtClean="0">
                          <a:latin typeface="+mn-lt"/>
                        </a:rPr>
                        <a:t>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2000">
                <a:tc gridSpan="4">
                  <a:txBody>
                    <a:bodyPr/>
                    <a:lstStyle/>
                    <a:p>
                      <a:pPr algn="ctr"/>
                      <a:r>
                        <a:rPr lang="en-US" altLang="ja-JP" sz="1400" b="0" dirty="0" smtClean="0">
                          <a:solidFill>
                            <a:schemeClr val="bg1"/>
                          </a:solidFill>
                          <a:latin typeface="+mn-lt"/>
                        </a:rPr>
                        <a:t>Captain </a:t>
                      </a:r>
                      <a:r>
                        <a:rPr lang="en-US" altLang="ja-JP" sz="1400" b="0" dirty="0" err="1" smtClean="0">
                          <a:solidFill>
                            <a:schemeClr val="bg1"/>
                          </a:solidFill>
                          <a:latin typeface="+mn-lt"/>
                        </a:rPr>
                        <a:t>Judgement</a:t>
                      </a:r>
                      <a:endParaRPr lang="en-US" altLang="ja-JP" sz="1400" b="0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1200" dirty="0" smtClean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4" name="正方形/長方形 83"/>
          <p:cNvSpPr/>
          <p:nvPr/>
        </p:nvSpPr>
        <p:spPr>
          <a:xfrm>
            <a:off x="982980" y="9355352"/>
            <a:ext cx="5875020" cy="276999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zh-TW" sz="1100" dirty="0" smtClean="0">
                <a:solidFill>
                  <a:srgbClr val="000000"/>
                </a:solidFill>
                <a:ea typeface="ＭＳ Ｐゴシック" panose="020B0600070205080204" pitchFamily="50" charset="-128"/>
              </a:rPr>
              <a:t> </a:t>
            </a:r>
            <a:r>
              <a:rPr lang="en-US" altLang="zh-TW" sz="1200" dirty="0" smtClean="0">
                <a:solidFill>
                  <a:srgbClr val="000000"/>
                </a:solidFill>
                <a:ea typeface="ＭＳ Ｐゴシック" panose="020B0600070205080204" pitchFamily="50" charset="-128"/>
              </a:rPr>
              <a:t>Emergency </a:t>
            </a:r>
            <a:r>
              <a:rPr lang="en-US" altLang="zh-TW" sz="1200" dirty="0">
                <a:solidFill>
                  <a:srgbClr val="000000"/>
                </a:solidFill>
                <a:ea typeface="ＭＳ Ｐゴシック" panose="020B0600070205080204" pitchFamily="50" charset="-128"/>
              </a:rPr>
              <a:t>departure               </a:t>
            </a:r>
            <a:r>
              <a:rPr lang="en-US" altLang="zh-TW" sz="1200" dirty="0" smtClean="0">
                <a:solidFill>
                  <a:srgbClr val="000000"/>
                </a:solidFill>
                <a:ea typeface="ＭＳ Ｐゴシック" panose="020B0600070205080204" pitchFamily="50" charset="-128"/>
              </a:rPr>
              <a:t>            Stay </a:t>
            </a:r>
            <a:r>
              <a:rPr lang="en-US" altLang="zh-TW" sz="1200" dirty="0">
                <a:solidFill>
                  <a:srgbClr val="000000"/>
                </a:solidFill>
                <a:ea typeface="ＭＳ Ｐゴシック" panose="020B0600070205080204" pitchFamily="50" charset="-128"/>
              </a:rPr>
              <a:t>alongside         </a:t>
            </a:r>
            <a:r>
              <a:rPr lang="en-US" altLang="zh-TW" sz="1200" dirty="0" smtClean="0">
                <a:solidFill>
                  <a:srgbClr val="000000"/>
                </a:solidFill>
                <a:ea typeface="ＭＳ Ｐゴシック" panose="020B0600070205080204" pitchFamily="50" charset="-128"/>
              </a:rPr>
              <a:t>                  Evacuation </a:t>
            </a:r>
            <a:r>
              <a:rPr lang="en-US" altLang="zh-TW" sz="1200" dirty="0">
                <a:solidFill>
                  <a:srgbClr val="000000"/>
                </a:solidFill>
                <a:ea typeface="ＭＳ Ｐゴシック" panose="020B0600070205080204" pitchFamily="50" charset="-128"/>
              </a:rPr>
              <a:t>to the land</a:t>
            </a:r>
          </a:p>
        </p:txBody>
      </p:sp>
      <p:grpSp>
        <p:nvGrpSpPr>
          <p:cNvPr id="85" name="グループ化 84"/>
          <p:cNvGrpSpPr/>
          <p:nvPr/>
        </p:nvGrpSpPr>
        <p:grpSpPr>
          <a:xfrm>
            <a:off x="1744955" y="9013665"/>
            <a:ext cx="4145380" cy="341687"/>
            <a:chOff x="-4198776" y="1567890"/>
            <a:chExt cx="1549400" cy="1573934"/>
          </a:xfrm>
        </p:grpSpPr>
        <p:cxnSp>
          <p:nvCxnSpPr>
            <p:cNvPr id="86" name="直線矢印コネクタ 85"/>
            <p:cNvCxnSpPr/>
            <p:nvPr/>
          </p:nvCxnSpPr>
          <p:spPr>
            <a:xfrm>
              <a:off x="-4198776" y="2332653"/>
              <a:ext cx="0" cy="783771"/>
            </a:xfrm>
            <a:prstGeom prst="straightConnector1">
              <a:avLst/>
            </a:prstGeom>
            <a:ln w="22225">
              <a:solidFill>
                <a:schemeClr val="tx1">
                  <a:lumMod val="95000"/>
                  <a:lumOff val="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直線矢印コネクタ 86"/>
            <p:cNvCxnSpPr/>
            <p:nvPr/>
          </p:nvCxnSpPr>
          <p:spPr>
            <a:xfrm>
              <a:off x="-3411376" y="1567890"/>
              <a:ext cx="0" cy="1573934"/>
            </a:xfrm>
            <a:prstGeom prst="straightConnector1">
              <a:avLst/>
            </a:prstGeom>
            <a:ln w="22225">
              <a:solidFill>
                <a:schemeClr val="tx1">
                  <a:lumMod val="95000"/>
                  <a:lumOff val="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直線矢印コネクタ 87"/>
            <p:cNvCxnSpPr/>
            <p:nvPr/>
          </p:nvCxnSpPr>
          <p:spPr>
            <a:xfrm>
              <a:off x="-2649376" y="2358053"/>
              <a:ext cx="0" cy="783771"/>
            </a:xfrm>
            <a:prstGeom prst="straightConnector1">
              <a:avLst/>
            </a:prstGeom>
            <a:ln w="22225">
              <a:solidFill>
                <a:schemeClr val="tx1">
                  <a:lumMod val="95000"/>
                  <a:lumOff val="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直線コネクタ 88"/>
            <p:cNvCxnSpPr/>
            <p:nvPr/>
          </p:nvCxnSpPr>
          <p:spPr>
            <a:xfrm>
              <a:off x="-4198776" y="2358053"/>
              <a:ext cx="1549400" cy="0"/>
            </a:xfrm>
            <a:prstGeom prst="line">
              <a:avLst/>
            </a:prstGeom>
            <a:ln w="22225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9" name="表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916736"/>
              </p:ext>
            </p:extLst>
          </p:nvPr>
        </p:nvGraphicFramePr>
        <p:xfrm>
          <a:off x="882233" y="3715501"/>
          <a:ext cx="5908426" cy="37528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97567"/>
                <a:gridCol w="3310859"/>
              </a:tblGrid>
              <a:tr h="371073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1" dirty="0" smtClean="0">
                          <a:solidFill>
                            <a:schemeClr val="bg1"/>
                          </a:solidFill>
                          <a:latin typeface="+mn-ea"/>
                        </a:rPr>
                        <a:t> </a:t>
                      </a:r>
                      <a:r>
                        <a:rPr lang="en-US" altLang="ja-JP" sz="1200" b="0" dirty="0" smtClean="0">
                          <a:solidFill>
                            <a:schemeClr val="bg1"/>
                          </a:solidFill>
                          <a:latin typeface="+mn-lt"/>
                        </a:rPr>
                        <a:t>Confirm</a:t>
                      </a:r>
                      <a:r>
                        <a:rPr lang="ja-JP" altLang="en-US" sz="1200" b="0" strike="noStrike" baseline="0" dirty="0" smtClean="0">
                          <a:solidFill>
                            <a:srgbClr val="FF0000"/>
                          </a:solidFill>
                          <a:latin typeface="+mn-lt"/>
                        </a:rPr>
                        <a:t> </a:t>
                      </a:r>
                      <a:r>
                        <a:rPr lang="en-US" altLang="ja-JP" sz="1200" b="0" baseline="0" dirty="0" smtClean="0">
                          <a:solidFill>
                            <a:schemeClr val="bg1"/>
                          </a:solidFill>
                          <a:latin typeface="+mn-lt"/>
                        </a:rPr>
                        <a:t>Tsunami information in advance, if possible.</a:t>
                      </a:r>
                      <a:endParaRPr lang="ja-JP" altLang="en-US" sz="1200" b="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36000" marR="9525" marT="9525" marB="0" anchor="ctr">
                    <a:lnL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altLang="ja-JP" sz="11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The</a:t>
                      </a:r>
                      <a:r>
                        <a:rPr lang="en-US" altLang="ja-JP" sz="1100" b="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assumed maximum Tsunami height:</a:t>
                      </a:r>
                      <a:r>
                        <a:rPr lang="ja-JP" altLang="en-US" sz="11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　　     　　</a:t>
                      </a:r>
                      <a:r>
                        <a:rPr lang="en-US" altLang="ja-JP" sz="11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m</a:t>
                      </a:r>
                      <a:r>
                        <a:rPr lang="ja-JP" altLang="en-US" sz="1100" b="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 </a:t>
                      </a:r>
                      <a:r>
                        <a:rPr lang="en-US" altLang="ja-JP" sz="1100" b="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(time of arrival:          )</a:t>
                      </a:r>
                      <a:endParaRPr lang="ja-JP" altLang="en-US" sz="11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marR="9525" marT="9525" marB="0" anchor="ctr">
                    <a:lnL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32" name="表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2180551"/>
              </p:ext>
            </p:extLst>
          </p:nvPr>
        </p:nvGraphicFramePr>
        <p:xfrm>
          <a:off x="872319" y="4263821"/>
          <a:ext cx="5908422" cy="194735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95929"/>
                <a:gridCol w="799061"/>
                <a:gridCol w="1028358"/>
                <a:gridCol w="1028358"/>
                <a:gridCol w="1028358"/>
                <a:gridCol w="1028358"/>
              </a:tblGrid>
              <a:tr h="323778">
                <a:tc gridSpan="6">
                  <a:txBody>
                    <a:bodyPr/>
                    <a:lstStyle/>
                    <a:p>
                      <a:pPr fontAlgn="ctr"/>
                      <a:r>
                        <a:rPr lang="en-US" altLang="ja-JP" sz="1400" b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Response against Tsunami (Basic Policy)</a:t>
                      </a: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2378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altLang="ja-JP" sz="1200" u="none" strike="noStrike" dirty="0" smtClean="0">
                          <a:effectLst/>
                          <a:latin typeface="+mn-lt"/>
                          <a:ea typeface="+mn-ea"/>
                        </a:rPr>
                        <a:t>Warning level</a:t>
                      </a:r>
                      <a:endParaRPr lang="en-US" altLang="ja-JP" sz="1200" u="none" strike="noStrike" dirty="0">
                        <a:effectLst/>
                        <a:latin typeface="+mn-lt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33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altLang="ja-JP" sz="1200" u="none" strike="noStrike" dirty="0" smtClean="0">
                          <a:effectLst/>
                          <a:latin typeface="+mn-lt"/>
                          <a:ea typeface="+mn-ea"/>
                        </a:rPr>
                        <a:t>Tsunami height</a:t>
                      </a:r>
                      <a:endParaRPr lang="en-US" altLang="ja-JP" sz="1200" u="none" strike="noStrike" dirty="0">
                        <a:effectLst/>
                        <a:latin typeface="+mn-lt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33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altLang="ja-JP" sz="1400" u="none" strike="noStrike" dirty="0" smtClean="0">
                          <a:effectLst/>
                          <a:latin typeface="+mn-lt"/>
                          <a:ea typeface="+mn-ea"/>
                        </a:rPr>
                        <a:t>On berthing</a:t>
                      </a:r>
                      <a:endParaRPr lang="en-US" altLang="ja-JP" sz="1400" u="none" strike="noStrike" dirty="0">
                        <a:effectLst/>
                        <a:latin typeface="+mn-lt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3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altLang="ja-JP" sz="1400" u="none" strike="noStrike" dirty="0" smtClean="0">
                          <a:effectLst/>
                          <a:latin typeface="+mn-lt"/>
                          <a:ea typeface="+mn-ea"/>
                        </a:rPr>
                        <a:t>On anchoring</a:t>
                      </a:r>
                      <a:endParaRPr lang="en-US" altLang="ja-JP" sz="1400" u="none" strike="noStrike" dirty="0">
                        <a:effectLst/>
                        <a:latin typeface="+mn-lt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3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23787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Within</a:t>
                      </a:r>
                    </a:p>
                    <a:p>
                      <a:pPr algn="ctr" fontAlgn="ctr"/>
                      <a:r>
                        <a:rPr lang="ja-JP" altLang="en-US" sz="105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～</a:t>
                      </a:r>
                      <a:r>
                        <a:rPr lang="en-US" altLang="ja-JP" sz="105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minutes</a:t>
                      </a: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More than</a:t>
                      </a:r>
                    </a:p>
                    <a:p>
                      <a:pPr algn="ctr" fontAlgn="ctr"/>
                      <a:r>
                        <a:rPr lang="ja-JP" altLang="en-US" sz="105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～</a:t>
                      </a:r>
                      <a:r>
                        <a:rPr lang="en-US" altLang="ja-JP" sz="105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minutes</a:t>
                      </a: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Within</a:t>
                      </a:r>
                    </a:p>
                    <a:p>
                      <a:pPr algn="ctr" fontAlgn="ctr"/>
                      <a:r>
                        <a:rPr lang="ja-JP" altLang="en-US" sz="105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～</a:t>
                      </a:r>
                      <a:r>
                        <a:rPr lang="en-US" altLang="ja-JP" sz="105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minutes</a:t>
                      </a: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More than</a:t>
                      </a:r>
                    </a:p>
                    <a:p>
                      <a:pPr algn="ctr" fontAlgn="ctr"/>
                      <a:r>
                        <a:rPr lang="ja-JP" altLang="en-US" sz="105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～</a:t>
                      </a:r>
                      <a:r>
                        <a:rPr lang="en-US" altLang="ja-JP" sz="105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minutes</a:t>
                      </a: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</a:tr>
              <a:tr h="323787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u="none" strike="noStrike" dirty="0" smtClean="0">
                          <a:effectLst/>
                          <a:latin typeface="+mn-lt"/>
                          <a:ea typeface="+mn-ea"/>
                        </a:rPr>
                        <a:t>Major Tsunami warning</a:t>
                      </a:r>
                      <a:endParaRPr lang="en-US" altLang="ja-JP" sz="1000" u="none" strike="noStrike" dirty="0">
                        <a:effectLst/>
                        <a:latin typeface="+mn-lt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 smtClean="0">
                          <a:effectLst/>
                          <a:latin typeface="+mn-lt"/>
                          <a:ea typeface="+mn-ea"/>
                        </a:rPr>
                        <a:t>More than 3m</a:t>
                      </a:r>
                      <a:endParaRPr lang="en-US" sz="1000" u="none" strike="noStrike" dirty="0">
                        <a:effectLst/>
                        <a:latin typeface="+mn-lt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23787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 dirty="0" smtClean="0">
                          <a:effectLst/>
                          <a:latin typeface="+mn-lt"/>
                          <a:ea typeface="+mn-ea"/>
                        </a:rPr>
                        <a:t>Tsunami warning</a:t>
                      </a:r>
                      <a:endParaRPr lang="en-US" altLang="ja-JP" sz="1050" u="none" strike="noStrike" dirty="0">
                        <a:effectLst/>
                        <a:latin typeface="+mn-lt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 smtClean="0">
                          <a:effectLst/>
                          <a:latin typeface="+mn-lt"/>
                          <a:ea typeface="+mn-ea"/>
                        </a:rPr>
                        <a:t>1～3m</a:t>
                      </a:r>
                      <a:endParaRPr lang="en-US" sz="1000" u="none" strike="noStrike" dirty="0">
                        <a:effectLst/>
                        <a:latin typeface="+mn-lt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23787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u="none" strike="noStrike" dirty="0" smtClean="0">
                          <a:effectLst/>
                          <a:latin typeface="+mn-lt"/>
                          <a:ea typeface="+mn-ea"/>
                        </a:rPr>
                        <a:t>Tsunami advisory</a:t>
                      </a:r>
                      <a:endParaRPr lang="en-US" altLang="ja-JP" sz="1000" u="none" strike="noStrike" dirty="0">
                        <a:effectLst/>
                        <a:latin typeface="+mn-lt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 smtClean="0">
                          <a:effectLst/>
                          <a:latin typeface="+mn-lt"/>
                          <a:ea typeface="+mn-ea"/>
                        </a:rPr>
                        <a:t>Less than 1m</a:t>
                      </a:r>
                      <a:endParaRPr lang="en-US" sz="1000" u="none" strike="noStrike" dirty="0">
                        <a:effectLst/>
                        <a:latin typeface="+mn-lt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4" name="正方形/長方形 23"/>
          <p:cNvSpPr/>
          <p:nvPr/>
        </p:nvSpPr>
        <p:spPr>
          <a:xfrm>
            <a:off x="231800" y="902173"/>
            <a:ext cx="434382" cy="318861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en-US" altLang="ja-JP" sz="1400" dirty="0"/>
              <a:t>Confirming before port entry in advance</a:t>
            </a:r>
          </a:p>
        </p:txBody>
      </p:sp>
      <p:sp>
        <p:nvSpPr>
          <p:cNvPr id="25" name="正方形/長方形 24"/>
          <p:cNvSpPr/>
          <p:nvPr/>
        </p:nvSpPr>
        <p:spPr>
          <a:xfrm>
            <a:off x="231800" y="4247337"/>
            <a:ext cx="434382" cy="1959198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en-US" altLang="ja-JP" sz="1100" dirty="0"/>
              <a:t>Response against Tsunami </a:t>
            </a:r>
            <a:endParaRPr lang="ja-JP" altLang="en-US" sz="1100" dirty="0" smtClean="0"/>
          </a:p>
          <a:p>
            <a:pPr algn="ctr"/>
            <a:r>
              <a:rPr lang="en-US" altLang="ja-JP" sz="1100" dirty="0" smtClean="0"/>
              <a:t>(</a:t>
            </a:r>
            <a:r>
              <a:rPr lang="en-US" altLang="ja-JP" sz="1100" dirty="0"/>
              <a:t>Basic Policy)</a:t>
            </a:r>
          </a:p>
        </p:txBody>
      </p:sp>
      <p:grpSp>
        <p:nvGrpSpPr>
          <p:cNvPr id="26" name="グループ化 25"/>
          <p:cNvGrpSpPr/>
          <p:nvPr/>
        </p:nvGrpSpPr>
        <p:grpSpPr>
          <a:xfrm>
            <a:off x="155818" y="7106941"/>
            <a:ext cx="507561" cy="2775520"/>
            <a:chOff x="155818" y="7432042"/>
            <a:chExt cx="507561" cy="2394436"/>
          </a:xfrm>
        </p:grpSpPr>
        <p:sp>
          <p:nvSpPr>
            <p:cNvPr id="27" name="正方形/長方形 26"/>
            <p:cNvSpPr/>
            <p:nvPr/>
          </p:nvSpPr>
          <p:spPr>
            <a:xfrm>
              <a:off x="437275" y="7432042"/>
              <a:ext cx="226104" cy="2394436"/>
            </a:xfrm>
            <a:prstGeom prst="rect">
              <a:avLst/>
            </a:prstGeom>
            <a:solidFill>
              <a:srgbClr val="CC000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/>
              <a:r>
                <a:rPr lang="en-US" altLang="ja-JP" sz="1050" dirty="0"/>
                <a:t>Judge if Earthquake, </a:t>
              </a:r>
              <a:r>
                <a:rPr lang="en-US" altLang="ja-JP" sz="1050" dirty="0" smtClean="0"/>
                <a:t>Tsunami  </a:t>
              </a:r>
              <a:r>
                <a:rPr lang="en-US" altLang="ja-JP" sz="1050" dirty="0"/>
                <a:t>is occurred</a:t>
              </a:r>
            </a:p>
          </p:txBody>
        </p:sp>
        <p:sp>
          <p:nvSpPr>
            <p:cNvPr id="30" name="正方形/長方形 29"/>
            <p:cNvSpPr/>
            <p:nvPr/>
          </p:nvSpPr>
          <p:spPr>
            <a:xfrm>
              <a:off x="155818" y="7432042"/>
              <a:ext cx="274444" cy="2394436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/>
              <a:r>
                <a:rPr lang="en-US" altLang="ja-JP" sz="1400" dirty="0">
                  <a:solidFill>
                    <a:srgbClr val="CC0000"/>
                  </a:solidFill>
                </a:rPr>
                <a:t>Captain shall Judge</a:t>
              </a:r>
            </a:p>
          </p:txBody>
        </p:sp>
      </p:grpSp>
      <p:sp>
        <p:nvSpPr>
          <p:cNvPr id="28" name="正方形/長方形 27"/>
          <p:cNvSpPr/>
          <p:nvPr/>
        </p:nvSpPr>
        <p:spPr>
          <a:xfrm>
            <a:off x="0" y="355599"/>
            <a:ext cx="6858000" cy="464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600" dirty="0"/>
              <a:t>Response against Tsunami </a:t>
            </a:r>
            <a:r>
              <a:rPr lang="en-US" altLang="ja-JP" sz="1600" dirty="0" smtClean="0"/>
              <a:t>Checklist</a:t>
            </a:r>
          </a:p>
          <a:p>
            <a:pPr algn="ctr"/>
            <a:r>
              <a:rPr lang="en-US" altLang="ja-JP" sz="1200" dirty="0" smtClean="0"/>
              <a:t>(This </a:t>
            </a:r>
            <a:r>
              <a:rPr lang="en-US" altLang="ja-JP" sz="1200" dirty="0"/>
              <a:t>the sheet is not authorized as obligation by statute. </a:t>
            </a:r>
            <a:r>
              <a:rPr lang="en-US" altLang="ja-JP" sz="1200" dirty="0" smtClean="0"/>
              <a:t>)</a:t>
            </a:r>
            <a:endParaRPr lang="en-US" altLang="ja-JP" sz="1200" dirty="0"/>
          </a:p>
        </p:txBody>
      </p:sp>
    </p:spTree>
    <p:extLst>
      <p:ext uri="{BB962C8B-B14F-4D97-AF65-F5344CB8AC3E}">
        <p14:creationId xmlns:p14="http://schemas.microsoft.com/office/powerpoint/2010/main" val="2163288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テキスト ボックス 35"/>
          <p:cNvSpPr txBox="1"/>
          <p:nvPr/>
        </p:nvSpPr>
        <p:spPr>
          <a:xfrm>
            <a:off x="3173860" y="20783"/>
            <a:ext cx="36057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1400" dirty="0" smtClean="0"/>
              <a:t>　</a:t>
            </a:r>
            <a:r>
              <a:rPr lang="en-US" altLang="ja-JP" sz="1600" dirty="0"/>
              <a:t>【Port:                            】 </a:t>
            </a:r>
            <a:r>
              <a:rPr lang="en-US" altLang="ja-JP" sz="1600" dirty="0" smtClean="0"/>
              <a:t>  </a:t>
            </a:r>
            <a:r>
              <a:rPr lang="en-US" altLang="ja-JP" sz="1600" dirty="0" smtClean="0">
                <a:solidFill>
                  <a:srgbClr val="FF0000"/>
                </a:solidFill>
              </a:rPr>
              <a:t>Passenger </a:t>
            </a:r>
            <a:r>
              <a:rPr lang="en-US" altLang="ja-JP" sz="1600" dirty="0">
                <a:solidFill>
                  <a:srgbClr val="FF0000"/>
                </a:solidFill>
              </a:rPr>
              <a:t>Ship</a:t>
            </a:r>
          </a:p>
        </p:txBody>
      </p:sp>
      <p:sp>
        <p:nvSpPr>
          <p:cNvPr id="39" name="正方形/長方形 38"/>
          <p:cNvSpPr/>
          <p:nvPr/>
        </p:nvSpPr>
        <p:spPr>
          <a:xfrm>
            <a:off x="177818" y="1863281"/>
            <a:ext cx="6702425" cy="21287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ja-JP" sz="1100" dirty="0">
                <a:ea typeface="HG丸ｺﾞｼｯｸM-PRO" panose="020F0600000000000000" pitchFamily="50" charset="-128"/>
              </a:rPr>
              <a:t>□ ① 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Standby </a:t>
            </a:r>
            <a:r>
              <a:rPr lang="en-US" altLang="ja-JP" sz="1100" dirty="0">
                <a:ea typeface="HG丸ｺﾞｼｯｸM-PRO" panose="020F0600000000000000" pitchFamily="50" charset="-128"/>
              </a:rPr>
              <a:t>crew 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and departure readiness </a:t>
            </a:r>
            <a:r>
              <a:rPr lang="en-US" altLang="ja-JP" sz="1100" dirty="0">
                <a:ea typeface="HG丸ｺﾞｼｯｸM-PRO" panose="020F0600000000000000" pitchFamily="50" charset="-128"/>
              </a:rPr>
              <a:t>(Engine and Thruster)</a:t>
            </a:r>
            <a:r>
              <a:rPr lang="ja-JP" altLang="en-US" sz="1100" dirty="0">
                <a:solidFill>
                  <a:schemeClr val="bg1">
                    <a:lumMod val="50000"/>
                  </a:schemeClr>
                </a:solidFill>
                <a:ea typeface="HG丸ｺﾞｼｯｸM-PRO" panose="020F0600000000000000" pitchFamily="50" charset="-128"/>
              </a:rPr>
              <a:t>　</a:t>
            </a:r>
            <a:endParaRPr lang="ja-JP" altLang="en-US" sz="1100" dirty="0">
              <a:ea typeface="HG丸ｺﾞｼｯｸM-PRO" panose="020F0600000000000000" pitchFamily="50" charset="-128"/>
            </a:endParaRPr>
          </a:p>
          <a:p>
            <a:pPr>
              <a:spcAft>
                <a:spcPts val="600"/>
              </a:spcAft>
            </a:pPr>
            <a:r>
              <a:rPr lang="en-US" altLang="ja-JP" sz="1100" dirty="0">
                <a:ea typeface="HG丸ｺﾞｼｯｸM-PRO" panose="020F0600000000000000" pitchFamily="50" charset="-128"/>
              </a:rPr>
              <a:t>□ ② 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Announcement </a:t>
            </a:r>
            <a:r>
              <a:rPr lang="en-US" altLang="ja-JP" sz="1100" dirty="0">
                <a:ea typeface="HG丸ｺﾞｼｯｸM-PRO" panose="020F0600000000000000" pitchFamily="50" charset="-128"/>
              </a:rPr>
              <a:t>for the passengers</a:t>
            </a:r>
          </a:p>
          <a:p>
            <a:pPr>
              <a:spcAft>
                <a:spcPts val="600"/>
              </a:spcAft>
            </a:pPr>
            <a:r>
              <a:rPr lang="en-US" altLang="ja-JP" sz="1100" dirty="0">
                <a:ea typeface="HG丸ｺﾞｼｯｸM-PRO" panose="020F0600000000000000" pitchFamily="50" charset="-128"/>
              </a:rPr>
              <a:t>□ ③ Check the 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Passenger</a:t>
            </a:r>
            <a:r>
              <a:rPr lang="en-US" altLang="ja-JP" sz="1100" dirty="0" smtClean="0">
                <a:solidFill>
                  <a:srgbClr val="00B050"/>
                </a:solidFill>
                <a:ea typeface="HG丸ｺﾞｼｯｸM-PRO" panose="020F0600000000000000" pitchFamily="50" charset="-128"/>
              </a:rPr>
              <a:t> 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boarding bridge (or </a:t>
            </a:r>
            <a:r>
              <a:rPr lang="en-US" altLang="ja-JP" sz="1100" dirty="0">
                <a:ea typeface="HG丸ｺﾞｼｯｸM-PRO" panose="020F0600000000000000" pitchFamily="50" charset="-128"/>
              </a:rPr>
              <a:t>movable bridge) </a:t>
            </a:r>
            <a:r>
              <a:rPr lang="ja-JP" altLang="en-US" sz="1100" dirty="0" smtClean="0">
                <a:ea typeface="HG丸ｺﾞｼｯｸM-PRO" panose="020F0600000000000000" pitchFamily="50" charset="-128"/>
              </a:rPr>
              <a:t>		      </a:t>
            </a:r>
            <a:endParaRPr lang="ja-JP" altLang="en-US" sz="1100" dirty="0">
              <a:ea typeface="HG丸ｺﾞｼｯｸM-PRO" panose="020F0600000000000000" pitchFamily="50" charset="-128"/>
            </a:endParaRPr>
          </a:p>
          <a:p>
            <a:pPr>
              <a:spcAft>
                <a:spcPts val="400"/>
              </a:spcAft>
            </a:pPr>
            <a:r>
              <a:rPr lang="en-US" altLang="ja-JP" sz="1100" dirty="0">
                <a:ea typeface="HG丸ｺﾞｼｯｸM-PRO" panose="020F0600000000000000" pitchFamily="50" charset="-128"/>
              </a:rPr>
              <a:t>□ ④ Check the 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suitability </a:t>
            </a:r>
            <a:r>
              <a:rPr lang="en-US" altLang="ja-JP" sz="1100" dirty="0">
                <a:ea typeface="HG丸ｺﾞｼｯｸM-PRO" panose="020F0600000000000000" pitchFamily="50" charset="-128"/>
              </a:rPr>
              <a:t>of the departure route 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(Proximity of </a:t>
            </a:r>
            <a:r>
              <a:rPr lang="en-US" altLang="ja-JP" sz="1100" dirty="0">
                <a:ea typeface="HG丸ｺﾞｼｯｸM-PRO" panose="020F0600000000000000" pitchFamily="50" charset="-128"/>
              </a:rPr>
              <a:t>hazards and 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other </a:t>
            </a:r>
            <a:r>
              <a:rPr lang="en-US" altLang="ja-JP" sz="1100" dirty="0">
                <a:ea typeface="HG丸ｺﾞｼｯｸM-PRO" panose="020F0600000000000000" pitchFamily="50" charset="-128"/>
              </a:rPr>
              <a:t>vessels in way </a:t>
            </a:r>
            <a:endParaRPr lang="en-US" altLang="ja-JP" sz="1100" dirty="0" smtClean="0">
              <a:ea typeface="HG丸ｺﾞｼｯｸM-PRO" panose="020F0600000000000000" pitchFamily="50" charset="-128"/>
            </a:endParaRPr>
          </a:p>
          <a:p>
            <a:pPr>
              <a:spcAft>
                <a:spcPts val="400"/>
              </a:spcAft>
            </a:pPr>
            <a:r>
              <a:rPr lang="ja-JP" altLang="en-US" sz="1100" dirty="0" smtClean="0">
                <a:ea typeface="HG丸ｺﾞｼｯｸM-PRO" panose="020F0600000000000000" pitchFamily="50" charset="-128"/>
              </a:rPr>
              <a:t>           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of </a:t>
            </a:r>
            <a:r>
              <a:rPr lang="en-US" altLang="ja-JP" sz="1100" dirty="0">
                <a:ea typeface="HG丸ｺﾞｼｯｸM-PRO" panose="020F0600000000000000" pitchFamily="50" charset="-128"/>
              </a:rPr>
              <a:t>departure route)</a:t>
            </a:r>
          </a:p>
          <a:p>
            <a:pPr>
              <a:spcAft>
                <a:spcPts val="600"/>
              </a:spcAft>
            </a:pPr>
            <a:r>
              <a:rPr lang="en-US" altLang="ja-JP" sz="1100" dirty="0" smtClean="0">
                <a:ea typeface="HG丸ｺﾞｼｯｸM-PRO" panose="020F0600000000000000" pitchFamily="50" charset="-128"/>
              </a:rPr>
              <a:t>□ </a:t>
            </a:r>
            <a:r>
              <a:rPr lang="en-US" altLang="ja-JP" sz="1100" dirty="0">
                <a:ea typeface="HG丸ｺﾞｼｯｸM-PRO" panose="020F0600000000000000" pitchFamily="50" charset="-128"/>
              </a:rPr>
              <a:t>⑤ 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Consider shore mooring crew is </a:t>
            </a:r>
            <a:r>
              <a:rPr lang="en-US" altLang="ja-JP" sz="1100" dirty="0">
                <a:ea typeface="HG丸ｺﾞｼｯｸM-PRO" panose="020F0600000000000000" pitchFamily="50" charset="-128"/>
              </a:rPr>
              <a:t>necessary or not</a:t>
            </a:r>
          </a:p>
          <a:p>
            <a:pPr>
              <a:spcAft>
                <a:spcPts val="400"/>
              </a:spcAft>
            </a:pPr>
            <a:r>
              <a:rPr lang="en-US" altLang="ja-JP" sz="1100" dirty="0">
                <a:ea typeface="HG丸ｺﾞｼｯｸM-PRO" panose="020F0600000000000000" pitchFamily="50" charset="-128"/>
              </a:rPr>
              <a:t>□ 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⑥ Give </a:t>
            </a:r>
            <a:r>
              <a:rPr lang="en-US" altLang="ja-JP" sz="1100" dirty="0">
                <a:ea typeface="HG丸ｺﾞｼｯｸM-PRO" panose="020F0600000000000000" pitchFamily="50" charset="-128"/>
              </a:rPr>
              <a:t>notice to the 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shore (relevant </a:t>
            </a:r>
            <a:r>
              <a:rPr lang="en-US" altLang="ja-JP" sz="1100" dirty="0">
                <a:ea typeface="HG丸ｺﾞｼｯｸM-PRO" panose="020F0600000000000000" pitchFamily="50" charset="-128"/>
              </a:rPr>
              <a:t>departments or the operating </a:t>
            </a:r>
            <a:endParaRPr lang="en-US" altLang="ja-JP" sz="1100" dirty="0" smtClean="0">
              <a:ea typeface="HG丸ｺﾞｼｯｸM-PRO" panose="020F0600000000000000" pitchFamily="50" charset="-128"/>
            </a:endParaRPr>
          </a:p>
          <a:p>
            <a:pPr>
              <a:spcAft>
                <a:spcPts val="400"/>
              </a:spcAft>
            </a:pPr>
            <a:r>
              <a:rPr lang="en-US" altLang="ja-JP" sz="1100" dirty="0" smtClean="0">
                <a:ea typeface="HG丸ｺﾞｼｯｸM-PRO" panose="020F0600000000000000" pitchFamily="50" charset="-128"/>
              </a:rPr>
              <a:t>company</a:t>
            </a:r>
            <a:r>
              <a:rPr lang="en-US" altLang="ja-JP" sz="1100" dirty="0">
                <a:ea typeface="HG丸ｺﾞｼｯｸM-PRO" panose="020F0600000000000000" pitchFamily="50" charset="-128"/>
              </a:rPr>
              <a:t>), after departure</a:t>
            </a:r>
          </a:p>
          <a:p>
            <a:pPr>
              <a:spcAft>
                <a:spcPts val="600"/>
              </a:spcAft>
            </a:pPr>
            <a:r>
              <a:rPr lang="ja-JP" altLang="en-US" sz="1100" dirty="0" smtClean="0">
                <a:ea typeface="HG丸ｺﾞｼｯｸM-PRO" panose="020F0600000000000000" pitchFamily="50" charset="-128"/>
              </a:rPr>
              <a:t>□       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__________________________________________________________</a:t>
            </a:r>
            <a:endParaRPr lang="en-US" altLang="ja-JP" sz="1100" dirty="0">
              <a:ea typeface="HG丸ｺﾞｼｯｸM-PRO" panose="020F0600000000000000" pitchFamily="50" charset="-128"/>
            </a:endParaRPr>
          </a:p>
        </p:txBody>
      </p:sp>
      <p:sp>
        <p:nvSpPr>
          <p:cNvPr id="44" name="正方形/長方形 43"/>
          <p:cNvSpPr/>
          <p:nvPr/>
        </p:nvSpPr>
        <p:spPr>
          <a:xfrm>
            <a:off x="168126" y="4298944"/>
            <a:ext cx="6521748" cy="14670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</a:pPr>
            <a:r>
              <a:rPr lang="en-US" altLang="ja-JP" sz="1100" dirty="0">
                <a:ea typeface="HG丸ｺﾞｼｯｸM-PRO" panose="020F0600000000000000" pitchFamily="50" charset="-128"/>
              </a:rPr>
              <a:t>□ ① Announcement for the 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passengers</a:t>
            </a:r>
            <a:r>
              <a:rPr lang="en-US" altLang="ja-JP" sz="1100" dirty="0">
                <a:ea typeface="HG丸ｺﾞｼｯｸM-PRO" panose="020F0600000000000000" pitchFamily="50" charset="-128"/>
              </a:rPr>
              <a:t>	</a:t>
            </a:r>
            <a:r>
              <a:rPr lang="ja-JP" altLang="en-US" sz="1100" dirty="0" smtClean="0">
                <a:ea typeface="HG丸ｺﾞｼｯｸM-PRO" panose="020F0600000000000000" pitchFamily="50" charset="-128"/>
              </a:rPr>
              <a:t>	       	        </a:t>
            </a:r>
          </a:p>
          <a:p>
            <a:pPr>
              <a:spcAft>
                <a:spcPts val="600"/>
              </a:spcAft>
            </a:pPr>
            <a:r>
              <a:rPr lang="en-US" altLang="ja-JP" sz="1100" dirty="0">
                <a:ea typeface="HG丸ｺﾞｼｯｸM-PRO" panose="020F0600000000000000" pitchFamily="50" charset="-128"/>
              </a:rPr>
              <a:t>□ ② 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Tending </a:t>
            </a:r>
            <a:r>
              <a:rPr lang="en-US" altLang="ja-JP" sz="1100" dirty="0">
                <a:ea typeface="HG丸ｺﾞｼｯｸM-PRO" panose="020F0600000000000000" pitchFamily="50" charset="-128"/>
              </a:rPr>
              <a:t>mooring lines / Tightening brakes 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of </a:t>
            </a:r>
            <a:r>
              <a:rPr lang="en-US" altLang="ja-JP" sz="1100" dirty="0">
                <a:ea typeface="HG丸ｺﾞｼｯｸM-PRO" panose="020F0600000000000000" pitchFamily="50" charset="-128"/>
              </a:rPr>
              <a:t>mooring winches </a:t>
            </a:r>
            <a:endParaRPr lang="en-US" altLang="ja-JP" sz="1100" dirty="0" smtClean="0">
              <a:ea typeface="HG丸ｺﾞｼｯｸM-PRO" panose="020F0600000000000000" pitchFamily="50" charset="-128"/>
            </a:endParaRPr>
          </a:p>
          <a:p>
            <a:pPr>
              <a:spcAft>
                <a:spcPts val="600"/>
              </a:spcAft>
            </a:pPr>
            <a:r>
              <a:rPr lang="en-US" altLang="ja-JP" sz="1100" dirty="0" smtClean="0">
                <a:ea typeface="HG丸ｺﾞｼｯｸM-PRO" panose="020F0600000000000000" pitchFamily="50" charset="-128"/>
              </a:rPr>
              <a:t>□ </a:t>
            </a:r>
            <a:r>
              <a:rPr lang="en-US" altLang="ja-JP" sz="1100" dirty="0">
                <a:ea typeface="HG丸ｺﾞｼｯｸM-PRO" panose="020F0600000000000000" pitchFamily="50" charset="-128"/>
              </a:rPr>
              <a:t>③ Standby anchor </a:t>
            </a:r>
            <a:endParaRPr lang="en-US" altLang="ja-JP" sz="1100" dirty="0" smtClean="0">
              <a:ea typeface="HG丸ｺﾞｼｯｸM-PRO" panose="020F0600000000000000" pitchFamily="50" charset="-128"/>
            </a:endParaRPr>
          </a:p>
          <a:p>
            <a:pPr>
              <a:spcAft>
                <a:spcPts val="600"/>
              </a:spcAft>
            </a:pPr>
            <a:r>
              <a:rPr lang="en-US" altLang="ja-JP" sz="1100" dirty="0">
                <a:ea typeface="HG丸ｺﾞｼｯｸM-PRO" panose="020F0600000000000000" pitchFamily="50" charset="-128"/>
              </a:rPr>
              <a:t>□ ④ Standby engine and thruster if provided 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(To </a:t>
            </a:r>
            <a:r>
              <a:rPr lang="en-US" altLang="ja-JP" sz="1100" dirty="0">
                <a:ea typeface="HG丸ｺﾞｼｯｸM-PRO" panose="020F0600000000000000" pitchFamily="50" charset="-128"/>
              </a:rPr>
              <a:t>avoid damaging of lines, 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Surging</a:t>
            </a:r>
            <a:r>
              <a:rPr lang="en-US" altLang="ja-JP" sz="1100" dirty="0">
                <a:ea typeface="HG丸ｺﾞｼｯｸM-PRO" panose="020F0600000000000000" pitchFamily="50" charset="-128"/>
              </a:rPr>
              <a:t>) </a:t>
            </a:r>
            <a:endParaRPr lang="en-US" altLang="ja-JP" sz="1100" dirty="0" smtClean="0">
              <a:ea typeface="HG丸ｺﾞｼｯｸM-PRO" panose="020F0600000000000000" pitchFamily="50" charset="-128"/>
            </a:endParaRPr>
          </a:p>
          <a:p>
            <a:pPr>
              <a:spcAft>
                <a:spcPts val="600"/>
              </a:spcAft>
            </a:pPr>
            <a:r>
              <a:rPr lang="en-US" altLang="ja-JP" sz="1100" dirty="0" smtClean="0">
                <a:ea typeface="HG丸ｺﾞｼｯｸM-PRO" panose="020F0600000000000000" pitchFamily="50" charset="-128"/>
              </a:rPr>
              <a:t>□ </a:t>
            </a:r>
            <a:r>
              <a:rPr lang="en-US" altLang="ja-JP" sz="1100" dirty="0">
                <a:ea typeface="HG丸ｺﾞｼｯｸM-PRO" panose="020F0600000000000000" pitchFamily="50" charset="-128"/>
              </a:rPr>
              <a:t>⑤ 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Give</a:t>
            </a:r>
            <a:r>
              <a:rPr lang="en-US" altLang="ja-JP" sz="1100" dirty="0">
                <a:ea typeface="HG丸ｺﾞｼｯｸM-PRO" panose="020F0600000000000000" pitchFamily="50" charset="-128"/>
              </a:rPr>
              <a:t> 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notice </a:t>
            </a:r>
            <a:r>
              <a:rPr lang="en-US" altLang="ja-JP" sz="1100" dirty="0">
                <a:ea typeface="HG丸ｺﾞｼｯｸM-PRO" panose="020F0600000000000000" pitchFamily="50" charset="-128"/>
              </a:rPr>
              <a:t>to 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the </a:t>
            </a:r>
            <a:r>
              <a:rPr lang="en-US" altLang="ja-JP" sz="1100" dirty="0">
                <a:ea typeface="HG丸ｺﾞｼｯｸM-PRO" panose="020F0600000000000000" pitchFamily="50" charset="-128"/>
              </a:rPr>
              <a:t>shore 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(relevant </a:t>
            </a:r>
            <a:r>
              <a:rPr lang="en-US" altLang="ja-JP" sz="1100" dirty="0">
                <a:ea typeface="HG丸ｺﾞｼｯｸM-PRO" panose="020F0600000000000000" pitchFamily="50" charset="-128"/>
              </a:rPr>
              <a:t>departments 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etc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)</a:t>
            </a:r>
          </a:p>
          <a:p>
            <a:pPr>
              <a:spcAft>
                <a:spcPts val="600"/>
              </a:spcAft>
            </a:pPr>
            <a:r>
              <a:rPr lang="ja-JP" altLang="en-US" sz="1100" dirty="0" smtClean="0">
                <a:ea typeface="HG丸ｺﾞｼｯｸM-PRO" panose="020F0600000000000000" pitchFamily="50" charset="-128"/>
              </a:rPr>
              <a:t>□</a:t>
            </a:r>
            <a:r>
              <a:rPr lang="ja-JP" altLang="en-US" sz="1100" dirty="0">
                <a:ea typeface="HG丸ｺﾞｼｯｸM-PRO" panose="020F0600000000000000" pitchFamily="50" charset="-128"/>
              </a:rPr>
              <a:t>　　</a:t>
            </a:r>
            <a:r>
              <a:rPr lang="en-US" altLang="ja-JP" sz="1100" dirty="0">
                <a:ea typeface="HG丸ｺﾞｼｯｸM-PRO" panose="020F0600000000000000" pitchFamily="50" charset="-128"/>
              </a:rPr>
              <a:t>__________________________________________________________</a:t>
            </a:r>
          </a:p>
        </p:txBody>
      </p:sp>
      <p:sp>
        <p:nvSpPr>
          <p:cNvPr id="45" name="正方形/長方形 44"/>
          <p:cNvSpPr/>
          <p:nvPr/>
        </p:nvSpPr>
        <p:spPr>
          <a:xfrm>
            <a:off x="168126" y="6427423"/>
            <a:ext cx="6686548" cy="14927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ja-JP" sz="1100" dirty="0">
                <a:ea typeface="HG丸ｺﾞｼｯｸM-PRO" panose="020F0600000000000000" pitchFamily="50" charset="-128"/>
              </a:rPr>
              <a:t>□ ① Announcement for the passengers </a:t>
            </a:r>
            <a:endParaRPr lang="en-US" altLang="ja-JP" sz="1100" dirty="0" smtClean="0">
              <a:ea typeface="HG丸ｺﾞｼｯｸM-PRO" panose="020F0600000000000000" pitchFamily="50" charset="-128"/>
            </a:endParaRPr>
          </a:p>
          <a:p>
            <a:pPr>
              <a:spcAft>
                <a:spcPts val="600"/>
              </a:spcAft>
            </a:pPr>
            <a:r>
              <a:rPr lang="en-US" altLang="ja-JP" sz="1100" dirty="0" smtClean="0">
                <a:ea typeface="HG丸ｺﾞｼｯｸM-PRO" panose="020F0600000000000000" pitchFamily="50" charset="-128"/>
              </a:rPr>
              <a:t>□ </a:t>
            </a:r>
            <a:r>
              <a:rPr lang="en-US" altLang="ja-JP" sz="1100" dirty="0">
                <a:ea typeface="HG丸ｺﾞｼｯｸM-PRO" panose="020F0600000000000000" pitchFamily="50" charset="-128"/>
              </a:rPr>
              <a:t>②  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Readiness of crew </a:t>
            </a:r>
            <a:r>
              <a:rPr lang="en-US" altLang="ja-JP" sz="1100" dirty="0">
                <a:ea typeface="HG丸ｺﾞｼｯｸM-PRO" panose="020F0600000000000000" pitchFamily="50" charset="-128"/>
              </a:rPr>
              <a:t>and passengers 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		     </a:t>
            </a:r>
            <a:endParaRPr lang="ja-JP" altLang="en-US" sz="1100" dirty="0">
              <a:ea typeface="HG丸ｺﾞｼｯｸM-PRO" panose="020F0600000000000000" pitchFamily="50" charset="-128"/>
            </a:endParaRPr>
          </a:p>
          <a:p>
            <a:pPr>
              <a:spcAft>
                <a:spcPts val="600"/>
              </a:spcAft>
            </a:pPr>
            <a:r>
              <a:rPr lang="en-US" altLang="ja-JP" sz="1100" dirty="0">
                <a:ea typeface="HG丸ｺﾞｼｯｸM-PRO" panose="020F0600000000000000" pitchFamily="50" charset="-128"/>
              </a:rPr>
              <a:t>□ ③ Check the safe area, the evacuation route, the required time to evacuate etc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…</a:t>
            </a:r>
          </a:p>
          <a:p>
            <a:pPr>
              <a:spcAft>
                <a:spcPts val="400"/>
              </a:spcAft>
            </a:pPr>
            <a:r>
              <a:rPr lang="en-US" altLang="ja-JP" sz="1100" dirty="0">
                <a:ea typeface="HG丸ｺﾞｼｯｸM-PRO" panose="020F0600000000000000" pitchFamily="50" charset="-128"/>
              </a:rPr>
              <a:t>□ ④ 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Instruct </a:t>
            </a:r>
            <a:r>
              <a:rPr lang="en-US" altLang="ja-JP" sz="1100" dirty="0">
                <a:ea typeface="HG丸ｺﾞｼｯｸM-PRO" panose="020F0600000000000000" pitchFamily="50" charset="-128"/>
              </a:rPr>
              <a:t>crew to evacuate to land</a:t>
            </a:r>
            <a:endParaRPr lang="ja-JP" altLang="en-US" sz="1100" strike="sngStrike" dirty="0">
              <a:ea typeface="HG丸ｺﾞｼｯｸM-PRO" panose="020F0600000000000000" pitchFamily="50" charset="-128"/>
            </a:endParaRPr>
          </a:p>
          <a:p>
            <a:pPr>
              <a:spcAft>
                <a:spcPts val="600"/>
              </a:spcAft>
            </a:pPr>
            <a:r>
              <a:rPr lang="en-US" altLang="ja-JP" sz="1100" dirty="0" smtClean="0">
                <a:ea typeface="HG丸ｺﾞｼｯｸM-PRO" panose="020F0600000000000000" pitchFamily="50" charset="-128"/>
              </a:rPr>
              <a:t>□ </a:t>
            </a:r>
            <a:r>
              <a:rPr lang="en-US" altLang="ja-JP" sz="1100" dirty="0">
                <a:ea typeface="HG丸ｺﾞｼｯｸM-PRO" panose="020F0600000000000000" pitchFamily="50" charset="-128"/>
              </a:rPr>
              <a:t>⑤ Carry out the required work on board till Evacuation to the land </a:t>
            </a:r>
          </a:p>
          <a:p>
            <a:pPr>
              <a:spcAft>
                <a:spcPts val="600"/>
              </a:spcAft>
            </a:pPr>
            <a:r>
              <a:rPr lang="ja-JP" altLang="en-US" sz="1100" dirty="0">
                <a:ea typeface="HG丸ｺﾞｼｯｸM-PRO" panose="020F0600000000000000" pitchFamily="50" charset="-128"/>
              </a:rPr>
              <a:t>□　　</a:t>
            </a:r>
            <a:r>
              <a:rPr lang="en-US" altLang="ja-JP" sz="1100" dirty="0">
                <a:ea typeface="HG丸ｺﾞｼｯｸM-PRO" panose="020F0600000000000000" pitchFamily="50" charset="-128"/>
              </a:rPr>
              <a:t>__________________________________________________________</a:t>
            </a:r>
          </a:p>
        </p:txBody>
      </p:sp>
      <p:sp>
        <p:nvSpPr>
          <p:cNvPr id="46" name="正方形/長方形 45"/>
          <p:cNvSpPr/>
          <p:nvPr/>
        </p:nvSpPr>
        <p:spPr>
          <a:xfrm>
            <a:off x="168126" y="6060588"/>
            <a:ext cx="6588000" cy="29713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r>
              <a:rPr lang="en-US" altLang="ja-JP" sz="1400" dirty="0">
                <a:ea typeface="AR丸ゴシック体E" panose="020F0909000000000000" pitchFamily="49" charset="-128"/>
              </a:rPr>
              <a:t>Evacuation to the land</a:t>
            </a:r>
            <a:endParaRPr lang="ja-JP" altLang="en-US" sz="1400" dirty="0">
              <a:ea typeface="AR丸ゴシック体E" panose="020F0909000000000000" pitchFamily="49" charset="-128"/>
            </a:endParaRPr>
          </a:p>
        </p:txBody>
      </p:sp>
      <p:sp>
        <p:nvSpPr>
          <p:cNvPr id="49" name="正方形/長方形 48"/>
          <p:cNvSpPr/>
          <p:nvPr/>
        </p:nvSpPr>
        <p:spPr>
          <a:xfrm>
            <a:off x="168126" y="3983220"/>
            <a:ext cx="6588000" cy="273493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r>
              <a:rPr lang="en-US" altLang="ja-JP" sz="1400" dirty="0">
                <a:ea typeface="AR丸ゴシック体E" panose="020F0909000000000000" pitchFamily="49" charset="-128"/>
              </a:rPr>
              <a:t>Staying alongside</a:t>
            </a:r>
          </a:p>
        </p:txBody>
      </p:sp>
      <p:sp>
        <p:nvSpPr>
          <p:cNvPr id="50" name="正方形/長方形 49"/>
          <p:cNvSpPr/>
          <p:nvPr/>
        </p:nvSpPr>
        <p:spPr>
          <a:xfrm>
            <a:off x="168126" y="8189266"/>
            <a:ext cx="6588000" cy="26614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400" dirty="0">
                <a:solidFill>
                  <a:schemeClr val="tx1"/>
                </a:solidFill>
                <a:ea typeface="AR丸ゴシック体E" panose="020F0909000000000000" pitchFamily="49" charset="-128"/>
              </a:rPr>
              <a:t>Attention in case of the drifting </a:t>
            </a:r>
            <a:r>
              <a:rPr lang="ja-JP" altLang="en-US" sz="1400" dirty="0">
                <a:solidFill>
                  <a:schemeClr val="tx1"/>
                </a:solidFill>
                <a:ea typeface="AR丸ゴシック体E" panose="020F0909000000000000" pitchFamily="49" charset="-128"/>
              </a:rPr>
              <a:t>（</a:t>
            </a:r>
            <a:r>
              <a:rPr lang="en-US" altLang="ja-JP" sz="1400" dirty="0">
                <a:solidFill>
                  <a:schemeClr val="tx1"/>
                </a:solidFill>
                <a:ea typeface="AR丸ゴシック体E" panose="020F0909000000000000" pitchFamily="49" charset="-128"/>
              </a:rPr>
              <a:t>Additional points</a:t>
            </a:r>
            <a:r>
              <a:rPr lang="ja-JP" altLang="en-US" sz="1400" dirty="0">
                <a:solidFill>
                  <a:schemeClr val="tx1"/>
                </a:solidFill>
                <a:ea typeface="AR丸ゴシック体E" panose="020F0909000000000000" pitchFamily="49" charset="-128"/>
              </a:rPr>
              <a:t>）</a:t>
            </a:r>
          </a:p>
        </p:txBody>
      </p:sp>
      <p:sp>
        <p:nvSpPr>
          <p:cNvPr id="51" name="正方形/長方形 50"/>
          <p:cNvSpPr/>
          <p:nvPr/>
        </p:nvSpPr>
        <p:spPr>
          <a:xfrm>
            <a:off x="177818" y="8539875"/>
            <a:ext cx="657830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/>
              <a:t>When Tsunami is occurred, the mooring may break, and the ship may drift </a:t>
            </a:r>
            <a:r>
              <a:rPr lang="en-US" altLang="ja-JP" sz="1200" dirty="0" smtClean="0"/>
              <a:t>from </a:t>
            </a:r>
            <a:r>
              <a:rPr lang="en-US" altLang="ja-JP" sz="1200" dirty="0"/>
              <a:t>berth. And more there may be a risk that the terminal facilities such as a boarding bridge would collapse. </a:t>
            </a:r>
            <a:endParaRPr lang="ja-JP" altLang="ja-JP" sz="1200" dirty="0"/>
          </a:p>
          <a:p>
            <a:r>
              <a:rPr lang="en-US" altLang="ja-JP" sz="1200" dirty="0"/>
              <a:t>Therefore crew must ensure well where the safe water area and the </a:t>
            </a:r>
            <a:r>
              <a:rPr lang="en-US" altLang="ja-JP" sz="1200" dirty="0" smtClean="0"/>
              <a:t>evacuation </a:t>
            </a:r>
            <a:r>
              <a:rPr lang="en-US" altLang="ja-JP" sz="1200" dirty="0"/>
              <a:t>area on land are.</a:t>
            </a:r>
            <a:endParaRPr lang="ja-JP" altLang="ja-JP" sz="1200" dirty="0"/>
          </a:p>
          <a:p>
            <a:endParaRPr lang="ja-JP" altLang="ja-JP" sz="1200" dirty="0"/>
          </a:p>
        </p:txBody>
      </p:sp>
      <p:sp>
        <p:nvSpPr>
          <p:cNvPr id="27" name="正方形/長方形 26"/>
          <p:cNvSpPr/>
          <p:nvPr/>
        </p:nvSpPr>
        <p:spPr>
          <a:xfrm>
            <a:off x="177818" y="1549048"/>
            <a:ext cx="6516000" cy="279321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r>
              <a:rPr lang="en-US" altLang="ja-JP" sz="1400" dirty="0">
                <a:ea typeface="AR丸ゴシック体E" panose="020F0909000000000000" pitchFamily="49" charset="-128"/>
              </a:rPr>
              <a:t>Emergency departure</a:t>
            </a: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122827" y="150128"/>
            <a:ext cx="54454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latin typeface="+mj-ea"/>
                <a:ea typeface="+mj-ea"/>
              </a:rPr>
              <a:t>________________________________________________________________________________________________________________</a:t>
            </a:r>
            <a:endParaRPr kumimoji="1" lang="ja-JP" altLang="en-US" sz="1200" dirty="0">
              <a:latin typeface="+mj-ea"/>
              <a:ea typeface="+mj-ea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4580736" y="1522853"/>
            <a:ext cx="2463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800" dirty="0" smtClean="0">
                <a:solidFill>
                  <a:schemeClr val="bg1"/>
                </a:solidFill>
              </a:rPr>
              <a:t>*Continue to obtain the information of Tsunami</a:t>
            </a:r>
          </a:p>
          <a:p>
            <a:r>
              <a:rPr lang="en-US" altLang="ja-JP" sz="800" dirty="0" smtClean="0">
                <a:solidFill>
                  <a:schemeClr val="bg1"/>
                </a:solidFill>
              </a:rPr>
              <a:t>(from TV, Radio or VHF)</a:t>
            </a:r>
            <a:endParaRPr kumimoji="1" lang="ja-JP" altLang="en-US" sz="800" dirty="0">
              <a:solidFill>
                <a:schemeClr val="bg1"/>
              </a:solidFill>
            </a:endParaRP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4580736" y="3932020"/>
            <a:ext cx="2463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800" dirty="0" smtClean="0">
                <a:solidFill>
                  <a:schemeClr val="bg1"/>
                </a:solidFill>
              </a:rPr>
              <a:t>*Continue to obtain the information of Tsunami</a:t>
            </a:r>
          </a:p>
          <a:p>
            <a:r>
              <a:rPr lang="en-US" altLang="ja-JP" sz="800" dirty="0" smtClean="0">
                <a:solidFill>
                  <a:schemeClr val="bg1"/>
                </a:solidFill>
              </a:rPr>
              <a:t>(from TV, Radio or VHF)</a:t>
            </a:r>
            <a:endParaRPr kumimoji="1" lang="ja-JP" altLang="en-US" sz="800" dirty="0">
              <a:solidFill>
                <a:schemeClr val="bg1"/>
              </a:solidFill>
            </a:endParaRP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4580736" y="6042888"/>
            <a:ext cx="2463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800" dirty="0" smtClean="0">
                <a:solidFill>
                  <a:schemeClr val="bg1"/>
                </a:solidFill>
              </a:rPr>
              <a:t>*Continue to obtain the information of Tsunami</a:t>
            </a:r>
          </a:p>
          <a:p>
            <a:r>
              <a:rPr lang="en-US" altLang="ja-JP" sz="800" dirty="0" smtClean="0">
                <a:solidFill>
                  <a:schemeClr val="bg1"/>
                </a:solidFill>
              </a:rPr>
              <a:t>(from TV, Radio or VHF)</a:t>
            </a:r>
            <a:endParaRPr kumimoji="1" lang="ja-JP" altLang="en-US" sz="800" dirty="0">
              <a:solidFill>
                <a:schemeClr val="bg1"/>
              </a:solidFill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5715969" y="1919523"/>
            <a:ext cx="98184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 smtClean="0">
                <a:solidFill>
                  <a:schemeClr val="bg2">
                    <a:lumMod val="90000"/>
                  </a:schemeClr>
                </a:solidFill>
              </a:rPr>
              <a:t>(      minutes)</a:t>
            </a:r>
            <a:endParaRPr kumimoji="1" lang="ja-JP" altLang="en-US" sz="1100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5715959" y="2425306"/>
            <a:ext cx="98184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 smtClean="0">
                <a:solidFill>
                  <a:schemeClr val="bg2">
                    <a:lumMod val="90000"/>
                  </a:schemeClr>
                </a:solidFill>
              </a:rPr>
              <a:t>(      minutes)</a:t>
            </a:r>
            <a:endParaRPr kumimoji="1" lang="ja-JP" altLang="en-US" sz="1100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5715959" y="3153346"/>
            <a:ext cx="98184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 smtClean="0">
                <a:solidFill>
                  <a:schemeClr val="bg2">
                    <a:lumMod val="90000"/>
                  </a:schemeClr>
                </a:solidFill>
              </a:rPr>
              <a:t>(      minutes)</a:t>
            </a:r>
            <a:endParaRPr kumimoji="1" lang="ja-JP" altLang="en-US" sz="1100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5715959" y="3381850"/>
            <a:ext cx="98184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 smtClean="0">
                <a:solidFill>
                  <a:schemeClr val="bg2">
                    <a:lumMod val="90000"/>
                  </a:schemeClr>
                </a:solidFill>
              </a:rPr>
              <a:t>(      minutes)</a:t>
            </a:r>
            <a:endParaRPr kumimoji="1" lang="ja-JP" altLang="en-US" sz="1100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5715959" y="2660128"/>
            <a:ext cx="98184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 smtClean="0">
                <a:solidFill>
                  <a:schemeClr val="bg2">
                    <a:lumMod val="90000"/>
                  </a:schemeClr>
                </a:solidFill>
              </a:rPr>
              <a:t>(      minutes)</a:t>
            </a:r>
            <a:endParaRPr kumimoji="1" lang="ja-JP" altLang="en-US" sz="1100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5715962" y="4294940"/>
            <a:ext cx="98184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 smtClean="0">
                <a:solidFill>
                  <a:schemeClr val="bg2">
                    <a:lumMod val="90000"/>
                  </a:schemeClr>
                </a:solidFill>
              </a:rPr>
              <a:t>(      minutes)</a:t>
            </a:r>
            <a:endParaRPr kumimoji="1" lang="ja-JP" altLang="en-US" sz="1100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5715959" y="4524814"/>
            <a:ext cx="98184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 smtClean="0">
                <a:solidFill>
                  <a:schemeClr val="bg2">
                    <a:lumMod val="90000"/>
                  </a:schemeClr>
                </a:solidFill>
              </a:rPr>
              <a:t>(      minutes)</a:t>
            </a:r>
            <a:endParaRPr kumimoji="1" lang="ja-JP" altLang="en-US" sz="1100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5715959" y="4745644"/>
            <a:ext cx="98184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 smtClean="0">
                <a:solidFill>
                  <a:schemeClr val="bg2">
                    <a:lumMod val="90000"/>
                  </a:schemeClr>
                </a:solidFill>
              </a:rPr>
              <a:t>(      minutes)</a:t>
            </a:r>
            <a:endParaRPr kumimoji="1" lang="ja-JP" altLang="en-US" sz="1100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5715959" y="5005488"/>
            <a:ext cx="98184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 smtClean="0">
                <a:solidFill>
                  <a:schemeClr val="bg2">
                    <a:lumMod val="90000"/>
                  </a:schemeClr>
                </a:solidFill>
              </a:rPr>
              <a:t>(      minutes)</a:t>
            </a:r>
            <a:endParaRPr kumimoji="1" lang="ja-JP" altLang="en-US" sz="1100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5715959" y="5270856"/>
            <a:ext cx="98184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 smtClean="0">
                <a:solidFill>
                  <a:schemeClr val="bg2">
                    <a:lumMod val="90000"/>
                  </a:schemeClr>
                </a:solidFill>
              </a:rPr>
              <a:t>(      minutes)</a:t>
            </a:r>
            <a:endParaRPr kumimoji="1" lang="ja-JP" altLang="en-US" sz="1100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5774280" y="6690311"/>
            <a:ext cx="98184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 smtClean="0">
                <a:solidFill>
                  <a:schemeClr val="bg2">
                    <a:lumMod val="90000"/>
                  </a:schemeClr>
                </a:solidFill>
              </a:rPr>
              <a:t>(      minutes)</a:t>
            </a:r>
            <a:endParaRPr kumimoji="1" lang="ja-JP" altLang="en-US" sz="1100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5774281" y="7376336"/>
            <a:ext cx="98184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 smtClean="0">
                <a:solidFill>
                  <a:schemeClr val="bg2">
                    <a:lumMod val="90000"/>
                  </a:schemeClr>
                </a:solidFill>
              </a:rPr>
              <a:t>(      minutes)</a:t>
            </a:r>
            <a:endParaRPr kumimoji="1" lang="ja-JP" altLang="en-US" sz="1100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0" y="338086"/>
            <a:ext cx="6858000" cy="24140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600" dirty="0"/>
              <a:t>Basic Response List</a:t>
            </a:r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3429000" y="545588"/>
            <a:ext cx="34444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ja-JP" sz="1000" dirty="0" smtClean="0">
                <a:solidFill>
                  <a:schemeClr val="bg1">
                    <a:lumMod val="65000"/>
                  </a:schemeClr>
                </a:solidFill>
              </a:rPr>
              <a:t>(Fill in the as far as practicable)</a:t>
            </a:r>
            <a:endParaRPr lang="en-US" altLang="ja-JP" sz="10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47" name="角丸四角形 46"/>
          <p:cNvSpPr/>
          <p:nvPr/>
        </p:nvSpPr>
        <p:spPr>
          <a:xfrm>
            <a:off x="171001" y="912263"/>
            <a:ext cx="3449277" cy="549211"/>
          </a:xfrm>
          <a:prstGeom prst="round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400"/>
              </a:spcAft>
            </a:pPr>
            <a:r>
              <a:rPr lang="en-US" altLang="ja-JP" sz="1200" dirty="0" smtClean="0">
                <a:solidFill>
                  <a:schemeClr val="bg1"/>
                </a:solidFill>
                <a:ea typeface="HG丸ｺﾞｼｯｸM-PRO" panose="020F0600000000000000" pitchFamily="50" charset="-128"/>
              </a:rPr>
              <a:t>Keep monitoring the latest </a:t>
            </a:r>
            <a:r>
              <a:rPr lang="en-US" altLang="ja-JP" sz="1200" dirty="0">
                <a:solidFill>
                  <a:schemeClr val="bg1"/>
                </a:solidFill>
                <a:ea typeface="HG丸ｺﾞｼｯｸM-PRO" panose="020F0600000000000000" pitchFamily="50" charset="-128"/>
              </a:rPr>
              <a:t>information of Tsunami. (from TV, Radio or VHF)</a:t>
            </a:r>
          </a:p>
        </p:txBody>
      </p:sp>
      <p:sp>
        <p:nvSpPr>
          <p:cNvPr id="48" name="角丸四角形 47"/>
          <p:cNvSpPr/>
          <p:nvPr/>
        </p:nvSpPr>
        <p:spPr>
          <a:xfrm>
            <a:off x="3750907" y="909586"/>
            <a:ext cx="2995916" cy="549211"/>
          </a:xfrm>
          <a:prstGeom prst="round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400"/>
              </a:spcAft>
            </a:pPr>
            <a:r>
              <a:rPr lang="en-US" altLang="ja-JP" sz="1200" dirty="0" smtClean="0">
                <a:solidFill>
                  <a:schemeClr val="bg1"/>
                </a:solidFill>
                <a:ea typeface="HG丸ｺﾞｼｯｸM-PRO" panose="020F0600000000000000" pitchFamily="50" charset="-128"/>
              </a:rPr>
              <a:t>Confirm Tsunami occurrence indication </a:t>
            </a:r>
            <a:r>
              <a:rPr lang="en-US" altLang="ja-JP" sz="1200" dirty="0">
                <a:solidFill>
                  <a:schemeClr val="bg1"/>
                </a:solidFill>
                <a:ea typeface="HG丸ｺﾞｼｯｸM-PRO" panose="020F0600000000000000" pitchFamily="50" charset="-128"/>
              </a:rPr>
              <a:t>from Port master, Harbor administrator, etc… </a:t>
            </a:r>
          </a:p>
        </p:txBody>
      </p:sp>
    </p:spTree>
    <p:extLst>
      <p:ext uri="{BB962C8B-B14F-4D97-AF65-F5344CB8AC3E}">
        <p14:creationId xmlns:p14="http://schemas.microsoft.com/office/powerpoint/2010/main" val="1755082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3591</TotalTime>
  <Words>445</Words>
  <Application>Microsoft Office PowerPoint</Application>
  <PresentationFormat>A4 210 x 297 mm</PresentationFormat>
  <Paragraphs>109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AR丸ゴシック体E</vt:lpstr>
      <vt:lpstr>HG丸ｺﾞｼｯｸM-PRO</vt:lpstr>
      <vt:lpstr>ＭＳ Ｐゴシック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なし</dc:creator>
  <cp:lastModifiedBy>なし</cp:lastModifiedBy>
  <cp:revision>88</cp:revision>
  <cp:lastPrinted>2016-08-26T03:09:37Z</cp:lastPrinted>
  <dcterms:created xsi:type="dcterms:W3CDTF">2016-03-08T01:05:21Z</dcterms:created>
  <dcterms:modified xsi:type="dcterms:W3CDTF">2016-08-31T09:52:43Z</dcterms:modified>
</cp:coreProperties>
</file>