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ADD7"/>
    <a:srgbClr val="CC0000"/>
    <a:srgbClr val="FF6600"/>
    <a:srgbClr val="CCFFCC"/>
    <a:srgbClr val="99FF99"/>
    <a:srgbClr val="66FF66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31" autoAdjust="0"/>
    <p:restoredTop sz="94660"/>
  </p:normalViewPr>
  <p:slideViewPr>
    <p:cSldViewPr snapToGrid="0">
      <p:cViewPr varScale="1">
        <p:scale>
          <a:sx n="52" d="100"/>
          <a:sy n="52" d="100"/>
        </p:scale>
        <p:origin x="2292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72D08CEE-8F29-43BF-975D-4ACD28EBCCC9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29" tIns="45714" rIns="91429" bIns="4571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5300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72CF196F-AE93-4D32-B4E0-CACD9E58F1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381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F196F-AE93-4D32-B4E0-CACD9E58F16B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117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796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17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35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34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87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33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045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7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863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29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002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64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グループ化 39"/>
          <p:cNvGrpSpPr/>
          <p:nvPr/>
        </p:nvGrpSpPr>
        <p:grpSpPr>
          <a:xfrm>
            <a:off x="1744955" y="9084682"/>
            <a:ext cx="4145380" cy="341687"/>
            <a:chOff x="-4198776" y="1567890"/>
            <a:chExt cx="1549400" cy="1573934"/>
          </a:xfrm>
        </p:grpSpPr>
        <p:cxnSp>
          <p:nvCxnSpPr>
            <p:cNvPr id="25" name="直線矢印コネクタ 24"/>
            <p:cNvCxnSpPr/>
            <p:nvPr/>
          </p:nvCxnSpPr>
          <p:spPr>
            <a:xfrm>
              <a:off x="-4198776" y="2332653"/>
              <a:ext cx="0" cy="783771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矢印コネクタ 33"/>
            <p:cNvCxnSpPr/>
            <p:nvPr/>
          </p:nvCxnSpPr>
          <p:spPr>
            <a:xfrm>
              <a:off x="-3411376" y="1567890"/>
              <a:ext cx="0" cy="1573934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矢印コネクタ 35"/>
            <p:cNvCxnSpPr/>
            <p:nvPr/>
          </p:nvCxnSpPr>
          <p:spPr>
            <a:xfrm>
              <a:off x="-2649376" y="2358053"/>
              <a:ext cx="0" cy="783771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>
              <a:off x="-4198776" y="2358053"/>
              <a:ext cx="1549400" cy="0"/>
            </a:xfrm>
            <a:prstGeom prst="line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2557"/>
              </p:ext>
            </p:extLst>
          </p:nvPr>
        </p:nvGraphicFramePr>
        <p:xfrm>
          <a:off x="882233" y="3216273"/>
          <a:ext cx="5908426" cy="1250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4213"/>
                <a:gridCol w="2954213"/>
              </a:tblGrid>
              <a:tr h="250006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联络方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0006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代 理 店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：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航运公司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：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0006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装 卸 工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港</a:t>
                      </a:r>
                      <a:r>
                        <a:rPr lang="ja-JP" alt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    </a:t>
                      </a:r>
                      <a:r>
                        <a:rPr lang="zh-CN" alt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长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0006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取　　网：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海上保安部：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0006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拖船公司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其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　　</a:t>
                      </a:r>
                      <a:r>
                        <a:rPr lang="zh-CN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他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111968" y="846189"/>
            <a:ext cx="611364" cy="398265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CN" altLang="en-US" sz="1600" dirty="0" smtClean="0">
                <a:latin typeface="+mn-ea"/>
              </a:rPr>
              <a:t>在入港前，请再确认</a:t>
            </a:r>
            <a:endParaRPr kumimoji="1" lang="ja-JP" altLang="en-US" sz="1600" dirty="0">
              <a:latin typeface="+mn-ea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401444" y="7432042"/>
            <a:ext cx="319085" cy="2394436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CN" altLang="en-US" sz="1600" dirty="0" smtClean="0"/>
              <a:t>发生地震、海啸时判断</a:t>
            </a:r>
            <a:endParaRPr kumimoji="1" lang="ja-JP" altLang="en-US" sz="1600" dirty="0">
              <a:latin typeface="+mn-ea"/>
            </a:endParaRPr>
          </a:p>
        </p:txBody>
      </p:sp>
      <p:sp>
        <p:nvSpPr>
          <p:cNvPr id="9" name="下矢印 8"/>
          <p:cNvSpPr/>
          <p:nvPr/>
        </p:nvSpPr>
        <p:spPr>
          <a:xfrm>
            <a:off x="2697972" y="6687150"/>
            <a:ext cx="2090058" cy="648444"/>
          </a:xfrm>
          <a:prstGeom prst="downArrow">
            <a:avLst>
              <a:gd name="adj1" fmla="val 50000"/>
              <a:gd name="adj2" fmla="val 14516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1" name="爆発 2 10"/>
          <p:cNvSpPr/>
          <p:nvPr/>
        </p:nvSpPr>
        <p:spPr>
          <a:xfrm>
            <a:off x="1929755" y="6687149"/>
            <a:ext cx="3961498" cy="494701"/>
          </a:xfrm>
          <a:prstGeom prst="irregularSeal2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891571" y="6766981"/>
            <a:ext cx="211804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>
                <a:solidFill>
                  <a:schemeClr val="bg1"/>
                </a:solidFill>
              </a:rPr>
              <a:t>发生地震、海啸！！</a:t>
            </a:r>
            <a:endParaRPr kumimoji="1" lang="ja-JP" altLang="en-US" sz="1600" b="1" dirty="0">
              <a:solidFill>
                <a:schemeClr val="bg1"/>
              </a:solidFill>
              <a:latin typeface="+mn-ea"/>
            </a:endParaRPr>
          </a:p>
        </p:txBody>
      </p:sp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04049"/>
              </p:ext>
            </p:extLst>
          </p:nvPr>
        </p:nvGraphicFramePr>
        <p:xfrm>
          <a:off x="872318" y="7432042"/>
          <a:ext cx="5913188" cy="16964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8297"/>
                <a:gridCol w="1478297"/>
                <a:gridCol w="1953817"/>
                <a:gridCol w="1002777"/>
              </a:tblGrid>
              <a:tr h="203587">
                <a:tc gridSpan="4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地震信息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6257">
                <a:tc>
                  <a:txBody>
                    <a:bodyPr/>
                    <a:lstStyle/>
                    <a:p>
                      <a:r>
                        <a:rPr lang="zh-CN" altLang="en-US" sz="12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时间</a:t>
                      </a:r>
                      <a:r>
                        <a:rPr lang="ja-JP" altLang="en-US" sz="12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　</a:t>
                      </a:r>
                      <a:endParaRPr lang="en-US" altLang="ja-JP" sz="1200" dirty="0" smtClean="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  <a:p>
                      <a:pPr algn="r"/>
                      <a:r>
                        <a:rPr lang="ja-JP" altLang="en-US" sz="12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　</a:t>
                      </a:r>
                      <a:r>
                        <a:rPr lang="zh-CN" altLang="en-US" sz="12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时</a:t>
                      </a:r>
                      <a:r>
                        <a:rPr lang="zh-CN" altLang="en-US" sz="1200" baseline="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     分钟</a:t>
                      </a:r>
                      <a:endParaRPr kumimoji="1" lang="ja-JP" altLang="en-US" sz="1200" dirty="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规模</a:t>
                      </a:r>
                      <a:r>
                        <a:rPr lang="ko-KR" altLang="en-US" sz="1200" dirty="0" smtClean="0">
                          <a:latin typeface="SimSun" panose="02010600030101010101" pitchFamily="2" charset="-122"/>
                        </a:rPr>
                        <a:t>（</a:t>
                      </a:r>
                      <a:r>
                        <a:rPr lang="en-GB" altLang="ko-KR" sz="12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M</a:t>
                      </a:r>
                      <a:r>
                        <a:rPr lang="ko-KR" altLang="en-GB" sz="1200" dirty="0" smtClean="0">
                          <a:latin typeface="SimSun" panose="02010600030101010101" pitchFamily="2" charset="-122"/>
                        </a:rPr>
                        <a:t>）</a:t>
                      </a:r>
                      <a:endParaRPr kumimoji="1" lang="ja-JP" altLang="en-US" sz="1200" dirty="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发生地</a:t>
                      </a:r>
                      <a:endParaRPr kumimoji="1" lang="ja-JP" altLang="en-US" sz="1200" dirty="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震级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58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海啸信息</a:t>
                      </a:r>
                      <a:endParaRPr kumimoji="1" lang="ja-JP" altLang="en-US" sz="1400" b="1" dirty="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1754">
                <a:tc gridSpan="4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 smtClean="0"/>
                        <a:t>大海啸警报 海啸警报 海啸注意警报</a:t>
                      </a:r>
                      <a:endParaRPr kumimoji="1" lang="ja-JP" altLang="en-US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2193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 海啸到达时间</a:t>
                      </a:r>
                      <a:r>
                        <a:rPr kumimoji="1" lang="ja-JP" altLang="en-US" sz="1200" dirty="0" smtClean="0"/>
                        <a:t>　　　分</a:t>
                      </a:r>
                      <a:r>
                        <a:rPr kumimoji="1" lang="zh-CN" altLang="en-US" sz="1200" dirty="0" smtClean="0"/>
                        <a:t>钟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海啸预测浪高</a:t>
                      </a:r>
                      <a:r>
                        <a:rPr kumimoji="1" lang="ja-JP" altLang="en-US" sz="1200" dirty="0" smtClean="0"/>
                        <a:t>　　     　　　　　　　</a:t>
                      </a:r>
                      <a:r>
                        <a:rPr kumimoji="1" lang="zh-CN" altLang="en-US" sz="1200" dirty="0" smtClean="0"/>
                        <a:t>米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216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船长判断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正方形/長方形 32"/>
          <p:cNvSpPr/>
          <p:nvPr/>
        </p:nvSpPr>
        <p:spPr>
          <a:xfrm>
            <a:off x="1024411" y="9426369"/>
            <a:ext cx="5665842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b="1" dirty="0" smtClean="0"/>
              <a:t>港外避难</a:t>
            </a:r>
            <a:r>
              <a:rPr lang="ja-JP" altLang="en-US" b="1" dirty="0" smtClean="0"/>
              <a:t>　　　　　　　　</a:t>
            </a:r>
            <a:r>
              <a:rPr lang="zh-CN" altLang="en-US" b="1" dirty="0" smtClean="0"/>
              <a:t>加强系泊    </a:t>
            </a:r>
            <a:r>
              <a:rPr lang="ja-JP" altLang="en-US" b="1" dirty="0" smtClean="0"/>
              <a:t>　</a:t>
            </a:r>
            <a:r>
              <a:rPr lang="zh-CN" altLang="en-US" b="1" dirty="0" smtClean="0"/>
              <a:t>     </a:t>
            </a:r>
            <a:r>
              <a:rPr lang="ja-JP" altLang="en-US" b="1" dirty="0" smtClean="0"/>
              <a:t>　　　</a:t>
            </a:r>
            <a:r>
              <a:rPr lang="zh-CN" altLang="en-US" b="1" dirty="0" smtClean="0"/>
              <a:t>  陆上避难</a:t>
            </a:r>
            <a:endParaRPr lang="ja-JP" altLang="en-US" b="1" dirty="0"/>
          </a:p>
        </p:txBody>
      </p:sp>
      <p:sp>
        <p:nvSpPr>
          <p:cNvPr id="35" name="正方形/長方形 34"/>
          <p:cNvSpPr/>
          <p:nvPr/>
        </p:nvSpPr>
        <p:spPr>
          <a:xfrm>
            <a:off x="0" y="355599"/>
            <a:ext cx="6858000" cy="3340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 smtClean="0"/>
              <a:t>进港前提前确认</a:t>
            </a:r>
            <a:endParaRPr lang="ja-JP" altLang="en-US" sz="1600" dirty="0"/>
          </a:p>
        </p:txBody>
      </p:sp>
      <p:sp>
        <p:nvSpPr>
          <p:cNvPr id="24" name="正方形/長方形 23"/>
          <p:cNvSpPr/>
          <p:nvPr/>
        </p:nvSpPr>
        <p:spPr>
          <a:xfrm>
            <a:off x="111968" y="4908370"/>
            <a:ext cx="611364" cy="173086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CN" altLang="en-US" sz="1200" dirty="0" smtClean="0"/>
              <a:t>海啸应对（判断标准）</a:t>
            </a:r>
            <a:endParaRPr kumimoji="1" lang="ja-JP" altLang="en-US" sz="1100" dirty="0">
              <a:latin typeface="+mn-ea"/>
            </a:endParaRPr>
          </a:p>
        </p:txBody>
      </p:sp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010907"/>
              </p:ext>
            </p:extLst>
          </p:nvPr>
        </p:nvGraphicFramePr>
        <p:xfrm>
          <a:off x="876300" y="846190"/>
          <a:ext cx="5914359" cy="1182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42671"/>
                <a:gridCol w="1337129"/>
                <a:gridCol w="2434559"/>
              </a:tblGrid>
              <a:tr h="236560">
                <a:tc gridSpan="3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solidFill>
                            <a:schemeClr val="bg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港口、船舶信息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港 口 名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：</a:t>
                      </a:r>
                      <a:endParaRPr lang="ja-JP" alt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1" lang="ja-JP" altLang="en-US" sz="1200" b="0" i="0" u="none" strike="noStrike" kern="1200" baseline="0" dirty="0" smtClean="0">
                          <a:solidFill>
                            <a:schemeClr val="dk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  <a:cs typeface="+mn-cs"/>
                        </a:rPr>
                        <a:t>到岸方法：　　进船 ・ </a:t>
                      </a:r>
                      <a:r>
                        <a:rPr kumimoji="1" lang="zh-CN" altLang="en-US" sz="1200" b="0" i="0" u="none" strike="noStrike" kern="1200" baseline="0" dirty="0" smtClean="0">
                          <a:solidFill>
                            <a:schemeClr val="dk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  <a:cs typeface="+mn-cs"/>
                        </a:rPr>
                        <a:t>出船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到栈岸壁： 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岸　　壁：</a:t>
                      </a:r>
                      <a:r>
                        <a:rPr lang="zh-CN" altLang="en-US" sz="12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加强抗震 </a:t>
                      </a:r>
                      <a:r>
                        <a:rPr lang="ja-JP" altLang="en-US" sz="12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・</a:t>
                      </a:r>
                      <a:r>
                        <a:rPr lang="zh-CN" altLang="en-US" sz="12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非加强抗震</a:t>
                      </a:r>
                      <a:endParaRPr lang="ja-JP" altLang="en-US" sz="1200" dirty="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船名</a:t>
                      </a:r>
                      <a:r>
                        <a:rPr lang="zh-TW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：	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总吨数：</a:t>
                      </a:r>
                      <a:endParaRPr lang="ja-JP" altLang="en-US" sz="1200" dirty="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船型</a:t>
                      </a:r>
                      <a:r>
                        <a:rPr lang="zh-TW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船员</a:t>
                      </a:r>
                      <a:r>
                        <a:rPr lang="zh-TW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： 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　　　</a:t>
                      </a:r>
                      <a:r>
                        <a:rPr lang="zh-TW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人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载货</a:t>
                      </a:r>
                      <a:r>
                        <a:rPr lang="zh-TW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：</a:t>
                      </a:r>
                      <a:endParaRPr lang="ja-JP" altLang="en-US" sz="1200" dirty="0"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表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861114"/>
              </p:ext>
            </p:extLst>
          </p:nvPr>
        </p:nvGraphicFramePr>
        <p:xfrm>
          <a:off x="877079" y="2166788"/>
          <a:ext cx="5908428" cy="923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5781"/>
                <a:gridCol w="2952647"/>
              </a:tblGrid>
              <a:tr h="230765">
                <a:tc gridSpan="2">
                  <a:txBody>
                    <a:bodyPr/>
                    <a:lstStyle/>
                    <a:p>
                      <a:pPr fontAlgn="ctr"/>
                      <a:r>
                        <a:rPr lang="zh-CN" altLang="en-US" sz="1400" b="1" dirty="0" smtClean="0">
                          <a:solidFill>
                            <a:schemeClr val="bg1"/>
                          </a:solidFill>
                          <a:latin typeface="Malgun Gothic" panose="020B0503020000020004" pitchFamily="34" charset="-127"/>
                          <a:ea typeface="+mj-ea"/>
                        </a:rPr>
                        <a:t>避难基本信息</a:t>
                      </a:r>
                      <a:endParaRPr lang="ja-JP" altLang="en-US" sz="1400" b="1" dirty="0">
                        <a:solidFill>
                          <a:schemeClr val="bg1"/>
                        </a:solidFill>
                        <a:latin typeface="Malgun Gothic" panose="020B0503020000020004" pitchFamily="34" charset="-127"/>
                        <a:ea typeface="+mj-ea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6153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避难海域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： </a:t>
                      </a:r>
                      <a:r>
                        <a:rPr lang="zh-CN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从</a:t>
                      </a:r>
                      <a:r>
                        <a:rPr lang="en-US" altLang="ja-JP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(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　　　　　　　　　</a:t>
                      </a:r>
                      <a:r>
                        <a:rPr lang="en-US" altLang="ja-JP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) </a:t>
                      </a:r>
                      <a:r>
                        <a:rPr lang="zh-CN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到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 </a:t>
                      </a:r>
                      <a:r>
                        <a:rPr lang="en-US" altLang="ja-JP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(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　　　　　　</a:t>
                      </a:r>
                      <a:r>
                        <a:rPr lang="en-US" altLang="ja-JP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)</a:t>
                      </a:r>
                      <a:r>
                        <a:rPr lang="ja-JP" altLang="en-US" sz="12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度</a:t>
                      </a:r>
                      <a:r>
                        <a:rPr lang="en-US" altLang="ja-JP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(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　　　　　　 </a:t>
                      </a:r>
                      <a:r>
                        <a:rPr lang="en-US" altLang="ja-JP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)</a:t>
                      </a:r>
                      <a:r>
                        <a:rPr lang="zh-CN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米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　　　</a:t>
                      </a:r>
                      <a:r>
                        <a:rPr lang="ja-JP" altLang="en-US" sz="1200" u="none" strike="noStrike" baseline="0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 </a:t>
                      </a:r>
                      <a:r>
                        <a:rPr lang="zh-CN" altLang="en-US" sz="1200" u="none" strike="noStrike" baseline="0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水深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： 　　　　　</a:t>
                      </a:r>
                      <a:r>
                        <a:rPr lang="zh-CN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米</a:t>
                      </a:r>
                      <a:endParaRPr lang="ja-JP" altLang="en-US" sz="1200" u="none" strike="noStrike" dirty="0" smtClean="0"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　　　　</a:t>
                      </a:r>
                      <a:r>
                        <a:rPr lang="zh-CN" altLang="en-US" sz="12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北</a:t>
                      </a:r>
                      <a:r>
                        <a:rPr lang="zh-CN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纬</a:t>
                      </a:r>
                      <a:r>
                        <a:rPr lang="zh-TW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：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　　　</a:t>
                      </a:r>
                      <a:r>
                        <a:rPr lang="zh-CN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东经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：　　　　　　　　</a:t>
                      </a:r>
                      <a:r>
                        <a:rPr lang="zh-CN" altLang="en-US" sz="1200" dirty="0" smtClean="0"/>
                        <a:t>到达避难海域所需时间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：　　　　　　　</a:t>
                      </a:r>
                      <a:r>
                        <a:rPr lang="zh-CN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分钟</a:t>
                      </a:r>
                      <a:endParaRPr lang="zh-TW" altLang="en-US" sz="14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TW" altLang="en-US" sz="14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0765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 smtClean="0"/>
                        <a:t>陆上避难场所</a:t>
                      </a:r>
                      <a:r>
                        <a:rPr lang="zh-TW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：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　　</a:t>
                      </a:r>
                      <a:endParaRPr lang="zh-TW" altLang="en-US" sz="12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驾船支援要否</a:t>
                      </a:r>
                      <a:r>
                        <a:rPr lang="ja-JP" altLang="en-US" sz="12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： 　拖船（要   不要）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2" name="表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67441"/>
              </p:ext>
            </p:extLst>
          </p:nvPr>
        </p:nvGraphicFramePr>
        <p:xfrm>
          <a:off x="14505" y="39746"/>
          <a:ext cx="3206899" cy="252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6899"/>
              </a:tblGrid>
              <a:tr h="2526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填表人姓名</a:t>
                      </a:r>
                      <a:r>
                        <a:rPr lang="ja-JP" altLang="en-US" sz="1400" u="none" strike="noStrike" baseline="0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ja-JP" altLang="en-US" sz="14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：</a:t>
                      </a:r>
                      <a:endParaRPr lang="zh-TW" altLang="en-US" sz="1400" u="none" strike="noStrike" dirty="0"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3" name="テキスト ボックス 42"/>
          <p:cNvSpPr txBox="1"/>
          <p:nvPr/>
        </p:nvSpPr>
        <p:spPr>
          <a:xfrm>
            <a:off x="3175000" y="-24339"/>
            <a:ext cx="36057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600" dirty="0" smtClean="0">
                <a:latin typeface="SimSun" panose="02010600030101010101" pitchFamily="2" charset="-122"/>
                <a:ea typeface="SimSun" panose="02010600030101010101" pitchFamily="2" charset="-122"/>
              </a:rPr>
              <a:t>【</a:t>
            </a:r>
            <a:r>
              <a:rPr kumimoji="1" lang="ja-JP" altLang="en-US" sz="1600" dirty="0" smtClean="0">
                <a:latin typeface="SimSun" panose="02010600030101010101" pitchFamily="2" charset="-122"/>
                <a:ea typeface="SimSun" panose="02010600030101010101" pitchFamily="2" charset="-122"/>
              </a:rPr>
              <a:t>港</a:t>
            </a:r>
            <a:r>
              <a:rPr lang="zh-CN" altLang="en-US" sz="1600" dirty="0" smtClean="0">
                <a:latin typeface="SimSun" panose="02010600030101010101" pitchFamily="2" charset="-122"/>
                <a:ea typeface="SimSun" panose="02010600030101010101" pitchFamily="2" charset="-122"/>
              </a:rPr>
              <a:t>口名        </a:t>
            </a:r>
            <a:r>
              <a:rPr kumimoji="1" lang="en-US" altLang="ja-JP" sz="1600" dirty="0" smtClean="0">
                <a:latin typeface="SimSun" panose="02010600030101010101" pitchFamily="2" charset="-122"/>
                <a:ea typeface="SimSun" panose="02010600030101010101" pitchFamily="2" charset="-122"/>
              </a:rPr>
              <a:t>】</a:t>
            </a:r>
            <a:r>
              <a:rPr kumimoji="1" lang="ja-JP" altLang="en-US" sz="1600" dirty="0" smtClean="0">
                <a:latin typeface="SimSun" panose="02010600030101010101" pitchFamily="2" charset="-122"/>
                <a:ea typeface="SimSun" panose="02010600030101010101" pitchFamily="2" charset="-122"/>
              </a:rPr>
              <a:t>　</a:t>
            </a:r>
            <a:r>
              <a:rPr lang="ko-KR" altLang="en-US" sz="1600" dirty="0" smtClean="0">
                <a:solidFill>
                  <a:srgbClr val="FF0000"/>
                </a:solidFill>
                <a:latin typeface="SimSun" panose="02010600030101010101" pitchFamily="2" charset="-122"/>
              </a:rPr>
              <a:t>货船用</a:t>
            </a:r>
            <a:endParaRPr kumimoji="1" lang="ja-JP" altLang="en-US" sz="1600" dirty="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111967" y="7432042"/>
            <a:ext cx="274444" cy="2394436"/>
          </a:xfrm>
          <a:prstGeom prst="rect">
            <a:avLst/>
          </a:prstGeom>
          <a:solidFill>
            <a:schemeClr val="bg1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400" dirty="0" smtClean="0">
                <a:solidFill>
                  <a:srgbClr val="C00000"/>
                </a:solidFill>
              </a:rPr>
              <a:t>船长判断</a:t>
            </a:r>
            <a:endParaRPr kumimoji="1" lang="ja-JP" altLang="en-US" sz="1200" dirty="0">
              <a:solidFill>
                <a:srgbClr val="C00000"/>
              </a:solidFill>
            </a:endParaRPr>
          </a:p>
        </p:txBody>
      </p:sp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692163"/>
              </p:ext>
            </p:extLst>
          </p:nvPr>
        </p:nvGraphicFramePr>
        <p:xfrm>
          <a:off x="882233" y="4548518"/>
          <a:ext cx="5908426" cy="2690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7567"/>
                <a:gridCol w="3310859"/>
              </a:tblGrid>
              <a:tr h="26903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dirty="0" smtClean="0">
                          <a:solidFill>
                            <a:schemeClr val="bg1"/>
                          </a:solidFill>
                          <a:latin typeface="+mn-ea"/>
                        </a:rPr>
                        <a:t> </a:t>
                      </a:r>
                      <a:r>
                        <a:rPr lang="zh-CN" altLang="en-US" sz="1200" dirty="0" smtClean="0">
                          <a:solidFill>
                            <a:schemeClr val="bg1"/>
                          </a:solidFill>
                        </a:rPr>
                        <a:t>尽可能提前确认海啸信息</a:t>
                      </a:r>
                      <a:endParaRPr lang="ja-JP" altLang="en-US" sz="1200" b="1" dirty="0">
                        <a:solidFill>
                          <a:schemeClr val="bg1"/>
                        </a:solidFill>
                        <a:latin typeface="+mn-ea"/>
                      </a:endParaRPr>
                    </a:p>
                  </a:txBody>
                  <a:tcPr marL="36000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 </a:t>
                      </a:r>
                      <a:r>
                        <a:rPr lang="zh-CN" altLang="en-US" sz="1200" dirty="0" smtClean="0"/>
                        <a:t>预测最大浪高 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：　　　　   </a:t>
                      </a:r>
                      <a:r>
                        <a:rPr lang="zh-CN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米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 （</a:t>
                      </a:r>
                      <a:r>
                        <a:rPr lang="zh-CN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到达时间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：</a:t>
                      </a:r>
                      <a:r>
                        <a:rPr lang="ja-JP" altLang="en-US" sz="1200" b="0" baseline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 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　　 　　）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</a:endParaRPr>
                    </a:p>
                  </a:txBody>
                  <a:tcPr marL="36000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941403"/>
              </p:ext>
            </p:extLst>
          </p:nvPr>
        </p:nvGraphicFramePr>
        <p:xfrm>
          <a:off x="872321" y="4908371"/>
          <a:ext cx="5918339" cy="17308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4599"/>
                <a:gridCol w="807720"/>
                <a:gridCol w="989005"/>
                <a:gridCol w="989005"/>
                <a:gridCol w="989005"/>
                <a:gridCol w="989005"/>
              </a:tblGrid>
              <a:tr h="288471">
                <a:tc gridSpan="6">
                  <a:txBody>
                    <a:bodyPr/>
                    <a:lstStyle/>
                    <a:p>
                      <a:pPr fontAlgn="ctr"/>
                      <a:r>
                        <a:rPr lang="zh-CN" altLang="en-US" sz="1400" b="1" dirty="0" smtClean="0">
                          <a:solidFill>
                            <a:schemeClr val="bg1"/>
                          </a:solidFill>
                        </a:rPr>
                        <a:t>根据海啸到达时间应对海啸（判断标准）</a:t>
                      </a:r>
                      <a:endParaRPr lang="ja-JP" altLang="en-US" sz="1400" b="1" dirty="0">
                        <a:solidFill>
                          <a:schemeClr val="bg1"/>
                        </a:solidFill>
                        <a:latin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8847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警报级别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海啸浪高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到岸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抛锚系泊中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884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　　</a:t>
                      </a:r>
                      <a:r>
                        <a:rPr lang="zh-CN" altLang="en-US" sz="12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分钟以内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超过</a:t>
                      </a:r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　　</a:t>
                      </a:r>
                      <a:r>
                        <a:rPr lang="zh-CN" altLang="en-US" sz="1200" u="none" strike="noStrike" dirty="0" smtClean="0">
                          <a:solidFill>
                            <a:schemeClr val="dk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分钟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　　</a:t>
                      </a:r>
                      <a:r>
                        <a:rPr lang="zh-CN" altLang="en-US" sz="12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分钟以内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超过</a:t>
                      </a:r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　　</a:t>
                      </a:r>
                      <a:r>
                        <a:rPr lang="zh-CN" altLang="en-US" sz="1200" u="none" strike="noStrike" dirty="0" smtClean="0">
                          <a:solidFill>
                            <a:schemeClr val="dk1"/>
                          </a:solidFill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分钟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88479">
                <a:tc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大</a:t>
                      </a:r>
                      <a:r>
                        <a:rPr lang="zh-CN" altLang="en-US" sz="14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海啸警报</a:t>
                      </a:r>
                      <a:r>
                        <a:rPr lang="ko-KR" altLang="en-US" sz="1400" dirty="0" smtClean="0">
                          <a:latin typeface="SimSun" panose="02010600030101010101" pitchFamily="2" charset="-122"/>
                        </a:rPr>
                        <a:t> 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超过</a:t>
                      </a:r>
                      <a:r>
                        <a:rPr lang="en-US" sz="14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３</a:t>
                      </a:r>
                      <a:r>
                        <a:rPr lang="zh-CN" altLang="en-US" sz="14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米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海啸警报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１</a:t>
                      </a:r>
                      <a:r>
                        <a:rPr lang="zh-CN" altLang="en-US" sz="14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到</a:t>
                      </a:r>
                      <a:r>
                        <a:rPr lang="en-US" sz="14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３</a:t>
                      </a:r>
                      <a:r>
                        <a:rPr lang="zh-CN" altLang="en-US" sz="14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米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dirty="0" smtClean="0"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海啸注意警报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不到</a:t>
                      </a:r>
                      <a:r>
                        <a:rPr lang="en-US" sz="14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１</a:t>
                      </a:r>
                      <a:r>
                        <a:rPr lang="zh-CN" altLang="en-US" sz="1400" u="none" strike="noStrike" dirty="0" smtClean="0">
                          <a:effectLst/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米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28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392375"/>
            <a:ext cx="6858000" cy="2414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latin typeface="SimSun" panose="02010600030101010101" pitchFamily="2" charset="-122"/>
                <a:ea typeface="SimSun" panose="02010600030101010101" pitchFamily="2" charset="-122"/>
              </a:rPr>
              <a:t>确认一览表</a:t>
            </a:r>
            <a:endParaRPr lang="ja-JP" altLang="en-US" sz="16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55575" y="1791665"/>
            <a:ext cx="6702425" cy="2164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① </a:t>
            </a:r>
            <a:r>
              <a:rPr lang="zh-CN" altLang="en-US" sz="1200" dirty="0" smtClean="0"/>
              <a:t>停止装卸作业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	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　  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  </a:t>
            </a:r>
            <a:r>
              <a:rPr lang="zh-CN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分钟</a:t>
            </a:r>
            <a:r>
              <a:rPr lang="en-US" altLang="ja-JP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>
              <a:spcAft>
                <a:spcPts val="400"/>
              </a:spcAft>
            </a:pP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② </a:t>
            </a:r>
            <a:r>
              <a:rPr lang="zh-CN" altLang="en-US" sz="1200" dirty="0" smtClean="0"/>
              <a:t>召集船员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		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  </a:t>
            </a:r>
            <a:r>
              <a:rPr lang="zh-CN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分钟</a:t>
            </a:r>
            <a:r>
              <a:rPr lang="en-US" altLang="ja-JP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>
              <a:spcAft>
                <a:spcPts val="400"/>
              </a:spcAft>
            </a:pP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 </a:t>
            </a:r>
            <a:r>
              <a:rPr lang="zh-CN" altLang="en-US" sz="1200" dirty="0" smtClean="0"/>
              <a:t>做离栈、出港（引擎）的准备                                 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 　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  </a:t>
            </a:r>
            <a:r>
              <a:rPr lang="zh-CN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分钟</a:t>
            </a:r>
            <a:r>
              <a:rPr lang="en-US" altLang="ja-JP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>
              <a:spcAft>
                <a:spcPts val="400"/>
              </a:spcAft>
            </a:pP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④ </a:t>
            </a:r>
            <a:r>
              <a:rPr lang="zh-CN" altLang="en-US" sz="1200" dirty="0" smtClean="0"/>
              <a:t>有无拖船、领港员及取网支援</a:t>
            </a:r>
            <a:endParaRPr lang="en-US" altLang="ja-JP" sz="12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⑤ </a:t>
            </a:r>
            <a:r>
              <a:rPr lang="zh-CN" altLang="en-US" sz="1200" dirty="0" smtClean="0"/>
              <a:t>装卸设备（天车等）的收纳确认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⑥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zh-CN" altLang="en-US" sz="1200" dirty="0" smtClean="0"/>
              <a:t>确认出港航路状况（有无障碍物或其他船舶存在）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⑦ </a:t>
            </a:r>
            <a:r>
              <a:rPr lang="zh-CN" altLang="en-US" sz="1200" dirty="0" smtClean="0"/>
              <a:t>系泊索的解除或切断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→　</a:t>
            </a:r>
            <a:r>
              <a:rPr lang="zh-CN" altLang="en-US" sz="1200" dirty="0" smtClean="0"/>
              <a:t>出港 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 　　　　　　　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 </a:t>
            </a:r>
            <a:r>
              <a:rPr lang="zh-CN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分钟</a:t>
            </a:r>
            <a:r>
              <a:rPr lang="en-US" altLang="ja-JP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en-US" sz="1050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⑧ </a:t>
            </a:r>
            <a:r>
              <a:rPr lang="zh-CN" altLang="en-US" sz="1200" dirty="0" smtClean="0"/>
              <a:t>出港后联系陆上相关部门、航运公司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</a:t>
            </a:r>
            <a:r>
              <a:rPr lang="zh-CN" altLang="en-US" sz="1000" u="sng" dirty="0" smtClean="0">
                <a:latin typeface="+mn-ea"/>
              </a:rPr>
              <a:t>到紧急出港所需时间</a:t>
            </a:r>
            <a:r>
              <a:rPr lang="ja-JP" altLang="en-US" sz="1000" u="sng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 </a:t>
            </a:r>
            <a:r>
              <a:rPr lang="en-US" altLang="ja-JP" sz="1000" u="sng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 </a:t>
            </a:r>
            <a:r>
              <a:rPr lang="ja-JP" altLang="en-US" sz="1000" u="sng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 </a:t>
            </a:r>
            <a:r>
              <a:rPr lang="ja-JP" altLang="en-US" sz="100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  </a:t>
            </a:r>
            <a:r>
              <a:rPr lang="zh-CN" altLang="en-US" sz="100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分钟</a:t>
            </a:r>
            <a:r>
              <a:rPr lang="en-US" altLang="ja-JP" sz="100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en-US" sz="1000" u="sng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 </a:t>
            </a:r>
            <a:r>
              <a:rPr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__________________________________________________________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192585" y="4491532"/>
            <a:ext cx="6521748" cy="2575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 </a:t>
            </a:r>
            <a:r>
              <a:rPr lang="zh-CN" altLang="en-US" sz="1200" dirty="0" smtClean="0"/>
              <a:t>召集船员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</a:t>
            </a:r>
            <a:r>
              <a:rPr lang="zh-CN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钟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② </a:t>
            </a:r>
            <a:r>
              <a:rPr lang="zh-CN" altLang="en-US" sz="1200" dirty="0" smtClean="0"/>
              <a:t>卷紧系泊索，增加系泊索／系泊索的制动增强                                          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</a:t>
            </a:r>
            <a:r>
              <a:rPr lang="zh-CN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钟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③</a:t>
            </a:r>
            <a:r>
              <a:rPr lang="zh-CN" altLang="en-US" sz="1200" dirty="0"/>
              <a:t> </a:t>
            </a:r>
            <a:r>
              <a:rPr lang="zh-CN" altLang="en-US" sz="1200" dirty="0" smtClean="0"/>
              <a:t>锚</a:t>
            </a:r>
            <a:r>
              <a:rPr lang="zh-CN" altLang="en-US" sz="1200" dirty="0"/>
              <a:t>的准备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        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</a:t>
            </a:r>
            <a:r>
              <a:rPr lang="zh-CN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钟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④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zh-CN" altLang="en-US" sz="1200" dirty="0" smtClean="0"/>
              <a:t>引擎的准备（防止索切断、漂流）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en-US" altLang="ja-JP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                          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</a:t>
            </a:r>
            <a:r>
              <a:rPr lang="zh-CN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钟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⑤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zh-CN" altLang="en-US" sz="1200" dirty="0" smtClean="0"/>
              <a:t>协商、指示中止装卸作业 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</a:t>
            </a:r>
            <a:r>
              <a:rPr lang="zh-CN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钟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⑥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zh-CN" altLang="en-US" sz="1200" dirty="0" smtClean="0"/>
              <a:t>确认防水措施（所有防水门的关闭、海水阀的关闭等）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　</a:t>
            </a:r>
            <a:r>
              <a:rPr lang="en-US" altLang="ja-JP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</a:t>
            </a:r>
            <a:r>
              <a:rPr lang="zh-CN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钟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⑦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zh-CN" altLang="en-US" sz="1200" dirty="0" smtClean="0"/>
              <a:t>联络、确认陆上相关部门、船运公司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zh-CN" altLang="en-US" sz="1000" dirty="0" smtClean="0"/>
              <a:t> </a:t>
            </a:r>
            <a:r>
              <a:rPr lang="zh-CN" altLang="en-US" sz="1000" u="sng" dirty="0" smtClean="0">
                <a:latin typeface="+mn-ea"/>
              </a:rPr>
              <a:t>到加强系泊所需时间</a:t>
            </a:r>
            <a:r>
              <a:rPr lang="ja-JP" altLang="en-US" sz="100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分</a:t>
            </a:r>
            <a:r>
              <a:rPr lang="zh-CN" altLang="en-US" sz="100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钟</a:t>
            </a:r>
            <a:r>
              <a:rPr lang="ja-JP" altLang="en-US" sz="100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000" u="sng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⑧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zh-CN" altLang="en-US" sz="1200" dirty="0" smtClean="0"/>
              <a:t>继续收集信息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zh-CN" altLang="en-US" sz="1000" dirty="0" smtClean="0"/>
              <a:t> （对于港长、港湾管理者等的建议、避难指示的准备） </a:t>
            </a:r>
            <a:endParaRPr lang="en-US" altLang="zh-CN" sz="1000" dirty="0" smtClean="0"/>
          </a:p>
          <a:p>
            <a:r>
              <a:rPr lang="en-US" altLang="zh-CN" sz="1000" dirty="0" smtClean="0"/>
              <a:t>          </a:t>
            </a:r>
            <a:r>
              <a:rPr lang="zh-CN" altLang="en-US" sz="1000" dirty="0" smtClean="0"/>
              <a:t>（港外避难时的安全（避难）水域的确认） </a:t>
            </a:r>
            <a:endParaRPr lang="en-US" altLang="zh-CN" sz="1000" dirty="0" smtClean="0"/>
          </a:p>
          <a:p>
            <a:r>
              <a:rPr lang="en-US" altLang="zh-CN" sz="1000" dirty="0" smtClean="0"/>
              <a:t>          </a:t>
            </a:r>
            <a:r>
              <a:rPr lang="zh-CN" altLang="en-US" sz="1000" dirty="0" smtClean="0"/>
              <a:t>（陆上避难时的避难场所、避难路径等的确认）</a:t>
            </a:r>
            <a:br>
              <a:rPr lang="zh-CN" altLang="en-US" sz="1000" dirty="0" smtClean="0"/>
            </a:br>
            <a:r>
              <a:rPr lang="zh-CN" altLang="en-US" sz="1000" dirty="0" smtClean="0"/>
              <a:t> 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_________________________________________________________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175000" y="-24339"/>
            <a:ext cx="36057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400" dirty="0" smtClean="0">
                <a:solidFill>
                  <a:srgbClr val="FF0000"/>
                </a:solidFill>
              </a:rPr>
              <a:t>货船用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221795" y="7588035"/>
            <a:ext cx="6686548" cy="14824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① </a:t>
            </a:r>
            <a:r>
              <a:rPr lang="zh-CN" altLang="en-US" sz="1200" dirty="0" smtClean="0"/>
              <a:t>点名、确认船员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　　　　  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</a:t>
            </a:r>
            <a:r>
              <a:rPr lang="zh-CN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钟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② </a:t>
            </a:r>
            <a:r>
              <a:rPr lang="zh-CN" altLang="en-US" sz="1200" dirty="0" smtClean="0"/>
              <a:t>确认避难场所、避难路径、所需时间</a:t>
            </a:r>
            <a:endParaRPr lang="en-US" altLang="zh-CN" sz="1200" dirty="0" smtClean="0"/>
          </a:p>
          <a:p>
            <a:pPr>
              <a:spcAft>
                <a:spcPts val="400"/>
              </a:spcAft>
            </a:pP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 </a:t>
            </a:r>
            <a:r>
              <a:rPr lang="zh-CN" altLang="en-US" sz="1200" dirty="0" smtClean="0"/>
              <a:t>指示全员陆上避难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	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　　　　  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</a:t>
            </a:r>
            <a:r>
              <a:rPr lang="zh-CN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钟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④ </a:t>
            </a:r>
            <a:r>
              <a:rPr lang="zh-CN" altLang="en-US" sz="1200" dirty="0" smtClean="0"/>
              <a:t>到全员陆上避难为止所必要的船内作业                                            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分</a:t>
            </a:r>
            <a:r>
              <a:rPr lang="zh-CN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钟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zh-CN" sz="12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zh-CN" sz="1200" dirty="0" smtClean="0"/>
              <a:t>     </a:t>
            </a:r>
            <a:r>
              <a:rPr lang="zh-CN" altLang="en-US" sz="1200" dirty="0" smtClean="0"/>
              <a:t>（可能的话，解开装卸设备等与船、陆上的连接）     </a:t>
            </a:r>
            <a:r>
              <a:rPr lang="ja-JP" altLang="en-US" sz="1200" dirty="0" smtClean="0"/>
              <a:t>　    </a:t>
            </a:r>
            <a:r>
              <a:rPr lang="zh-CN" altLang="en-US" sz="1000" u="sng" dirty="0" smtClean="0">
                <a:latin typeface="+mn-ea"/>
              </a:rPr>
              <a:t>到</a:t>
            </a:r>
            <a:r>
              <a:rPr lang="zh-CN" altLang="en-US" sz="1000" u="sng" dirty="0">
                <a:latin typeface="+mn-ea"/>
              </a:rPr>
              <a:t>退出</a:t>
            </a:r>
            <a:r>
              <a:rPr lang="zh-CN" altLang="en-US" sz="1000" u="sng" dirty="0" smtClean="0">
                <a:latin typeface="+mn-ea"/>
              </a:rPr>
              <a:t>船舶</a:t>
            </a:r>
            <a:r>
              <a:rPr lang="ja-JP" altLang="en-US" sz="100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分</a:t>
            </a:r>
            <a:r>
              <a:rPr lang="zh-CN" altLang="en-US" sz="100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钟</a:t>
            </a:r>
            <a:r>
              <a:rPr lang="ja-JP" altLang="en-US" sz="100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</a:p>
          <a:p>
            <a:pPr>
              <a:spcAft>
                <a:spcPts val="400"/>
              </a:spcAft>
            </a:pP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 　　　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178000" y="7298851"/>
            <a:ext cx="6516000" cy="216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ja-JP" altLang="en-US" sz="1400" dirty="0" smtClean="0">
                <a:latin typeface="SimSun" panose="02010600030101010101" pitchFamily="2" charset="-122"/>
                <a:ea typeface="SimSun" panose="02010600030101010101" pitchFamily="2" charset="-122"/>
              </a:rPr>
              <a:t>陆上避难时</a:t>
            </a:r>
            <a:endParaRPr lang="ja-JP" altLang="en-US" sz="14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245427" y="9455000"/>
            <a:ext cx="64083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200" dirty="0" smtClean="0"/>
              <a:t>系泊中的船舶离开岸壁时，系泊索被切断、天车等装卸设备可能损坏倒塌，所以船员要在安全的场所避难。</a:t>
            </a:r>
            <a:endParaRPr lang="ja-JP" altLang="en-US" sz="1200" spc="-5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77800" y="1533981"/>
            <a:ext cx="6516000" cy="216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ja-JP" altLang="en-US" sz="1400" dirty="0" smtClean="0">
                <a:latin typeface="SimSun" panose="02010600030101010101" pitchFamily="2" charset="-122"/>
                <a:ea typeface="SimSun" panose="02010600030101010101" pitchFamily="2" charset="-122"/>
              </a:rPr>
              <a:t>港外避难时</a:t>
            </a:r>
            <a:endParaRPr lang="ja-JP" altLang="en-US" sz="14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77800" y="4191157"/>
            <a:ext cx="6516000" cy="21600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ja-JP" altLang="en-US" sz="1400" dirty="0" smtClean="0">
                <a:latin typeface="SimSun" panose="02010600030101010101" pitchFamily="2" charset="-122"/>
                <a:ea typeface="SimSun" panose="02010600030101010101" pitchFamily="2" charset="-122"/>
              </a:rPr>
              <a:t>加强系泊时</a:t>
            </a:r>
            <a:endParaRPr lang="ja-JP" altLang="en-US" sz="14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71000" y="9220557"/>
            <a:ext cx="6516000" cy="216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1600" dirty="0" smtClean="0"/>
              <a:t>要留意漂流的情况（补充）</a:t>
            </a:r>
            <a:endParaRPr lang="ja-JP" altLang="en-US" sz="16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398750" y="595776"/>
            <a:ext cx="40024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" b="1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zh-CN" altLang="en-US" sz="1000" b="1" dirty="0" smtClean="0"/>
              <a:t>尽可能提前记入各项作业的预测所需时间</a:t>
            </a:r>
            <a:r>
              <a:rPr lang="en-US" altLang="ja-JP" sz="1000" b="1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kumimoji="1" lang="ja-JP" altLang="en-US" sz="1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171000" y="867106"/>
            <a:ext cx="3654551" cy="54921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zh-CN" altLang="en-US" sz="1400" dirty="0" smtClean="0"/>
              <a:t>确保海啸信息的收集手段、进行信息收集 （电视、录音机、</a:t>
            </a:r>
            <a:r>
              <a:rPr lang="en-US" altLang="zh-CN" sz="1400" dirty="0" smtClean="0"/>
              <a:t>VHF</a:t>
            </a:r>
            <a:r>
              <a:rPr lang="zh-CN" altLang="en-US" sz="1400" dirty="0" smtClean="0"/>
              <a:t>）</a:t>
            </a:r>
            <a:endParaRPr lang="en-US" altLang="ja-JP" sz="14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3956180" y="867107"/>
            <a:ext cx="2823420" cy="54921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zh-CN" altLang="en-US" sz="1400" dirty="0" smtClean="0"/>
              <a:t>确认有无港长、港湾管理者等的指示</a:t>
            </a:r>
            <a:endParaRPr lang="en-US" altLang="ja-JP" sz="14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5553075" y="2414778"/>
            <a:ext cx="1140725" cy="815788"/>
            <a:chOff x="5553075" y="2287778"/>
            <a:chExt cx="1140725" cy="815788"/>
          </a:xfrm>
        </p:grpSpPr>
        <p:sp>
          <p:nvSpPr>
            <p:cNvPr id="6" name="雲 5"/>
            <p:cNvSpPr/>
            <p:nvPr/>
          </p:nvSpPr>
          <p:spPr>
            <a:xfrm>
              <a:off x="5553075" y="2287778"/>
              <a:ext cx="1100665" cy="781050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0" rIns="72000" bIns="0" rtlCol="0" anchor="ctr"/>
            <a:lstStyle/>
            <a:p>
              <a:pPr algn="ctr"/>
              <a:endParaRPr lang="ja-JP" altLang="en-US" sz="10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5568284" y="2395680"/>
              <a:ext cx="1125516" cy="707886"/>
            </a:xfrm>
            <a:prstGeom prst="rect">
              <a:avLst/>
            </a:prstGeom>
            <a:noFill/>
          </p:spPr>
          <p:txBody>
            <a:bodyPr wrap="square" lIns="108000" rIns="72000" rtlCol="0">
              <a:spAutoFit/>
            </a:bodyPr>
            <a:lstStyle/>
            <a:p>
              <a:r>
                <a:rPr lang="zh-CN" altLang="en-US" sz="1000" dirty="0" smtClean="0"/>
                <a:t>继续收听最新的海啸信息（电视、录音机、</a:t>
              </a:r>
              <a:r>
                <a:rPr lang="en-US" altLang="zh-CN" sz="1000" dirty="0" smtClean="0"/>
                <a:t>VHF</a:t>
              </a:r>
              <a:r>
                <a:rPr lang="zh-CN" altLang="en-US" sz="1000" dirty="0" smtClean="0"/>
                <a:t>）</a:t>
              </a:r>
              <a:endParaRPr lang="ja-JP" altLang="en-US" sz="1050" dirty="0" smtClean="0"/>
            </a:p>
            <a:p>
              <a:endParaRPr kumimoji="1" lang="ja-JP" altLang="en-US" sz="1000" dirty="0"/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5541484" y="6191293"/>
            <a:ext cx="1140725" cy="781050"/>
            <a:chOff x="5553075" y="2287778"/>
            <a:chExt cx="1140725" cy="781050"/>
          </a:xfrm>
        </p:grpSpPr>
        <p:sp>
          <p:nvSpPr>
            <p:cNvPr id="31" name="雲 30"/>
            <p:cNvSpPr/>
            <p:nvPr/>
          </p:nvSpPr>
          <p:spPr>
            <a:xfrm>
              <a:off x="5553075" y="2287778"/>
              <a:ext cx="1100665" cy="781050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0" rIns="72000" bIns="0" rtlCol="0" anchor="ctr"/>
            <a:lstStyle/>
            <a:p>
              <a:pPr algn="ctr"/>
              <a:endParaRPr lang="ja-JP" altLang="en-US" sz="10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5579875" y="2395680"/>
              <a:ext cx="1113925" cy="553998"/>
            </a:xfrm>
            <a:prstGeom prst="rect">
              <a:avLst/>
            </a:prstGeom>
            <a:noFill/>
          </p:spPr>
          <p:txBody>
            <a:bodyPr wrap="square" lIns="108000" rIns="72000" rtlCol="0">
              <a:spAutoFit/>
            </a:bodyPr>
            <a:lstStyle/>
            <a:p>
              <a:pPr algn="ctr"/>
              <a:r>
                <a:rPr lang="zh-CN" altLang="en-US" sz="1000" dirty="0" smtClean="0"/>
                <a:t>继续收听最新的海啸信息（电视、录音机、 </a:t>
              </a:r>
              <a:r>
                <a:rPr lang="en-US" altLang="zh-CN" sz="1000" dirty="0" smtClean="0"/>
                <a:t>VHF</a:t>
              </a:r>
              <a:r>
                <a:rPr lang="zh-CN" altLang="en-US" sz="1000" dirty="0" smtClean="0"/>
                <a:t>）</a:t>
              </a:r>
              <a:endParaRPr kumimoji="1" lang="ja-JP" altLang="en-US" sz="1000" dirty="0"/>
            </a:p>
          </p:txBody>
        </p:sp>
      </p:grpSp>
      <p:grpSp>
        <p:nvGrpSpPr>
          <p:cNvPr id="37" name="グループ化 36"/>
          <p:cNvGrpSpPr/>
          <p:nvPr/>
        </p:nvGrpSpPr>
        <p:grpSpPr>
          <a:xfrm>
            <a:off x="5541486" y="7682165"/>
            <a:ext cx="1106197" cy="693401"/>
            <a:chOff x="5526747" y="2287778"/>
            <a:chExt cx="1126993" cy="781050"/>
          </a:xfrm>
        </p:grpSpPr>
        <p:sp>
          <p:nvSpPr>
            <p:cNvPr id="41" name="雲 40"/>
            <p:cNvSpPr/>
            <p:nvPr/>
          </p:nvSpPr>
          <p:spPr>
            <a:xfrm>
              <a:off x="5553075" y="2287778"/>
              <a:ext cx="1100665" cy="781050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0" rIns="72000" bIns="0" rtlCol="0" anchor="ctr"/>
            <a:lstStyle/>
            <a:p>
              <a:pPr algn="ctr"/>
              <a:endParaRPr lang="ja-JP" altLang="en-US" sz="9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5526747" y="2392290"/>
              <a:ext cx="1114729" cy="572023"/>
            </a:xfrm>
            <a:prstGeom prst="rect">
              <a:avLst/>
            </a:prstGeom>
            <a:noFill/>
          </p:spPr>
          <p:txBody>
            <a:bodyPr wrap="square" lIns="108000" rIns="72000" rtlCol="0">
              <a:spAutoFit/>
            </a:bodyPr>
            <a:lstStyle/>
            <a:p>
              <a:pPr algn="ctr"/>
              <a:r>
                <a:rPr lang="zh-CN" altLang="en-US" sz="900" dirty="0" smtClean="0"/>
                <a:t>继续收听最新的海啸信息（电视、录音机、 </a:t>
              </a:r>
              <a:r>
                <a:rPr lang="en-US" altLang="zh-CN" sz="900" dirty="0" smtClean="0"/>
                <a:t>VHF</a:t>
              </a:r>
              <a:r>
                <a:rPr lang="zh-CN" altLang="en-US" sz="900" dirty="0" smtClean="0"/>
                <a:t>）</a:t>
              </a:r>
              <a:endParaRPr kumimoji="1" lang="ja-JP" altLang="en-US" sz="900" dirty="0"/>
            </a:p>
          </p:txBody>
        </p:sp>
      </p:grpSp>
      <p:sp>
        <p:nvSpPr>
          <p:cNvPr id="33" name="テキスト ボックス 32"/>
          <p:cNvSpPr txBox="1"/>
          <p:nvPr/>
        </p:nvSpPr>
        <p:spPr>
          <a:xfrm>
            <a:off x="122827" y="150128"/>
            <a:ext cx="5445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+mj-ea"/>
                <a:ea typeface="+mj-ea"/>
              </a:rPr>
              <a:t>________________________________________________________________________________________________________________</a:t>
            </a:r>
            <a:endParaRPr kumimoji="1" lang="ja-JP" altLang="en-US" sz="12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55082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11309</TotalTime>
  <Words>257</Words>
  <Application>Microsoft Office PowerPoint</Application>
  <PresentationFormat>A4 210 x 297 mm</PresentationFormat>
  <Paragraphs>102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7" baseType="lpstr">
      <vt:lpstr>AR P丸ゴシック体E</vt:lpstr>
      <vt:lpstr>AR P丸ゴシック体M</vt:lpstr>
      <vt:lpstr>AR丸ゴシック体E</vt:lpstr>
      <vt:lpstr>HGPｺﾞｼｯｸE</vt:lpstr>
      <vt:lpstr>HG丸ｺﾞｼｯｸM-PRO</vt:lpstr>
      <vt:lpstr>Malgun Gothic</vt:lpstr>
      <vt:lpstr>Malgun Gothic</vt:lpstr>
      <vt:lpstr>ＭＳ Ｐゴシック</vt:lpstr>
      <vt:lpstr>新細明體</vt:lpstr>
      <vt:lpstr>宋体</vt:lpstr>
      <vt:lpstr>宋体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なし</dc:creator>
  <cp:lastModifiedBy>なし</cp:lastModifiedBy>
  <cp:revision>108</cp:revision>
  <cp:lastPrinted>2016-08-31T09:19:57Z</cp:lastPrinted>
  <dcterms:created xsi:type="dcterms:W3CDTF">2016-03-08T01:05:21Z</dcterms:created>
  <dcterms:modified xsi:type="dcterms:W3CDTF">2016-08-31T09:37:11Z</dcterms:modified>
</cp:coreProperties>
</file>