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ADD7"/>
    <a:srgbClr val="CC0000"/>
    <a:srgbClr val="FF6600"/>
    <a:srgbClr val="CCFFCC"/>
    <a:srgbClr val="99FF99"/>
    <a:srgbClr val="66FF66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31" autoAdjust="0"/>
    <p:restoredTop sz="94660"/>
  </p:normalViewPr>
  <p:slideViewPr>
    <p:cSldViewPr snapToGrid="0">
      <p:cViewPr varScale="1">
        <p:scale>
          <a:sx n="52" d="100"/>
          <a:sy n="52" d="100"/>
        </p:scale>
        <p:origin x="2292" y="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72D08CEE-8F29-43BF-975D-4ACD28EBCCC9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29" tIns="45714" rIns="91429" bIns="457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3"/>
            <a:ext cx="2919413" cy="495300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72CF196F-AE93-4D32-B4E0-CACD9E58F16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3810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F196F-AE93-4D32-B4E0-CACD9E58F16B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11175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796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17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35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34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878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33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6045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172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863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29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002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B86FD-FAEB-4900-902D-D3FBC7406B90}" type="datetimeFigureOut">
              <a:rPr kumimoji="1" lang="ja-JP" altLang="en-US" smtClean="0"/>
              <a:pPr/>
              <a:t>2016/8/31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7892C-686A-440F-842B-E4CCAC9A8FF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640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グループ化 39"/>
          <p:cNvGrpSpPr/>
          <p:nvPr/>
        </p:nvGrpSpPr>
        <p:grpSpPr>
          <a:xfrm>
            <a:off x="1744955" y="9084682"/>
            <a:ext cx="4145380" cy="341687"/>
            <a:chOff x="-4198776" y="1567890"/>
            <a:chExt cx="1549400" cy="1573934"/>
          </a:xfrm>
        </p:grpSpPr>
        <p:cxnSp>
          <p:nvCxnSpPr>
            <p:cNvPr id="25" name="直線矢印コネクタ 24"/>
            <p:cNvCxnSpPr/>
            <p:nvPr/>
          </p:nvCxnSpPr>
          <p:spPr>
            <a:xfrm>
              <a:off x="-4198776" y="2332653"/>
              <a:ext cx="0" cy="783771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線矢印コネクタ 33"/>
            <p:cNvCxnSpPr/>
            <p:nvPr/>
          </p:nvCxnSpPr>
          <p:spPr>
            <a:xfrm>
              <a:off x="-3411376" y="1567890"/>
              <a:ext cx="0" cy="1573934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矢印コネクタ 35"/>
            <p:cNvCxnSpPr/>
            <p:nvPr/>
          </p:nvCxnSpPr>
          <p:spPr>
            <a:xfrm>
              <a:off x="-2649376" y="2358053"/>
              <a:ext cx="0" cy="783771"/>
            </a:xfrm>
            <a:prstGeom prst="straightConnector1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コネクタ 36"/>
            <p:cNvCxnSpPr/>
            <p:nvPr/>
          </p:nvCxnSpPr>
          <p:spPr>
            <a:xfrm>
              <a:off x="-4198776" y="2358053"/>
              <a:ext cx="1549400" cy="0"/>
            </a:xfrm>
            <a:prstGeom prst="line">
              <a:avLst/>
            </a:prstGeom>
            <a:ln w="22225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9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257491"/>
              </p:ext>
            </p:extLst>
          </p:nvPr>
        </p:nvGraphicFramePr>
        <p:xfrm>
          <a:off x="882233" y="3216273"/>
          <a:ext cx="5908426" cy="12500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42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542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50006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연락처</a:t>
                      </a:r>
                      <a:endParaRPr lang="ja-JP" alt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0006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대리인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운항회사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0006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하역업체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항 만</a:t>
                      </a:r>
                      <a:r>
                        <a:rPr lang="ko-KR" alt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청</a:t>
                      </a:r>
                      <a:r>
                        <a:rPr lang="ko-KR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 장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0006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계선업체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해상보안부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0006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예인업체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기    타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：</a:t>
                      </a: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正方形/長方形 4"/>
          <p:cNvSpPr/>
          <p:nvPr/>
        </p:nvSpPr>
        <p:spPr>
          <a:xfrm>
            <a:off x="74645" y="846190"/>
            <a:ext cx="723181" cy="398265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600" dirty="0">
                <a:latin typeface="+mn-ea"/>
              </a:rPr>
              <a:t>입항 전 미리 확인</a:t>
            </a:r>
            <a:endParaRPr kumimoji="1" lang="ja-JP" altLang="en-US" sz="1600" dirty="0">
              <a:latin typeface="+mn-ea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68300" y="7432042"/>
            <a:ext cx="429526" cy="2394436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600" dirty="0">
                <a:latin typeface="+mn-ea"/>
              </a:rPr>
              <a:t>지진</a:t>
            </a:r>
            <a:r>
              <a:rPr kumimoji="1" lang="ja-JP" altLang="en-US" sz="1600" dirty="0">
                <a:latin typeface="+mn-ea"/>
              </a:rPr>
              <a:t>・</a:t>
            </a:r>
            <a:r>
              <a:rPr lang="ko-KR" altLang="en-US" sz="1600" dirty="0">
                <a:latin typeface="+mn-ea"/>
              </a:rPr>
              <a:t>해일</a:t>
            </a:r>
            <a:r>
              <a:rPr kumimoji="1" lang="ko-KR" altLang="en-US" sz="1600" dirty="0">
                <a:latin typeface="+mn-ea"/>
              </a:rPr>
              <a:t> 발생시 판단</a:t>
            </a:r>
            <a:endParaRPr kumimoji="1" lang="ja-JP" altLang="en-US" sz="1600" dirty="0">
              <a:latin typeface="+mn-ea"/>
            </a:endParaRPr>
          </a:p>
        </p:txBody>
      </p:sp>
      <p:sp>
        <p:nvSpPr>
          <p:cNvPr id="9" name="下矢印 8"/>
          <p:cNvSpPr/>
          <p:nvPr/>
        </p:nvSpPr>
        <p:spPr>
          <a:xfrm>
            <a:off x="2791417" y="6737198"/>
            <a:ext cx="2090058" cy="595105"/>
          </a:xfrm>
          <a:prstGeom prst="downArrow">
            <a:avLst>
              <a:gd name="adj1" fmla="val 50000"/>
              <a:gd name="adj2" fmla="val 14516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1977054" y="6770624"/>
            <a:ext cx="3961498" cy="494701"/>
            <a:chOff x="1962588" y="6971041"/>
            <a:chExt cx="3961498" cy="494701"/>
          </a:xfrm>
        </p:grpSpPr>
        <p:sp>
          <p:nvSpPr>
            <p:cNvPr id="11" name="爆発 2 10"/>
            <p:cNvSpPr/>
            <p:nvPr/>
          </p:nvSpPr>
          <p:spPr>
            <a:xfrm>
              <a:off x="1962588" y="6971041"/>
              <a:ext cx="3961498" cy="494701"/>
            </a:xfrm>
            <a:prstGeom prst="irregularSeal2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60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2884312" y="7058378"/>
              <a:ext cx="2118049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kumimoji="1" lang="ko-KR" altLang="en-US" sz="1600" b="1" dirty="0">
                  <a:solidFill>
                    <a:schemeClr val="bg1"/>
                  </a:solidFill>
                  <a:latin typeface="+mn-ea"/>
                </a:rPr>
                <a:t>지진</a:t>
              </a:r>
              <a:r>
                <a:rPr kumimoji="1" lang="ja-JP" altLang="en-US" sz="1600" b="1" dirty="0">
                  <a:solidFill>
                    <a:schemeClr val="bg1"/>
                  </a:solidFill>
                  <a:latin typeface="+mn-ea"/>
                </a:rPr>
                <a:t>・</a:t>
              </a:r>
              <a:r>
                <a:rPr kumimoji="1" lang="ko-KR" altLang="en-US" sz="1600" b="1" dirty="0">
                  <a:solidFill>
                    <a:schemeClr val="bg1"/>
                  </a:solidFill>
                  <a:latin typeface="+mn-ea"/>
                </a:rPr>
                <a:t>해일 발생</a:t>
              </a:r>
              <a:r>
                <a:rPr kumimoji="1" lang="en-US" altLang="ja-JP" sz="1600" b="1" dirty="0">
                  <a:solidFill>
                    <a:schemeClr val="bg1"/>
                  </a:solidFill>
                  <a:latin typeface="+mn-ea"/>
                </a:rPr>
                <a:t>!!</a:t>
              </a:r>
              <a:endParaRPr kumimoji="1" lang="ja-JP" altLang="en-US" sz="1600" b="1" dirty="0">
                <a:solidFill>
                  <a:schemeClr val="bg1"/>
                </a:solidFill>
                <a:latin typeface="+mn-ea"/>
              </a:endParaRPr>
            </a:p>
          </p:txBody>
        </p:sp>
      </p:grpSp>
      <p:graphicFrame>
        <p:nvGraphicFramePr>
          <p:cNvPr id="26" name="表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609583"/>
              </p:ext>
            </p:extLst>
          </p:nvPr>
        </p:nvGraphicFramePr>
        <p:xfrm>
          <a:off x="880482" y="7432042"/>
          <a:ext cx="5913188" cy="16964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829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782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95381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0277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03587">
                <a:tc gridSpan="4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>
                          <a:solidFill>
                            <a:schemeClr val="tx1"/>
                          </a:solidFill>
                        </a:rPr>
                        <a:t>지진 정보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6257">
                <a:tc>
                  <a:txBody>
                    <a:bodyPr/>
                    <a:lstStyle/>
                    <a:p>
                      <a:r>
                        <a:rPr lang="ko-KR" altLang="en-US" sz="1200" dirty="0"/>
                        <a:t>시각</a:t>
                      </a:r>
                      <a:r>
                        <a:rPr lang="ja-JP" altLang="en-US" sz="1200" dirty="0"/>
                        <a:t>　</a:t>
                      </a:r>
                      <a:endParaRPr lang="en-US" altLang="ja-JP" sz="1200" dirty="0"/>
                    </a:p>
                    <a:p>
                      <a:pPr algn="r"/>
                      <a:r>
                        <a:rPr lang="ja-JP" altLang="en-US" sz="1200" dirty="0"/>
                        <a:t>　　　</a:t>
                      </a:r>
                      <a:r>
                        <a:rPr lang="ko-KR" altLang="en-US" sz="1200" dirty="0"/>
                        <a:t>시</a:t>
                      </a:r>
                      <a:r>
                        <a:rPr lang="ja-JP" altLang="en-US" sz="1200" dirty="0"/>
                        <a:t>　　　</a:t>
                      </a:r>
                      <a:r>
                        <a:rPr lang="ko-KR" altLang="en-US" sz="1200" dirty="0"/>
                        <a:t>분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200" dirty="0"/>
                        <a:t>규모</a:t>
                      </a:r>
                      <a:endParaRPr lang="ja-JP" altLang="en-US" sz="1200" dirty="0"/>
                    </a:p>
                    <a:p>
                      <a:pPr algn="r"/>
                      <a:r>
                        <a:rPr lang="ja-JP" altLang="en-US" sz="1200" dirty="0"/>
                        <a:t>Ｍ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ko-KR" altLang="en-US" sz="1200" dirty="0"/>
                        <a:t>발생지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200" dirty="0"/>
                        <a:t>진도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03587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ko-KR" altLang="en-US" sz="1400" b="1" dirty="0"/>
                        <a:t>쓰나미 정보</a:t>
                      </a:r>
                      <a:endParaRPr kumimoji="1" lang="ja-JP" altLang="en-US" sz="1400" b="1" dirty="0"/>
                    </a:p>
                  </a:txBody>
                  <a:tcPr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61754">
                <a:tc gridSpan="4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/>
                        <a:t>대</a:t>
                      </a:r>
                      <a:r>
                        <a:rPr lang="en-GB" altLang="ko-KR" sz="1200" dirty="0"/>
                        <a:t>(</a:t>
                      </a:r>
                      <a:r>
                        <a:rPr lang="ko-KR" altLang="en-US" sz="1200" dirty="0"/>
                        <a:t>大</a:t>
                      </a:r>
                      <a:r>
                        <a:rPr lang="en-GB" altLang="ko-KR" sz="1200" dirty="0"/>
                        <a:t>)</a:t>
                      </a:r>
                      <a:r>
                        <a:rPr lang="ko-KR" altLang="en-US" sz="1200" dirty="0"/>
                        <a:t>해일 경보</a:t>
                      </a:r>
                      <a:r>
                        <a:rPr lang="ja-JP" altLang="en-US" sz="1200" dirty="0"/>
                        <a:t>　　　　　</a:t>
                      </a:r>
                      <a:r>
                        <a:rPr lang="ko-KR" altLang="en-US" sz="1200" dirty="0"/>
                        <a:t>해일 경보</a:t>
                      </a:r>
                      <a:r>
                        <a:rPr lang="ja-JP" altLang="en-US" sz="1200" dirty="0"/>
                        <a:t>　　　　　　　</a:t>
                      </a:r>
                      <a:r>
                        <a:rPr lang="ko-KR" altLang="en-US" sz="1200" dirty="0"/>
                        <a:t>해일 주의보</a:t>
                      </a:r>
                      <a:r>
                        <a:rPr lang="ja-JP" altLang="en-US" sz="1200" dirty="0"/>
                        <a:t>　</a:t>
                      </a:r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2193">
                <a:tc gridSpan="2">
                  <a:txBody>
                    <a:bodyPr/>
                    <a:lstStyle/>
                    <a:p>
                      <a:pPr algn="ctr"/>
                      <a:r>
                        <a:rPr lang="ko-KR" altLang="en-US" sz="1200" dirty="0"/>
                        <a:t>해일 도달시간</a:t>
                      </a:r>
                      <a:r>
                        <a:rPr lang="ja-JP" altLang="en-US" sz="1200" dirty="0"/>
                        <a:t>	　　　　　</a:t>
                      </a:r>
                      <a:r>
                        <a:rPr kumimoji="1" lang="ja-JP" altLang="en-US" sz="1200" dirty="0"/>
                        <a:t>　     </a:t>
                      </a:r>
                      <a:r>
                        <a:rPr kumimoji="1" lang="ko-KR" altLang="en-US" sz="1200" dirty="0"/>
                        <a:t>분</a:t>
                      </a:r>
                      <a:r>
                        <a:rPr kumimoji="1" lang="ja-JP" altLang="en-US" sz="1200" dirty="0"/>
                        <a:t>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ko-KR" altLang="en-US" sz="1200" dirty="0"/>
                        <a:t>예상</a:t>
                      </a:r>
                      <a:r>
                        <a:rPr kumimoji="1" lang="ko-KR" altLang="en-US" sz="1200" baseline="0" dirty="0"/>
                        <a:t> 해일</a:t>
                      </a:r>
                      <a:r>
                        <a:rPr kumimoji="1" lang="ko-KR" altLang="en-US" sz="1200" dirty="0"/>
                        <a:t> 높이  </a:t>
                      </a:r>
                      <a:r>
                        <a:rPr kumimoji="1" lang="ja-JP" altLang="en-US" sz="1200" dirty="0"/>
                        <a:t>　　     　　　　　　　</a:t>
                      </a:r>
                      <a:r>
                        <a:rPr lang="ja-JP" altLang="en-US" sz="1200" dirty="0"/>
                        <a:t>m</a:t>
                      </a:r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1600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ko-KR" altLang="en-US" sz="1400" b="1" dirty="0">
                          <a:solidFill>
                            <a:schemeClr val="bg1"/>
                          </a:solidFill>
                        </a:rPr>
                        <a:t>선장이 판단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3" name="正方形/長方形 32"/>
          <p:cNvSpPr/>
          <p:nvPr/>
        </p:nvSpPr>
        <p:spPr>
          <a:xfrm>
            <a:off x="449035" y="9426369"/>
            <a:ext cx="6580415" cy="33855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ko-KR" altLang="en-US" sz="1600" dirty="0">
                <a:solidFill>
                  <a:srgbClr val="00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항구 밖으로 대피 </a:t>
            </a:r>
            <a:r>
              <a:rPr lang="zh-TW" altLang="en-US" sz="1600" dirty="0"/>
              <a:t>    </a:t>
            </a:r>
            <a:r>
              <a:rPr lang="ja-JP" altLang="en-US" sz="1600" dirty="0"/>
              <a:t>　</a:t>
            </a:r>
            <a:r>
              <a:rPr lang="zh-TW" altLang="en-US" sz="1600" dirty="0"/>
              <a:t>   </a:t>
            </a:r>
            <a:r>
              <a:rPr lang="ja-JP" altLang="en-US" sz="1600" dirty="0"/>
              <a:t>　</a:t>
            </a:r>
            <a:r>
              <a:rPr lang="zh-TW" altLang="en-US" sz="1600" dirty="0"/>
              <a:t> </a:t>
            </a:r>
            <a:r>
              <a:rPr lang="ko-KR" altLang="en-US" sz="1600" dirty="0"/>
              <a:t>선박 계류 강화</a:t>
            </a:r>
            <a:r>
              <a:rPr lang="ja-JP" altLang="en-US" sz="16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zh-TW" altLang="en-US" sz="16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</a:t>
            </a:r>
            <a:r>
              <a:rPr lang="ja-JP" altLang="en-US" sz="16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zh-TW" altLang="en-US" sz="16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      </a:t>
            </a:r>
            <a:r>
              <a:rPr lang="ko-KR" altLang="en-US" sz="1600" b="0" i="0" u="none" strike="noStrike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육상대피</a:t>
            </a:r>
            <a:endParaRPr lang="ja-JP" altLang="en-US" sz="1600" dirty="0"/>
          </a:p>
        </p:txBody>
      </p:sp>
      <p:sp>
        <p:nvSpPr>
          <p:cNvPr id="35" name="正方形/長方形 34"/>
          <p:cNvSpPr/>
          <p:nvPr/>
        </p:nvSpPr>
        <p:spPr>
          <a:xfrm>
            <a:off x="0" y="355599"/>
            <a:ext cx="6858000" cy="3340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/>
              <a:t>해일 대응 확인사항</a:t>
            </a:r>
            <a:endParaRPr lang="ja-JP" altLang="en-US" sz="1600" dirty="0"/>
          </a:p>
        </p:txBody>
      </p:sp>
      <p:sp>
        <p:nvSpPr>
          <p:cNvPr id="24" name="正方形/長方形 23"/>
          <p:cNvSpPr/>
          <p:nvPr/>
        </p:nvSpPr>
        <p:spPr>
          <a:xfrm>
            <a:off x="74645" y="4908371"/>
            <a:ext cx="723181" cy="1730869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ko-KR" altLang="en-US" sz="1400" dirty="0">
                <a:latin typeface="+mn-ea"/>
              </a:rPr>
              <a:t>해일 대응</a:t>
            </a:r>
            <a:endParaRPr kumimoji="1" lang="en-US" altLang="ko-KR" sz="1400" dirty="0">
              <a:latin typeface="+mn-ea"/>
            </a:endParaRPr>
          </a:p>
          <a:p>
            <a:pPr algn="ctr"/>
            <a:r>
              <a:rPr lang="en-US" altLang="ko-KR" sz="1200" dirty="0">
                <a:latin typeface="+mn-ea"/>
              </a:rPr>
              <a:t>(</a:t>
            </a:r>
            <a:r>
              <a:rPr lang="ko-KR" altLang="en-US" sz="1200" dirty="0">
                <a:latin typeface="+mn-ea"/>
              </a:rPr>
              <a:t>판</a:t>
            </a:r>
            <a:r>
              <a:rPr kumimoji="1" lang="ko-KR" altLang="en-US" sz="1200" dirty="0">
                <a:latin typeface="+mn-ea"/>
              </a:rPr>
              <a:t>단기준</a:t>
            </a:r>
            <a:r>
              <a:rPr kumimoji="1" lang="en-US" altLang="ja-JP" sz="1200" dirty="0">
                <a:latin typeface="+mn-ea"/>
              </a:rPr>
              <a:t>)</a:t>
            </a:r>
            <a:endParaRPr kumimoji="1" lang="ja-JP" altLang="en-US" sz="1200" dirty="0">
              <a:latin typeface="+mn-ea"/>
            </a:endParaRPr>
          </a:p>
        </p:txBody>
      </p:sp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927780"/>
              </p:ext>
            </p:extLst>
          </p:nvPr>
        </p:nvGraphicFramePr>
        <p:xfrm>
          <a:off x="882233" y="846190"/>
          <a:ext cx="5908426" cy="1182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367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3712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3455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36560">
                <a:tc gridSpan="3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+mn-ea"/>
                        </a:rPr>
                        <a:t>항구</a:t>
                      </a:r>
                      <a:r>
                        <a:rPr lang="ja-JP" altLang="en-US" sz="1400" b="1" dirty="0">
                          <a:solidFill>
                            <a:schemeClr val="bg1"/>
                          </a:solidFill>
                          <a:latin typeface="+mn-ea"/>
                        </a:rPr>
                        <a:t>・</a:t>
                      </a:r>
                      <a:r>
                        <a:rPr lang="ko-KR" altLang="en-US" sz="1400" b="1" dirty="0">
                          <a:solidFill>
                            <a:schemeClr val="bg1"/>
                          </a:solidFill>
                          <a:latin typeface="+mn-ea"/>
                        </a:rPr>
                        <a:t>선박 정보</a:t>
                      </a:r>
                      <a:endParaRPr lang="ja-JP" altLang="en-US" sz="1400" b="1" dirty="0">
                        <a:solidFill>
                          <a:schemeClr val="bg1"/>
                        </a:solidFill>
                        <a:latin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3656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ko-KR" altLang="en-US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</a:rPr>
                        <a:t>항구명</a:t>
                      </a:r>
                      <a:r>
                        <a:rPr lang="ja-JP" altLang="en-US" sz="1200" b="0" i="0" u="none" strike="noStrike" dirty="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</a:rPr>
                        <a:t>　：</a:t>
                      </a:r>
                      <a:endParaRPr lang="ja-JP" alt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1" lang="ko-KR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착안방법</a:t>
                      </a:r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：　　　 </a:t>
                      </a:r>
                      <a:r>
                        <a:rPr kumimoji="1" lang="ko-KR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입선</a:t>
                      </a:r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・ </a:t>
                      </a:r>
                      <a:r>
                        <a:rPr kumimoji="1" lang="ko-KR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출선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36560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ko-KR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접안 시설</a:t>
                      </a:r>
                      <a:r>
                        <a:rPr kumimoji="1" lang="en-GB" altLang="ko-KR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ko-KR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안벽</a:t>
                      </a:r>
                      <a:r>
                        <a:rPr kumimoji="1" lang="en-GB" altLang="ko-KR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kumimoji="1" lang="ja-JP" altLang="en-US" sz="12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：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ja-JP" alt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6275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/>
                        <a:t>안     벽</a:t>
                      </a:r>
                      <a:r>
                        <a:rPr lang="ja-JP" altLang="en-US" sz="1200" dirty="0"/>
                        <a:t>　：　</a:t>
                      </a:r>
                      <a:r>
                        <a:rPr lang="ko-KR" altLang="en-US" sz="1200" dirty="0"/>
                        <a:t>내진 강화</a:t>
                      </a:r>
                      <a:r>
                        <a:rPr lang="en-GB" altLang="ko-KR" sz="1200" dirty="0"/>
                        <a:t>/</a:t>
                      </a:r>
                      <a:r>
                        <a:rPr lang="ko-KR" altLang="en-US" sz="1200" dirty="0"/>
                        <a:t>비내진 강화</a:t>
                      </a:r>
                      <a:endParaRPr lang="ja-JP" altLang="en-US" sz="1200" dirty="0"/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36560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선명</a:t>
                      </a:r>
                      <a:r>
                        <a:rPr lang="zh-TW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：	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+mn-ea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총</a:t>
                      </a:r>
                      <a:r>
                        <a:rPr lang="ko-KR" alt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</a:t>
                      </a:r>
                      <a:r>
                        <a:rPr lang="ko-KR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톤</a:t>
                      </a:r>
                      <a:r>
                        <a:rPr lang="ko-KR" alt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 수</a:t>
                      </a:r>
                      <a:r>
                        <a:rPr lang="zh-TW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：</a:t>
                      </a:r>
                      <a:endParaRPr lang="ja-JP" altLang="en-US" sz="1200" dirty="0"/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36560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선체종류</a:t>
                      </a:r>
                      <a:r>
                        <a:rPr lang="zh-TW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：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승무원</a:t>
                      </a:r>
                      <a:r>
                        <a:rPr lang="zh-TW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： </a:t>
                      </a:r>
                      <a:r>
                        <a:rPr lang="ja-JP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　　　 　</a:t>
                      </a:r>
                      <a:r>
                        <a:rPr lang="ko-KR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명</a:t>
                      </a:r>
                      <a:endParaRPr lang="ja-JP" altLang="en-US" sz="1200" b="0" i="0" u="none" strike="noStrike" dirty="0">
                        <a:solidFill>
                          <a:schemeClr val="tx1"/>
                        </a:solidFill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화      물</a:t>
                      </a:r>
                      <a:r>
                        <a:rPr lang="zh-TW" altLang="en-U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：</a:t>
                      </a:r>
                      <a:endParaRPr lang="ja-JP" altLang="en-US" sz="1200" dirty="0"/>
                    </a:p>
                  </a:txBody>
                  <a:tcPr marL="36000" marR="6275" marT="62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4" name="表 4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7414375"/>
              </p:ext>
            </p:extLst>
          </p:nvPr>
        </p:nvGraphicFramePr>
        <p:xfrm>
          <a:off x="877079" y="2166788"/>
          <a:ext cx="5908428" cy="9230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5578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5264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30765">
                <a:tc gridSpan="2">
                  <a:txBody>
                    <a:bodyPr/>
                    <a:lstStyle/>
                    <a:p>
                      <a:pPr fontAlgn="ctr"/>
                      <a:r>
                        <a:rPr lang="ko-KR" alt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</a:rPr>
                        <a:t>피난 기본정보</a:t>
                      </a:r>
                      <a:endParaRPr lang="ja-JP" altLang="en-US" sz="1400" b="1" dirty="0">
                        <a:solidFill>
                          <a:schemeClr val="bg1"/>
                        </a:solidFill>
                        <a:latin typeface="+mn-ea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61530">
                <a:tc gridSpan="2"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피난해역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： </a:t>
                      </a:r>
                      <a:r>
                        <a:rPr lang="en-US" altLang="ja-JP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(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　　　　　　　　　</a:t>
                      </a:r>
                      <a:r>
                        <a:rPr lang="en-US" altLang="ja-JP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)</a:t>
                      </a:r>
                      <a:r>
                        <a:rPr lang="ko-KR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부터 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 </a:t>
                      </a:r>
                      <a:r>
                        <a:rPr lang="en-US" altLang="ja-JP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(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　　　　　　</a:t>
                      </a:r>
                      <a:r>
                        <a:rPr lang="en-US" altLang="ja-JP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) </a:t>
                      </a:r>
                      <a:r>
                        <a:rPr lang="ko-KR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도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 </a:t>
                      </a:r>
                      <a:r>
                        <a:rPr lang="en-US" altLang="ja-JP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(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　　　　　　 </a:t>
                      </a:r>
                      <a:r>
                        <a:rPr lang="en-US" altLang="ja-JP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)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ｍ　　　　</a:t>
                      </a:r>
                      <a:r>
                        <a:rPr lang="ja-JP" altLang="en-US" sz="1200" u="none" strike="noStrike" baseline="0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 </a:t>
                      </a:r>
                      <a:r>
                        <a:rPr lang="ko-KR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수심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： 　　　　　ｍ</a:t>
                      </a:r>
                    </a:p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　　　　　</a:t>
                      </a:r>
                      <a:r>
                        <a:rPr lang="ko-KR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북위</a:t>
                      </a:r>
                      <a:r>
                        <a:rPr lang="zh-TW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：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　　　　　　</a:t>
                      </a:r>
                      <a:r>
                        <a:rPr lang="ko-KR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동경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：　　　　　　　　</a:t>
                      </a:r>
                      <a:r>
                        <a:rPr lang="ko-KR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피난해역까지 걸리는 시간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：　　　　　　　</a:t>
                      </a:r>
                      <a:r>
                        <a:rPr lang="ko-KR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분</a:t>
                      </a:r>
                      <a:endParaRPr lang="zh-TW" altLang="en-US" sz="140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ctr"/>
                      <a:endParaRPr lang="zh-TW" altLang="en-US" sz="140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30765"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육상대피장소</a:t>
                      </a:r>
                      <a:r>
                        <a:rPr lang="zh-TW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：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　　</a:t>
                      </a:r>
                      <a:endParaRPr lang="zh-TW" altLang="en-US" sz="120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조선</a:t>
                      </a:r>
                      <a:r>
                        <a:rPr lang="en-US" altLang="ko-KR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(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操船</a:t>
                      </a:r>
                      <a:r>
                        <a:rPr lang="en-US" altLang="ja-JP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)</a:t>
                      </a:r>
                      <a:r>
                        <a:rPr lang="ko-KR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지원여부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：</a:t>
                      </a:r>
                      <a:r>
                        <a:rPr lang="ko-KR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예인선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（</a:t>
                      </a:r>
                      <a:r>
                        <a:rPr lang="ko-KR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필요</a:t>
                      </a:r>
                      <a:r>
                        <a:rPr lang="en-GB" altLang="ko-KR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/</a:t>
                      </a:r>
                      <a:r>
                        <a:rPr lang="ko-KR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불필요</a:t>
                      </a:r>
                      <a:r>
                        <a:rPr lang="ja-JP" altLang="en-US" sz="1200" u="none" strike="noStrike" baseline="0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 </a:t>
                      </a:r>
                      <a:r>
                        <a:rPr lang="ja-JP" altLang="en-US" sz="1200" u="none" strike="noStrike" dirty="0">
                          <a:effectLst/>
                          <a:latin typeface="ＭＳ Ｐゴシック" panose="020B0600070205080204" pitchFamily="50" charset="-128"/>
                          <a:ea typeface="+mn-ea"/>
                        </a:rPr>
                        <a:t>） </a:t>
                      </a:r>
                      <a:endParaRPr lang="zh-TW" altLang="en-US" sz="120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36000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42" name="表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1409140"/>
              </p:ext>
            </p:extLst>
          </p:nvPr>
        </p:nvGraphicFramePr>
        <p:xfrm>
          <a:off x="14505" y="39746"/>
          <a:ext cx="3206899" cy="2526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068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52601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4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작성자</a:t>
                      </a:r>
                      <a:r>
                        <a:rPr lang="ja-JP" altLang="en-US" sz="1400" u="none" strike="noStrike" dirty="0">
                          <a:effectLst/>
                          <a:latin typeface="ＭＳ Ｐゴシック" panose="020B0600070205080204" pitchFamily="50" charset="-128"/>
                          <a:ea typeface="ＭＳ Ｐゴシック" panose="020B0600070205080204" pitchFamily="50" charset="-128"/>
                        </a:rPr>
                        <a:t>：</a:t>
                      </a:r>
                      <a:endParaRPr lang="zh-TW" altLang="en-US" sz="1400" u="none" strike="noStrike" dirty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3" name="テキスト ボックス 42"/>
          <p:cNvSpPr txBox="1"/>
          <p:nvPr/>
        </p:nvSpPr>
        <p:spPr>
          <a:xfrm>
            <a:off x="3175000" y="-24339"/>
            <a:ext cx="360574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600" dirty="0"/>
              <a:t>【</a:t>
            </a:r>
            <a:r>
              <a:rPr lang="ja-JP" altLang="en-US" sz="1600" u="sng" dirty="0"/>
              <a:t>　　　　</a:t>
            </a:r>
            <a:r>
              <a:rPr lang="ko-KR" altLang="en-US" sz="1600" u="sng" dirty="0"/>
              <a:t>항</a:t>
            </a:r>
            <a:r>
              <a:rPr kumimoji="1" lang="en-US" altLang="ja-JP" sz="1600" dirty="0"/>
              <a:t>】</a:t>
            </a:r>
            <a:r>
              <a:rPr kumimoji="1" lang="ja-JP" altLang="en-US" sz="1600" dirty="0"/>
              <a:t>　</a:t>
            </a:r>
            <a:r>
              <a:rPr lang="ko-KR" altLang="en-US" sz="1600" dirty="0">
                <a:solidFill>
                  <a:srgbClr val="FF0000"/>
                </a:solidFill>
              </a:rPr>
              <a:t>화물선용</a:t>
            </a:r>
            <a:endParaRPr kumimoji="1" lang="ja-JP" altLang="en-US" sz="1600" dirty="0">
              <a:solidFill>
                <a:srgbClr val="FF0000"/>
              </a:solidFill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74645" y="7432042"/>
            <a:ext cx="274444" cy="2394436"/>
          </a:xfrm>
          <a:prstGeom prst="rect">
            <a:avLst/>
          </a:prstGeom>
          <a:solidFill>
            <a:schemeClr val="bg1"/>
          </a:solidFill>
          <a:ln>
            <a:solidFill>
              <a:srgbClr val="CC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lang="ko-KR" altLang="en-US" sz="1400" dirty="0">
                <a:solidFill>
                  <a:srgbClr val="CC0000"/>
                </a:solidFill>
              </a:rPr>
              <a:t>선장이 판단</a:t>
            </a:r>
            <a:endParaRPr kumimoji="1" lang="ja-JP" altLang="en-US" sz="1200" dirty="0">
              <a:solidFill>
                <a:srgbClr val="CC0000"/>
              </a:solidFill>
            </a:endParaRPr>
          </a:p>
        </p:txBody>
      </p:sp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248353"/>
              </p:ext>
            </p:extLst>
          </p:nvPr>
        </p:nvGraphicFramePr>
        <p:xfrm>
          <a:off x="882233" y="4496575"/>
          <a:ext cx="5908426" cy="2690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0861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79980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6903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1" baseline="0" dirty="0">
                          <a:solidFill>
                            <a:schemeClr val="bg1"/>
                          </a:solidFill>
                          <a:latin typeface="+mn-ea"/>
                        </a:rPr>
                        <a:t>해일 정보를 가능하면 미리 확인</a:t>
                      </a:r>
                      <a:endParaRPr lang="ja-JP" altLang="en-US" sz="1100" b="1" dirty="0">
                        <a:solidFill>
                          <a:schemeClr val="bg1"/>
                        </a:solidFill>
                        <a:latin typeface="+mn-ea"/>
                      </a:endParaRPr>
                    </a:p>
                  </a:txBody>
                  <a:tcPr marL="36000" marR="9525" marT="9525" marB="0" anchor="ctr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0" dirty="0">
                          <a:solidFill>
                            <a:schemeClr val="tx1"/>
                          </a:solidFill>
                          <a:latin typeface="+mn-ea"/>
                        </a:rPr>
                        <a:t>예상되는 해일 최대 높이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</a:rPr>
                        <a:t>：　　 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    ｍ 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</a:rPr>
                        <a:t>（</a:t>
                      </a:r>
                      <a:r>
                        <a:rPr lang="ko-KR" altLang="en-US" sz="1100" b="0" dirty="0">
                          <a:solidFill>
                            <a:schemeClr val="tx1"/>
                          </a:solidFill>
                          <a:latin typeface="+mn-ea"/>
                        </a:rPr>
                        <a:t>해일 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도달</a:t>
                      </a:r>
                      <a:r>
                        <a:rPr lang="ko-KR" altLang="en-US" sz="1100" b="0" baseline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 </a:t>
                      </a:r>
                      <a:r>
                        <a:rPr lang="ko-KR" altLang="en-US" sz="11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시간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</a:rPr>
                        <a:t>：</a:t>
                      </a:r>
                      <a:r>
                        <a:rPr lang="ja-JP" altLang="en-US" sz="1100" b="0" baseline="0" dirty="0">
                          <a:solidFill>
                            <a:schemeClr val="tx1"/>
                          </a:solidFill>
                          <a:latin typeface="+mn-ea"/>
                        </a:rPr>
                        <a:t> 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</a:rPr>
                        <a:t>　　</a:t>
                      </a:r>
                      <a:r>
                        <a:rPr lang="ja-JP" altLang="en-US" sz="1100" b="0" dirty="0" smtClean="0">
                          <a:solidFill>
                            <a:schemeClr val="tx1"/>
                          </a:solidFill>
                          <a:latin typeface="+mn-ea"/>
                        </a:rPr>
                        <a:t>　</a:t>
                      </a:r>
                      <a:r>
                        <a:rPr lang="ja-JP" altLang="en-US" sz="1100" b="0" dirty="0">
                          <a:solidFill>
                            <a:schemeClr val="tx1"/>
                          </a:solidFill>
                          <a:latin typeface="+mn-ea"/>
                        </a:rPr>
                        <a:t>　）</a:t>
                      </a:r>
                    </a:p>
                  </a:txBody>
                  <a:tcPr marL="36000" marR="9525" marT="9525" marB="0" anchor="ctr">
                    <a:lnL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表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786909"/>
              </p:ext>
            </p:extLst>
          </p:nvPr>
        </p:nvGraphicFramePr>
        <p:xfrm>
          <a:off x="872321" y="4908371"/>
          <a:ext cx="5918338" cy="17308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887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286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9519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9519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9519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9519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288471">
                <a:tc gridSpan="6">
                  <a:txBody>
                    <a:bodyPr/>
                    <a:lstStyle/>
                    <a:p>
                      <a:pPr fontAlgn="ctr"/>
                      <a:r>
                        <a:rPr lang="ko-KR" alt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</a:rPr>
                        <a:t>해일</a:t>
                      </a:r>
                      <a:r>
                        <a:rPr lang="ko-KR" altLang="en-US" sz="14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+mn-ea"/>
                        </a:rPr>
                        <a:t> </a:t>
                      </a:r>
                      <a:r>
                        <a:rPr lang="ko-KR" alt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</a:rPr>
                        <a:t>도달시간에 따른 대응</a:t>
                      </a:r>
                      <a:r>
                        <a:rPr lang="ja-JP" alt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</a:rPr>
                        <a:t>（</a:t>
                      </a:r>
                      <a:r>
                        <a:rPr lang="ko-KR" alt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</a:rPr>
                        <a:t>판단기준</a:t>
                      </a:r>
                      <a:r>
                        <a:rPr lang="ja-JP" alt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</a:rPr>
                        <a:t>）</a:t>
                      </a:r>
                      <a:endParaRPr lang="ja-JP" altLang="en-US" sz="1400" b="1" dirty="0">
                        <a:solidFill>
                          <a:schemeClr val="bg1"/>
                        </a:solidFill>
                        <a:latin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847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  <a:latin typeface="+mn-ea"/>
                          <a:ea typeface="+mn-ea"/>
                        </a:rPr>
                        <a:t>경보레벨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  <a:latin typeface="+mn-ea"/>
                          <a:ea typeface="+mn-ea"/>
                        </a:rPr>
                        <a:t>해일</a:t>
                      </a:r>
                      <a:endParaRPr lang="en-US" altLang="ko-KR" sz="1400" u="none" strike="noStrike" dirty="0">
                        <a:effectLst/>
                        <a:latin typeface="+mn-ea"/>
                        <a:ea typeface="+mn-ea"/>
                      </a:endParaRPr>
                    </a:p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  <a:latin typeface="+mn-ea"/>
                          <a:ea typeface="+mn-ea"/>
                        </a:rPr>
                        <a:t>높이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400" u="none" strike="noStrike" dirty="0">
                          <a:effectLst/>
                          <a:latin typeface="+mn-ea"/>
                          <a:ea typeface="+mn-ea"/>
                        </a:rPr>
                        <a:t>접안중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n-ea"/>
                          <a:ea typeface="+mn-ea"/>
                        </a:rPr>
                        <a:t>정박중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3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8847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sng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</a:t>
                      </a:r>
                      <a:r>
                        <a:rPr lang="ko-KR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분 이내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sng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</a:t>
                      </a:r>
                      <a:r>
                        <a:rPr lang="ko-KR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분 이상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sng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</a:t>
                      </a:r>
                      <a:r>
                        <a:rPr lang="ko-KR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분 이내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sng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　　　　</a:t>
                      </a:r>
                      <a:r>
                        <a:rPr lang="ko-KR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분 이상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8847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u="none" strike="noStrike" dirty="0">
                          <a:effectLst/>
                          <a:latin typeface="+mn-ea"/>
                          <a:ea typeface="+mn-ea"/>
                        </a:rPr>
                        <a:t>대</a:t>
                      </a:r>
                      <a:r>
                        <a:rPr lang="en-GB" altLang="ko-KR" sz="1200" u="none" strike="noStrike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sz="1200" u="none" strike="noStrike" dirty="0">
                          <a:effectLst/>
                          <a:latin typeface="+mn-ea"/>
                          <a:ea typeface="+mn-ea"/>
                        </a:rPr>
                        <a:t>大</a:t>
                      </a:r>
                      <a:r>
                        <a:rPr lang="en-GB" altLang="ko-KR" sz="1200" u="none" strike="noStrike" dirty="0"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lang="ko-KR" altLang="en-US" sz="1200" u="none" strike="noStrike" dirty="0">
                          <a:effectLst/>
                          <a:latin typeface="+mn-ea"/>
                          <a:ea typeface="+mn-ea"/>
                        </a:rPr>
                        <a:t>해일경보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n-ea"/>
                          <a:ea typeface="+mn-ea"/>
                        </a:rPr>
                        <a:t>３ｍ </a:t>
                      </a:r>
                      <a:r>
                        <a:rPr lang="ko-KR" altLang="en-US" sz="1400" u="none" strike="noStrike" dirty="0">
                          <a:effectLst/>
                          <a:latin typeface="+mn-ea"/>
                          <a:ea typeface="+mn-ea"/>
                        </a:rPr>
                        <a:t>이상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847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u="none" strike="noStrike" dirty="0">
                          <a:effectLst/>
                          <a:latin typeface="+mn-ea"/>
                          <a:ea typeface="+mn-ea"/>
                        </a:rPr>
                        <a:t>해일경보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>
                          <a:effectLst/>
                          <a:latin typeface="+mn-ea"/>
                          <a:ea typeface="+mn-ea"/>
                        </a:rPr>
                        <a:t>１～３ｍ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8479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u="none" strike="noStrike" dirty="0">
                          <a:effectLst/>
                          <a:latin typeface="+mn-ea"/>
                          <a:ea typeface="+mn-ea"/>
                        </a:rPr>
                        <a:t>해일 주의보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>
                          <a:effectLst/>
                          <a:latin typeface="+mn-ea"/>
                          <a:ea typeface="+mn-ea"/>
                        </a:rPr>
                        <a:t>１ｍ </a:t>
                      </a:r>
                      <a:r>
                        <a:rPr lang="ko-KR" altLang="en-US" sz="1400" u="none" strike="noStrike" dirty="0">
                          <a:effectLst/>
                          <a:latin typeface="+mn-ea"/>
                          <a:ea typeface="+mn-ea"/>
                        </a:rPr>
                        <a:t>미만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8386" marR="8386" marT="838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288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正方形/長方形 21"/>
          <p:cNvSpPr/>
          <p:nvPr/>
        </p:nvSpPr>
        <p:spPr>
          <a:xfrm>
            <a:off x="0" y="392375"/>
            <a:ext cx="6858000" cy="24140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/>
              <a:t>체크 리스트</a:t>
            </a:r>
            <a:endParaRPr lang="ja-JP" altLang="en-US" sz="1600" dirty="0"/>
          </a:p>
        </p:txBody>
      </p:sp>
      <p:sp>
        <p:nvSpPr>
          <p:cNvPr id="26" name="正方形/長方形 25"/>
          <p:cNvSpPr/>
          <p:nvPr/>
        </p:nvSpPr>
        <p:spPr>
          <a:xfrm>
            <a:off x="177800" y="1829765"/>
            <a:ext cx="6702425" cy="21646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①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하역작업 중지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		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　 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</a:t>
            </a:r>
            <a:r>
              <a:rPr lang="ko-KR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분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200" dirty="0">
              <a:solidFill>
                <a:schemeClr val="bg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②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승무원 소집 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			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</a:t>
            </a:r>
            <a:r>
              <a:rPr lang="ko-KR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분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en-US" altLang="ja-JP" sz="1200" dirty="0">
              <a:solidFill>
                <a:schemeClr val="bg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③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출항 준비 </a:t>
            </a:r>
            <a:r>
              <a:rPr lang="en-GB" altLang="ko-KR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엔진 및 추력기 등</a:t>
            </a:r>
            <a:r>
              <a:rPr lang="en-GB" altLang="ko-KR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         　　	　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</a:t>
            </a:r>
            <a:r>
              <a:rPr lang="ja-JP" altLang="en-US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</a:t>
            </a:r>
            <a:r>
              <a:rPr lang="ko-KR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분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200" dirty="0">
              <a:solidFill>
                <a:schemeClr val="bg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④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예인선</a:t>
            </a:r>
            <a:r>
              <a:rPr lang="en-GB" altLang="ko-KR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, </a:t>
            </a:r>
            <a:r>
              <a:rPr lang="en-US" altLang="ko-KR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ko-KR" altLang="ja-JP" sz="1200" dirty="0"/>
              <a:t>도선사</a:t>
            </a:r>
            <a:r>
              <a:rPr lang="en-US" altLang="ko-KR" sz="1200" dirty="0"/>
              <a:t> </a:t>
            </a:r>
            <a:r>
              <a:rPr lang="ko-KR" altLang="en-US" sz="1200" dirty="0"/>
              <a:t>및 계선지원 여부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⑤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하역설비</a:t>
            </a:r>
            <a:r>
              <a:rPr lang="ja-JP" altLang="en-US" sz="1200" spc="-1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ko-KR" altLang="en-US" sz="1200" spc="-1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크레인</a:t>
            </a:r>
            <a:r>
              <a:rPr lang="en-GB" altLang="ko-KR" sz="1200" spc="-1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</a:t>
            </a:r>
            <a:r>
              <a:rPr lang="ko-KR" altLang="en-US" sz="1200" spc="-1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로딩암</a:t>
            </a:r>
            <a:r>
              <a:rPr lang="en-GB" altLang="ko-KR" sz="1200" spc="-1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</a:t>
            </a:r>
            <a:r>
              <a:rPr lang="ko-KR" altLang="en-US" sz="1200" spc="-1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벨로우슈트</a:t>
            </a:r>
            <a:r>
              <a:rPr lang="en-GB" altLang="ko-KR" sz="1200" spc="-1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 </a:t>
            </a:r>
            <a:r>
              <a:rPr lang="ko-KR" altLang="en-US" sz="1200" spc="-1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격납 확인 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⑥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출항항로의 상태 </a:t>
            </a:r>
            <a:r>
              <a:rPr lang="en-GB" altLang="ko-KR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항로 상 장애물 및 다른 선박 존재 여부</a:t>
            </a:r>
            <a:r>
              <a:rPr lang="en-GB" altLang="ko-KR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확인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⑦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계류색 해제 또는 절단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→　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출항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                  　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</a:t>
            </a:r>
            <a:r>
              <a:rPr lang="ko-KR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분</a:t>
            </a:r>
            <a:r>
              <a:rPr lang="ja-JP" altLang="en-US" sz="105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200" dirty="0">
              <a:solidFill>
                <a:schemeClr val="bg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⑧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출항 후</a:t>
            </a:r>
            <a:r>
              <a:rPr lang="en-US" altLang="ko-KR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,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육상의 관련부서</a:t>
            </a:r>
            <a:r>
              <a:rPr lang="en-GB" altLang="ko-KR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및 소속 운항 회사에 연락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　  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긴급출항까지 </a:t>
            </a:r>
            <a:r>
              <a:rPr lang="ja-JP" altLang="en-US" sz="105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</a:t>
            </a:r>
            <a:r>
              <a:rPr lang="ko-KR" altLang="en-US" sz="105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분</a:t>
            </a:r>
            <a:r>
              <a:rPr lang="ja-JP" altLang="en-US" sz="105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　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__________________________________________________________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192585" y="4491532"/>
            <a:ext cx="6521748" cy="2575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①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승무원 소집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       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</a:t>
            </a:r>
            <a:r>
              <a:rPr lang="ko-KR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분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200" dirty="0">
              <a:solidFill>
                <a:schemeClr val="bg1">
                  <a:lumMod val="50000"/>
                </a:scheme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②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계류색을 감거나</a:t>
            </a:r>
            <a:r>
              <a:rPr lang="en-US" altLang="ko-KR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,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추가함</a:t>
            </a:r>
            <a:r>
              <a:rPr lang="ja-JP" altLang="en-US" sz="1200" spc="-3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／</a:t>
            </a:r>
            <a:r>
              <a:rPr lang="ko-KR" altLang="en-US" sz="1200" spc="-3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계류 윈치 브레이크를 세게 당김 </a:t>
            </a:r>
            <a:r>
              <a:rPr lang="ja-JP" altLang="en-US" sz="1200" spc="-3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 </a:t>
            </a:r>
            <a:r>
              <a:rPr lang="ko-KR" altLang="en-US" sz="1200" spc="-3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</a:t>
            </a:r>
            <a:r>
              <a:rPr lang="ko-KR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분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③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닻을 내릴 준비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	       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</a:t>
            </a:r>
            <a:r>
              <a:rPr lang="ko-KR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분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④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엔진 및 추력기 준비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계류색 절단</a:t>
            </a:r>
            <a:r>
              <a:rPr lang="en-US" altLang="ko-KR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,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표류 대비용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	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</a:t>
            </a:r>
            <a:r>
              <a:rPr lang="ko-KR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분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⑤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하역 중단 등에 대한 협의 및 </a:t>
            </a:r>
            <a:r>
              <a:rPr lang="en-GB" altLang="ko-KR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지시 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　</a:t>
            </a:r>
            <a:r>
              <a:rPr lang="ja-JP" altLang="en-US" sz="1200" dirty="0" smtClean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</a:t>
            </a:r>
            <a:r>
              <a:rPr lang="ko-KR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분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⑥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방수조치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모든 방수문 및 </a:t>
            </a:r>
            <a:r>
              <a:rPr lang="en-US" altLang="ko-KR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해수밸브 폐쇄 등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확인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　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</a:t>
            </a:r>
            <a:r>
              <a:rPr lang="ko-KR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분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⑦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육상 관련부서</a:t>
            </a:r>
            <a:r>
              <a:rPr lang="en-US" altLang="ko-KR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,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운항회사에 연락</a:t>
            </a:r>
            <a:r>
              <a:rPr lang="en-GB" altLang="ko-KR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/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확인 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ko-KR" altLang="en-US" sz="100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계류조치 완료까지</a:t>
            </a:r>
            <a:r>
              <a:rPr lang="ja-JP" altLang="en-US" sz="100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</a:t>
            </a:r>
            <a:r>
              <a:rPr lang="ko-KR" altLang="en-US" sz="100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분</a:t>
            </a:r>
            <a:r>
              <a:rPr lang="ja-JP" altLang="en-US" sz="100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</a:p>
          <a:p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⑧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지속적인 정보 수집 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（</a:t>
            </a:r>
            <a:r>
              <a:rPr lang="ko-KR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항만청장</a:t>
            </a:r>
            <a:r>
              <a:rPr lang="en-GB" altLang="ko-KR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, </a:t>
            </a:r>
            <a:r>
              <a:rPr lang="ko-KR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항만관리자들로부터의 조언</a:t>
            </a:r>
            <a:r>
              <a:rPr lang="en-GB" altLang="ko-KR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, </a:t>
            </a:r>
            <a:r>
              <a:rPr lang="ko-KR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피난 지시에 따른 준비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（</a:t>
            </a:r>
            <a:r>
              <a:rPr lang="ko-KR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항구 밖으로 대피할 경우를 대비하여 </a:t>
            </a:r>
            <a:r>
              <a:rPr lang="en-GB" altLang="ko-KR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ko-KR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피난</a:t>
            </a:r>
            <a:r>
              <a:rPr lang="en-GB" altLang="ko-KR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 </a:t>
            </a:r>
            <a:r>
              <a:rPr lang="ko-KR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안전수역 확인 </a:t>
            </a:r>
            <a:r>
              <a:rPr lang="en-GB" altLang="ko-KR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（</a:t>
            </a:r>
            <a:r>
              <a:rPr lang="ko-KR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육상으로 대피할 경우를 위한 대피장소 및 대피경로 등의 확인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　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_________________________________________________________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3175000" y="-24339"/>
            <a:ext cx="36057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400" dirty="0">
                <a:solidFill>
                  <a:srgbClr val="FF0000"/>
                </a:solidFill>
              </a:rPr>
              <a:t>화물선용</a:t>
            </a:r>
            <a:endParaRPr kumimoji="1"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221795" y="7588035"/>
            <a:ext cx="6686548" cy="14568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①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승무원의 점호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확인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	      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</a:t>
            </a:r>
            <a:r>
              <a:rPr lang="ko-KR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분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②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대피 장소 및 경로</a:t>
            </a:r>
            <a:r>
              <a:rPr lang="en-GB" altLang="ko-KR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,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소요시간 등을 확인 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③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전원 육상대피 지시 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		      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</a:t>
            </a:r>
            <a:r>
              <a:rPr lang="ko-KR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분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 ④ </a:t>
            </a:r>
            <a:r>
              <a:rPr lang="ko-KR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전원 육상대피를 위해 필요한 선내 작업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en-US" altLang="ja-JP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</a:t>
            </a:r>
            <a:r>
              <a:rPr lang="ja-JP" altLang="en-US" sz="12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	      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</a:t>
            </a:r>
            <a:r>
              <a:rPr lang="ko-KR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분</a:t>
            </a:r>
            <a:r>
              <a:rPr lang="ja-JP" altLang="en-US" sz="1000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 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ko-KR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선박하역설비의 선박과 육상 간 연결 해제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  </a:t>
            </a:r>
            <a:r>
              <a:rPr lang="ko-KR" altLang="en-US" sz="100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퇴선까지</a:t>
            </a:r>
            <a:r>
              <a:rPr lang="ja-JP" altLang="en-US" sz="100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　　</a:t>
            </a:r>
            <a:r>
              <a:rPr lang="ko-KR" altLang="en-US" sz="100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분</a:t>
            </a:r>
            <a:r>
              <a:rPr lang="ja-JP" altLang="en-US" sz="1000" u="sng" dirty="0">
                <a:solidFill>
                  <a:schemeClr val="bg1">
                    <a:lumMod val="50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</a:p>
          <a:p>
            <a:pPr>
              <a:spcAft>
                <a:spcPts val="400"/>
              </a:spcAft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□　</a:t>
            </a:r>
            <a:r>
              <a:rPr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</a:t>
            </a:r>
            <a:r>
              <a:rPr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__________________________________________________________</a:t>
            </a:r>
            <a:endParaRPr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178000" y="7298851"/>
            <a:ext cx="6516000" cy="2160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ko-KR" altLang="en-US" sz="1400" b="1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육상 대피의 경우</a:t>
            </a:r>
            <a:endParaRPr lang="ja-JP" altLang="en-US" sz="1400" b="1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245427" y="9455000"/>
            <a:ext cx="64083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spc="-5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계류작업중 선체가 안벽에서 떨어질 경우</a:t>
            </a:r>
            <a:r>
              <a:rPr lang="en-US" altLang="ko-KR" sz="1200" spc="-5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, </a:t>
            </a:r>
            <a:r>
              <a:rPr lang="ko-KR" altLang="en-US" sz="1200" spc="-5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계류색이 끊어지거나</a:t>
            </a:r>
            <a:r>
              <a:rPr lang="en-US" altLang="ko-KR" sz="1200" spc="-5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 </a:t>
            </a:r>
            <a:r>
              <a:rPr lang="ko-KR" altLang="en-US" sz="1200" spc="-5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겐트리 크레인 또는 </a:t>
            </a:r>
            <a:r>
              <a:rPr lang="ko-KR" altLang="en-US" sz="1200" dirty="0"/>
              <a:t>언로더 등이 쓰러질 위험이 있기 때문에 </a:t>
            </a:r>
            <a:r>
              <a:rPr lang="en-US" altLang="ko-KR" sz="1200" dirty="0"/>
              <a:t>, </a:t>
            </a:r>
            <a:r>
              <a:rPr lang="ko-KR" altLang="en-US" sz="1200" dirty="0"/>
              <a:t>승무원들은 안전한 장소로 대피한다</a:t>
            </a:r>
            <a:r>
              <a:rPr lang="en-US" altLang="ko-KR" sz="1200" dirty="0"/>
              <a:t>.</a:t>
            </a:r>
            <a:endParaRPr lang="ja-JP" altLang="en-US" sz="1200" spc="-5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77800" y="1533981"/>
            <a:ext cx="6516000" cy="216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ko-KR" altLang="en-US" sz="1400" b="1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항구 밖으로 대피할 경우 </a:t>
            </a:r>
            <a:endParaRPr lang="ja-JP" altLang="en-US" sz="1400" b="1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177800" y="4191157"/>
            <a:ext cx="6516000" cy="21600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r>
              <a:rPr lang="ko-KR" altLang="en-US" sz="1400" b="1" dirty="0"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선박 계류를 강화할 경우 </a:t>
            </a:r>
            <a:endParaRPr lang="ja-JP" altLang="en-US" sz="1400" b="1" dirty="0">
              <a:latin typeface="AR丸ゴシック体E" panose="020F0909000000000000" pitchFamily="49" charset="-128"/>
              <a:ea typeface="AR丸ゴシック体E" panose="020F0909000000000000" pitchFamily="49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71000" y="9220557"/>
            <a:ext cx="6516000" cy="216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600" b="1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표류시 주의점</a:t>
            </a:r>
            <a:r>
              <a:rPr lang="ja-JP" altLang="en-US" sz="16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（</a:t>
            </a:r>
            <a:r>
              <a:rPr lang="ko-KR" altLang="en-US" sz="1600" b="1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추가 설명</a:t>
            </a:r>
            <a:r>
              <a:rPr lang="ja-JP" altLang="en-US" sz="1600" dirty="0">
                <a:solidFill>
                  <a:schemeClr val="tx1"/>
                </a:solidFill>
                <a:latin typeface="AR丸ゴシック体E" panose="020F0909000000000000" pitchFamily="49" charset="-128"/>
                <a:ea typeface="AR丸ゴシック体E" panose="020F0909000000000000" pitchFamily="49" charset="-128"/>
              </a:rPr>
              <a:t>）</a:t>
            </a: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3398750" y="595776"/>
            <a:ext cx="40024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" dirty="0">
                <a:solidFill>
                  <a:schemeClr val="bg1">
                    <a:lumMod val="65000"/>
                  </a:schemeClr>
                </a:solidFill>
              </a:rPr>
              <a:t>(</a:t>
            </a:r>
            <a:r>
              <a:rPr lang="ko-KR" altLang="en-US" sz="1000" dirty="0">
                <a:solidFill>
                  <a:schemeClr val="bg1">
                    <a:lumMod val="65000"/>
                  </a:schemeClr>
                </a:solidFill>
              </a:rPr>
              <a:t>각 작업의 예상 소요시간을 최대한 미리 기입</a:t>
            </a:r>
            <a:r>
              <a:rPr lang="en-US" altLang="ja-JP" sz="1000" dirty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kumimoji="1" lang="ja-JP" altLang="en-US" sz="10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角丸四角形 3"/>
          <p:cNvSpPr/>
          <p:nvPr/>
        </p:nvSpPr>
        <p:spPr>
          <a:xfrm>
            <a:off x="171000" y="867106"/>
            <a:ext cx="3654551" cy="54921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ko-KR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해일 정보 수집수단 확보 및 관련 정보수집</a:t>
            </a:r>
            <a:r>
              <a:rPr lang="ja-JP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en-US" altLang="ja-JP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TV</a:t>
            </a:r>
            <a:r>
              <a:rPr lang="ja-JP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ko-KR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라디오</a:t>
            </a:r>
            <a:r>
              <a:rPr lang="ja-JP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・ＶＨＦ）</a:t>
            </a:r>
            <a:endParaRPr lang="en-US" altLang="ja-JP" sz="14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5" name="角丸四角形 24"/>
          <p:cNvSpPr/>
          <p:nvPr/>
        </p:nvSpPr>
        <p:spPr>
          <a:xfrm>
            <a:off x="3956180" y="867107"/>
            <a:ext cx="2823420" cy="549211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ko-KR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항만청장</a:t>
            </a:r>
            <a:r>
              <a:rPr lang="ja-JP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ko-KR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항만관리자등의</a:t>
            </a:r>
            <a:endParaRPr lang="ja-JP" altLang="en-US" sz="14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spcAft>
                <a:spcPts val="400"/>
              </a:spcAft>
            </a:pPr>
            <a:r>
              <a:rPr lang="ko-KR" altLang="en-US" sz="1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지시 여부 확인</a:t>
            </a:r>
            <a:endParaRPr lang="en-US" altLang="ja-JP" sz="14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5537548" y="2414778"/>
            <a:ext cx="1241043" cy="823238"/>
            <a:chOff x="5537548" y="2287778"/>
            <a:chExt cx="1241043" cy="823238"/>
          </a:xfrm>
        </p:grpSpPr>
        <p:sp>
          <p:nvSpPr>
            <p:cNvPr id="6" name="雲 5"/>
            <p:cNvSpPr/>
            <p:nvPr/>
          </p:nvSpPr>
          <p:spPr>
            <a:xfrm>
              <a:off x="5553075" y="2287778"/>
              <a:ext cx="1161258" cy="781050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ja-JP" altLang="en-US" sz="1000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5537548" y="2433908"/>
              <a:ext cx="1241043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0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계속하여 최신 해일 정보 수집 </a:t>
              </a:r>
              <a:endParaRPr lang="ja-JP" altLang="en-US" sz="1000" dirty="0"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  <a:p>
              <a:pPr algn="ctr"/>
              <a:r>
                <a:rPr lang="ja-JP" altLang="en-US" sz="8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（</a:t>
              </a:r>
              <a:r>
                <a:rPr lang="en-US" altLang="ja-JP" sz="8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TV</a:t>
              </a:r>
              <a:r>
                <a:rPr lang="ja-JP" altLang="en-US" sz="8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・</a:t>
              </a:r>
              <a:r>
                <a:rPr lang="ko-KR" altLang="en-US" sz="8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라디오</a:t>
              </a:r>
              <a:r>
                <a:rPr lang="ja-JP" altLang="en-US" sz="8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・</a:t>
              </a:r>
              <a:r>
                <a:rPr lang="en-US" altLang="ja-JP" sz="8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VHF</a:t>
              </a:r>
              <a:r>
                <a:rPr lang="ja-JP" altLang="en-US" sz="8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）</a:t>
              </a:r>
            </a:p>
            <a:p>
              <a:endParaRPr kumimoji="1" lang="ja-JP" altLang="en-US" sz="1000" dirty="0"/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5543839" y="6191293"/>
            <a:ext cx="1279198" cy="884525"/>
            <a:chOff x="5553075" y="2287778"/>
            <a:chExt cx="1100665" cy="884525"/>
          </a:xfrm>
        </p:grpSpPr>
        <p:sp>
          <p:nvSpPr>
            <p:cNvPr id="31" name="雲 30"/>
            <p:cNvSpPr/>
            <p:nvPr/>
          </p:nvSpPr>
          <p:spPr>
            <a:xfrm>
              <a:off x="5553075" y="2287778"/>
              <a:ext cx="1100665" cy="781050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ja-JP" altLang="en-US" sz="1000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5567676" y="2495195"/>
              <a:ext cx="1071461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8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계속하여 최신 해일 정보 수집 </a:t>
              </a:r>
              <a:endParaRPr lang="ja-JP" altLang="en-US" sz="800" dirty="0"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  <a:p>
              <a:pPr algn="ctr"/>
              <a:r>
                <a:rPr lang="ja-JP" altLang="en-US" sz="6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（</a:t>
              </a:r>
              <a:r>
                <a:rPr lang="en-US" altLang="ja-JP" sz="6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TV</a:t>
              </a:r>
              <a:r>
                <a:rPr lang="ja-JP" altLang="en-US" sz="6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・</a:t>
              </a:r>
              <a:r>
                <a:rPr lang="ko-KR" altLang="en-US" sz="6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라디오</a:t>
              </a:r>
              <a:r>
                <a:rPr lang="ja-JP" altLang="en-US" sz="6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・</a:t>
              </a:r>
              <a:r>
                <a:rPr lang="en-US" altLang="ja-JP" sz="6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VHF</a:t>
              </a:r>
              <a:r>
                <a:rPr lang="ja-JP" altLang="en-US" sz="6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）</a:t>
              </a:r>
            </a:p>
            <a:p>
              <a:endParaRPr lang="ja-JP" altLang="en-US" sz="800" dirty="0"/>
            </a:p>
            <a:p>
              <a:pPr algn="ctr"/>
              <a:endParaRPr lang="ja-JP" altLang="en-US" sz="800" dirty="0"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</p:txBody>
        </p:sp>
      </p:grpSp>
      <p:sp>
        <p:nvSpPr>
          <p:cNvPr id="33" name="テキスト ボックス 32"/>
          <p:cNvSpPr txBox="1"/>
          <p:nvPr/>
        </p:nvSpPr>
        <p:spPr>
          <a:xfrm>
            <a:off x="122827" y="150128"/>
            <a:ext cx="54454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>
                <a:latin typeface="+mj-ea"/>
                <a:ea typeface="+mj-ea"/>
              </a:rPr>
              <a:t>________________________________________________________________________________________________________________</a:t>
            </a:r>
            <a:endParaRPr kumimoji="1" lang="ja-JP" altLang="en-US" sz="1200" dirty="0">
              <a:latin typeface="+mj-ea"/>
              <a:ea typeface="+mj-ea"/>
            </a:endParaRPr>
          </a:p>
        </p:txBody>
      </p:sp>
      <p:grpSp>
        <p:nvGrpSpPr>
          <p:cNvPr id="27" name="グループ化 26"/>
          <p:cNvGrpSpPr/>
          <p:nvPr/>
        </p:nvGrpSpPr>
        <p:grpSpPr>
          <a:xfrm>
            <a:off x="5666082" y="7556725"/>
            <a:ext cx="1264547" cy="837337"/>
            <a:chOff x="5399302" y="2287778"/>
            <a:chExt cx="1272627" cy="837337"/>
          </a:xfrm>
        </p:grpSpPr>
        <p:sp>
          <p:nvSpPr>
            <p:cNvPr id="28" name="雲 27"/>
            <p:cNvSpPr/>
            <p:nvPr/>
          </p:nvSpPr>
          <p:spPr>
            <a:xfrm>
              <a:off x="5437889" y="2287778"/>
              <a:ext cx="1139402" cy="781050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ja-JP" altLang="en-US" sz="1000" dirty="0">
                <a:solidFill>
                  <a:srgbClr val="FF0000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5399302" y="2448007"/>
              <a:ext cx="1272627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8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계속하여 최신 해일 정보 수집 </a:t>
              </a:r>
              <a:endParaRPr lang="ja-JP" altLang="en-US" sz="800" dirty="0"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  <a:p>
              <a:pPr algn="ctr"/>
              <a:r>
                <a:rPr lang="ja-JP" altLang="en-US" sz="6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（</a:t>
              </a:r>
              <a:r>
                <a:rPr lang="en-US" altLang="ja-JP" sz="6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TV</a:t>
              </a:r>
              <a:r>
                <a:rPr lang="ja-JP" altLang="en-US" sz="6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・</a:t>
              </a:r>
              <a:r>
                <a:rPr lang="ko-KR" altLang="en-US" sz="6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라디오</a:t>
              </a:r>
              <a:r>
                <a:rPr lang="ja-JP" altLang="en-US" sz="6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・</a:t>
              </a:r>
              <a:r>
                <a:rPr lang="en-US" altLang="ja-JP" sz="6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VHF</a:t>
              </a:r>
              <a:r>
                <a:rPr lang="ja-JP" altLang="en-US" sz="600" dirty="0">
                  <a:latin typeface="AR P丸ゴシック体E" panose="020F0900000000000000" pitchFamily="50" charset="-128"/>
                  <a:ea typeface="AR P丸ゴシック体E" panose="020F0900000000000000" pitchFamily="50" charset="-128"/>
                </a:rPr>
                <a:t>）</a:t>
              </a:r>
            </a:p>
            <a:p>
              <a:endParaRPr lang="ja-JP" altLang="en-US" sz="800" dirty="0"/>
            </a:p>
            <a:p>
              <a:pPr algn="ctr"/>
              <a:endParaRPr lang="ja-JP" altLang="en-US" sz="800" dirty="0">
                <a:latin typeface="AR P丸ゴシック体E" panose="020F0900000000000000" pitchFamily="50" charset="-128"/>
                <a:ea typeface="AR P丸ゴシック体E" panose="020F09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5082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13980</TotalTime>
  <Words>284</Words>
  <Application>Microsoft Office PowerPoint</Application>
  <PresentationFormat>A4 210 x 297 mm</PresentationFormat>
  <Paragraphs>110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AR P丸ゴシック体E</vt:lpstr>
      <vt:lpstr>AR P丸ゴシック体M</vt:lpstr>
      <vt:lpstr>AR丸ゴシック体E</vt:lpstr>
      <vt:lpstr>HG丸ｺﾞｼｯｸM-PRO</vt:lpstr>
      <vt:lpstr>맑은 고딕</vt:lpstr>
      <vt:lpstr>ＭＳ Ｐゴシック</vt:lpstr>
      <vt:lpstr>新細明體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なし</dc:creator>
  <cp:lastModifiedBy>なし</cp:lastModifiedBy>
  <cp:revision>140</cp:revision>
  <cp:lastPrinted>2016-08-02T01:10:04Z</cp:lastPrinted>
  <dcterms:created xsi:type="dcterms:W3CDTF">2016-03-08T01:05:21Z</dcterms:created>
  <dcterms:modified xsi:type="dcterms:W3CDTF">2016-08-31T09:38:41Z</dcterms:modified>
</cp:coreProperties>
</file>