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93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4B461-FD76-47F1-BDA1-73583F4BAA25}" type="datetimeFigureOut">
              <a:rPr kumimoji="1" lang="ja-JP" altLang="en-US" smtClean="0"/>
              <a:t>2019/1/28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7946-5744-4BF4-84B1-91E1A0CBA2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85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4B461-FD76-47F1-BDA1-73583F4BAA25}" type="datetimeFigureOut">
              <a:rPr kumimoji="1" lang="ja-JP" altLang="en-US" smtClean="0"/>
              <a:t>2019/1/28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7946-5744-4BF4-84B1-91E1A0CBA2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25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4B461-FD76-47F1-BDA1-73583F4BAA25}" type="datetimeFigureOut">
              <a:rPr kumimoji="1" lang="ja-JP" altLang="en-US" smtClean="0"/>
              <a:t>2019/1/28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7946-5744-4BF4-84B1-91E1A0CBA2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58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4B461-FD76-47F1-BDA1-73583F4BAA25}" type="datetimeFigureOut">
              <a:rPr kumimoji="1" lang="ja-JP" altLang="en-US" smtClean="0"/>
              <a:t>2019/1/28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7946-5744-4BF4-84B1-91E1A0CBA2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88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4B461-FD76-47F1-BDA1-73583F4BAA25}" type="datetimeFigureOut">
              <a:rPr kumimoji="1" lang="ja-JP" altLang="en-US" smtClean="0"/>
              <a:t>2019/1/28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7946-5744-4BF4-84B1-91E1A0CBA2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5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4B461-FD76-47F1-BDA1-73583F4BAA25}" type="datetimeFigureOut">
              <a:rPr kumimoji="1" lang="ja-JP" altLang="en-US" smtClean="0"/>
              <a:t>2019/1/28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7946-5744-4BF4-84B1-91E1A0CBA2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216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4B461-FD76-47F1-BDA1-73583F4BAA25}" type="datetimeFigureOut">
              <a:rPr kumimoji="1" lang="ja-JP" altLang="en-US" smtClean="0"/>
              <a:t>2019/1/28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7946-5744-4BF4-84B1-91E1A0CBA2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419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4B461-FD76-47F1-BDA1-73583F4BAA25}" type="datetimeFigureOut">
              <a:rPr kumimoji="1" lang="ja-JP" altLang="en-US" smtClean="0"/>
              <a:t>2019/1/28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7946-5744-4BF4-84B1-91E1A0CBA2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6247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4B461-FD76-47F1-BDA1-73583F4BAA25}" type="datetimeFigureOut">
              <a:rPr kumimoji="1" lang="ja-JP" altLang="en-US" smtClean="0"/>
              <a:t>2019/1/28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7946-5744-4BF4-84B1-91E1A0CBA2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94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4B461-FD76-47F1-BDA1-73583F4BAA25}" type="datetimeFigureOut">
              <a:rPr kumimoji="1" lang="ja-JP" altLang="en-US" smtClean="0"/>
              <a:t>2019/1/28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7946-5744-4BF4-84B1-91E1A0CBA2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453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4B461-FD76-47F1-BDA1-73583F4BAA25}" type="datetimeFigureOut">
              <a:rPr kumimoji="1" lang="ja-JP" altLang="en-US" smtClean="0"/>
              <a:t>2019/1/28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F7946-5744-4BF4-84B1-91E1A0CBA2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708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4B461-FD76-47F1-BDA1-73583F4BAA25}" type="datetimeFigureOut">
              <a:rPr kumimoji="1" lang="ja-JP" altLang="en-US" smtClean="0"/>
              <a:t>2019/1/28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F7946-5744-4BF4-84B1-91E1A0CBA2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897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59EA0E-71A1-4B20-9A07-3A0EF4A8532C}"/>
              </a:ext>
            </a:extLst>
          </p:cNvPr>
          <p:cNvSpPr txBox="1"/>
          <p:nvPr/>
        </p:nvSpPr>
        <p:spPr>
          <a:xfrm>
            <a:off x="612476" y="586597"/>
            <a:ext cx="64870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設立年月日：（設立相談中）</a:t>
            </a:r>
            <a:endParaRPr kumimoji="1" lang="en-US" altLang="ja-JP" dirty="0"/>
          </a:p>
          <a:p>
            <a:r>
              <a:rPr kumimoji="1" lang="ja-JP" altLang="en-US" dirty="0"/>
              <a:t>理事長：〇〇　〇〇（（株）〇〇　代表〇〇）</a:t>
            </a:r>
            <a:endParaRPr kumimoji="1" lang="en-US" altLang="ja-JP" dirty="0"/>
          </a:p>
          <a:p>
            <a:r>
              <a:rPr kumimoji="1" lang="ja-JP" altLang="en-US" dirty="0"/>
              <a:t>組合員：〇〇〇〇（株）、〇〇〇（株）、（株）〇〇〇〇</a:t>
            </a:r>
            <a:endParaRPr kumimoji="1" lang="en-US" altLang="ja-JP" dirty="0"/>
          </a:p>
          <a:p>
            <a:r>
              <a:rPr kumimoji="1" lang="en-US" altLang="ja-JP" dirty="0"/>
              <a:t>【</a:t>
            </a:r>
            <a:r>
              <a:rPr kumimoji="1" lang="ja-JP" altLang="en-US" dirty="0"/>
              <a:t>〇企業〇独法〇大学</a:t>
            </a:r>
            <a:r>
              <a:rPr kumimoji="1" lang="en-US" altLang="ja-JP" sz="1400" dirty="0"/>
              <a:t>※</a:t>
            </a:r>
            <a:r>
              <a:rPr kumimoji="1" lang="ja-JP" altLang="en-US" sz="1400" dirty="0"/>
              <a:t>各法人の数を記載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事業費：平成〇〇年度〇〇億円</a:t>
            </a:r>
            <a:endParaRPr kumimoji="1" lang="en-US" altLang="ja-JP" dirty="0"/>
          </a:p>
          <a:p>
            <a:r>
              <a:rPr kumimoji="1" lang="ja-JP" altLang="en-US" dirty="0"/>
              <a:t>事業の概要：〇〇〇〇〇の研究開発。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9C07C72-EDE1-4ED7-AB8C-D6A52334C46D}"/>
              </a:ext>
            </a:extLst>
          </p:cNvPr>
          <p:cNvSpPr txBox="1"/>
          <p:nvPr/>
        </p:nvSpPr>
        <p:spPr>
          <a:xfrm>
            <a:off x="842516" y="181156"/>
            <a:ext cx="64870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+mn-ea"/>
              </a:rPr>
              <a:t>〇〇〇〇〇〇〇技術研究組合（略称：〇〇）の概要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B1EA807-2BC4-4D22-9E13-69739470E1C0}"/>
              </a:ext>
            </a:extLst>
          </p:cNvPr>
          <p:cNvSpPr/>
          <p:nvPr/>
        </p:nvSpPr>
        <p:spPr>
          <a:xfrm>
            <a:off x="5503653" y="2734573"/>
            <a:ext cx="3761116" cy="3838755"/>
          </a:xfrm>
          <a:prstGeom prst="rect">
            <a:avLst/>
          </a:prstGeom>
          <a:noFill/>
          <a:ln w="2540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技術の判りやすいイメージ</a:t>
            </a:r>
            <a:endParaRPr kumimoji="1" lang="en-US" altLang="ja-JP" dirty="0"/>
          </a:p>
          <a:p>
            <a:pPr algn="ctr"/>
            <a:r>
              <a:rPr kumimoji="1" lang="ja-JP" altLang="en-US" sz="1200" dirty="0"/>
              <a:t>（技術の出口が判るように）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921BD00-7AA6-4AAE-ADBC-05369FF1405F}"/>
              </a:ext>
            </a:extLst>
          </p:cNvPr>
          <p:cNvSpPr txBox="1"/>
          <p:nvPr/>
        </p:nvSpPr>
        <p:spPr>
          <a:xfrm>
            <a:off x="865518" y="2320507"/>
            <a:ext cx="48279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〇組合設立の目的</a:t>
            </a:r>
            <a:endParaRPr kumimoji="1" lang="en-US" altLang="ja-JP" sz="1600" dirty="0"/>
          </a:p>
          <a:p>
            <a:r>
              <a:rPr kumimoji="1" lang="ja-JP" altLang="en-US" sz="1600" dirty="0"/>
              <a:t>　・・・・・・・・・・・・・・・・・・・・・</a:t>
            </a:r>
            <a:endParaRPr kumimoji="1" lang="en-US" altLang="ja-JP" sz="1600" dirty="0"/>
          </a:p>
          <a:p>
            <a:r>
              <a:rPr kumimoji="1" lang="ja-JP" altLang="en-US" sz="1600" dirty="0"/>
              <a:t>　・・・・・・・・・・・・・・・・・・・・・</a:t>
            </a:r>
          </a:p>
          <a:p>
            <a:r>
              <a:rPr kumimoji="1" lang="ja-JP" altLang="en-US" sz="1600" dirty="0"/>
              <a:t>　・・・・・・・・・・・・・・・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0ACAEE-1A15-4826-9210-1DEB9E09566E}"/>
              </a:ext>
            </a:extLst>
          </p:cNvPr>
          <p:cNvSpPr txBox="1"/>
          <p:nvPr/>
        </p:nvSpPr>
        <p:spPr>
          <a:xfrm>
            <a:off x="865518" y="3536831"/>
            <a:ext cx="48279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〇実用化の方向性</a:t>
            </a:r>
            <a:endParaRPr kumimoji="1" lang="en-US" altLang="ja-JP" sz="1600" dirty="0"/>
          </a:p>
          <a:p>
            <a:r>
              <a:rPr kumimoji="1" lang="ja-JP" altLang="en-US" sz="1600" dirty="0"/>
              <a:t>　・・・・・・・・・・・・・・・・・・・・・</a:t>
            </a:r>
            <a:endParaRPr kumimoji="1" lang="en-US" altLang="ja-JP" sz="1600" dirty="0"/>
          </a:p>
          <a:p>
            <a:r>
              <a:rPr kumimoji="1" lang="ja-JP" altLang="en-US" sz="1600" dirty="0"/>
              <a:t>　・・・・・・・・・・・・・・・・・・・・・</a:t>
            </a:r>
          </a:p>
          <a:p>
            <a:r>
              <a:rPr kumimoji="1" lang="ja-JP" altLang="en-US" sz="1600" dirty="0"/>
              <a:t>　・</a:t>
            </a:r>
            <a:r>
              <a:rPr kumimoji="1" lang="ja-JP" altLang="en-US" sz="1500" dirty="0"/>
              <a:t>（省エネ化、高性能化等について記載。）</a:t>
            </a:r>
            <a:r>
              <a:rPr kumimoji="1" lang="ja-JP" altLang="en-US" sz="1600" dirty="0"/>
              <a:t>・・</a:t>
            </a:r>
            <a:endParaRPr kumimoji="1" lang="en-US" altLang="ja-JP" sz="1600" dirty="0"/>
          </a:p>
          <a:p>
            <a:r>
              <a:rPr kumimoji="1" lang="ja-JP" altLang="en-US" sz="1600" dirty="0"/>
              <a:t>　・・・・・・・・・・・・・・・・・・・・・</a:t>
            </a:r>
          </a:p>
          <a:p>
            <a:r>
              <a:rPr kumimoji="1" lang="ja-JP" altLang="en-US" sz="1600" dirty="0"/>
              <a:t>　・・・・・・・・・・・・・・・・・・・・・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59A5E51-4408-450F-8BA3-F7C91648A613}"/>
              </a:ext>
            </a:extLst>
          </p:cNvPr>
          <p:cNvSpPr txBox="1"/>
          <p:nvPr/>
        </p:nvSpPr>
        <p:spPr>
          <a:xfrm>
            <a:off x="865518" y="5178190"/>
            <a:ext cx="48279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〇事業化の目途の時期</a:t>
            </a:r>
            <a:endParaRPr kumimoji="1" lang="en-US" altLang="ja-JP" sz="1600" dirty="0"/>
          </a:p>
          <a:p>
            <a:r>
              <a:rPr kumimoji="1" lang="ja-JP" altLang="en-US" sz="1600" dirty="0"/>
              <a:t>　・・・・・・・・・・・・・・・・・・・・・</a:t>
            </a:r>
            <a:endParaRPr kumimoji="1" lang="en-US" altLang="ja-JP" sz="1600" dirty="0"/>
          </a:p>
          <a:p>
            <a:r>
              <a:rPr kumimoji="1" lang="ja-JP" altLang="en-US" sz="1600" dirty="0"/>
              <a:t>　・・・・・・・・・・・・・・・・・・・・・</a:t>
            </a:r>
            <a:endParaRPr kumimoji="1" lang="en-US" altLang="ja-JP" sz="1600" dirty="0"/>
          </a:p>
          <a:p>
            <a:r>
              <a:rPr kumimoji="1" lang="ja-JP" altLang="en-US" sz="1600" dirty="0"/>
              <a:t>　・・・・・・・・・・・・・・・・・・・・・</a:t>
            </a:r>
          </a:p>
          <a:p>
            <a:r>
              <a:rPr kumimoji="1" lang="ja-JP" altLang="en-US" sz="1600" dirty="0"/>
              <a:t>　・・・・・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72235FC-897E-4221-935D-ECB9E0136A15}"/>
              </a:ext>
            </a:extLst>
          </p:cNvPr>
          <p:cNvSpPr/>
          <p:nvPr/>
        </p:nvSpPr>
        <p:spPr>
          <a:xfrm>
            <a:off x="508958" y="60385"/>
            <a:ext cx="8885208" cy="6737229"/>
          </a:xfrm>
          <a:prstGeom prst="rect">
            <a:avLst/>
          </a:prstGeom>
          <a:noFill/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/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77F0C9A4-4690-486D-B586-3298CAD425D2}"/>
              </a:ext>
            </a:extLst>
          </p:cNvPr>
          <p:cNvCxnSpPr>
            <a:cxnSpLocks/>
          </p:cNvCxnSpPr>
          <p:nvPr/>
        </p:nvCxnSpPr>
        <p:spPr>
          <a:xfrm>
            <a:off x="825263" y="564013"/>
            <a:ext cx="8266979" cy="0"/>
          </a:xfrm>
          <a:prstGeom prst="line">
            <a:avLst/>
          </a:prstGeom>
          <a:ln w="44450">
            <a:solidFill>
              <a:srgbClr val="4493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110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7E8C1AC-98D6-4E26-8FC0-04D70D0BAECF}"/>
              </a:ext>
            </a:extLst>
          </p:cNvPr>
          <p:cNvSpPr/>
          <p:nvPr/>
        </p:nvSpPr>
        <p:spPr>
          <a:xfrm>
            <a:off x="66675" y="203261"/>
            <a:ext cx="9791700" cy="6530914"/>
          </a:xfrm>
          <a:prstGeom prst="rect">
            <a:avLst/>
          </a:prstGeom>
          <a:noFill/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042DF35-87D4-4B84-BA29-FFD79A507D14}"/>
              </a:ext>
            </a:extLst>
          </p:cNvPr>
          <p:cNvSpPr/>
          <p:nvPr/>
        </p:nvSpPr>
        <p:spPr>
          <a:xfrm>
            <a:off x="123825" y="266700"/>
            <a:ext cx="9696450" cy="352425"/>
          </a:xfrm>
          <a:prstGeom prst="rect">
            <a:avLst/>
          </a:prstGeom>
          <a:solidFill>
            <a:srgbClr val="4493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/>
              <a:t> ●研究開発体制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F66A87C-8F4A-4A4B-80F1-5BC24A7C8040}"/>
              </a:ext>
            </a:extLst>
          </p:cNvPr>
          <p:cNvSpPr/>
          <p:nvPr/>
        </p:nvSpPr>
        <p:spPr>
          <a:xfrm>
            <a:off x="323850" y="1400174"/>
            <a:ext cx="7629525" cy="5095875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C0AF313-B384-42BE-A48D-7FF6BF3E8FB5}"/>
              </a:ext>
            </a:extLst>
          </p:cNvPr>
          <p:cNvSpPr/>
          <p:nvPr/>
        </p:nvSpPr>
        <p:spPr>
          <a:xfrm>
            <a:off x="1845689" y="1171575"/>
            <a:ext cx="4448175" cy="5334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〇〇〇〇〇〇技術研究組合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5D89FD7-D1BE-4630-947E-509ECED67880}"/>
              </a:ext>
            </a:extLst>
          </p:cNvPr>
          <p:cNvSpPr/>
          <p:nvPr/>
        </p:nvSpPr>
        <p:spPr>
          <a:xfrm>
            <a:off x="8201025" y="1343025"/>
            <a:ext cx="1457325" cy="2143125"/>
          </a:xfrm>
          <a:prstGeom prst="rect">
            <a:avLst/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〇〇〇〇〇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基盤技術</a:t>
            </a:r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r>
              <a:rPr kumimoji="1" lang="ja-JP" altLang="en-US" dirty="0"/>
              <a:t>（国大）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〇〇〇大学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13D245F-59B1-4606-848B-4D4544E6C45C}"/>
              </a:ext>
            </a:extLst>
          </p:cNvPr>
          <p:cNvSpPr/>
          <p:nvPr/>
        </p:nvSpPr>
        <p:spPr>
          <a:xfrm>
            <a:off x="2066925" y="1871662"/>
            <a:ext cx="4067175" cy="471488"/>
          </a:xfrm>
          <a:prstGeom prst="rect">
            <a:avLst/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プロジェクトリーダー　〇〇　〇〇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AEDA25-DA68-41AF-9E50-5A991BB57C28}"/>
              </a:ext>
            </a:extLst>
          </p:cNvPr>
          <p:cNvSpPr/>
          <p:nvPr/>
        </p:nvSpPr>
        <p:spPr>
          <a:xfrm>
            <a:off x="3152775" y="2783680"/>
            <a:ext cx="1895476" cy="2633663"/>
          </a:xfrm>
          <a:prstGeom prst="rect">
            <a:avLst/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lIns="0" tIns="108000" rIns="0" bIns="0" rtlCol="0" anchor="t" anchorCtr="0"/>
          <a:lstStyle/>
          <a:p>
            <a:pPr algn="ctr"/>
            <a:r>
              <a:rPr kumimoji="1" lang="en-US" altLang="ja-JP" sz="1600" dirty="0"/>
              <a:t>(2)</a:t>
            </a:r>
            <a:r>
              <a:rPr kumimoji="1" lang="ja-JP" altLang="en-US" sz="1600" dirty="0"/>
              <a:t>〇〇素子開発</a:t>
            </a:r>
            <a:endParaRPr kumimoji="1" lang="en-US" altLang="ja-JP" sz="1600" dirty="0"/>
          </a:p>
          <a:p>
            <a:pPr algn="ctr">
              <a:spcBef>
                <a:spcPts val="1200"/>
              </a:spcBef>
            </a:pPr>
            <a:r>
              <a:rPr kumimoji="1" lang="ja-JP" altLang="en-US" sz="1600" dirty="0"/>
              <a:t>ＧＬ：〇〇〇〇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場所：〇〇ｾﾝﾀｰ</a:t>
            </a:r>
            <a:endParaRPr kumimoji="1" lang="en-US" altLang="ja-JP" sz="1600" dirty="0"/>
          </a:p>
          <a:p>
            <a:pPr algn="ctr">
              <a:spcBef>
                <a:spcPts val="1200"/>
              </a:spcBef>
            </a:pPr>
            <a:r>
              <a:rPr kumimoji="1" lang="ja-JP" altLang="en-US" sz="1600" dirty="0"/>
              <a:t>〇〇変換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（株）〇〇〇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〇〇〇（株）</a:t>
            </a:r>
            <a:endParaRPr kumimoji="1" lang="en-US" altLang="ja-JP" sz="1600" dirty="0"/>
          </a:p>
          <a:p>
            <a:pPr algn="ctr">
              <a:spcBef>
                <a:spcPts val="1200"/>
              </a:spcBef>
            </a:pPr>
            <a:r>
              <a:rPr kumimoji="1" lang="ja-JP" altLang="en-US" sz="1600" dirty="0"/>
              <a:t>〇〇ｼﾐｭﾚｰｼｮﾝ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（株）〇〇〇</a:t>
            </a:r>
            <a:endParaRPr kumimoji="1" lang="en-US" altLang="ja-JP" sz="16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014C2C9-8C20-4F38-A5B7-7A3A59CD33BB}"/>
              </a:ext>
            </a:extLst>
          </p:cNvPr>
          <p:cNvSpPr/>
          <p:nvPr/>
        </p:nvSpPr>
        <p:spPr>
          <a:xfrm>
            <a:off x="623888" y="2783680"/>
            <a:ext cx="1895476" cy="2633663"/>
          </a:xfrm>
          <a:prstGeom prst="rect">
            <a:avLst/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lIns="0" tIns="108000" rIns="0" bIns="0" rtlCol="0" anchor="t" anchorCtr="0"/>
          <a:lstStyle/>
          <a:p>
            <a:pPr algn="ctr"/>
            <a:r>
              <a:rPr kumimoji="1" lang="en-US" altLang="ja-JP" sz="1600" dirty="0"/>
              <a:t>(1)</a:t>
            </a:r>
            <a:r>
              <a:rPr kumimoji="1" lang="ja-JP" altLang="en-US" sz="1600" dirty="0"/>
              <a:t>〇〇材料開発</a:t>
            </a:r>
            <a:endParaRPr kumimoji="1" lang="en-US" altLang="ja-JP" sz="1600" dirty="0"/>
          </a:p>
          <a:p>
            <a:pPr algn="ctr">
              <a:spcBef>
                <a:spcPts val="1200"/>
              </a:spcBef>
            </a:pPr>
            <a:r>
              <a:rPr kumimoji="1" lang="ja-JP" altLang="en-US" sz="1600" dirty="0"/>
              <a:t>ＧＬ：〇〇〇〇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場所：〇〇本部</a:t>
            </a:r>
            <a:endParaRPr kumimoji="1" lang="en-US" altLang="ja-JP" sz="1600" dirty="0"/>
          </a:p>
          <a:p>
            <a:pPr algn="ctr">
              <a:spcBef>
                <a:spcPts val="1200"/>
              </a:spcBef>
            </a:pPr>
            <a:r>
              <a:rPr kumimoji="1" lang="ja-JP" altLang="en-US" sz="1600" dirty="0"/>
              <a:t>〇〇構造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（株）〇〇〇</a:t>
            </a:r>
            <a:endParaRPr kumimoji="1" lang="en-US" altLang="ja-JP" sz="1600" dirty="0"/>
          </a:p>
          <a:p>
            <a:pPr algn="ctr">
              <a:spcBef>
                <a:spcPts val="1200"/>
              </a:spcBef>
            </a:pPr>
            <a:r>
              <a:rPr kumimoji="1" lang="ja-JP" altLang="en-US" sz="1600" dirty="0"/>
              <a:t>〇〇合成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（株）〇〇〇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〇〇〇（株）</a:t>
            </a:r>
            <a:endParaRPr kumimoji="1" lang="en-US" altLang="ja-JP" sz="1600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2752C55-7E21-4BA7-B1C5-F18063C27C26}"/>
              </a:ext>
            </a:extLst>
          </p:cNvPr>
          <p:cNvSpPr/>
          <p:nvPr/>
        </p:nvSpPr>
        <p:spPr>
          <a:xfrm>
            <a:off x="5681662" y="2783680"/>
            <a:ext cx="1895476" cy="2633663"/>
          </a:xfrm>
          <a:prstGeom prst="rect">
            <a:avLst/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lIns="0" tIns="108000" rIns="0" bIns="0" rtlCol="0" anchor="t" anchorCtr="0"/>
          <a:lstStyle/>
          <a:p>
            <a:pPr algn="ctr"/>
            <a:r>
              <a:rPr kumimoji="1" lang="en-US" altLang="ja-JP" sz="1600" dirty="0"/>
              <a:t>(3)</a:t>
            </a:r>
            <a:r>
              <a:rPr kumimoji="1" lang="ja-JP" altLang="en-US" sz="1600" dirty="0"/>
              <a:t>〇ﾓｼﾞｭｰﾙ開発</a:t>
            </a:r>
            <a:endParaRPr kumimoji="1" lang="en-US" altLang="ja-JP" sz="1600" dirty="0"/>
          </a:p>
          <a:p>
            <a:pPr algn="ctr">
              <a:spcBef>
                <a:spcPts val="1200"/>
              </a:spcBef>
            </a:pPr>
            <a:r>
              <a:rPr kumimoji="1" lang="ja-JP" altLang="en-US" sz="1600" dirty="0"/>
              <a:t>ＧＬ：〇〇〇〇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場所：各社</a:t>
            </a:r>
            <a:endParaRPr kumimoji="1" lang="en-US" altLang="ja-JP" sz="1600" dirty="0"/>
          </a:p>
          <a:p>
            <a:pPr algn="ctr">
              <a:spcBef>
                <a:spcPts val="1200"/>
              </a:spcBef>
            </a:pPr>
            <a:r>
              <a:rPr kumimoji="1" lang="ja-JP" altLang="en-US" sz="1600" dirty="0"/>
              <a:t>〇〇加工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（株）〇〇〇</a:t>
            </a:r>
            <a:endParaRPr kumimoji="1" lang="en-US" altLang="ja-JP" sz="1600" dirty="0"/>
          </a:p>
          <a:p>
            <a:pPr algn="ctr">
              <a:spcBef>
                <a:spcPts val="1200"/>
              </a:spcBef>
            </a:pPr>
            <a:r>
              <a:rPr kumimoji="1" lang="ja-JP" altLang="en-US" sz="1600" dirty="0"/>
              <a:t>〇〇ﾌﾟﾛｾｽ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（株）〇〇〇</a:t>
            </a:r>
            <a:endParaRPr kumimoji="1" lang="en-US" altLang="ja-JP" sz="1600" dirty="0"/>
          </a:p>
        </p:txBody>
      </p:sp>
      <p:sp>
        <p:nvSpPr>
          <p:cNvPr id="13" name="矢印: 右 12">
            <a:extLst>
              <a:ext uri="{FF2B5EF4-FFF2-40B4-BE49-F238E27FC236}">
                <a16:creationId xmlns:a16="http://schemas.microsoft.com/office/drawing/2014/main" id="{EE96F1F5-DB83-477D-AB4E-2ADA318FA08F}"/>
              </a:ext>
            </a:extLst>
          </p:cNvPr>
          <p:cNvSpPr/>
          <p:nvPr/>
        </p:nvSpPr>
        <p:spPr>
          <a:xfrm>
            <a:off x="2443164" y="3028949"/>
            <a:ext cx="938211" cy="1228726"/>
          </a:xfrm>
          <a:prstGeom prst="rightArrow">
            <a:avLst/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>
                <a:solidFill>
                  <a:schemeClr val="dk1"/>
                </a:solidFill>
              </a:rPr>
              <a:t>開発材料</a:t>
            </a:r>
          </a:p>
        </p:txBody>
      </p:sp>
      <p:sp>
        <p:nvSpPr>
          <p:cNvPr id="14" name="矢印: 右 13">
            <a:extLst>
              <a:ext uri="{FF2B5EF4-FFF2-40B4-BE49-F238E27FC236}">
                <a16:creationId xmlns:a16="http://schemas.microsoft.com/office/drawing/2014/main" id="{B1563D55-0255-4797-AE64-8819E6C7425F}"/>
              </a:ext>
            </a:extLst>
          </p:cNvPr>
          <p:cNvSpPr/>
          <p:nvPr/>
        </p:nvSpPr>
        <p:spPr>
          <a:xfrm>
            <a:off x="4976814" y="3028949"/>
            <a:ext cx="938211" cy="1228726"/>
          </a:xfrm>
          <a:prstGeom prst="rightArrow">
            <a:avLst/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>
                <a:solidFill>
                  <a:schemeClr val="dk1"/>
                </a:solidFill>
              </a:rPr>
              <a:t>開発素子</a:t>
            </a:r>
          </a:p>
        </p:txBody>
      </p:sp>
      <p:sp>
        <p:nvSpPr>
          <p:cNvPr id="15" name="矢印: 左 14">
            <a:extLst>
              <a:ext uri="{FF2B5EF4-FFF2-40B4-BE49-F238E27FC236}">
                <a16:creationId xmlns:a16="http://schemas.microsoft.com/office/drawing/2014/main" id="{1354F0F0-CD30-4D56-9425-5F00FC325F35}"/>
              </a:ext>
            </a:extLst>
          </p:cNvPr>
          <p:cNvSpPr/>
          <p:nvPr/>
        </p:nvSpPr>
        <p:spPr>
          <a:xfrm>
            <a:off x="4900614" y="4305299"/>
            <a:ext cx="938211" cy="1228726"/>
          </a:xfrm>
          <a:prstGeom prst="leftArrow">
            <a:avLst/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>
                <a:solidFill>
                  <a:schemeClr val="dk1"/>
                </a:solidFill>
              </a:rPr>
              <a:t>素子評価</a:t>
            </a:r>
          </a:p>
        </p:txBody>
      </p:sp>
      <p:sp>
        <p:nvSpPr>
          <p:cNvPr id="16" name="矢印: 左 15">
            <a:extLst>
              <a:ext uri="{FF2B5EF4-FFF2-40B4-BE49-F238E27FC236}">
                <a16:creationId xmlns:a16="http://schemas.microsoft.com/office/drawing/2014/main" id="{16AEE08D-6BF9-4360-99D5-351B4AC855CA}"/>
              </a:ext>
            </a:extLst>
          </p:cNvPr>
          <p:cNvSpPr/>
          <p:nvPr/>
        </p:nvSpPr>
        <p:spPr>
          <a:xfrm>
            <a:off x="2366964" y="4305299"/>
            <a:ext cx="938211" cy="1228726"/>
          </a:xfrm>
          <a:prstGeom prst="leftArrow">
            <a:avLst/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>
                <a:solidFill>
                  <a:schemeClr val="dk1"/>
                </a:solidFill>
              </a:rPr>
              <a:t>材料評価</a:t>
            </a:r>
          </a:p>
        </p:txBody>
      </p:sp>
      <p:sp>
        <p:nvSpPr>
          <p:cNvPr id="17" name="矢印: 左右 16">
            <a:extLst>
              <a:ext uri="{FF2B5EF4-FFF2-40B4-BE49-F238E27FC236}">
                <a16:creationId xmlns:a16="http://schemas.microsoft.com/office/drawing/2014/main" id="{2D1382EA-B28F-488E-AE24-9D9E3243D8B4}"/>
              </a:ext>
            </a:extLst>
          </p:cNvPr>
          <p:cNvSpPr/>
          <p:nvPr/>
        </p:nvSpPr>
        <p:spPr>
          <a:xfrm>
            <a:off x="7500939" y="1876424"/>
            <a:ext cx="1157286" cy="1019176"/>
          </a:xfrm>
          <a:prstGeom prst="leftRightArrow">
            <a:avLst>
              <a:gd name="adj1" fmla="val 57477"/>
              <a:gd name="adj2" fmla="val 39720"/>
            </a:avLst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>
                <a:solidFill>
                  <a:schemeClr val="dk1"/>
                </a:solidFill>
              </a:rPr>
              <a:t>共同</a:t>
            </a:r>
            <a:r>
              <a:rPr kumimoji="1" lang="ja-JP" altLang="en-US" dirty="0"/>
              <a:t>研究</a:t>
            </a:r>
            <a:endParaRPr kumimoji="1" lang="ja-JP" altLang="en-US" dirty="0">
              <a:solidFill>
                <a:schemeClr val="dk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79E69E2-CC0A-494B-9956-95499AFBB86B}"/>
              </a:ext>
            </a:extLst>
          </p:cNvPr>
          <p:cNvSpPr/>
          <p:nvPr/>
        </p:nvSpPr>
        <p:spPr>
          <a:xfrm>
            <a:off x="623888" y="5791200"/>
            <a:ext cx="6953250" cy="616743"/>
          </a:xfrm>
          <a:prstGeom prst="rect">
            <a:avLst/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lIns="0" tIns="108000" rIns="0" bIns="0" rtlCol="0" anchor="ctr" anchorCtr="0"/>
          <a:lstStyle/>
          <a:p>
            <a:pPr algn="ctr"/>
            <a:r>
              <a:rPr kumimoji="1" lang="ja-JP" altLang="en-US" sz="1600" dirty="0"/>
              <a:t>〇〇基盤技術</a:t>
            </a:r>
            <a:r>
              <a:rPr kumimoji="1" lang="ja-JP" altLang="en-US" sz="1600" dirty="0">
                <a:sym typeface="Wingdings" panose="05000000000000000000" pitchFamily="2" charset="2"/>
              </a:rPr>
              <a:t>：（独）〇〇〇（場所：〇〇本部）</a:t>
            </a:r>
            <a:endParaRPr kumimoji="1" lang="en-US" altLang="ja-JP" sz="1600" dirty="0"/>
          </a:p>
        </p:txBody>
      </p:sp>
      <p:sp>
        <p:nvSpPr>
          <p:cNvPr id="18" name="矢印: 上下 17">
            <a:extLst>
              <a:ext uri="{FF2B5EF4-FFF2-40B4-BE49-F238E27FC236}">
                <a16:creationId xmlns:a16="http://schemas.microsoft.com/office/drawing/2014/main" id="{AEC613FA-5EF4-4808-B854-9027C9756824}"/>
              </a:ext>
            </a:extLst>
          </p:cNvPr>
          <p:cNvSpPr/>
          <p:nvPr/>
        </p:nvSpPr>
        <p:spPr>
          <a:xfrm>
            <a:off x="6049679" y="5267324"/>
            <a:ext cx="1157286" cy="714376"/>
          </a:xfrm>
          <a:prstGeom prst="upDownArrow">
            <a:avLst>
              <a:gd name="adj1" fmla="val 56584"/>
              <a:gd name="adj2" fmla="val 31333"/>
            </a:avLst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>
                <a:solidFill>
                  <a:schemeClr val="dk1"/>
                </a:solidFill>
              </a:rPr>
              <a:t>連携</a:t>
            </a:r>
          </a:p>
        </p:txBody>
      </p:sp>
      <p:sp>
        <p:nvSpPr>
          <p:cNvPr id="20" name="矢印: 上下 19">
            <a:extLst>
              <a:ext uri="{FF2B5EF4-FFF2-40B4-BE49-F238E27FC236}">
                <a16:creationId xmlns:a16="http://schemas.microsoft.com/office/drawing/2014/main" id="{A6AC0438-F6D5-4F17-B92A-ABA04632343D}"/>
              </a:ext>
            </a:extLst>
          </p:cNvPr>
          <p:cNvSpPr/>
          <p:nvPr/>
        </p:nvSpPr>
        <p:spPr>
          <a:xfrm>
            <a:off x="3521870" y="5267324"/>
            <a:ext cx="1157286" cy="714376"/>
          </a:xfrm>
          <a:prstGeom prst="upDownArrow">
            <a:avLst>
              <a:gd name="adj1" fmla="val 56584"/>
              <a:gd name="adj2" fmla="val 31333"/>
            </a:avLst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>
                <a:solidFill>
                  <a:schemeClr val="dk1"/>
                </a:solidFill>
              </a:rPr>
              <a:t>連携</a:t>
            </a:r>
          </a:p>
        </p:txBody>
      </p:sp>
      <p:sp>
        <p:nvSpPr>
          <p:cNvPr id="21" name="矢印: 上下 20">
            <a:extLst>
              <a:ext uri="{FF2B5EF4-FFF2-40B4-BE49-F238E27FC236}">
                <a16:creationId xmlns:a16="http://schemas.microsoft.com/office/drawing/2014/main" id="{6BDAD746-2FD3-4548-80DC-48DE9C7376C3}"/>
              </a:ext>
            </a:extLst>
          </p:cNvPr>
          <p:cNvSpPr/>
          <p:nvPr/>
        </p:nvSpPr>
        <p:spPr>
          <a:xfrm>
            <a:off x="992983" y="5267324"/>
            <a:ext cx="1157286" cy="714376"/>
          </a:xfrm>
          <a:prstGeom prst="upDownArrow">
            <a:avLst>
              <a:gd name="adj1" fmla="val 56584"/>
              <a:gd name="adj2" fmla="val 31333"/>
            </a:avLst>
          </a:prstGeom>
          <a:solidFill>
            <a:schemeClr val="bg1"/>
          </a:solidFill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>
                <a:solidFill>
                  <a:schemeClr val="dk1"/>
                </a:solidFill>
              </a:rPr>
              <a:t>連携</a:t>
            </a:r>
          </a:p>
        </p:txBody>
      </p:sp>
      <p:cxnSp>
        <p:nvCxnSpPr>
          <p:cNvPr id="24" name="コネクタ: カギ線 23">
            <a:extLst>
              <a:ext uri="{FF2B5EF4-FFF2-40B4-BE49-F238E27FC236}">
                <a16:creationId xmlns:a16="http://schemas.microsoft.com/office/drawing/2014/main" id="{22AF4BB5-99F6-4AD8-B654-1AD4A212C629}"/>
              </a:ext>
            </a:extLst>
          </p:cNvPr>
          <p:cNvCxnSpPr>
            <a:stCxn id="11" idx="0"/>
            <a:endCxn id="12" idx="0"/>
          </p:cNvCxnSpPr>
          <p:nvPr/>
        </p:nvCxnSpPr>
        <p:spPr>
          <a:xfrm rot="5400000" flipH="1" flipV="1">
            <a:off x="4100513" y="254793"/>
            <a:ext cx="12700" cy="5057774"/>
          </a:xfrm>
          <a:prstGeom prst="bentConnector3">
            <a:avLst>
              <a:gd name="adj1" fmla="val 1800000"/>
            </a:avLst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09175612-1515-421B-85B4-5D7688F46C2D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>
            <a:off x="4100513" y="2343150"/>
            <a:ext cx="0" cy="440530"/>
          </a:xfrm>
          <a:prstGeom prst="line">
            <a:avLst/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103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175</Words>
  <Application>Microsoft Office PowerPoint</Application>
  <PresentationFormat>A4 210 x 297 mm</PresentationFormat>
  <Paragraphs>65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Ryouko Osada (長田 良子)</dc:creator>
  <cp:lastModifiedBy>Yusuke Shimma (新間 友祐)</cp:lastModifiedBy>
  <cp:revision>7</cp:revision>
  <dcterms:created xsi:type="dcterms:W3CDTF">2019-01-28T02:01:57Z</dcterms:created>
  <dcterms:modified xsi:type="dcterms:W3CDTF">2019-01-28T04:40:49Z</dcterms:modified>
</cp:coreProperties>
</file>