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 id="2147483684" r:id="rId2"/>
  </p:sldMasterIdLst>
  <p:notesMasterIdLst>
    <p:notesMasterId r:id="rId4"/>
  </p:notesMasterIdLst>
  <p:handoutMasterIdLst>
    <p:handoutMasterId r:id="rId5"/>
  </p:handoutMasterIdLst>
  <p:sldIdLst>
    <p:sldId id="279" r:id="rId3"/>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51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 id="2" name="なし" initials="なし" lastIdx="0" clrIdx="1">
    <p:extLst>
      <p:ext uri="{19B8F6BF-5375-455C-9EA6-DF929625EA0E}">
        <p15:presenceInfo xmlns:p15="http://schemas.microsoft.com/office/powerpoint/2012/main" userId="なし" providerId="None"/>
      </p:ext>
    </p:extLst>
  </p:cmAuthor>
  <p:cmAuthor id="3" name="ㅤ" initials="ㅤ" lastIdx="3" clrIdx="2">
    <p:extLst>
      <p:ext uri="{19B8F6BF-5375-455C-9EA6-DF929625EA0E}">
        <p15:presenceInfo xmlns:p15="http://schemas.microsoft.com/office/powerpoint/2012/main" userId="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DB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32" autoAdjust="0"/>
    <p:restoredTop sz="94424" autoAdjust="0"/>
  </p:normalViewPr>
  <p:slideViewPr>
    <p:cSldViewPr snapToGrid="0">
      <p:cViewPr varScale="1">
        <p:scale>
          <a:sx n="67" d="100"/>
          <a:sy n="67" d="100"/>
        </p:scale>
        <p:origin x="66" y="60"/>
      </p:cViewPr>
      <p:guideLst>
        <p:guide orient="horz" pos="2160"/>
        <p:guide pos="25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18831" cy="495029"/>
          </a:xfrm>
          <a:prstGeom prst="rect">
            <a:avLst/>
          </a:prstGeom>
        </p:spPr>
        <p:txBody>
          <a:bodyPr vert="horz" lIns="90638" tIns="45319" rIns="90638" bIns="45319"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15374" y="2"/>
            <a:ext cx="2918831" cy="495029"/>
          </a:xfrm>
          <a:prstGeom prst="rect">
            <a:avLst/>
          </a:prstGeom>
        </p:spPr>
        <p:txBody>
          <a:bodyPr vert="horz" lIns="90638" tIns="45319" rIns="90638" bIns="45319" rtlCol="0"/>
          <a:lstStyle>
            <a:lvl1pPr algn="r">
              <a:defRPr sz="1200"/>
            </a:lvl1pPr>
          </a:lstStyle>
          <a:p>
            <a:fld id="{41821CA4-DC37-4F79-A4C2-269D40772C2B}" type="datetimeFigureOut">
              <a:rPr kumimoji="1" lang="ja-JP" altLang="en-US" smtClean="0"/>
              <a:t>2021/8/27</a:t>
            </a:fld>
            <a:endParaRPr kumimoji="1" lang="ja-JP" altLang="en-US" dirty="0"/>
          </a:p>
        </p:txBody>
      </p:sp>
      <p:sp>
        <p:nvSpPr>
          <p:cNvPr id="4" name="フッター プレースホルダー 3"/>
          <p:cNvSpPr>
            <a:spLocks noGrp="1"/>
          </p:cNvSpPr>
          <p:nvPr>
            <p:ph type="ftr" sz="quarter" idx="2"/>
          </p:nvPr>
        </p:nvSpPr>
        <p:spPr>
          <a:xfrm>
            <a:off x="0" y="9371286"/>
            <a:ext cx="2918831" cy="495028"/>
          </a:xfrm>
          <a:prstGeom prst="rect">
            <a:avLst/>
          </a:prstGeom>
        </p:spPr>
        <p:txBody>
          <a:bodyPr vert="horz" lIns="90638" tIns="45319" rIns="90638" bIns="45319"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15374" y="9371286"/>
            <a:ext cx="2918831" cy="495028"/>
          </a:xfrm>
          <a:prstGeom prst="rect">
            <a:avLst/>
          </a:prstGeom>
        </p:spPr>
        <p:txBody>
          <a:bodyPr vert="horz" lIns="90638" tIns="45319" rIns="90638" bIns="45319" rtlCol="0" anchor="b"/>
          <a:lstStyle>
            <a:lvl1pPr algn="r">
              <a:defRPr sz="1200"/>
            </a:lvl1pPr>
          </a:lstStyle>
          <a:p>
            <a:fld id="{43CB866F-89CB-4495-AEFA-DFBC25292F6C}" type="slidenum">
              <a:rPr kumimoji="1" lang="ja-JP" altLang="en-US" smtClean="0"/>
              <a:t>‹#›</a:t>
            </a:fld>
            <a:endParaRPr kumimoji="1" lang="ja-JP" altLang="en-US" dirty="0"/>
          </a:p>
        </p:txBody>
      </p:sp>
    </p:spTree>
    <p:extLst>
      <p:ext uri="{BB962C8B-B14F-4D97-AF65-F5344CB8AC3E}">
        <p14:creationId xmlns:p14="http://schemas.microsoft.com/office/powerpoint/2010/main" val="75984923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18831" cy="495029"/>
          </a:xfrm>
          <a:prstGeom prst="rect">
            <a:avLst/>
          </a:prstGeom>
        </p:spPr>
        <p:txBody>
          <a:bodyPr vert="horz" lIns="90638" tIns="45319" rIns="90638" bIns="45319"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15374" y="2"/>
            <a:ext cx="2918831" cy="495029"/>
          </a:xfrm>
          <a:prstGeom prst="rect">
            <a:avLst/>
          </a:prstGeom>
        </p:spPr>
        <p:txBody>
          <a:bodyPr vert="horz" lIns="90638" tIns="45319" rIns="90638" bIns="45319" rtlCol="0"/>
          <a:lstStyle>
            <a:lvl1pPr algn="r">
              <a:defRPr sz="1200"/>
            </a:lvl1pPr>
          </a:lstStyle>
          <a:p>
            <a:fld id="{DF001C2F-C161-47EB-AC71-4DA9FE4A249F}" type="datetimeFigureOut">
              <a:rPr kumimoji="1" lang="ja-JP" altLang="en-US" smtClean="0"/>
              <a:t>2021/8/27</a:t>
            </a:fld>
            <a:endParaRPr kumimoji="1" lang="ja-JP" altLang="en-US" dirty="0"/>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38" tIns="45319" rIns="90638" bIns="45319" rtlCol="0" anchor="ctr"/>
          <a:lstStyle/>
          <a:p>
            <a:endParaRPr lang="ja-JP" altLang="en-US" dirty="0"/>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0638" tIns="45319" rIns="90638" bIns="45319"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0638" tIns="45319" rIns="90638" bIns="45319"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0638" tIns="45319" rIns="90638" bIns="45319" rtlCol="0" anchor="b"/>
          <a:lstStyle>
            <a:lvl1pPr algn="r">
              <a:defRPr sz="1200"/>
            </a:lvl1pPr>
          </a:lstStyle>
          <a:p>
            <a:fld id="{5E709E3E-99F5-4026-B409-C53FF15AD16C}" type="slidenum">
              <a:rPr kumimoji="1" lang="ja-JP" altLang="en-US" smtClean="0"/>
              <a:t>‹#›</a:t>
            </a:fld>
            <a:endParaRPr kumimoji="1" lang="ja-JP" altLang="en-US" dirty="0"/>
          </a:p>
        </p:txBody>
      </p:sp>
    </p:spTree>
    <p:extLst>
      <p:ext uri="{BB962C8B-B14F-4D97-AF65-F5344CB8AC3E}">
        <p14:creationId xmlns:p14="http://schemas.microsoft.com/office/powerpoint/2010/main" val="2540967974"/>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581F0C6-EC66-4687-A773-1775FB5067D5}" type="datetime1">
              <a:rPr kumimoji="1" lang="ja-JP" altLang="en-US" smtClean="0"/>
              <a:t>2021/8/27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2119769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09F3FA6-8B93-408C-A61D-94379E2BB576}" type="datetime1">
              <a:rPr kumimoji="1" lang="ja-JP" altLang="en-US" smtClean="0"/>
              <a:t>2021/8/27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1072775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6" y="365125"/>
            <a:ext cx="1971675"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1" y="365125"/>
            <a:ext cx="5800725"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6EBF56C-6CAC-4502-AE93-1ACBDB623475}" type="datetime1">
              <a:rPr kumimoji="1" lang="ja-JP" altLang="en-US" smtClean="0"/>
              <a:t>2021/8/27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53595657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78C5C7D4-4387-4B76-9CA1-C7F8B0446DAB}" type="datetime1">
              <a:rPr kumimoji="1" lang="ja-JP" altLang="en-US" smtClean="0"/>
              <a:t>2021/8/27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254525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05A2E83-CE9E-479B-9BBE-833282147169}" type="datetime1">
              <a:rPr kumimoji="1" lang="ja-JP" altLang="en-US" smtClean="0"/>
              <a:t>2021/8/27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2935799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55C09427-6BB4-4A9E-A7F0-5732D8F07745}" type="datetime1">
              <a:rPr kumimoji="1" lang="ja-JP" altLang="en-US" smtClean="0"/>
              <a:t>2021/8/27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25845027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FCBB36EE-394F-4F66-BC33-C345D638E4D9}" type="datetime1">
              <a:rPr kumimoji="1" lang="ja-JP" altLang="en-US" smtClean="0"/>
              <a:t>2021/8/27</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41823706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152B3E22-D157-42BB-907E-2664DFE89C2D}" type="datetime1">
              <a:rPr kumimoji="1" lang="ja-JP" altLang="en-US" smtClean="0"/>
              <a:t>2021/8/27</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8657161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54B89531-9D43-473F-AB6E-4B3FC790BC9F}" type="datetime1">
              <a:rPr kumimoji="1" lang="ja-JP" altLang="en-US" smtClean="0"/>
              <a:t>2021/8/27</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013575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77932B-3CBC-4FFB-9A63-72D3EA910A55}" type="datetime1">
              <a:rPr kumimoji="1" lang="ja-JP" altLang="en-US" smtClean="0"/>
              <a:t>2021/8/27</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15431183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2FC7E46-4604-4518-8519-46DDA2A88973}" type="datetime1">
              <a:rPr kumimoji="1" lang="ja-JP" altLang="en-US" smtClean="0"/>
              <a:t>2021/8/27</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613503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3150085-52E4-4B53-8FCA-A51D4AEFE152}" type="datetime1">
              <a:rPr kumimoji="1" lang="ja-JP" altLang="en-US" smtClean="0"/>
              <a:t>2021/8/27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3366663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499D963-D008-4520-9E03-4DE39CEE4FD5}" type="datetime1">
              <a:rPr kumimoji="1" lang="ja-JP" altLang="en-US" smtClean="0"/>
              <a:t>2021/8/27</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6680640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F850E1A-4E06-4D2E-8557-26ECC0DA571E}" type="datetime1">
              <a:rPr kumimoji="1" lang="ja-JP" altLang="en-US" smtClean="0"/>
              <a:t>2021/8/27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7409588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6B71E54-F8AC-42D2-B8A4-8387BCE6E01C}" type="datetime1">
              <a:rPr kumimoji="1" lang="ja-JP" altLang="en-US" smtClean="0"/>
              <a:t>2021/8/27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968682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1"/>
            <a:ext cx="7886700" cy="2852737"/>
          </a:xfrm>
        </p:spPr>
        <p:txBody>
          <a:bodyPr anchor="b"/>
          <a:lstStyle>
            <a:lvl1pPr>
              <a:defRPr sz="45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6"/>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F13DFB0-C882-4736-B08A-5D04DB7CF216}" type="datetime1">
              <a:rPr kumimoji="1" lang="ja-JP" altLang="en-US" smtClean="0"/>
              <a:t>2021/8/27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2808959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65A58C0-85D9-4414-82CA-71A453B1E571}" type="datetime1">
              <a:rPr kumimoji="1" lang="ja-JP" altLang="en-US" smtClean="0"/>
              <a:t>2021/8/27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1806445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8"/>
            <a:ext cx="78867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1"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1" y="2505075"/>
            <a:ext cx="3887391"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26B07F3-614C-4399-8F10-0E406614DCA0}" type="datetime1">
              <a:rPr kumimoji="1" lang="ja-JP" altLang="en-US" smtClean="0"/>
              <a:t>2021/8/27</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263702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6890310-80F0-4B2F-B5CE-874ED1753B72}" type="datetime1">
              <a:rPr kumimoji="1" lang="ja-JP" altLang="en-US" smtClean="0"/>
              <a:t>2021/8/27</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255360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1F5827A-11BD-4D02-8111-8D42F3A2044C}" type="datetime1">
              <a:rPr kumimoji="1" lang="ja-JP" altLang="en-US" smtClean="0"/>
              <a:t>2021/8/27</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265036002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28"/>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404D8BB-1891-4B3F-89C8-710F0693C366}" type="datetime1">
              <a:rPr kumimoji="1" lang="ja-JP" altLang="en-US" smtClean="0"/>
              <a:t>2021/8/27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1865800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28"/>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dirty="0"/>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2C638A8-F2AF-4D0C-BD87-268526E06127}" type="datetime1">
              <a:rPr kumimoji="1" lang="ja-JP" altLang="en-US" smtClean="0"/>
              <a:t>2021/8/27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418109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52C706D-9027-472A-B8CC-26A5FAA3DA02}" type="datetime1">
              <a:rPr kumimoji="1" lang="ja-JP" altLang="en-US" smtClean="0"/>
              <a:t>2021/8/27</a:t>
            </a:fld>
            <a:endParaRPr kumimoji="1" lang="ja-JP" altLang="en-US" dirty="0"/>
          </a:p>
        </p:txBody>
      </p:sp>
      <p:sp>
        <p:nvSpPr>
          <p:cNvPr id="5" name="フッター プレースホルダー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331386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E0241-B178-4F41-83DD-D959F8D4A705}" type="datetime1">
              <a:rPr kumimoji="1" lang="ja-JP" altLang="en-US" smtClean="0"/>
              <a:t>2021/8/27</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167060088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8.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7086600" y="6580336"/>
            <a:ext cx="2057400" cy="365125"/>
          </a:xfrm>
        </p:spPr>
        <p:txBody>
          <a:bodyPr/>
          <a:lstStyle/>
          <a:p>
            <a:fld id="{61C7019F-123C-47D2-909B-EEC6D49DE336}" type="slidenum">
              <a:rPr kumimoji="1" lang="ja-JP" altLang="en-US" smtClean="0"/>
              <a:t>0</a:t>
            </a:fld>
            <a:endParaRPr kumimoji="1" lang="ja-JP" altLang="en-US" dirty="0"/>
          </a:p>
        </p:txBody>
      </p:sp>
      <p:sp>
        <p:nvSpPr>
          <p:cNvPr id="3" name="テキスト ボックス 2"/>
          <p:cNvSpPr txBox="1"/>
          <p:nvPr/>
        </p:nvSpPr>
        <p:spPr>
          <a:xfrm>
            <a:off x="213160" y="9422"/>
            <a:ext cx="876788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地域の防災拠点となる建築物の整備促進</a:t>
            </a:r>
            <a:endParaRPr kumimoji="1" lang="en-US" altLang="ja-JP" sz="22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4" name="テキスト ボックス 3"/>
          <p:cNvSpPr txBox="1"/>
          <p:nvPr/>
        </p:nvSpPr>
        <p:spPr>
          <a:xfrm>
            <a:off x="1" y="398864"/>
            <a:ext cx="9143999" cy="830997"/>
          </a:xfrm>
          <a:prstGeom prst="rect">
            <a:avLst/>
          </a:prstGeom>
          <a:noFill/>
        </p:spPr>
        <p:txBody>
          <a:bodyPr wrap="square" rtlCol="0">
            <a:spAutoFit/>
          </a:bodyPr>
          <a:lstStyle/>
          <a:p>
            <a:pPr lvl="0">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本事業については、「建築物耐震対策緊急促進事業</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継続</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」「災害時拠点強靭化緊急促進事業</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継続</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」「一時避難場所整備緊急促進事業</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新規</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」の３つの事業からなっているところ、</a:t>
            </a:r>
            <a:r>
              <a:rPr lang="ja-JP" altLang="en-US" sz="1600" dirty="0">
                <a:solidFill>
                  <a:prstClr val="black"/>
                </a:solidFill>
                <a:latin typeface="ＭＳ Ｐゴシック" panose="020B0600070205080204" pitchFamily="50" charset="-128"/>
                <a:cs typeface="Meiryo UI" panose="020B0604030504040204" pitchFamily="50" charset="-128"/>
              </a:rPr>
              <a:t> 「一時避難場所整備緊急促進事業</a:t>
            </a:r>
            <a:r>
              <a:rPr lang="en-US" altLang="ja-JP" sz="1600" dirty="0" smtClean="0">
                <a:solidFill>
                  <a:prstClr val="black"/>
                </a:solidFill>
                <a:latin typeface="ＭＳ Ｐゴシック" panose="020B0600070205080204" pitchFamily="50" charset="-128"/>
                <a:cs typeface="Meiryo UI" panose="020B0604030504040204" pitchFamily="50" charset="-128"/>
              </a:rPr>
              <a:t>(</a:t>
            </a:r>
            <a:r>
              <a:rPr lang="ja-JP" altLang="en-US" sz="1600" dirty="0" smtClean="0">
                <a:solidFill>
                  <a:prstClr val="black"/>
                </a:solidFill>
                <a:latin typeface="ＭＳ Ｐゴシック" panose="020B0600070205080204" pitchFamily="50" charset="-128"/>
                <a:cs typeface="Meiryo UI" panose="020B0604030504040204" pitchFamily="50" charset="-128"/>
              </a:rPr>
              <a:t>新規</a:t>
            </a:r>
            <a:r>
              <a:rPr lang="en-US" altLang="ja-JP" sz="1600" dirty="0" smtClean="0">
                <a:solidFill>
                  <a:prstClr val="black"/>
                </a:solidFill>
                <a:latin typeface="ＭＳ Ｐゴシック" panose="020B0600070205080204" pitchFamily="50" charset="-128"/>
                <a:cs typeface="Meiryo UI" panose="020B0604030504040204" pitchFamily="50" charset="-128"/>
              </a:rPr>
              <a:t>)</a:t>
            </a:r>
            <a:r>
              <a:rPr lang="ja-JP" altLang="en-US" sz="1600" dirty="0" smtClean="0">
                <a:solidFill>
                  <a:prstClr val="black"/>
                </a:solidFill>
                <a:latin typeface="ＭＳ Ｐゴシック" panose="020B0600070205080204" pitchFamily="50" charset="-128"/>
                <a:cs typeface="Meiryo UI" panose="020B0604030504040204" pitchFamily="50" charset="-128"/>
              </a:rPr>
              <a:t>」に関して以下ロジックモデルを作成する。</a:t>
            </a:r>
            <a:endParaRPr kumimoji="1" lang="en-US" altLang="ja-JP" sz="160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7" name="テキスト ボックス 6"/>
          <p:cNvSpPr txBox="1"/>
          <p:nvPr/>
        </p:nvSpPr>
        <p:spPr>
          <a:xfrm>
            <a:off x="235312" y="1277026"/>
            <a:ext cx="2072640" cy="307777"/>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（把握している現状）</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17665272" y="-193696"/>
            <a:ext cx="100993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様式</a:t>
            </a: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0" name="正方形/長方形 9"/>
          <p:cNvSpPr/>
          <p:nvPr/>
        </p:nvSpPr>
        <p:spPr>
          <a:xfrm>
            <a:off x="228841" y="3308654"/>
            <a:ext cx="3578877" cy="307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marL="182563" marR="0" lvl="0" indent="-182563"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rPr>
              <a:t>○地域に</a:t>
            </a:r>
            <a:r>
              <a:rPr kumimoji="1" lang="ja-JP" altLang="en-US" sz="1400" b="0" i="0" u="none" strike="noStrike" kern="1200" cap="none" spc="0" normalizeH="0" baseline="0" noProof="0" smtClean="0">
                <a:ln>
                  <a:noFill/>
                </a:ln>
                <a:solidFill>
                  <a:schemeClr val="tx1"/>
                </a:solidFill>
                <a:effectLst/>
                <a:uLnTx/>
                <a:uFillTx/>
                <a:latin typeface="Meiryo UI" panose="020B0604030504040204" pitchFamily="50" charset="-128"/>
                <a:ea typeface="Meiryo UI" panose="020B0604030504040204" pitchFamily="50" charset="-128"/>
              </a:rPr>
              <a:t>おける避難場所等</a:t>
            </a: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rPr>
              <a:t>の防災拠点の不足</a:t>
            </a:r>
            <a:endPar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235312" y="3559934"/>
            <a:ext cx="4336688" cy="461665"/>
          </a:xfrm>
          <a:prstGeom prst="rect">
            <a:avLst/>
          </a:prstGeom>
          <a:noFill/>
        </p:spPr>
        <p:txBody>
          <a:bodyPr wrap="square" rtlCol="0">
            <a:spAutoFit/>
          </a:bodyPr>
          <a:lstStyle/>
          <a:p>
            <a:pPr marL="215900" indent="-215900"/>
            <a:r>
              <a:rPr lang="ja-JP" altLang="en-US" sz="1200" dirty="0" smtClean="0">
                <a:latin typeface="Meiryo UI" panose="020B0604030504040204" pitchFamily="50" charset="-128"/>
                <a:ea typeface="Meiryo UI" panose="020B0604030504040204" pitchFamily="50" charset="-128"/>
              </a:rPr>
              <a:t>表１</a:t>
            </a:r>
            <a:r>
              <a:rPr lang="ja-JP" altLang="en-US" sz="1200" dirty="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25</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が広域避難する場合 </a:t>
            </a:r>
            <a:r>
              <a:rPr lang="ja-JP" altLang="en-US" sz="1200" dirty="0" smtClean="0">
                <a:latin typeface="Meiryo UI" panose="020B0604030504040204" pitchFamily="50" charset="-128"/>
                <a:ea typeface="Meiryo UI" panose="020B0604030504040204" pitchFamily="50" charset="-128"/>
              </a:rPr>
              <a:t>緊急</a:t>
            </a:r>
            <a:r>
              <a:rPr lang="ja-JP" altLang="en-US" sz="1200" dirty="0">
                <a:latin typeface="Meiryo UI" panose="020B0604030504040204" pitchFamily="50" charset="-128"/>
                <a:ea typeface="Meiryo UI" panose="020B0604030504040204" pitchFamily="50" charset="-128"/>
              </a:rPr>
              <a:t>避難人口と避難可能人数の</a:t>
            </a:r>
            <a:r>
              <a:rPr lang="ja-JP" altLang="en-US" sz="1200" dirty="0" smtClean="0">
                <a:latin typeface="Meiryo UI" panose="020B0604030504040204" pitchFamily="50" charset="-128"/>
                <a:ea typeface="Meiryo UI" panose="020B0604030504040204" pitchFamily="50" charset="-128"/>
              </a:rPr>
              <a:t>比較</a:t>
            </a:r>
            <a:r>
              <a:rPr lang="en-US" altLang="ja-JP" sz="12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単位</a:t>
            </a:r>
            <a:r>
              <a:rPr lang="en-US" altLang="ja-JP" sz="1200" dirty="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人</a:t>
            </a:r>
            <a:r>
              <a:rPr lang="en-US" altLang="ja-JP" sz="1200" dirty="0" smtClean="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a:t>
            </a:r>
            <a:r>
              <a:rPr lang="zh-TW" altLang="en-US" sz="1200" dirty="0" smtClean="0">
                <a:latin typeface="Meiryo UI" panose="020B0604030504040204" pitchFamily="50" charset="-128"/>
                <a:ea typeface="Meiryo UI" panose="020B0604030504040204" pitchFamily="50" charset="-128"/>
              </a:rPr>
              <a:t>浸水</a:t>
            </a:r>
            <a:r>
              <a:rPr lang="zh-TW" altLang="en-US" sz="1200" dirty="0">
                <a:latin typeface="Meiryo UI" panose="020B0604030504040204" pitchFamily="50" charset="-128"/>
                <a:ea typeface="Meiryo UI" panose="020B0604030504040204" pitchFamily="50" charset="-128"/>
              </a:rPr>
              <a:t>対応型市街地</a:t>
            </a:r>
            <a:r>
              <a:rPr lang="zh-TW" altLang="en-US" sz="1200" dirty="0" smtClean="0">
                <a:latin typeface="Meiryo UI" panose="020B0604030504040204" pitchFamily="50" charset="-128"/>
                <a:ea typeface="Meiryo UI" panose="020B0604030504040204" pitchFamily="50" charset="-128"/>
              </a:rPr>
              <a:t>構想</a:t>
            </a:r>
            <a:r>
              <a:rPr lang="en-US" altLang="ja-JP" sz="12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資料編</a:t>
            </a:r>
            <a:r>
              <a:rPr lang="en-US" altLang="ja-JP" sz="1200" dirty="0" smtClean="0">
                <a:latin typeface="Meiryo UI" panose="020B0604030504040204" pitchFamily="50" charset="-128"/>
                <a:ea typeface="Meiryo UI" panose="020B0604030504040204" pitchFamily="50" charset="-128"/>
              </a:rPr>
              <a:t>〉</a:t>
            </a:r>
            <a:r>
              <a:rPr lang="ja-JP" altLang="en-US" sz="1200" dirty="0" err="1"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葛飾区</a:t>
            </a:r>
            <a:r>
              <a:rPr kumimoji="1" lang="en-US" altLang="ja-JP" sz="1200" dirty="0" smtClean="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p:txBody>
      </p:sp>
      <p:sp>
        <p:nvSpPr>
          <p:cNvPr id="12" name="正方形/長方形 11"/>
          <p:cNvSpPr/>
          <p:nvPr/>
        </p:nvSpPr>
        <p:spPr>
          <a:xfrm>
            <a:off x="4757990" y="1262283"/>
            <a:ext cx="4215807" cy="1384995"/>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defRPr/>
            </a:pPr>
            <a:r>
              <a:rPr lang="ja-JP" altLang="en-US" sz="1400" b="1" dirty="0">
                <a:solidFill>
                  <a:prstClr val="black"/>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解決すべき課題）</a:t>
            </a:r>
          </a:p>
          <a:p>
            <a:pPr marL="182563" lvl="0" indent="-182563">
              <a:defRPr/>
            </a:pPr>
            <a:r>
              <a:rPr lang="ja-JP" altLang="en-US" sz="1400" dirty="0" smtClean="0">
                <a:solidFill>
                  <a:schemeClr val="tx1"/>
                </a:solidFill>
                <a:latin typeface="Meiryo UI" panose="020B0604030504040204" pitchFamily="50" charset="-128"/>
                <a:ea typeface="Meiryo UI" panose="020B0604030504040204" pitchFamily="50" charset="-128"/>
              </a:rPr>
              <a:t>○水害時に大量に発生する、周辺からの避難者を一時的に受け入れる施設については、公共施設のみでは不足するため、民間施設も活用し確保することが必要</a:t>
            </a:r>
            <a:endParaRPr lang="en-US" altLang="ja-JP" sz="1400" dirty="0" smtClean="0">
              <a:solidFill>
                <a:schemeClr val="tx1"/>
              </a:solidFill>
              <a:latin typeface="Meiryo UI" panose="020B0604030504040204" pitchFamily="50" charset="-128"/>
              <a:ea typeface="Meiryo UI" panose="020B0604030504040204" pitchFamily="50" charset="-128"/>
            </a:endParaRPr>
          </a:p>
          <a:p>
            <a:pPr marL="182563" lvl="0" indent="-182563">
              <a:defRPr/>
            </a:pPr>
            <a:r>
              <a:rPr lang="ja-JP" altLang="en-US" sz="1400" dirty="0" smtClean="0">
                <a:solidFill>
                  <a:schemeClr val="tx1"/>
                </a:solidFill>
                <a:latin typeface="Meiryo UI" panose="020B0604030504040204" pitchFamily="50" charset="-128"/>
                <a:ea typeface="Meiryo UI" panose="020B0604030504040204" pitchFamily="50" charset="-128"/>
              </a:rPr>
              <a:t>〇受け入れ施設の整備費用を民間施設の所有者に負担させることは理解が得られにくい</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3" name="下矢印 12"/>
          <p:cNvSpPr/>
          <p:nvPr/>
        </p:nvSpPr>
        <p:spPr>
          <a:xfrm rot="16200000">
            <a:off x="4435042" y="1458574"/>
            <a:ext cx="350117" cy="20095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pic>
        <p:nvPicPr>
          <p:cNvPr id="16" name="図 15"/>
          <p:cNvPicPr>
            <a:picLocks noChangeAspect="1"/>
          </p:cNvPicPr>
          <p:nvPr/>
        </p:nvPicPr>
        <p:blipFill rotWithShape="1">
          <a:blip r:embed="rId2"/>
          <a:srcRect l="40853" t="33681" r="5156" b="28801"/>
          <a:stretch/>
        </p:blipFill>
        <p:spPr>
          <a:xfrm>
            <a:off x="2288811" y="1797243"/>
            <a:ext cx="2056510" cy="763611"/>
          </a:xfrm>
          <a:prstGeom prst="rect">
            <a:avLst/>
          </a:prstGeom>
          <a:ln>
            <a:noFill/>
          </a:ln>
        </p:spPr>
      </p:pic>
      <p:sp>
        <p:nvSpPr>
          <p:cNvPr id="18" name="テキスト ボックス 17"/>
          <p:cNvSpPr txBox="1"/>
          <p:nvPr/>
        </p:nvSpPr>
        <p:spPr>
          <a:xfrm>
            <a:off x="249294" y="2652430"/>
            <a:ext cx="2072640" cy="646331"/>
          </a:xfrm>
          <a:prstGeom prst="rect">
            <a:avLst/>
          </a:prstGeom>
          <a:noFill/>
        </p:spPr>
        <p:txBody>
          <a:bodyPr wrap="square" rtlCol="0">
            <a:spAutoFit/>
          </a:bodyPr>
          <a:lstStyle/>
          <a:p>
            <a:pPr marL="241300" indent="-241300"/>
            <a:r>
              <a:rPr lang="ja-JP" altLang="en-US" sz="1200" dirty="0" smtClean="0">
                <a:latin typeface="Meiryo UI" panose="020B0604030504040204" pitchFamily="50" charset="-128"/>
                <a:ea typeface="Meiryo UI" panose="020B0604030504040204" pitchFamily="50" charset="-128"/>
              </a:rPr>
              <a:t>図</a:t>
            </a:r>
            <a:r>
              <a:rPr lang="en-US" altLang="ja-JP" sz="1200" dirty="0" smtClean="0">
                <a:latin typeface="Meiryo UI" panose="020B0604030504040204" pitchFamily="50" charset="-128"/>
                <a:ea typeface="Meiryo UI" panose="020B0604030504040204" pitchFamily="50" charset="-128"/>
              </a:rPr>
              <a:t>1</a:t>
            </a:r>
            <a:r>
              <a:rPr lang="ja-JP" altLang="en-US" sz="1200" dirty="0" smtClean="0">
                <a:latin typeface="Meiryo UI" panose="020B0604030504040204" pitchFamily="50" charset="-128"/>
                <a:ea typeface="Meiryo UI" panose="020B0604030504040204" pitchFamily="50" charset="-128"/>
              </a:rPr>
              <a:t> 短時間強雨</a:t>
            </a:r>
            <a:r>
              <a:rPr lang="en-US" altLang="ja-JP" sz="1200" dirty="0" smtClean="0">
                <a:latin typeface="Meiryo UI" panose="020B0604030504040204" pitchFamily="50" charset="-128"/>
                <a:ea typeface="Meiryo UI" panose="020B0604030504040204" pitchFamily="50" charset="-128"/>
              </a:rPr>
              <a:t>(1</a:t>
            </a:r>
            <a:r>
              <a:rPr lang="ja-JP" altLang="en-US" sz="1200" dirty="0" smtClean="0">
                <a:latin typeface="Meiryo UI" panose="020B0604030504040204" pitchFamily="50" charset="-128"/>
                <a:ea typeface="Meiryo UI" panose="020B0604030504040204" pitchFamily="50" charset="-128"/>
              </a:rPr>
              <a:t>時間降雨量</a:t>
            </a:r>
            <a:r>
              <a:rPr lang="en-US" altLang="ja-JP" sz="1200" dirty="0" smtClean="0">
                <a:latin typeface="Meiryo UI" panose="020B0604030504040204" pitchFamily="50" charset="-128"/>
                <a:ea typeface="Meiryo UI" panose="020B0604030504040204" pitchFamily="50" charset="-128"/>
              </a:rPr>
              <a:t>50mm</a:t>
            </a:r>
            <a:r>
              <a:rPr lang="ja-JP" altLang="en-US" sz="1200" dirty="0" smtClean="0">
                <a:latin typeface="Meiryo UI" panose="020B0604030504040204" pitchFamily="50" charset="-128"/>
                <a:ea typeface="Meiryo UI" panose="020B0604030504040204" pitchFamily="50" charset="-128"/>
              </a:rPr>
              <a:t>以上</a:t>
            </a:r>
            <a:r>
              <a:rPr lang="en-US" altLang="ja-JP" sz="12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の</a:t>
            </a:r>
            <a:r>
              <a:rPr lang="ja-JP" altLang="en-US" sz="1200" dirty="0">
                <a:latin typeface="Meiryo UI" panose="020B0604030504040204" pitchFamily="50" charset="-128"/>
                <a:ea typeface="Meiryo UI" panose="020B0604030504040204" pitchFamily="50" charset="-128"/>
              </a:rPr>
              <a:t>年間発生</a:t>
            </a:r>
            <a:r>
              <a:rPr lang="ja-JP" altLang="en-US" sz="1200" dirty="0" smtClean="0">
                <a:latin typeface="Meiryo UI" panose="020B0604030504040204" pitchFamily="50" charset="-128"/>
                <a:ea typeface="Meiryo UI" panose="020B0604030504040204" pitchFamily="50" charset="-128"/>
              </a:rPr>
              <a:t>回数</a:t>
            </a:r>
            <a:endParaRPr lang="en-US" altLang="ja-JP" sz="1200" dirty="0" smtClean="0">
              <a:latin typeface="Meiryo UI" panose="020B0604030504040204" pitchFamily="50" charset="-128"/>
              <a:ea typeface="Meiryo UI" panose="020B0604030504040204" pitchFamily="50" charset="-128"/>
            </a:endParaRPr>
          </a:p>
        </p:txBody>
      </p:sp>
      <p:sp>
        <p:nvSpPr>
          <p:cNvPr id="19" name="正方形/長方形 18"/>
          <p:cNvSpPr/>
          <p:nvPr/>
        </p:nvSpPr>
        <p:spPr>
          <a:xfrm>
            <a:off x="213159" y="1269931"/>
            <a:ext cx="4258363" cy="5518907"/>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1" name="テキスト ボックス 20"/>
          <p:cNvSpPr txBox="1"/>
          <p:nvPr/>
        </p:nvSpPr>
        <p:spPr>
          <a:xfrm>
            <a:off x="10655520" y="8035015"/>
            <a:ext cx="1841870" cy="246221"/>
          </a:xfrm>
          <a:prstGeom prst="rect">
            <a:avLst/>
          </a:prstGeom>
          <a:noFill/>
        </p:spPr>
        <p:txBody>
          <a:bodyPr wrap="square" rtlCol="0">
            <a:spAutoFit/>
          </a:bodyPr>
          <a:lstStyle/>
          <a:p>
            <a:pPr marL="215900" indent="-215900" algn="ctr"/>
            <a:r>
              <a:rPr lang="ja-JP" altLang="en-US" sz="1000" dirty="0" smtClean="0">
                <a:latin typeface="Meiryo UI" panose="020B0604030504040204" pitchFamily="50" charset="-128"/>
                <a:ea typeface="Meiryo UI" panose="020B0604030504040204" pitchFamily="50" charset="-128"/>
              </a:rPr>
              <a:t>図</a:t>
            </a:r>
            <a:r>
              <a:rPr lang="en-US" altLang="ja-JP" sz="1000" dirty="0" smtClean="0">
                <a:latin typeface="Meiryo UI" panose="020B0604030504040204" pitchFamily="50" charset="-128"/>
                <a:ea typeface="Meiryo UI" panose="020B0604030504040204" pitchFamily="50" charset="-128"/>
              </a:rPr>
              <a:t>1</a:t>
            </a:r>
            <a:r>
              <a:rPr lang="ja-JP" altLang="en-US" sz="1000" dirty="0" smtClean="0">
                <a:latin typeface="Meiryo UI" panose="020B0604030504040204" pitchFamily="50" charset="-128"/>
                <a:ea typeface="Meiryo UI" panose="020B0604030504040204" pitchFamily="50" charset="-128"/>
              </a:rPr>
              <a:t> 震度分布</a:t>
            </a:r>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南海トラフ地震</a:t>
            </a:r>
            <a:r>
              <a:rPr lang="en-US" altLang="ja-JP" sz="1000" dirty="0" smtClean="0">
                <a:latin typeface="Meiryo UI" panose="020B0604030504040204" pitchFamily="50" charset="-128"/>
                <a:ea typeface="Meiryo UI" panose="020B0604030504040204" pitchFamily="50" charset="-128"/>
              </a:rPr>
              <a:t>)</a:t>
            </a:r>
          </a:p>
        </p:txBody>
      </p:sp>
      <p:sp>
        <p:nvSpPr>
          <p:cNvPr id="22" name="テキスト ボックス 21"/>
          <p:cNvSpPr txBox="1"/>
          <p:nvPr/>
        </p:nvSpPr>
        <p:spPr>
          <a:xfrm>
            <a:off x="10302734" y="7701193"/>
            <a:ext cx="3109986" cy="400110"/>
          </a:xfrm>
          <a:prstGeom prst="rect">
            <a:avLst/>
          </a:prstGeom>
          <a:noFill/>
        </p:spPr>
        <p:txBody>
          <a:bodyPr wrap="square" rtlCol="0">
            <a:spAutoFit/>
          </a:bodyPr>
          <a:lstStyle/>
          <a:p>
            <a:pPr marL="266700" indent="-266700"/>
            <a:r>
              <a:rPr kumimoji="1" lang="ja-JP" altLang="en-US" sz="1000" dirty="0" smtClean="0">
                <a:latin typeface="Meiryo UI" panose="020B0604030504040204" pitchFamily="50" charset="-128"/>
                <a:ea typeface="Meiryo UI" panose="020B0604030504040204" pitchFamily="50" charset="-128"/>
              </a:rPr>
              <a:t>図</a:t>
            </a:r>
            <a:r>
              <a:rPr kumimoji="1" lang="en-US" altLang="ja-JP" sz="1000" dirty="0" smtClean="0">
                <a:latin typeface="Meiryo UI" panose="020B0604030504040204" pitchFamily="50" charset="-128"/>
                <a:ea typeface="Meiryo UI" panose="020B0604030504040204" pitchFamily="50" charset="-128"/>
              </a:rPr>
              <a:t>4</a:t>
            </a:r>
            <a:r>
              <a:rPr kumimoji="1" lang="ja-JP" altLang="en-US" sz="1000" dirty="0" smtClean="0">
                <a:latin typeface="Meiryo UI" panose="020B0604030504040204" pitchFamily="50" charset="-128"/>
                <a:ea typeface="Meiryo UI" panose="020B0604030504040204" pitchFamily="50" charset="-128"/>
              </a:rPr>
              <a:t> 耐震診断義務付け対象建築物</a:t>
            </a:r>
            <a:r>
              <a:rPr kumimoji="1" lang="en-US" altLang="ja-JP" sz="1000" dirty="0" smtClean="0">
                <a:latin typeface="Meiryo UI" panose="020B0604030504040204" pitchFamily="50" charset="-128"/>
                <a:ea typeface="Meiryo UI" panose="020B0604030504040204" pitchFamily="50" charset="-128"/>
              </a:rPr>
              <a:t>※</a:t>
            </a:r>
            <a:r>
              <a:rPr kumimoji="1" lang="ja-JP" altLang="en-US" sz="1000" dirty="0" smtClean="0">
                <a:latin typeface="Meiryo UI" panose="020B0604030504040204" pitchFamily="50" charset="-128"/>
                <a:ea typeface="Meiryo UI" panose="020B0604030504040204" pitchFamily="50" charset="-128"/>
              </a:rPr>
              <a:t>の耐震化率</a:t>
            </a:r>
            <a:endParaRPr kumimoji="1" lang="en-US" altLang="ja-JP" sz="1000" dirty="0" smtClean="0">
              <a:latin typeface="Meiryo UI" panose="020B0604030504040204" pitchFamily="50" charset="-128"/>
              <a:ea typeface="Meiryo UI" panose="020B0604030504040204" pitchFamily="50" charset="-128"/>
            </a:endParaRPr>
          </a:p>
          <a:p>
            <a:pPr marL="215900" indent="31750"/>
            <a:r>
              <a:rPr kumimoji="1" lang="en-US" altLang="ja-JP" sz="1000" dirty="0" smtClean="0">
                <a:latin typeface="Meiryo UI" panose="020B0604030504040204" pitchFamily="50" charset="-128"/>
                <a:ea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rPr>
              <a:t>R2.4</a:t>
            </a:r>
            <a:r>
              <a:rPr lang="ja-JP" altLang="en-US" sz="1000" dirty="0" smtClean="0">
                <a:latin typeface="Meiryo UI" panose="020B0604030504040204" pitchFamily="50" charset="-128"/>
                <a:ea typeface="Meiryo UI" panose="020B0604030504040204" pitchFamily="50" charset="-128"/>
              </a:rPr>
              <a:t>時点</a:t>
            </a:r>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約</a:t>
            </a:r>
            <a:r>
              <a:rPr lang="en-US" altLang="ja-JP" sz="1000" dirty="0" smtClean="0">
                <a:latin typeface="Meiryo UI" panose="020B0604030504040204" pitchFamily="50" charset="-128"/>
                <a:ea typeface="Meiryo UI" panose="020B0604030504040204" pitchFamily="50" charset="-128"/>
              </a:rPr>
              <a:t>74</a:t>
            </a:r>
            <a:r>
              <a:rPr lang="ja-JP" altLang="en-US" sz="1000" dirty="0" smtClean="0">
                <a:latin typeface="Meiryo UI" panose="020B0604030504040204" pitchFamily="50" charset="-128"/>
                <a:ea typeface="Meiryo UI" panose="020B0604030504040204" pitchFamily="50" charset="-128"/>
              </a:rPr>
              <a:t>％</a:t>
            </a:r>
            <a:r>
              <a:rPr kumimoji="1" lang="en-US" altLang="ja-JP" sz="1000" dirty="0" smtClean="0">
                <a:latin typeface="Meiryo UI" panose="020B0604030504040204" pitchFamily="50" charset="-128"/>
                <a:ea typeface="Meiryo UI" panose="020B0604030504040204" pitchFamily="50" charset="-128"/>
              </a:rPr>
              <a:t>)</a:t>
            </a:r>
            <a:endParaRPr kumimoji="1" lang="ja-JP" altLang="en-US" sz="1000" dirty="0">
              <a:latin typeface="Meiryo UI" panose="020B0604030504040204" pitchFamily="50" charset="-128"/>
              <a:ea typeface="Meiryo UI" panose="020B0604030504040204" pitchFamily="50" charset="-128"/>
            </a:endParaRPr>
          </a:p>
        </p:txBody>
      </p:sp>
      <p:sp>
        <p:nvSpPr>
          <p:cNvPr id="26" name="テキスト ボックス 25"/>
          <p:cNvSpPr txBox="1"/>
          <p:nvPr/>
        </p:nvSpPr>
        <p:spPr>
          <a:xfrm>
            <a:off x="2222460" y="2642962"/>
            <a:ext cx="2094792" cy="461665"/>
          </a:xfrm>
          <a:prstGeom prst="rect">
            <a:avLst/>
          </a:prstGeom>
          <a:noFill/>
        </p:spPr>
        <p:txBody>
          <a:bodyPr wrap="square" rtlCol="0">
            <a:spAutoFit/>
          </a:bodyPr>
          <a:lstStyle/>
          <a:p>
            <a:pPr marL="247650" indent="-247650"/>
            <a:r>
              <a:rPr lang="ja-JP" altLang="en-US" sz="1200" dirty="0" smtClean="0">
                <a:latin typeface="Meiryo UI" panose="020B0604030504040204" pitchFamily="50" charset="-128"/>
                <a:ea typeface="Meiryo UI" panose="020B0604030504040204" pitchFamily="50" charset="-128"/>
              </a:rPr>
              <a:t>図</a:t>
            </a:r>
            <a:r>
              <a:rPr lang="en-US" altLang="ja-JP" sz="1200" dirty="0" smtClean="0">
                <a:latin typeface="Meiryo UI" panose="020B0604030504040204" pitchFamily="50" charset="-128"/>
                <a:ea typeface="Meiryo UI" panose="020B0604030504040204" pitchFamily="50" charset="-128"/>
              </a:rPr>
              <a:t>2</a:t>
            </a:r>
            <a:r>
              <a:rPr lang="ja-JP" altLang="en-US" sz="1200" dirty="0" smtClean="0">
                <a:latin typeface="Meiryo UI" panose="020B0604030504040204" pitchFamily="50" charset="-128"/>
                <a:ea typeface="Meiryo UI" panose="020B0604030504040204" pitchFamily="50" charset="-128"/>
              </a:rPr>
              <a:t> 氾濫</a:t>
            </a:r>
            <a:r>
              <a:rPr lang="ja-JP" altLang="en-US" sz="1200" dirty="0">
                <a:latin typeface="Meiryo UI" panose="020B0604030504040204" pitchFamily="50" charset="-128"/>
                <a:ea typeface="Meiryo UI" panose="020B0604030504040204" pitchFamily="50" charset="-128"/>
              </a:rPr>
              <a:t>危険水位を超過した</a:t>
            </a:r>
            <a:r>
              <a:rPr lang="ja-JP" altLang="en-US" sz="1200" dirty="0" smtClean="0">
                <a:latin typeface="Meiryo UI" panose="020B0604030504040204" pitchFamily="50" charset="-128"/>
                <a:ea typeface="Meiryo UI" panose="020B0604030504040204" pitchFamily="50" charset="-128"/>
              </a:rPr>
              <a:t>河川数</a:t>
            </a:r>
            <a:endParaRPr lang="en-US" altLang="ja-JP" sz="1200" dirty="0" smtClean="0">
              <a:latin typeface="Meiryo UI" panose="020B0604030504040204" pitchFamily="50" charset="-128"/>
              <a:ea typeface="Meiryo UI" panose="020B0604030504040204" pitchFamily="50" charset="-128"/>
            </a:endParaRPr>
          </a:p>
        </p:txBody>
      </p:sp>
      <p:pic>
        <p:nvPicPr>
          <p:cNvPr id="28" name="図 27"/>
          <p:cNvPicPr>
            <a:picLocks noChangeAspect="1"/>
          </p:cNvPicPr>
          <p:nvPr/>
        </p:nvPicPr>
        <p:blipFill rotWithShape="1">
          <a:blip r:embed="rId3"/>
          <a:srcRect l="5564" t="32157" r="61054" b="24350"/>
          <a:stretch/>
        </p:blipFill>
        <p:spPr>
          <a:xfrm>
            <a:off x="11006907" y="8483106"/>
            <a:ext cx="1279792" cy="937468"/>
          </a:xfrm>
          <a:prstGeom prst="rect">
            <a:avLst/>
          </a:prstGeom>
        </p:spPr>
      </p:pic>
      <p:sp>
        <p:nvSpPr>
          <p:cNvPr id="29" name="テキスト ボックス 28"/>
          <p:cNvSpPr txBox="1"/>
          <p:nvPr/>
        </p:nvSpPr>
        <p:spPr>
          <a:xfrm>
            <a:off x="10829792" y="9575481"/>
            <a:ext cx="1634021" cy="400110"/>
          </a:xfrm>
          <a:prstGeom prst="rect">
            <a:avLst/>
          </a:prstGeom>
          <a:noFill/>
          <a:ln>
            <a:solidFill>
              <a:schemeClr val="tx1"/>
            </a:solidFill>
          </a:ln>
        </p:spPr>
        <p:txBody>
          <a:bodyPr wrap="square" rtlCol="0">
            <a:spAutoFit/>
          </a:bodyPr>
          <a:lstStyle/>
          <a:p>
            <a:pPr marL="215900" indent="-215900"/>
            <a:r>
              <a:rPr lang="ja-JP" altLang="en-US" sz="1000" dirty="0" smtClean="0">
                <a:latin typeface="Meiryo UI" panose="020B0604030504040204" pitchFamily="50" charset="-128"/>
                <a:ea typeface="Meiryo UI" panose="020B0604030504040204" pitchFamily="50" charset="-128"/>
              </a:rPr>
              <a:t>目標</a:t>
            </a:r>
            <a:r>
              <a:rPr lang="ja-JP" altLang="en-US" sz="1000" dirty="0">
                <a:latin typeface="Meiryo UI" panose="020B0604030504040204" pitchFamily="50" charset="-128"/>
                <a:ea typeface="Meiryo UI" panose="020B0604030504040204" pitchFamily="50" charset="-128"/>
              </a:rPr>
              <a:t>：耐震性の不足するものをおおむね</a:t>
            </a:r>
            <a:r>
              <a:rPr lang="ja-JP" altLang="en-US" sz="1000" dirty="0" smtClean="0">
                <a:latin typeface="Meiryo UI" panose="020B0604030504040204" pitchFamily="50" charset="-128"/>
                <a:ea typeface="Meiryo UI" panose="020B0604030504040204" pitchFamily="50" charset="-128"/>
              </a:rPr>
              <a:t>解消</a:t>
            </a:r>
            <a:r>
              <a:rPr lang="en-US" altLang="ja-JP" sz="1000" dirty="0" smtClean="0">
                <a:latin typeface="Meiryo UI" panose="020B0604030504040204" pitchFamily="50" charset="-128"/>
                <a:ea typeface="Meiryo UI" panose="020B0604030504040204" pitchFamily="50" charset="-128"/>
              </a:rPr>
              <a:t>(R7)</a:t>
            </a:r>
            <a:endParaRPr lang="en-US" altLang="ja-JP" sz="1000" dirty="0">
              <a:latin typeface="Meiryo UI" panose="020B0604030504040204" pitchFamily="50" charset="-128"/>
              <a:ea typeface="Meiryo UI" panose="020B0604030504040204" pitchFamily="50" charset="-128"/>
            </a:endParaRPr>
          </a:p>
        </p:txBody>
      </p:sp>
      <p:sp>
        <p:nvSpPr>
          <p:cNvPr id="30" name="テキスト ボックス 29"/>
          <p:cNvSpPr txBox="1"/>
          <p:nvPr/>
        </p:nvSpPr>
        <p:spPr>
          <a:xfrm>
            <a:off x="10708448" y="10206988"/>
            <a:ext cx="1791771" cy="507831"/>
          </a:xfrm>
          <a:prstGeom prst="rect">
            <a:avLst/>
          </a:prstGeom>
          <a:noFill/>
        </p:spPr>
        <p:txBody>
          <a:bodyPr wrap="square" rtlCol="0">
            <a:spAutoFit/>
          </a:bodyPr>
          <a:lstStyle/>
          <a:p>
            <a:pPr marL="85725" indent="-85725"/>
            <a:r>
              <a:rPr lang="en-US" altLang="ja-JP" sz="900" dirty="0" smtClean="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都道府県が指定する防災拠点</a:t>
            </a:r>
            <a:r>
              <a:rPr lang="ja-JP" altLang="en-US" sz="900" dirty="0" smtClean="0">
                <a:latin typeface="Meiryo UI" panose="020B0604030504040204" pitchFamily="50" charset="-128"/>
                <a:ea typeface="Meiryo UI" panose="020B0604030504040204" pitchFamily="50" charset="-128"/>
              </a:rPr>
              <a:t>建築物、不特定多数の者が利用する大規模な建築物　等</a:t>
            </a:r>
            <a:endParaRPr lang="en-US" altLang="ja-JP" sz="900" dirty="0" smtClean="0">
              <a:latin typeface="Meiryo UI" panose="020B0604030504040204" pitchFamily="50" charset="-128"/>
              <a:ea typeface="Meiryo UI" panose="020B0604030504040204" pitchFamily="50" charset="-128"/>
            </a:endParaRPr>
          </a:p>
        </p:txBody>
      </p:sp>
      <p:sp>
        <p:nvSpPr>
          <p:cNvPr id="31" name="正方形/長方形 30"/>
          <p:cNvSpPr/>
          <p:nvPr/>
        </p:nvSpPr>
        <p:spPr>
          <a:xfrm>
            <a:off x="4763187" y="2890280"/>
            <a:ext cx="4215807" cy="954107"/>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defRPr/>
            </a:pPr>
            <a:r>
              <a:rPr lang="ja-JP" altLang="en-US" sz="1400" b="1" dirty="0" smtClean="0">
                <a:solidFill>
                  <a:prstClr val="black"/>
                </a:solidFill>
                <a:latin typeface="Meiryo UI" panose="020B0604030504040204" pitchFamily="50" charset="-128"/>
                <a:ea typeface="Meiryo UI" panose="020B0604030504040204" pitchFamily="50" charset="-128"/>
              </a:rPr>
              <a:t>（インプット）</a:t>
            </a:r>
            <a:endParaRPr lang="ja-JP" altLang="en-US" sz="1400" b="1" dirty="0">
              <a:solidFill>
                <a:prstClr val="black"/>
              </a:solidFill>
              <a:latin typeface="Meiryo UI" panose="020B0604030504040204" pitchFamily="50" charset="-128"/>
              <a:ea typeface="Meiryo UI" panose="020B0604030504040204" pitchFamily="50" charset="-128"/>
            </a:endParaRPr>
          </a:p>
          <a:p>
            <a:pPr marL="182563" lvl="0" indent="-182563">
              <a:defRPr/>
            </a:pPr>
            <a:r>
              <a:rPr lang="ja-JP" altLang="en-US" sz="1400" dirty="0" smtClean="0">
                <a:solidFill>
                  <a:schemeClr val="tx1"/>
                </a:solidFill>
                <a:latin typeface="Meiryo UI" panose="020B0604030504040204" pitchFamily="50" charset="-128"/>
                <a:ea typeface="Meiryo UI" panose="020B0604030504040204" pitchFamily="50" charset="-128"/>
              </a:rPr>
              <a:t>○一時避難場所整備緊急促進事業</a:t>
            </a:r>
            <a:endParaRPr lang="en-US" altLang="ja-JP" sz="1400" dirty="0" smtClean="0">
              <a:solidFill>
                <a:schemeClr val="tx1"/>
              </a:solidFill>
              <a:latin typeface="Meiryo UI" panose="020B0604030504040204" pitchFamily="50" charset="-128"/>
              <a:ea typeface="Meiryo UI" panose="020B0604030504040204" pitchFamily="50" charset="-128"/>
            </a:endParaRPr>
          </a:p>
          <a:p>
            <a:pPr marL="182563" lvl="0" indent="-182563">
              <a:defRPr/>
            </a:pPr>
            <a:r>
              <a:rPr lang="ja-JP" altLang="en-US" sz="1400" dirty="0" smtClean="0">
                <a:solidFill>
                  <a:schemeClr val="tx1"/>
                </a:solidFill>
                <a:latin typeface="Meiryo UI" panose="020B0604030504040204" pitchFamily="50" charset="-128"/>
                <a:ea typeface="Meiryo UI" panose="020B0604030504040204" pitchFamily="50" charset="-128"/>
              </a:rPr>
              <a:t>○Ｒ４年度要求額</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smtClean="0">
                <a:solidFill>
                  <a:schemeClr val="tx1"/>
                </a:solidFill>
                <a:latin typeface="Meiryo UI" panose="020B0604030504040204" pitchFamily="50" charset="-128"/>
                <a:ea typeface="Meiryo UI" panose="020B0604030504040204" pitchFamily="50" charset="-128"/>
              </a:rPr>
              <a:t>1</a:t>
            </a:r>
            <a:r>
              <a:rPr lang="ja-JP" altLang="en-US" sz="1400" dirty="0" smtClean="0">
                <a:solidFill>
                  <a:schemeClr val="tx1"/>
                </a:solidFill>
                <a:latin typeface="Meiryo UI" panose="020B0604030504040204" pitchFamily="50" charset="-128"/>
                <a:ea typeface="Meiryo UI" panose="020B0604030504040204" pitchFamily="50" charset="-128"/>
              </a:rPr>
              <a:t>５</a:t>
            </a:r>
            <a:r>
              <a:rPr lang="en-US" altLang="ja-JP" sz="1400" dirty="0" smtClean="0">
                <a:solidFill>
                  <a:schemeClr val="tx1"/>
                </a:solidFill>
                <a:latin typeface="Meiryo UI" panose="020B0604030504040204" pitchFamily="50" charset="-128"/>
                <a:ea typeface="Meiryo UI" panose="020B0604030504040204" pitchFamily="50" charset="-128"/>
              </a:rPr>
              <a:t>0</a:t>
            </a:r>
            <a:r>
              <a:rPr lang="ja-JP" altLang="en-US" sz="1400" dirty="0">
                <a:solidFill>
                  <a:schemeClr val="tx1"/>
                </a:solidFill>
                <a:latin typeface="Meiryo UI" panose="020B0604030504040204" pitchFamily="50" charset="-128"/>
                <a:ea typeface="Meiryo UI" panose="020B0604030504040204" pitchFamily="50" charset="-128"/>
              </a:rPr>
              <a:t>億</a:t>
            </a:r>
            <a:r>
              <a:rPr lang="ja-JP" altLang="en-US" sz="1400" dirty="0" smtClean="0">
                <a:solidFill>
                  <a:schemeClr val="tx1"/>
                </a:solidFill>
                <a:latin typeface="Meiryo UI" panose="020B0604030504040204" pitchFamily="50" charset="-128"/>
                <a:ea typeface="Meiryo UI" panose="020B0604030504040204" pitchFamily="50" charset="-128"/>
              </a:rPr>
              <a:t>円の内数</a:t>
            </a:r>
            <a:endParaRPr lang="en-US" altLang="ja-JP" sz="1400" dirty="0" smtClean="0">
              <a:solidFill>
                <a:schemeClr val="tx1"/>
              </a:solidFill>
              <a:latin typeface="Meiryo UI" panose="020B0604030504040204" pitchFamily="50" charset="-128"/>
              <a:ea typeface="Meiryo UI" panose="020B0604030504040204" pitchFamily="50" charset="-128"/>
            </a:endParaRPr>
          </a:p>
          <a:p>
            <a:pPr marL="182563" lvl="0" indent="-182563">
              <a:defRPr/>
            </a:pPr>
            <a:r>
              <a:rPr lang="ja-JP" altLang="en-US" sz="1400" dirty="0" smtClean="0">
                <a:solidFill>
                  <a:schemeClr val="tx1"/>
                </a:solidFill>
                <a:latin typeface="Meiryo UI" panose="020B0604030504040204" pitchFamily="50" charset="-128"/>
                <a:ea typeface="Meiryo UI" panose="020B0604030504040204" pitchFamily="50" charset="-128"/>
              </a:rPr>
              <a:t>○事業期間：Ｒ</a:t>
            </a:r>
            <a:r>
              <a:rPr lang="en-US" altLang="ja-JP" sz="1400" dirty="0" smtClean="0">
                <a:solidFill>
                  <a:schemeClr val="tx1"/>
                </a:solidFill>
                <a:latin typeface="Meiryo UI" panose="020B0604030504040204" pitchFamily="50" charset="-128"/>
                <a:ea typeface="Meiryo UI" panose="020B0604030504040204" pitchFamily="50" charset="-128"/>
              </a:rPr>
              <a:t>3</a:t>
            </a:r>
            <a:r>
              <a:rPr lang="ja-JP" altLang="en-US" sz="1400" dirty="0" smtClean="0">
                <a:solidFill>
                  <a:schemeClr val="tx1"/>
                </a:solidFill>
                <a:latin typeface="Meiryo UI" panose="020B0604030504040204" pitchFamily="50" charset="-128"/>
                <a:ea typeface="Meiryo UI" panose="020B0604030504040204" pitchFamily="50" charset="-128"/>
              </a:rPr>
              <a:t>年度からＲ</a:t>
            </a:r>
            <a:r>
              <a:rPr lang="en-US" altLang="ja-JP" sz="1400" dirty="0" smtClean="0">
                <a:solidFill>
                  <a:schemeClr val="tx1"/>
                </a:solidFill>
                <a:latin typeface="Meiryo UI" panose="020B0604030504040204" pitchFamily="50" charset="-128"/>
                <a:ea typeface="Meiryo UI" panose="020B0604030504040204" pitchFamily="50" charset="-128"/>
              </a:rPr>
              <a:t>5</a:t>
            </a:r>
            <a:r>
              <a:rPr lang="ja-JP" altLang="en-US" sz="1400" dirty="0" smtClean="0">
                <a:solidFill>
                  <a:schemeClr val="tx1"/>
                </a:solidFill>
                <a:latin typeface="Meiryo UI" panose="020B0604030504040204" pitchFamily="50" charset="-128"/>
                <a:ea typeface="Meiryo UI" panose="020B0604030504040204" pitchFamily="50" charset="-128"/>
              </a:rPr>
              <a:t>年度まで</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32" name="正方形/長方形 31"/>
          <p:cNvSpPr/>
          <p:nvPr/>
        </p:nvSpPr>
        <p:spPr>
          <a:xfrm>
            <a:off x="4765240" y="4076345"/>
            <a:ext cx="4215807" cy="73866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lvl="0">
              <a:defRPr/>
            </a:pPr>
            <a:r>
              <a:rPr lang="ja-JP" altLang="en-US" sz="1400" b="1" dirty="0">
                <a:solidFill>
                  <a:prstClr val="black"/>
                </a:solidFill>
                <a:latin typeface="Meiryo UI" panose="020B0604030504040204" pitchFamily="50" charset="-128"/>
                <a:ea typeface="Meiryo UI" panose="020B0604030504040204" pitchFamily="50" charset="-128"/>
              </a:rPr>
              <a:t>（アクティビティ）</a:t>
            </a:r>
          </a:p>
          <a:p>
            <a:pPr marL="182563" lvl="0" indent="-182563">
              <a:defRPr/>
            </a:pPr>
            <a:r>
              <a:rPr lang="ja-JP" altLang="en-US" sz="1400" dirty="0" smtClean="0">
                <a:solidFill>
                  <a:schemeClr val="tx1"/>
                </a:solidFill>
                <a:latin typeface="Meiryo UI" panose="020B0604030504040204" pitchFamily="50" charset="-128"/>
                <a:ea typeface="Meiryo UI" panose="020B0604030504040204" pitchFamily="50" charset="-128"/>
              </a:rPr>
              <a:t>○水害時における避難者を一時的に受け入れるスペース等の整備</a:t>
            </a:r>
            <a:endParaRPr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33" name="正方形/長方形 32"/>
          <p:cNvSpPr/>
          <p:nvPr/>
        </p:nvSpPr>
        <p:spPr>
          <a:xfrm>
            <a:off x="4763187" y="5066050"/>
            <a:ext cx="4215807" cy="52322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lvl="0">
              <a:defRPr/>
            </a:pPr>
            <a:r>
              <a:rPr lang="ja-JP" altLang="en-US" sz="1400" b="1" dirty="0" smtClean="0">
                <a:solidFill>
                  <a:prstClr val="black"/>
                </a:solidFill>
                <a:latin typeface="Meiryo UI" panose="020B0604030504040204" pitchFamily="50" charset="-128"/>
                <a:ea typeface="Meiryo UI" panose="020B0604030504040204" pitchFamily="50" charset="-128"/>
              </a:rPr>
              <a:t>（アウトプット）</a:t>
            </a:r>
            <a:endParaRPr lang="ja-JP" altLang="en-US" sz="1400" b="1" dirty="0">
              <a:solidFill>
                <a:prstClr val="black"/>
              </a:solidFill>
              <a:latin typeface="Meiryo UI" panose="020B0604030504040204" pitchFamily="50" charset="-128"/>
              <a:ea typeface="Meiryo UI" panose="020B0604030504040204" pitchFamily="50" charset="-128"/>
            </a:endParaRPr>
          </a:p>
          <a:p>
            <a:pPr marL="182563" lvl="0" indent="-182563">
              <a:defRPr/>
            </a:pPr>
            <a:r>
              <a:rPr lang="ja-JP" altLang="en-US" sz="1400" dirty="0" smtClean="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避難者等を一時的に受け入れる施設の</a:t>
            </a:r>
            <a:r>
              <a:rPr lang="ja-JP" altLang="en-US" sz="1400" dirty="0" smtClean="0">
                <a:solidFill>
                  <a:schemeClr val="tx1"/>
                </a:solidFill>
                <a:latin typeface="Meiryo UI" panose="020B0604030504040204" pitchFamily="50" charset="-128"/>
                <a:ea typeface="Meiryo UI" panose="020B0604030504040204" pitchFamily="50" charset="-128"/>
              </a:rPr>
              <a:t>確保</a:t>
            </a:r>
            <a:endParaRPr lang="en-US" altLang="ja-JP" sz="1400" dirty="0" smtClean="0">
              <a:solidFill>
                <a:srgbClr val="FF0000"/>
              </a:solidFill>
              <a:latin typeface="Meiryo UI" panose="020B0604030504040204" pitchFamily="50" charset="-128"/>
              <a:ea typeface="Meiryo UI" panose="020B0604030504040204" pitchFamily="50" charset="-128"/>
            </a:endParaRPr>
          </a:p>
        </p:txBody>
      </p:sp>
      <p:sp>
        <p:nvSpPr>
          <p:cNvPr id="34" name="正方形/長方形 33"/>
          <p:cNvSpPr/>
          <p:nvPr/>
        </p:nvSpPr>
        <p:spPr>
          <a:xfrm>
            <a:off x="4749775" y="5833886"/>
            <a:ext cx="4215807" cy="954107"/>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lvl="0">
              <a:defRPr/>
            </a:pPr>
            <a:r>
              <a:rPr lang="ja-JP" altLang="en-US" sz="1400" b="1" dirty="0" smtClean="0">
                <a:solidFill>
                  <a:prstClr val="black"/>
                </a:solidFill>
                <a:latin typeface="Meiryo UI" panose="020B0604030504040204" pitchFamily="50" charset="-128"/>
                <a:ea typeface="Meiryo UI" panose="020B0604030504040204" pitchFamily="50" charset="-128"/>
              </a:rPr>
              <a:t>（</a:t>
            </a:r>
            <a:r>
              <a:rPr lang="ja-JP" altLang="en-US" sz="1400" b="1" dirty="0" smtClean="0">
                <a:solidFill>
                  <a:schemeClr val="tx1"/>
                </a:solidFill>
                <a:latin typeface="Meiryo UI" panose="020B0604030504040204" pitchFamily="50" charset="-128"/>
                <a:ea typeface="Meiryo UI" panose="020B0604030504040204" pitchFamily="50" charset="-128"/>
              </a:rPr>
              <a:t>アウトカム</a:t>
            </a:r>
            <a:r>
              <a:rPr lang="ja-JP" altLang="en-US" sz="1400" b="1" dirty="0">
                <a:solidFill>
                  <a:schemeClr val="tx1"/>
                </a:solidFill>
                <a:latin typeface="Meiryo UI" panose="020B0604030504040204" pitchFamily="50" charset="-128"/>
                <a:ea typeface="Meiryo UI" panose="020B0604030504040204" pitchFamily="50" charset="-128"/>
              </a:rPr>
              <a:t>）</a:t>
            </a:r>
          </a:p>
          <a:p>
            <a:pPr marL="180975" indent="-180975"/>
            <a:r>
              <a:rPr lang="ja-JP" altLang="en-US" sz="1400" dirty="0" smtClean="0">
                <a:solidFill>
                  <a:schemeClr val="tx1"/>
                </a:solidFill>
                <a:latin typeface="Meiryo UI" panose="020B0604030504040204" pitchFamily="50" charset="-128"/>
                <a:ea typeface="Meiryo UI" panose="020B0604030504040204" pitchFamily="50" charset="-128"/>
              </a:rPr>
              <a:t>○</a:t>
            </a:r>
            <a:r>
              <a:rPr lang="ja-JP" altLang="ja-JP" sz="1400" dirty="0" smtClean="0">
                <a:solidFill>
                  <a:schemeClr val="tx1"/>
                </a:solidFill>
                <a:latin typeface="Meiryo UI" panose="020B0604030504040204" pitchFamily="50" charset="-128"/>
                <a:ea typeface="Meiryo UI" panose="020B0604030504040204" pitchFamily="50" charset="-128"/>
              </a:rPr>
              <a:t>水害</a:t>
            </a:r>
            <a:r>
              <a:rPr lang="ja-JP" altLang="ja-JP" sz="1400" dirty="0">
                <a:solidFill>
                  <a:schemeClr val="tx1"/>
                </a:solidFill>
                <a:latin typeface="Meiryo UI" panose="020B0604030504040204" pitchFamily="50" charset="-128"/>
                <a:ea typeface="Meiryo UI" panose="020B0604030504040204" pitchFamily="50" charset="-128"/>
              </a:rPr>
              <a:t>時における住民の安全性の</a:t>
            </a:r>
            <a:r>
              <a:rPr lang="ja-JP" altLang="ja-JP" sz="1400" dirty="0" smtClean="0">
                <a:solidFill>
                  <a:schemeClr val="tx1"/>
                </a:solidFill>
                <a:latin typeface="Meiryo UI" panose="020B0604030504040204" pitchFamily="50" charset="-128"/>
                <a:ea typeface="Meiryo UI" panose="020B0604030504040204" pitchFamily="50" charset="-128"/>
              </a:rPr>
              <a:t>確保（</a:t>
            </a:r>
            <a:r>
              <a:rPr lang="ja-JP" altLang="ja-JP" sz="1400" dirty="0">
                <a:solidFill>
                  <a:schemeClr val="tx1"/>
                </a:solidFill>
                <a:latin typeface="Meiryo UI" panose="020B0604030504040204" pitchFamily="50" charset="-128"/>
                <a:ea typeface="Meiryo UI" panose="020B0604030504040204" pitchFamily="50" charset="-128"/>
              </a:rPr>
              <a:t>洪水浸水想定</a:t>
            </a:r>
            <a:r>
              <a:rPr lang="ja-JP" altLang="ja-JP" sz="1400" dirty="0" smtClean="0">
                <a:solidFill>
                  <a:schemeClr val="tx1"/>
                </a:solidFill>
                <a:latin typeface="Meiryo UI" panose="020B0604030504040204" pitchFamily="50" charset="-128"/>
                <a:ea typeface="Meiryo UI" panose="020B0604030504040204" pitchFamily="50" charset="-128"/>
              </a:rPr>
              <a:t>区域指定</a:t>
            </a:r>
            <a:r>
              <a:rPr lang="ja-JP" altLang="en-US" sz="1400" dirty="0" smtClean="0">
                <a:solidFill>
                  <a:schemeClr val="tx1"/>
                </a:solidFill>
                <a:latin typeface="Meiryo UI" panose="020B0604030504040204" pitchFamily="50" charset="-128"/>
                <a:ea typeface="Meiryo UI" panose="020B0604030504040204" pitchFamily="50" charset="-128"/>
              </a:rPr>
              <a:t>の</a:t>
            </a:r>
            <a:r>
              <a:rPr lang="en-US" altLang="ja-JP" sz="1400" dirty="0" smtClean="0">
                <a:solidFill>
                  <a:schemeClr val="tx1"/>
                </a:solidFill>
                <a:latin typeface="Meiryo UI" panose="020B0604030504040204" pitchFamily="50" charset="-128"/>
                <a:ea typeface="Meiryo UI" panose="020B0604030504040204" pitchFamily="50" charset="-128"/>
                <a:cs typeface="Arial" panose="020B0604020202020204" pitchFamily="34" charset="0"/>
              </a:rPr>
              <a:t>2,102</a:t>
            </a:r>
            <a:r>
              <a:rPr lang="ja-JP" altLang="ja-JP" sz="1400" dirty="0" smtClean="0">
                <a:solidFill>
                  <a:schemeClr val="tx1"/>
                </a:solidFill>
                <a:latin typeface="Meiryo UI" panose="020B0604030504040204" pitchFamily="50" charset="-128"/>
                <a:ea typeface="Meiryo UI" panose="020B0604030504040204" pitchFamily="50" charset="-128"/>
              </a:rPr>
              <a:t>河川</a:t>
            </a:r>
            <a:r>
              <a:rPr lang="ja-JP" altLang="ja-JP" sz="1400" dirty="0">
                <a:solidFill>
                  <a:schemeClr val="tx1"/>
                </a:solidFill>
                <a:latin typeface="Meiryo UI" panose="020B0604030504040204" pitchFamily="50" charset="-128"/>
                <a:ea typeface="Meiryo UI" panose="020B0604030504040204" pitchFamily="50" charset="-128"/>
              </a:rPr>
              <a:t>について</a:t>
            </a:r>
            <a:r>
              <a:rPr lang="ja-JP" altLang="ja-JP" sz="1400" dirty="0" smtClean="0">
                <a:solidFill>
                  <a:schemeClr val="tx1"/>
                </a:solidFill>
                <a:latin typeface="Meiryo UI" panose="020B0604030504040204" pitchFamily="50" charset="-128"/>
                <a:ea typeface="Meiryo UI" panose="020B0604030504040204" pitchFamily="50" charset="-128"/>
              </a:rPr>
              <a:t>、</a:t>
            </a:r>
            <a:r>
              <a:rPr lang="en-US" altLang="ja-JP" sz="1400" dirty="0" smtClean="0">
                <a:solidFill>
                  <a:schemeClr val="tx1"/>
                </a:solidFill>
                <a:latin typeface="Meiryo UI" panose="020B0604030504040204" pitchFamily="50" charset="-128"/>
                <a:ea typeface="Meiryo UI" panose="020B0604030504040204" pitchFamily="50" charset="-128"/>
                <a:cs typeface="Arial" panose="020B0604020202020204" pitchFamily="34" charset="0"/>
              </a:rPr>
              <a:t>1,345</a:t>
            </a:r>
            <a:r>
              <a:rPr lang="ja-JP" altLang="ja-JP" sz="1400" dirty="0" smtClean="0">
                <a:solidFill>
                  <a:schemeClr val="tx1"/>
                </a:solidFill>
                <a:latin typeface="Meiryo UI" panose="020B0604030504040204" pitchFamily="50" charset="-128"/>
                <a:ea typeface="Meiryo UI" panose="020B0604030504040204" pitchFamily="50" charset="-128"/>
              </a:rPr>
              <a:t>市</a:t>
            </a:r>
            <a:r>
              <a:rPr lang="ja-JP" altLang="en-US" sz="1400" dirty="0" smtClean="0">
                <a:solidFill>
                  <a:schemeClr val="tx1"/>
                </a:solidFill>
                <a:latin typeface="Meiryo UI" panose="020B0604030504040204" pitchFamily="50" charset="-128"/>
                <a:ea typeface="Meiryo UI" panose="020B0604030504040204" pitchFamily="50" charset="-128"/>
              </a:rPr>
              <a:t>区</a:t>
            </a:r>
            <a:r>
              <a:rPr lang="ja-JP" altLang="ja-JP" sz="1400" dirty="0" smtClean="0">
                <a:solidFill>
                  <a:schemeClr val="tx1"/>
                </a:solidFill>
                <a:latin typeface="Meiryo UI" panose="020B0604030504040204" pitchFamily="50" charset="-128"/>
                <a:ea typeface="Meiryo UI" panose="020B0604030504040204" pitchFamily="50" charset="-128"/>
              </a:rPr>
              <a:t>町村</a:t>
            </a:r>
            <a:r>
              <a:rPr lang="ja-JP" altLang="ja-JP" sz="1400" dirty="0">
                <a:solidFill>
                  <a:schemeClr val="tx1"/>
                </a:solidFill>
                <a:latin typeface="Meiryo UI" panose="020B0604030504040204" pitchFamily="50" charset="-128"/>
                <a:ea typeface="Meiryo UI" panose="020B0604030504040204" pitchFamily="50" charset="-128"/>
              </a:rPr>
              <a:t>が洪水ハザードマップ</a:t>
            </a:r>
            <a:r>
              <a:rPr lang="ja-JP" altLang="ja-JP" sz="1400" dirty="0" smtClean="0">
                <a:solidFill>
                  <a:schemeClr val="tx1"/>
                </a:solidFill>
                <a:latin typeface="Meiryo UI" panose="020B0604030504040204" pitchFamily="50" charset="-128"/>
                <a:ea typeface="Meiryo UI" panose="020B0604030504040204" pitchFamily="50" charset="-128"/>
              </a:rPr>
              <a:t>を</a:t>
            </a:r>
            <a:r>
              <a:rPr lang="ja-JP" altLang="en-US" sz="1400" dirty="0" smtClean="0">
                <a:solidFill>
                  <a:schemeClr val="tx1"/>
                </a:solidFill>
                <a:latin typeface="Meiryo UI" panose="020B0604030504040204" pitchFamily="50" charset="-128"/>
                <a:ea typeface="Meiryo UI" panose="020B0604030504040204" pitchFamily="50" charset="-128"/>
              </a:rPr>
              <a:t>指定</a:t>
            </a:r>
            <a:r>
              <a:rPr lang="ja-JP" altLang="ja-JP" sz="1400" dirty="0" smtClean="0">
                <a:solidFill>
                  <a:schemeClr val="tx1"/>
                </a:solidFill>
                <a:latin typeface="Meiryo UI" panose="020B0604030504040204" pitchFamily="50" charset="-128"/>
                <a:ea typeface="Meiryo UI" panose="020B0604030504040204" pitchFamily="50" charset="-128"/>
              </a:rPr>
              <a:t>）</a:t>
            </a:r>
            <a:endParaRPr lang="ja-JP" altLang="ja-JP" sz="1400" dirty="0">
              <a:solidFill>
                <a:schemeClr val="tx1"/>
              </a:solidFill>
              <a:latin typeface="Meiryo UI" panose="020B0604030504040204" pitchFamily="50" charset="-128"/>
              <a:ea typeface="Meiryo UI" panose="020B0604030504040204" pitchFamily="50" charset="-128"/>
            </a:endParaRPr>
          </a:p>
        </p:txBody>
      </p:sp>
      <p:graphicFrame>
        <p:nvGraphicFramePr>
          <p:cNvPr id="38" name="表 37"/>
          <p:cNvGraphicFramePr>
            <a:graphicFrameLocks noGrp="1"/>
          </p:cNvGraphicFramePr>
          <p:nvPr>
            <p:extLst>
              <p:ext uri="{D42A27DB-BD31-4B8C-83A1-F6EECF244321}">
                <p14:modId xmlns:p14="http://schemas.microsoft.com/office/powerpoint/2010/main" val="3150698993"/>
              </p:ext>
            </p:extLst>
          </p:nvPr>
        </p:nvGraphicFramePr>
        <p:xfrm>
          <a:off x="342899" y="4025043"/>
          <a:ext cx="4002421" cy="2335958"/>
        </p:xfrm>
        <a:graphic>
          <a:graphicData uri="http://schemas.openxmlformats.org/drawingml/2006/table">
            <a:tbl>
              <a:tblPr bandRow="1">
                <a:tableStyleId>{0505E3EF-67EA-436B-97B2-0124C06EBD24}</a:tableStyleId>
              </a:tblPr>
              <a:tblGrid>
                <a:gridCol w="181923">
                  <a:extLst>
                    <a:ext uri="{9D8B030D-6E8A-4147-A177-3AD203B41FA5}">
                      <a16:colId xmlns:a16="http://schemas.microsoft.com/office/drawing/2014/main" val="249786097"/>
                    </a:ext>
                  </a:extLst>
                </a:gridCol>
                <a:gridCol w="854398">
                  <a:extLst>
                    <a:ext uri="{9D8B030D-6E8A-4147-A177-3AD203B41FA5}">
                      <a16:colId xmlns:a16="http://schemas.microsoft.com/office/drawing/2014/main" val="1197570918"/>
                    </a:ext>
                  </a:extLst>
                </a:gridCol>
                <a:gridCol w="350520">
                  <a:extLst>
                    <a:ext uri="{9D8B030D-6E8A-4147-A177-3AD203B41FA5}">
                      <a16:colId xmlns:a16="http://schemas.microsoft.com/office/drawing/2014/main" val="1120822505"/>
                    </a:ext>
                  </a:extLst>
                </a:gridCol>
                <a:gridCol w="358140">
                  <a:extLst>
                    <a:ext uri="{9D8B030D-6E8A-4147-A177-3AD203B41FA5}">
                      <a16:colId xmlns:a16="http://schemas.microsoft.com/office/drawing/2014/main" val="533094427"/>
                    </a:ext>
                  </a:extLst>
                </a:gridCol>
                <a:gridCol w="305074">
                  <a:extLst>
                    <a:ext uri="{9D8B030D-6E8A-4147-A177-3AD203B41FA5}">
                      <a16:colId xmlns:a16="http://schemas.microsoft.com/office/drawing/2014/main" val="183156716"/>
                    </a:ext>
                  </a:extLst>
                </a:gridCol>
                <a:gridCol w="357866">
                  <a:extLst>
                    <a:ext uri="{9D8B030D-6E8A-4147-A177-3AD203B41FA5}">
                      <a16:colId xmlns:a16="http://schemas.microsoft.com/office/drawing/2014/main" val="503556302"/>
                    </a:ext>
                  </a:extLst>
                </a:gridCol>
                <a:gridCol w="387515">
                  <a:extLst>
                    <a:ext uri="{9D8B030D-6E8A-4147-A177-3AD203B41FA5}">
                      <a16:colId xmlns:a16="http://schemas.microsoft.com/office/drawing/2014/main" val="610289105"/>
                    </a:ext>
                  </a:extLst>
                </a:gridCol>
                <a:gridCol w="404965">
                  <a:extLst>
                    <a:ext uri="{9D8B030D-6E8A-4147-A177-3AD203B41FA5}">
                      <a16:colId xmlns:a16="http://schemas.microsoft.com/office/drawing/2014/main" val="2970246081"/>
                    </a:ext>
                  </a:extLst>
                </a:gridCol>
                <a:gridCol w="421694">
                  <a:extLst>
                    <a:ext uri="{9D8B030D-6E8A-4147-A177-3AD203B41FA5}">
                      <a16:colId xmlns:a16="http://schemas.microsoft.com/office/drawing/2014/main" val="1570093142"/>
                    </a:ext>
                  </a:extLst>
                </a:gridCol>
                <a:gridCol w="380326">
                  <a:extLst>
                    <a:ext uri="{9D8B030D-6E8A-4147-A177-3AD203B41FA5}">
                      <a16:colId xmlns:a16="http://schemas.microsoft.com/office/drawing/2014/main" val="3462104081"/>
                    </a:ext>
                  </a:extLst>
                </a:gridCol>
              </a:tblGrid>
              <a:tr h="173598">
                <a:tc rowSpan="2" gridSpan="2">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連合</a:t>
                      </a:r>
                      <a:r>
                        <a:rPr lang="ja-JP" altLang="en-US" sz="500" b="0" u="none" strike="noStrike" dirty="0" smtClean="0">
                          <a:effectLst/>
                          <a:latin typeface="Meiryo UI" panose="020B0604030504040204" pitchFamily="50" charset="-128"/>
                          <a:ea typeface="Meiryo UI" panose="020B0604030504040204" pitchFamily="50" charset="-128"/>
                        </a:rPr>
                        <a:t>町会名</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hMerge="1">
                  <a:txBody>
                    <a:bodyPr/>
                    <a:lstStyle/>
                    <a:p>
                      <a:pPr algn="l" fontAlgn="ct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085" marR="9085" marT="90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500" b="0" u="none" strike="noStrike" dirty="0" smtClean="0">
                          <a:effectLst/>
                          <a:latin typeface="Meiryo UI" panose="020B0604030504040204" pitchFamily="50" charset="-128"/>
                          <a:ea typeface="Meiryo UI" panose="020B0604030504040204" pitchFamily="50" charset="-128"/>
                        </a:rPr>
                        <a:t>居住</a:t>
                      </a:r>
                      <a:endParaRPr lang="en-US" altLang="ja-JP" sz="500" b="0" u="none" strike="noStrike" dirty="0" smtClean="0">
                        <a:effectLst/>
                        <a:latin typeface="Meiryo UI" panose="020B0604030504040204" pitchFamily="50" charset="-128"/>
                        <a:ea typeface="Meiryo UI" panose="020B0604030504040204" pitchFamily="50" charset="-128"/>
                      </a:endParaRPr>
                    </a:p>
                    <a:p>
                      <a:pPr algn="ctr" fontAlgn="ctr"/>
                      <a:r>
                        <a:rPr lang="ja-JP" altLang="en-US" sz="500" b="0" u="none" strike="noStrike" dirty="0" smtClean="0">
                          <a:effectLst/>
                          <a:latin typeface="Meiryo UI" panose="020B0604030504040204" pitchFamily="50" charset="-128"/>
                          <a:ea typeface="Meiryo UI" panose="020B0604030504040204" pitchFamily="50" charset="-128"/>
                        </a:rPr>
                        <a:t>人口</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fontAlgn="ctr"/>
                      <a:r>
                        <a:rPr lang="zh-TW" altLang="en-US" sz="500" b="0" u="none" strike="noStrike" dirty="0" smtClean="0">
                          <a:effectLst/>
                          <a:latin typeface="Meiryo UI" panose="020B0604030504040204" pitchFamily="50" charset="-128"/>
                          <a:ea typeface="Meiryo UI" panose="020B0604030504040204" pitchFamily="50" charset="-128"/>
                        </a:rPr>
                        <a:t>緊急</a:t>
                      </a:r>
                      <a:endParaRPr lang="en-US" altLang="zh-TW" sz="500" b="0" u="none" strike="noStrike" dirty="0" smtClean="0">
                        <a:effectLst/>
                        <a:latin typeface="Meiryo UI" panose="020B0604030504040204" pitchFamily="50" charset="-128"/>
                        <a:ea typeface="Meiryo UI" panose="020B0604030504040204" pitchFamily="50" charset="-128"/>
                      </a:endParaRPr>
                    </a:p>
                    <a:p>
                      <a:pPr algn="ctr" fontAlgn="ctr"/>
                      <a:r>
                        <a:rPr lang="zh-TW" altLang="en-US" sz="500" b="0" u="none" strike="noStrike" dirty="0" smtClean="0">
                          <a:effectLst/>
                          <a:latin typeface="Meiryo UI" panose="020B0604030504040204" pitchFamily="50" charset="-128"/>
                          <a:ea typeface="Meiryo UI" panose="020B0604030504040204" pitchFamily="50" charset="-128"/>
                        </a:rPr>
                        <a:t>避難</a:t>
                      </a:r>
                      <a:endParaRPr lang="en-US" altLang="zh-TW" sz="500" b="0" u="none" strike="noStrike" dirty="0" smtClean="0">
                        <a:effectLst/>
                        <a:latin typeface="Meiryo UI" panose="020B0604030504040204" pitchFamily="50" charset="-128"/>
                        <a:ea typeface="Meiryo UI" panose="020B0604030504040204" pitchFamily="50" charset="-128"/>
                      </a:endParaRPr>
                    </a:p>
                    <a:p>
                      <a:pPr algn="ctr" fontAlgn="ctr"/>
                      <a:r>
                        <a:rPr lang="zh-TW" altLang="en-US" sz="500" b="0" u="none" strike="noStrike" dirty="0" smtClean="0">
                          <a:effectLst/>
                          <a:latin typeface="Meiryo UI" panose="020B0604030504040204" pitchFamily="50" charset="-128"/>
                          <a:ea typeface="Meiryo UI" panose="020B0604030504040204" pitchFamily="50" charset="-128"/>
                        </a:rPr>
                        <a:t>人口</a:t>
                      </a:r>
                      <a:endParaRPr lang="zh-TW"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2">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ケース①：最小利用</a:t>
                      </a:r>
                    </a:p>
                    <a:p>
                      <a:pPr algn="ctr" fontAlgn="ctr"/>
                      <a:r>
                        <a:rPr lang="ja-JP" altLang="en-US" sz="500" b="0" u="none" strike="noStrike" dirty="0" smtClean="0">
                          <a:effectLst/>
                          <a:latin typeface="Meiryo UI" panose="020B0604030504040204" pitchFamily="50" charset="-128"/>
                          <a:ea typeface="Meiryo UI" panose="020B0604030504040204" pitchFamily="50" charset="-128"/>
                        </a:rPr>
                        <a:t>（</a:t>
                      </a:r>
                      <a:r>
                        <a:rPr lang="ja-JP" altLang="en-US" sz="500" b="0" u="none" strike="noStrike" dirty="0">
                          <a:effectLst/>
                          <a:latin typeface="Meiryo UI" panose="020B0604030504040204" pitchFamily="50" charset="-128"/>
                          <a:ea typeface="Meiryo UI" panose="020B0604030504040204" pitchFamily="50" charset="-128"/>
                        </a:rPr>
                        <a:t>公共公益施設のみ</a:t>
                      </a:r>
                      <a:r>
                        <a:rPr lang="ja-JP" altLang="en-US" sz="500" b="0" u="none" strike="noStrike" dirty="0" smtClean="0">
                          <a:effectLst/>
                          <a:latin typeface="Meiryo UI" panose="020B0604030504040204" pitchFamily="50" charset="-128"/>
                          <a:ea typeface="Meiryo UI" panose="020B0604030504040204" pitchFamily="50" charset="-128"/>
                        </a:rPr>
                        <a:t>）</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h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85" marR="9085" marT="90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ケース②：</a:t>
                      </a:r>
                      <a:r>
                        <a:rPr lang="ja-JP" altLang="en-US" sz="500" b="0" u="none" strike="noStrike" dirty="0" smtClean="0">
                          <a:effectLst/>
                          <a:latin typeface="Meiryo UI" panose="020B0604030504040204" pitchFamily="50" charset="-128"/>
                          <a:ea typeface="Meiryo UI" panose="020B0604030504040204" pitchFamily="50" charset="-128"/>
                        </a:rPr>
                        <a:t>中間</a:t>
                      </a:r>
                      <a:endParaRPr lang="ja-JP" altLang="en-US" sz="500" b="0" u="none" strike="noStrike" dirty="0">
                        <a:effectLst/>
                        <a:latin typeface="Meiryo UI" panose="020B0604030504040204" pitchFamily="50" charset="-128"/>
                        <a:ea typeface="Meiryo UI" panose="020B0604030504040204" pitchFamily="50" charset="-128"/>
                      </a:endParaRPr>
                    </a:p>
                    <a:p>
                      <a:pPr algn="ctr" fontAlgn="ctr"/>
                      <a:r>
                        <a:rPr lang="zh-TW" altLang="en-US" sz="500" b="0" u="none" strike="noStrike" dirty="0">
                          <a:effectLst/>
                          <a:latin typeface="Meiryo UI" panose="020B0604030504040204" pitchFamily="50" charset="-128"/>
                          <a:ea typeface="Meiryo UI" panose="020B0604030504040204" pitchFamily="50" charset="-128"/>
                        </a:rPr>
                        <a:t>（公共公益＋商業＋集住</a:t>
                      </a:r>
                      <a:r>
                        <a:rPr lang="zh-TW" altLang="en-US" sz="500" b="0" u="none" strike="noStrike" dirty="0" smtClean="0">
                          <a:effectLst/>
                          <a:latin typeface="Meiryo UI" panose="020B0604030504040204" pitchFamily="50" charset="-128"/>
                          <a:ea typeface="Meiryo UI" panose="020B0604030504040204" pitchFamily="50" charset="-128"/>
                        </a:rPr>
                        <a:t>）</a:t>
                      </a:r>
                      <a:endParaRPr lang="zh-TW"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85" marR="9085" marT="90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ケース③：</a:t>
                      </a:r>
                      <a:r>
                        <a:rPr lang="ja-JP" altLang="en-US" sz="500" b="0" u="none" strike="noStrike" dirty="0" smtClean="0">
                          <a:effectLst/>
                          <a:latin typeface="Meiryo UI" panose="020B0604030504040204" pitchFamily="50" charset="-128"/>
                          <a:ea typeface="Meiryo UI" panose="020B0604030504040204" pitchFamily="50" charset="-128"/>
                        </a:rPr>
                        <a:t>最大利用</a:t>
                      </a:r>
                      <a:endParaRPr lang="ja-JP" altLang="en-US" sz="500" b="0" u="none" strike="noStrike" dirty="0">
                        <a:effectLst/>
                        <a:latin typeface="Meiryo UI" panose="020B0604030504040204" pitchFamily="50" charset="-128"/>
                        <a:ea typeface="Meiryo UI" panose="020B0604030504040204" pitchFamily="50" charset="-128"/>
                      </a:endParaRPr>
                    </a:p>
                    <a:p>
                      <a:pPr algn="ctr" fontAlgn="ctr"/>
                      <a:r>
                        <a:rPr lang="ja-JP" altLang="en-US" sz="500" b="0" u="none" strike="noStrike" dirty="0">
                          <a:effectLst/>
                          <a:latin typeface="Meiryo UI" panose="020B0604030504040204" pitchFamily="50" charset="-128"/>
                          <a:ea typeface="Meiryo UI" panose="020B0604030504040204" pitchFamily="50" charset="-128"/>
                        </a:rPr>
                        <a:t>（全ての用途を利用</a:t>
                      </a:r>
                      <a:r>
                        <a:rPr lang="ja-JP" altLang="en-US" sz="500" b="0" u="none" strike="noStrike" dirty="0" smtClean="0">
                          <a:effectLst/>
                          <a:latin typeface="Meiryo UI" panose="020B0604030504040204" pitchFamily="50" charset="-128"/>
                          <a:ea typeface="Meiryo UI" panose="020B0604030504040204" pitchFamily="50" charset="-128"/>
                        </a:rPr>
                        <a:t>）</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85" marR="9085" marT="90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3358721"/>
                  </a:ext>
                </a:extLst>
              </a:tr>
              <a:tr h="173598">
                <a:tc gridSpan="2"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85" marR="9085" marT="90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85" marR="9085" marT="90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85" marR="9085" marT="90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85" marR="9085" marT="90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避難</a:t>
                      </a:r>
                      <a:r>
                        <a:rPr lang="ja-JP" altLang="en-US" sz="500" b="0" u="none" strike="noStrike" dirty="0" smtClean="0">
                          <a:effectLst/>
                          <a:latin typeface="Meiryo UI" panose="020B0604030504040204" pitchFamily="50" charset="-128"/>
                          <a:ea typeface="Meiryo UI" panose="020B0604030504040204" pitchFamily="50" charset="-128"/>
                        </a:rPr>
                        <a:t>可能</a:t>
                      </a:r>
                      <a:endParaRPr lang="en-US" altLang="ja-JP" sz="500" b="0" u="none" strike="noStrike" dirty="0" smtClean="0">
                        <a:effectLst/>
                        <a:latin typeface="Meiryo UI" panose="020B0604030504040204" pitchFamily="50" charset="-128"/>
                        <a:ea typeface="Meiryo UI" panose="020B0604030504040204" pitchFamily="50" charset="-128"/>
                      </a:endParaRPr>
                    </a:p>
                    <a:p>
                      <a:pPr algn="ctr" fontAlgn="ctr"/>
                      <a:r>
                        <a:rPr lang="ja-JP" altLang="en-US" sz="500" b="0" u="none" strike="noStrike" dirty="0" smtClean="0">
                          <a:effectLst/>
                          <a:latin typeface="Meiryo UI" panose="020B0604030504040204" pitchFamily="50" charset="-128"/>
                          <a:ea typeface="Meiryo UI" panose="020B0604030504040204" pitchFamily="50" charset="-128"/>
                        </a:rPr>
                        <a:t>人数</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過不足</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避難</a:t>
                      </a:r>
                      <a:r>
                        <a:rPr lang="ja-JP" altLang="en-US" sz="500" b="0" u="none" strike="noStrike" dirty="0" smtClean="0">
                          <a:effectLst/>
                          <a:latin typeface="Meiryo UI" panose="020B0604030504040204" pitchFamily="50" charset="-128"/>
                          <a:ea typeface="Meiryo UI" panose="020B0604030504040204" pitchFamily="50" charset="-128"/>
                        </a:rPr>
                        <a:t>可能</a:t>
                      </a:r>
                      <a:endParaRPr lang="en-US" altLang="ja-JP" sz="500" b="0" u="none" strike="noStrike" dirty="0" smtClean="0">
                        <a:effectLst/>
                        <a:latin typeface="Meiryo UI" panose="020B0604030504040204" pitchFamily="50" charset="-128"/>
                        <a:ea typeface="Meiryo UI" panose="020B0604030504040204" pitchFamily="50" charset="-128"/>
                      </a:endParaRPr>
                    </a:p>
                    <a:p>
                      <a:pPr algn="ctr" fontAlgn="ctr"/>
                      <a:r>
                        <a:rPr lang="ja-JP" altLang="en-US" sz="500" b="0" u="none" strike="noStrike" dirty="0" smtClean="0">
                          <a:effectLst/>
                          <a:latin typeface="Meiryo UI" panose="020B0604030504040204" pitchFamily="50" charset="-128"/>
                          <a:ea typeface="Meiryo UI" panose="020B0604030504040204" pitchFamily="50" charset="-128"/>
                        </a:rPr>
                        <a:t>人数</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過不足</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避難</a:t>
                      </a:r>
                      <a:r>
                        <a:rPr lang="ja-JP" altLang="en-US" sz="500" b="0" u="none" strike="noStrike" dirty="0" smtClean="0">
                          <a:effectLst/>
                          <a:latin typeface="Meiryo UI" panose="020B0604030504040204" pitchFamily="50" charset="-128"/>
                          <a:ea typeface="Meiryo UI" panose="020B0604030504040204" pitchFamily="50" charset="-128"/>
                        </a:rPr>
                        <a:t>可能</a:t>
                      </a:r>
                      <a:endParaRPr lang="en-US" altLang="ja-JP" sz="500" b="0" u="none" strike="noStrike" dirty="0" smtClean="0">
                        <a:effectLst/>
                        <a:latin typeface="Meiryo UI" panose="020B0604030504040204" pitchFamily="50" charset="-128"/>
                        <a:ea typeface="Meiryo UI" panose="020B0604030504040204" pitchFamily="50" charset="-128"/>
                      </a:endParaRPr>
                    </a:p>
                    <a:p>
                      <a:pPr algn="ctr" fontAlgn="ctr"/>
                      <a:r>
                        <a:rPr lang="ja-JP" altLang="en-US" sz="500" b="0" u="none" strike="noStrike" dirty="0" smtClean="0">
                          <a:effectLst/>
                          <a:latin typeface="Meiryo UI" panose="020B0604030504040204" pitchFamily="50" charset="-128"/>
                          <a:ea typeface="Meiryo UI" panose="020B0604030504040204" pitchFamily="50" charset="-128"/>
                        </a:rPr>
                        <a:t>人数</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過不足</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775609872"/>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ja-JP" altLang="en-US" sz="500" b="0" u="none" strike="noStrike" dirty="0">
                          <a:effectLst/>
                          <a:latin typeface="Meiryo UI" panose="020B0604030504040204" pitchFamily="50" charset="-128"/>
                          <a:ea typeface="Meiryo UI" panose="020B0604030504040204" pitchFamily="50" charset="-128"/>
                        </a:rPr>
                        <a:t>南綾瀬自治町会連合会</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23,405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14,272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3,723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-10,549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12,484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-1,788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15,402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1,130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569834"/>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2</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亀有地区町会自治会連合会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24,405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11,248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5,178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-6,070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29,158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17,910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32,766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21,518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629686844"/>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3</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堀切自治町会連合会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13,432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9,155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1,511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-7,644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4,608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-4,547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6,388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-2,767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6237841"/>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4</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ja-JP" altLang="en-US" sz="500" b="0" u="none" strike="noStrike" dirty="0">
                          <a:effectLst/>
                          <a:latin typeface="Meiryo UI" panose="020B0604030504040204" pitchFamily="50" charset="-128"/>
                          <a:ea typeface="Meiryo UI" panose="020B0604030504040204" pitchFamily="50" charset="-128"/>
                        </a:rPr>
                        <a:t>お花茶屋自治町会連合会</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16,534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8,963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6,126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-2,837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12,394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3,431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14,954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5,991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170330994"/>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5</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青戸自治町会連合会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22,200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9,899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6,598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-3,301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20,383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10,484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23,394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13,495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71403286"/>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6</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ja-JP" altLang="en-US" sz="500" b="0" u="none" strike="noStrike" dirty="0">
                          <a:effectLst/>
                          <a:latin typeface="Meiryo UI" panose="020B0604030504040204" pitchFamily="50" charset="-128"/>
                          <a:ea typeface="Meiryo UI" panose="020B0604030504040204" pitchFamily="50" charset="-128"/>
                        </a:rPr>
                        <a:t>四つ木地区連合会</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15,062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8,728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2,074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-6,654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9,451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723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11,962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3,234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216499194"/>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7</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立石地区連合町会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19,255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10,976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8,412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-2,564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16,646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5,670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19,807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8,831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46789597"/>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8</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ja-JP" altLang="en-US" sz="500" b="0" u="none" strike="noStrike" dirty="0">
                          <a:effectLst/>
                          <a:latin typeface="Meiryo UI" panose="020B0604030504040204" pitchFamily="50" charset="-128"/>
                          <a:ea typeface="Meiryo UI" panose="020B0604030504040204" pitchFamily="50" charset="-128"/>
                        </a:rPr>
                        <a:t>東四つ木地区連合会</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8,162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4,604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1,161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-3,443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4,926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322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6,329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1,725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178322877"/>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9</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ja-JP" altLang="en-US" sz="500" b="0" u="none" strike="noStrike" dirty="0">
                          <a:effectLst/>
                          <a:latin typeface="Meiryo UI" panose="020B0604030504040204" pitchFamily="50" charset="-128"/>
                          <a:ea typeface="Meiryo UI" panose="020B0604030504040204" pitchFamily="50" charset="-128"/>
                        </a:rPr>
                        <a:t>東立石地区連合町会</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11,407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6,577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776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-5,801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5,227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-1,350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6,474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-103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00365111"/>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10</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奥戸地区町会連合会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15,758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8,147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2,080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-6,067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12,898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4,751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16,729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8,582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674274486"/>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11</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新小岩北地区連合会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24,933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13,556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2,296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-11,260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11,837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-1,719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15,899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2,344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79243994"/>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12</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新小岩地区連合自治町会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19,796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8,351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3,837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-4,514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22,281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13,930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25,269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16,918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1806489"/>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13</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西水元地区自治町会連合会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19,225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11,267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8,371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-2,896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13,641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2,374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18,015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6,748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19683898"/>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14</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水元自治町会連合会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17,414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5,678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8,250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2,572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15,814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10,136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21,987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16,309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517938226"/>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15</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ja-JP" altLang="en-US" sz="500" b="0" u="none" strike="noStrike" dirty="0">
                          <a:effectLst/>
                          <a:latin typeface="Meiryo UI" panose="020B0604030504040204" pitchFamily="50" charset="-128"/>
                          <a:ea typeface="Meiryo UI" panose="020B0604030504040204" pitchFamily="50" charset="-128"/>
                        </a:rPr>
                        <a:t>東金町自治町会連合会</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7,568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5,381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1,661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-3,720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3,103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-2,278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4,165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-1,216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4862066"/>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16</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新宿地区連合町会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8,575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5,417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6,089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chemeClr val="tx1"/>
                          </a:solidFill>
                          <a:effectLst/>
                          <a:latin typeface="Meiryo UI" panose="020B0604030504040204" pitchFamily="50" charset="-128"/>
                          <a:ea typeface="Meiryo UI" panose="020B0604030504040204" pitchFamily="50" charset="-128"/>
                        </a:rPr>
                        <a:t>673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8,999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3,583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10,101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4,685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269620577"/>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17</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金町地区連合町会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26,510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11,745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22,632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chemeClr val="tx1"/>
                          </a:solidFill>
                          <a:effectLst/>
                          <a:latin typeface="Meiryo UI" panose="020B0604030504040204" pitchFamily="50" charset="-128"/>
                          <a:ea typeface="Meiryo UI" panose="020B0604030504040204" pitchFamily="50" charset="-128"/>
                        </a:rPr>
                        <a:t>10,887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43,826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32,081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47,989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36,244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58317992"/>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18</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柴又地区連合自治町会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22,100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11,744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3,702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-8,042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11,004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-740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16,193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4,449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5623073"/>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19</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高砂地区町会連合会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28,934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17,235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3,528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-13,707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13,492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-3,743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18,450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1,215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6996612"/>
                  </a:ext>
                </a:extLst>
              </a:tr>
              <a:tr h="95968">
                <a:tc gridSpan="2">
                  <a:txBody>
                    <a:bodyPr/>
                    <a:lstStyle/>
                    <a:p>
                      <a:pPr algn="ctr" fontAlgn="ctr"/>
                      <a:r>
                        <a:rPr lang="ja-JP" altLang="en-US" sz="500" b="0" u="none" strike="noStrike" dirty="0" smtClean="0">
                          <a:effectLst/>
                          <a:latin typeface="Meiryo UI" panose="020B0604030504040204" pitchFamily="50" charset="-128"/>
                          <a:ea typeface="Meiryo UI" panose="020B0604030504040204" pitchFamily="50" charset="-128"/>
                        </a:rPr>
                        <a:t>合計</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l" fontAlgn="ctr"/>
                      <a:endParaRPr lang="ja-JP" altLang="en-US" sz="500" b="1"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344,672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182,943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98,005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-84,938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272,172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89,229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332,273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149,330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444265344"/>
                  </a:ext>
                </a:extLst>
              </a:tr>
            </a:tbl>
          </a:graphicData>
        </a:graphic>
      </p:graphicFrame>
      <p:grpSp>
        <p:nvGrpSpPr>
          <p:cNvPr id="40" name="グループ化 39"/>
          <p:cNvGrpSpPr/>
          <p:nvPr/>
        </p:nvGrpSpPr>
        <p:grpSpPr>
          <a:xfrm>
            <a:off x="261303" y="1742933"/>
            <a:ext cx="2056447" cy="934997"/>
            <a:chOff x="350520" y="2181616"/>
            <a:chExt cx="2056447" cy="1148009"/>
          </a:xfrm>
        </p:grpSpPr>
        <p:pic>
          <p:nvPicPr>
            <p:cNvPr id="17" name="図 16"/>
            <p:cNvPicPr>
              <a:picLocks noChangeAspect="1"/>
            </p:cNvPicPr>
            <p:nvPr/>
          </p:nvPicPr>
          <p:blipFill rotWithShape="1">
            <a:blip r:embed="rId4"/>
            <a:srcRect l="47434" t="41816" r="13634" b="27034"/>
            <a:stretch/>
          </p:blipFill>
          <p:spPr>
            <a:xfrm>
              <a:off x="365752" y="2269767"/>
              <a:ext cx="2041215" cy="1059858"/>
            </a:xfrm>
            <a:prstGeom prst="rect">
              <a:avLst/>
            </a:prstGeom>
            <a:ln>
              <a:noFill/>
            </a:ln>
          </p:spPr>
        </p:pic>
        <p:sp>
          <p:nvSpPr>
            <p:cNvPr id="39" name="正方形/長方形 38"/>
            <p:cNvSpPr/>
            <p:nvPr/>
          </p:nvSpPr>
          <p:spPr>
            <a:xfrm>
              <a:off x="350520" y="2181616"/>
              <a:ext cx="936017" cy="1323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0" name="正方形/長方形 19"/>
          <p:cNvSpPr/>
          <p:nvPr/>
        </p:nvSpPr>
        <p:spPr>
          <a:xfrm>
            <a:off x="224360" y="1527168"/>
            <a:ext cx="3827257" cy="307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marL="182563" indent="-182563"/>
            <a:r>
              <a:rPr lang="ja-JP" altLang="en-US" sz="1400" dirty="0" smtClean="0">
                <a:solidFill>
                  <a:schemeClr val="tx1"/>
                </a:solidFill>
                <a:latin typeface="Meiryo UI" panose="020B0604030504040204" pitchFamily="50" charset="-128"/>
                <a:ea typeface="Meiryo UI" panose="020B0604030504040204" pitchFamily="50" charset="-128"/>
              </a:rPr>
              <a:t>○気候</a:t>
            </a:r>
            <a:r>
              <a:rPr lang="ja-JP" altLang="en-US" sz="1400" dirty="0">
                <a:solidFill>
                  <a:schemeClr val="tx1"/>
                </a:solidFill>
                <a:latin typeface="Meiryo UI" panose="020B0604030504040204" pitchFamily="50" charset="-128"/>
                <a:ea typeface="Meiryo UI" panose="020B0604030504040204" pitchFamily="50" charset="-128"/>
              </a:rPr>
              <a:t>変動等により激甚化・頻発化する水</a:t>
            </a:r>
            <a:r>
              <a:rPr lang="ja-JP" altLang="en-US" sz="1400" dirty="0" smtClean="0">
                <a:solidFill>
                  <a:schemeClr val="tx1"/>
                </a:solidFill>
                <a:latin typeface="Meiryo UI" panose="020B0604030504040204" pitchFamily="50" charset="-128"/>
                <a:ea typeface="Meiryo UI" panose="020B0604030504040204" pitchFamily="50" charset="-128"/>
              </a:rPr>
              <a:t>災害</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9" name="正方形/長方形 8"/>
          <p:cNvSpPr/>
          <p:nvPr/>
        </p:nvSpPr>
        <p:spPr>
          <a:xfrm>
            <a:off x="568344" y="6500086"/>
            <a:ext cx="3348336" cy="23374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rgbClr val="FF0000"/>
                </a:solidFill>
                <a:latin typeface="Meiryo UI" panose="020B0604030504040204" pitchFamily="50" charset="-128"/>
                <a:ea typeface="Meiryo UI" panose="020B0604030504040204" pitchFamily="50" charset="-128"/>
              </a:rPr>
              <a:t>公共公益施設の</a:t>
            </a:r>
            <a:r>
              <a:rPr kumimoji="1" lang="ja-JP" altLang="en-US" sz="1200" dirty="0" smtClean="0">
                <a:solidFill>
                  <a:srgbClr val="FF0000"/>
                </a:solidFill>
                <a:latin typeface="Meiryo UI" panose="020B0604030504040204" pitchFamily="50" charset="-128"/>
                <a:ea typeface="Meiryo UI" panose="020B0604030504040204" pitchFamily="50" charset="-128"/>
              </a:rPr>
              <a:t>避難</a:t>
            </a:r>
            <a:r>
              <a:rPr kumimoji="1" lang="ja-JP" altLang="en-US" sz="1100" dirty="0" smtClean="0">
                <a:solidFill>
                  <a:srgbClr val="FF0000"/>
                </a:solidFill>
                <a:latin typeface="Meiryo UI" panose="020B0604030504040204" pitchFamily="50" charset="-128"/>
                <a:ea typeface="Meiryo UI" panose="020B0604030504040204" pitchFamily="50" charset="-128"/>
              </a:rPr>
              <a:t>場所のみでは</a:t>
            </a:r>
            <a:r>
              <a:rPr kumimoji="1" lang="en-US" altLang="ja-JP" sz="1100" dirty="0" smtClean="0">
                <a:solidFill>
                  <a:srgbClr val="FF0000"/>
                </a:solidFill>
                <a:latin typeface="Meiryo UI" panose="020B0604030504040204" pitchFamily="50" charset="-128"/>
                <a:ea typeface="Meiryo UI" panose="020B0604030504040204" pitchFamily="50" charset="-128"/>
              </a:rPr>
              <a:t>46%</a:t>
            </a:r>
            <a:r>
              <a:rPr kumimoji="1" lang="ja-JP" altLang="en-US" sz="1100" dirty="0" smtClean="0">
                <a:solidFill>
                  <a:srgbClr val="FF0000"/>
                </a:solidFill>
                <a:latin typeface="Meiryo UI" panose="020B0604030504040204" pitchFamily="50" charset="-128"/>
                <a:ea typeface="Meiryo UI" panose="020B0604030504040204" pitchFamily="50" charset="-128"/>
              </a:rPr>
              <a:t>の避難が困難</a:t>
            </a:r>
            <a:endParaRPr kumimoji="1" lang="ja-JP" altLang="en-US" sz="1100" dirty="0">
              <a:solidFill>
                <a:srgbClr val="FF0000"/>
              </a:solidFill>
              <a:latin typeface="Meiryo UI" panose="020B0604030504040204" pitchFamily="50" charset="-128"/>
              <a:ea typeface="Meiryo UI" panose="020B0604030504040204" pitchFamily="50" charset="-128"/>
            </a:endParaRPr>
          </a:p>
        </p:txBody>
      </p:sp>
      <p:sp>
        <p:nvSpPr>
          <p:cNvPr id="14" name="正方形/長方形 13"/>
          <p:cNvSpPr/>
          <p:nvPr/>
        </p:nvSpPr>
        <p:spPr>
          <a:xfrm>
            <a:off x="1717708" y="6251575"/>
            <a:ext cx="1047717" cy="123825"/>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9" name="直線矢印コネクタ 48"/>
          <p:cNvCxnSpPr/>
          <p:nvPr/>
        </p:nvCxnSpPr>
        <p:spPr>
          <a:xfrm>
            <a:off x="2241510" y="6371272"/>
            <a:ext cx="0" cy="112078"/>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2" name="下矢印 41"/>
          <p:cNvSpPr/>
          <p:nvPr/>
        </p:nvSpPr>
        <p:spPr>
          <a:xfrm>
            <a:off x="6690836" y="2650187"/>
            <a:ext cx="350117" cy="2160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43" name="下矢印 42"/>
          <p:cNvSpPr/>
          <p:nvPr/>
        </p:nvSpPr>
        <p:spPr>
          <a:xfrm>
            <a:off x="6690836" y="3837637"/>
            <a:ext cx="350117" cy="2160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44" name="下矢印 43"/>
          <p:cNvSpPr/>
          <p:nvPr/>
        </p:nvSpPr>
        <p:spPr>
          <a:xfrm>
            <a:off x="6690836" y="4817123"/>
            <a:ext cx="350117" cy="2160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45" name="下矢印 44"/>
          <p:cNvSpPr/>
          <p:nvPr/>
        </p:nvSpPr>
        <p:spPr>
          <a:xfrm>
            <a:off x="6690836" y="5598175"/>
            <a:ext cx="350117" cy="2160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154221603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7941</TotalTime>
  <Words>758</Words>
  <Application>Microsoft Office PowerPoint</Application>
  <PresentationFormat>画面に合わせる (4:3)</PresentationFormat>
  <Paragraphs>249</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1</vt:i4>
      </vt:variant>
    </vt:vector>
  </HeadingPairs>
  <TitlesOfParts>
    <vt:vector size="8" baseType="lpstr">
      <vt:lpstr>Meiryo UI</vt:lpstr>
      <vt:lpstr>ＭＳ Ｐゴシック</vt:lpstr>
      <vt:lpstr>Arial</vt:lpstr>
      <vt:lpstr>Calibri</vt:lpstr>
      <vt:lpstr>Calibri Light</vt:lpstr>
      <vt:lpstr>Office テーマ</vt:lpstr>
      <vt:lpstr>1_Office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遠藤 昌隆</cp:lastModifiedBy>
  <cp:revision>1043</cp:revision>
  <cp:lastPrinted>2021-06-17T01:10:12Z</cp:lastPrinted>
  <dcterms:created xsi:type="dcterms:W3CDTF">2017-07-14T01:21:56Z</dcterms:created>
  <dcterms:modified xsi:type="dcterms:W3CDTF">2021-08-27T04:58:02Z</dcterms:modified>
</cp:coreProperties>
</file>