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7"/>
  </p:notesMasterIdLst>
  <p:sldIdLst>
    <p:sldId id="681" r:id="rId3"/>
    <p:sldId id="682" r:id="rId4"/>
    <p:sldId id="683" r:id="rId5"/>
    <p:sldId id="684" r:id="rId6"/>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Oh" initials="MO" lastIdx="1" clrIdx="0">
    <p:extLst>
      <p:ext uri="{19B8F6BF-5375-455C-9EA6-DF929625EA0E}">
        <p15:presenceInfo xmlns:p15="http://schemas.microsoft.com/office/powerpoint/2012/main" userId="Mr. O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66FF"/>
    <a:srgbClr val="CCFFCC"/>
    <a:srgbClr val="CCFFFF"/>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89039" autoAdjust="0"/>
  </p:normalViewPr>
  <p:slideViewPr>
    <p:cSldViewPr>
      <p:cViewPr varScale="1">
        <p:scale>
          <a:sx n="116" d="100"/>
          <a:sy n="116" d="100"/>
        </p:scale>
        <p:origin x="1794" y="108"/>
      </p:cViewPr>
      <p:guideLst>
        <p:guide orient="horz" pos="2160"/>
        <p:guide pos="2880"/>
      </p:guideLst>
    </p:cSldViewPr>
  </p:slideViewPr>
  <p:outlineViewPr>
    <p:cViewPr>
      <p:scale>
        <a:sx n="33" d="100"/>
        <a:sy n="33" d="100"/>
      </p:scale>
      <p:origin x="0" y="140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p:cNvPr>
          <p:cNvSpPr>
            <a:spLocks noGrp="1"/>
          </p:cNvSpPr>
          <p:nvPr>
            <p:ph type="hdr" sz="quarter"/>
          </p:nvPr>
        </p:nvSpPr>
        <p:spPr>
          <a:xfrm>
            <a:off x="2" y="0"/>
            <a:ext cx="2919413" cy="495300"/>
          </a:xfrm>
          <a:prstGeom prst="rect">
            <a:avLst/>
          </a:prstGeom>
        </p:spPr>
        <p:txBody>
          <a:bodyPr vert="horz" lIns="90657" tIns="45330" rIns="90657" bIns="4533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p:cNvPr>
          <p:cNvSpPr>
            <a:spLocks noGrp="1"/>
          </p:cNvSpPr>
          <p:nvPr>
            <p:ph type="dt" idx="1"/>
          </p:nvPr>
        </p:nvSpPr>
        <p:spPr>
          <a:xfrm>
            <a:off x="3814763" y="0"/>
            <a:ext cx="2919412" cy="495300"/>
          </a:xfrm>
          <a:prstGeom prst="rect">
            <a:avLst/>
          </a:prstGeom>
        </p:spPr>
        <p:txBody>
          <a:bodyPr vert="horz" lIns="90657" tIns="45330" rIns="90657" bIns="45330" rtlCol="0"/>
          <a:lstStyle>
            <a:lvl1pPr algn="r" eaLnBrk="1" fontAlgn="auto" hangingPunct="1">
              <a:spcBef>
                <a:spcPts val="0"/>
              </a:spcBef>
              <a:spcAft>
                <a:spcPts val="0"/>
              </a:spcAft>
              <a:defRPr sz="1200">
                <a:latin typeface="+mn-lt"/>
                <a:ea typeface="+mn-ea"/>
              </a:defRPr>
            </a:lvl1pPr>
          </a:lstStyle>
          <a:p>
            <a:pPr>
              <a:defRPr/>
            </a:pPr>
            <a:fld id="{48809CD5-CE03-4978-A36D-B19DC3FAB757}" type="datetimeFigureOut">
              <a:rPr lang="ja-JP" altLang="en-US"/>
              <a:pPr>
                <a:defRPr/>
              </a:pPr>
              <a:t>2021/9/10</a:t>
            </a:fld>
            <a:endParaRPr lang="ja-JP" altLang="en-US" dirty="0"/>
          </a:p>
        </p:txBody>
      </p:sp>
      <p:sp>
        <p:nvSpPr>
          <p:cNvPr id="4" name="スライド イメージ プレースホルダー 3">
            <a:extLst/>
          </p:cNvPr>
          <p:cNvSpPr>
            <a:spLocks noGrp="1" noRot="1" noChangeAspect="1"/>
          </p:cNvSpPr>
          <p:nvPr>
            <p:ph type="sldImg" idx="2"/>
          </p:nvPr>
        </p:nvSpPr>
        <p:spPr>
          <a:xfrm>
            <a:off x="1146175" y="1231900"/>
            <a:ext cx="4443413" cy="3333750"/>
          </a:xfrm>
          <a:prstGeom prst="rect">
            <a:avLst/>
          </a:prstGeom>
          <a:noFill/>
          <a:ln w="12700">
            <a:solidFill>
              <a:prstClr val="black"/>
            </a:solidFill>
          </a:ln>
        </p:spPr>
        <p:txBody>
          <a:bodyPr vert="horz" lIns="90657" tIns="45330" rIns="90657" bIns="45330" rtlCol="0" anchor="ctr"/>
          <a:lstStyle/>
          <a:p>
            <a:pPr lvl="0"/>
            <a:endParaRPr lang="ja-JP" altLang="en-US" noProof="0" dirty="0"/>
          </a:p>
        </p:txBody>
      </p:sp>
      <p:sp>
        <p:nvSpPr>
          <p:cNvPr id="5" name="ノート プレースホルダー 4">
            <a:extLst/>
          </p:cNvPr>
          <p:cNvSpPr>
            <a:spLocks noGrp="1"/>
          </p:cNvSpPr>
          <p:nvPr>
            <p:ph type="body" sz="quarter" idx="3"/>
          </p:nvPr>
        </p:nvSpPr>
        <p:spPr>
          <a:xfrm>
            <a:off x="673102" y="4748214"/>
            <a:ext cx="5389563" cy="3884612"/>
          </a:xfrm>
          <a:prstGeom prst="rect">
            <a:avLst/>
          </a:prstGeom>
        </p:spPr>
        <p:txBody>
          <a:bodyPr vert="horz" lIns="90657" tIns="45330" rIns="90657" bIns="4533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p:cNvPr>
          <p:cNvSpPr>
            <a:spLocks noGrp="1"/>
          </p:cNvSpPr>
          <p:nvPr>
            <p:ph type="ftr" sz="quarter" idx="4"/>
          </p:nvPr>
        </p:nvSpPr>
        <p:spPr>
          <a:xfrm>
            <a:off x="2" y="9371013"/>
            <a:ext cx="2919413" cy="495300"/>
          </a:xfrm>
          <a:prstGeom prst="rect">
            <a:avLst/>
          </a:prstGeom>
        </p:spPr>
        <p:txBody>
          <a:bodyPr vert="horz" lIns="90657" tIns="45330" rIns="90657" bIns="4533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p:cNvPr>
          <p:cNvSpPr>
            <a:spLocks noGrp="1"/>
          </p:cNvSpPr>
          <p:nvPr>
            <p:ph type="sldNum" sz="quarter" idx="5"/>
          </p:nvPr>
        </p:nvSpPr>
        <p:spPr>
          <a:xfrm>
            <a:off x="3814763" y="9371013"/>
            <a:ext cx="2919412" cy="495300"/>
          </a:xfrm>
          <a:prstGeom prst="rect">
            <a:avLst/>
          </a:prstGeom>
        </p:spPr>
        <p:txBody>
          <a:bodyPr vert="horz" wrap="square" lIns="90657" tIns="45330" rIns="90657" bIns="45330" numCol="1" anchor="b" anchorCtr="0" compatLnSpc="1">
            <a:prstTxWarp prst="textNoShape">
              <a:avLst/>
            </a:prstTxWarp>
          </a:bodyPr>
          <a:lstStyle>
            <a:lvl1pPr algn="r" eaLnBrk="1" hangingPunct="1">
              <a:defRPr sz="1200"/>
            </a:lvl1pPr>
          </a:lstStyle>
          <a:p>
            <a:pPr>
              <a:defRPr/>
            </a:pPr>
            <a:fld id="{A3BB33A7-A386-45F5-BAE0-975FADD33F5D}" type="slidenum">
              <a:rPr lang="ja-JP" altLang="en-US"/>
              <a:pPr>
                <a:defRPr/>
              </a:pPr>
              <a:t>‹#›</a:t>
            </a:fld>
            <a:endParaRPr lang="ja-JP" altLang="en-US" dirty="0"/>
          </a:p>
        </p:txBody>
      </p:sp>
    </p:spTree>
    <p:extLst>
      <p:ext uri="{BB962C8B-B14F-4D97-AF65-F5344CB8AC3E}">
        <p14:creationId xmlns:p14="http://schemas.microsoft.com/office/powerpoint/2010/main" val="2338362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 name="スライド イメージ プレースホルダー 1"/>
          <p:cNvSpPr>
            <a:spLocks noGrp="1" noRot="1" noChangeAspect="1"/>
          </p:cNvSpPr>
          <p:nvPr>
            <p:ph type="sldImg"/>
          </p:nvPr>
        </p:nvSpPr>
        <p:spPr>
          <a:xfrm>
            <a:off x="963613" y="1233488"/>
            <a:ext cx="4808537" cy="3330575"/>
          </a:xfrm>
        </p:spPr>
      </p:sp>
      <p:sp>
        <p:nvSpPr>
          <p:cNvPr id="110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054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四角形 89"/>
          <p:cNvSpPr>
            <a:spLocks noGrp="1" noRot="1" noChangeAspect="1"/>
          </p:cNvSpPr>
          <p:nvPr>
            <p:ph type="sldImg" idx="2"/>
          </p:nvPr>
        </p:nvSpPr>
        <p:spPr>
          <a:prstGeom prst="rect">
            <a:avLst/>
          </a:prstGeom>
        </p:spPr>
        <p:txBody>
          <a:bodyPr/>
          <a:lstStyle/>
          <a:p>
            <a:endParaRPr kumimoji="1" lang="ja-JP" altLang="en-US"/>
          </a:p>
        </p:txBody>
      </p:sp>
      <p:sp>
        <p:nvSpPr>
          <p:cNvPr id="1111" name="四角形 90"/>
          <p:cNvSpPr>
            <a:spLocks noGrp="1"/>
          </p:cNvSpPr>
          <p:nvPr>
            <p:ph type="body" sz="quarter" idx="3"/>
          </p:nvPr>
        </p:nvSpPr>
        <p:spPr>
          <a:prstGeom prst="rect">
            <a:avLst/>
          </a:prstGeom>
        </p:spPr>
        <p:txBody>
          <a:bodyPr/>
          <a:lstStyle/>
          <a:p>
            <a:endParaRPr kumimoji="1" lang="ja-JP" altLang="en-US"/>
          </a:p>
        </p:txBody>
      </p:sp>
      <p:sp>
        <p:nvSpPr>
          <p:cNvPr id="1112" name="四角形 91"/>
          <p:cNvSpPr>
            <a:spLocks noGrp="1"/>
          </p:cNvSpPr>
          <p:nvPr>
            <p:ph type="sldNum" sz="quarter" idx="5"/>
          </p:nvPr>
        </p:nvSpPr>
        <p:spPr>
          <a:prstGeom prst="rect">
            <a:avLst/>
          </a:prstGeom>
        </p:spPr>
        <p:txBody>
          <a:bodyPr vert="horz" lIns="91405" tIns="45702" rIns="91405" bIns="45702" rtlCol="0" anchor="b"/>
          <a:lstStyle>
            <a:lvl1pPr algn="r" eaLnBrk="1" fontAlgn="auto" hangingPunct="1">
              <a:spcBef>
                <a:spcPts val="0"/>
              </a:spcBef>
              <a:spcAft>
                <a:spcPts val="0"/>
              </a:spcAft>
              <a:defRPr sz="1200">
                <a:latin typeface="+mn-lt"/>
                <a:ea typeface="+mn-ea"/>
              </a:defRPr>
            </a:lvl1pPr>
          </a:lstStyle>
          <a:p>
            <a:pPr>
              <a:defRPr/>
            </a:pPr>
            <a:fld id="{19F77248-C53B-4355-A3D4-178F1CB40B9F}" type="slidenum">
              <a:rPr lang="ja-JP" altLang="en-US"/>
              <a:pPr>
                <a:defRPr/>
              </a:pPr>
              <a:t>3</a:t>
            </a:fld>
            <a:endParaRPr lang="ja-JP" altLang="en-US"/>
          </a:p>
        </p:txBody>
      </p:sp>
    </p:spTree>
    <p:extLst>
      <p:ext uri="{BB962C8B-B14F-4D97-AF65-F5344CB8AC3E}">
        <p14:creationId xmlns:p14="http://schemas.microsoft.com/office/powerpoint/2010/main" val="70674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p:cNvPr>
          <p:cNvSpPr>
            <a:spLocks noGrp="1"/>
          </p:cNvSpPr>
          <p:nvPr>
            <p:ph type="dt" sz="half" idx="10"/>
          </p:nvPr>
        </p:nvSpPr>
        <p:spPr/>
        <p:txBody>
          <a:bodyPr/>
          <a:lstStyle>
            <a:lvl1pPr>
              <a:defRPr/>
            </a:lvl1pPr>
          </a:lstStyle>
          <a:p>
            <a:pPr>
              <a:defRPr/>
            </a:pPr>
            <a:fld id="{B3AA224B-A44C-4565-9E76-FC074C34010F}" type="datetime1">
              <a:rPr lang="ja-JP" altLang="en-US" smtClean="0"/>
              <a:t>2021/9/10</a:t>
            </a:fld>
            <a:endParaRPr lang="ja-JP" altLang="en-US" dirty="0"/>
          </a:p>
        </p:txBody>
      </p:sp>
      <p:sp>
        <p:nvSpPr>
          <p:cNvPr id="5"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p:cNvPr>
          <p:cNvSpPr>
            <a:spLocks noGrp="1"/>
          </p:cNvSpPr>
          <p:nvPr>
            <p:ph type="sldNum" sz="quarter" idx="12"/>
          </p:nvPr>
        </p:nvSpPr>
        <p:spPr/>
        <p:txBody>
          <a:bodyPr/>
          <a:lstStyle>
            <a:lvl1pPr>
              <a:defRPr/>
            </a:lvl1pPr>
          </a:lstStyle>
          <a:p>
            <a:pPr>
              <a:defRPr/>
            </a:pPr>
            <a:fld id="{541CE4A7-01E7-4B7A-B7C0-79906D6CFE76}" type="slidenum">
              <a:rPr lang="ja-JP" altLang="en-US" smtClean="0"/>
              <a:pPr>
                <a:defRPr/>
              </a:pPr>
              <a:t>‹#›</a:t>
            </a:fld>
            <a:endParaRPr lang="ja-JP" altLang="en-US" dirty="0"/>
          </a:p>
        </p:txBody>
      </p:sp>
    </p:spTree>
    <p:extLst>
      <p:ext uri="{BB962C8B-B14F-4D97-AF65-F5344CB8AC3E}">
        <p14:creationId xmlns:p14="http://schemas.microsoft.com/office/powerpoint/2010/main" val="1732383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p:cNvPr>
          <p:cNvSpPr>
            <a:spLocks noGrp="1"/>
          </p:cNvSpPr>
          <p:nvPr>
            <p:ph type="dt" sz="half" idx="10"/>
          </p:nvPr>
        </p:nvSpPr>
        <p:spPr/>
        <p:txBody>
          <a:bodyPr/>
          <a:lstStyle>
            <a:lvl1pPr>
              <a:defRPr/>
            </a:lvl1pPr>
          </a:lstStyle>
          <a:p>
            <a:pPr>
              <a:defRPr/>
            </a:pPr>
            <a:fld id="{4BD5808F-C723-4B64-A98F-5FB1E5763E18}" type="datetime1">
              <a:rPr lang="ja-JP" altLang="en-US" smtClean="0"/>
              <a:t>2021/9/10</a:t>
            </a:fld>
            <a:endParaRPr lang="ja-JP" altLang="en-US" dirty="0"/>
          </a:p>
        </p:txBody>
      </p:sp>
      <p:sp>
        <p:nvSpPr>
          <p:cNvPr id="5"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p:cNvPr>
          <p:cNvSpPr>
            <a:spLocks noGrp="1"/>
          </p:cNvSpPr>
          <p:nvPr>
            <p:ph type="sldNum" sz="quarter" idx="12"/>
          </p:nvPr>
        </p:nvSpPr>
        <p:spPr/>
        <p:txBody>
          <a:bodyPr/>
          <a:lstStyle>
            <a:lvl1pPr>
              <a:defRPr/>
            </a:lvl1pPr>
          </a:lstStyle>
          <a:p>
            <a:pPr>
              <a:defRPr/>
            </a:pPr>
            <a:fld id="{5EA43F12-14B6-43B8-8E65-0810681B60B6}" type="slidenum">
              <a:rPr lang="ja-JP" altLang="en-US"/>
              <a:pPr>
                <a:defRPr/>
              </a:pPr>
              <a:t>‹#›</a:t>
            </a:fld>
            <a:endParaRPr lang="ja-JP" altLang="en-US" dirty="0"/>
          </a:p>
        </p:txBody>
      </p:sp>
    </p:spTree>
    <p:extLst>
      <p:ext uri="{BB962C8B-B14F-4D97-AF65-F5344CB8AC3E}">
        <p14:creationId xmlns:p14="http://schemas.microsoft.com/office/powerpoint/2010/main" val="270708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p:cNvPr>
          <p:cNvSpPr>
            <a:spLocks noGrp="1"/>
          </p:cNvSpPr>
          <p:nvPr>
            <p:ph type="dt" sz="half" idx="10"/>
          </p:nvPr>
        </p:nvSpPr>
        <p:spPr/>
        <p:txBody>
          <a:bodyPr/>
          <a:lstStyle>
            <a:lvl1pPr>
              <a:defRPr/>
            </a:lvl1pPr>
          </a:lstStyle>
          <a:p>
            <a:pPr>
              <a:defRPr/>
            </a:pPr>
            <a:fld id="{0A0B6768-AF4B-4BFD-AACD-CE8828900B16}" type="datetime1">
              <a:rPr lang="ja-JP" altLang="en-US" smtClean="0"/>
              <a:t>2021/9/10</a:t>
            </a:fld>
            <a:endParaRPr lang="ja-JP" altLang="en-US" dirty="0"/>
          </a:p>
        </p:txBody>
      </p:sp>
      <p:sp>
        <p:nvSpPr>
          <p:cNvPr id="5"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p:cNvPr>
          <p:cNvSpPr>
            <a:spLocks noGrp="1"/>
          </p:cNvSpPr>
          <p:nvPr>
            <p:ph type="sldNum" sz="quarter" idx="12"/>
          </p:nvPr>
        </p:nvSpPr>
        <p:spPr/>
        <p:txBody>
          <a:bodyPr/>
          <a:lstStyle>
            <a:lvl1pPr>
              <a:defRPr/>
            </a:lvl1pPr>
          </a:lstStyle>
          <a:p>
            <a:pPr>
              <a:defRPr/>
            </a:pPr>
            <a:fld id="{B5480EFC-E709-4866-8C14-1FED58E7764E}" type="slidenum">
              <a:rPr lang="ja-JP" altLang="en-US"/>
              <a:pPr>
                <a:defRPr/>
              </a:pPr>
              <a:t>‹#›</a:t>
            </a:fld>
            <a:endParaRPr lang="ja-JP" altLang="en-US" dirty="0"/>
          </a:p>
        </p:txBody>
      </p:sp>
    </p:spTree>
    <p:extLst>
      <p:ext uri="{BB962C8B-B14F-4D97-AF65-F5344CB8AC3E}">
        <p14:creationId xmlns:p14="http://schemas.microsoft.com/office/powerpoint/2010/main" val="19629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103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34" name="Rectangle 3"/>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1035" name="Rectangle 4"/>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1036" name="Rectangle 5"/>
          <p:cNvSpPr>
            <a:spLocks noGrp="1" noChangeArrowheads="1"/>
          </p:cNvSpPr>
          <p:nvPr>
            <p:ph type="sldNum" sz="quarter" idx="12"/>
          </p:nvPr>
        </p:nvSpPr>
        <p:spPr/>
        <p:txBody>
          <a:bodyPr/>
          <a:lstStyle>
            <a:lvl1pPr eaLnBrk="0" hangingPunct="0">
              <a:defRPr/>
            </a:lvl1pPr>
          </a:lstStyle>
          <a:p>
            <a:pPr>
              <a:defRPr/>
            </a:pPr>
            <a:fld id="{B004A3C8-FDD4-4EC2-8297-DA6BF84FA3AF}" type="slidenum">
              <a:rPr lang="en-US" altLang="ja-JP"/>
              <a:pPr>
                <a:defRPr/>
              </a:pPr>
              <a:t>‹#›</a:t>
            </a:fld>
            <a:endParaRPr lang="en-US" altLang="ja-JP"/>
          </a:p>
        </p:txBody>
      </p:sp>
      <p:grpSp>
        <p:nvGrpSpPr>
          <p:cNvPr id="1037" name="Group 92"/>
          <p:cNvGrpSpPr/>
          <p:nvPr userDrawn="1"/>
        </p:nvGrpSpPr>
        <p:grpSpPr>
          <a:xfrm>
            <a:off x="0" y="333376"/>
            <a:ext cx="9144000" cy="214313"/>
            <a:chOff x="0" y="255"/>
            <a:chExt cx="6240" cy="135"/>
          </a:xfrm>
        </p:grpSpPr>
        <p:sp>
          <p:nvSpPr>
            <p:cNvPr id="1038" name="Rectangle 28"/>
            <p:cNvSpPr>
              <a:spLocks noChangeArrowheads="1"/>
            </p:cNvSpPr>
            <p:nvPr userDrawn="1"/>
          </p:nvSpPr>
          <p:spPr>
            <a:xfrm>
              <a:off x="0" y="345"/>
              <a:ext cx="6240" cy="45"/>
            </a:xfrm>
            <a:prstGeom prst="rect">
              <a:avLst/>
            </a:prstGeom>
            <a:solidFill>
              <a:srgbClr val="FF0000"/>
            </a:solidFill>
            <a:ln w="9525" algn="ctr">
              <a:noFill/>
              <a:miter lim="800000"/>
              <a:headEnd/>
              <a:tailEnd/>
            </a:ln>
            <a:effectLst/>
          </p:spPr>
          <p:txBody>
            <a:bodyPr wrap="none" anchor="ctr"/>
            <a:lstStyle/>
            <a:p>
              <a:pPr>
                <a:defRPr/>
              </a:pPr>
              <a:endParaRPr lang="ja-JP" altLang="en-US">
                <a:ea typeface="ＭＳ Ｐゴシック" pitchFamily="50" charset="-128"/>
              </a:endParaRPr>
            </a:p>
          </p:txBody>
        </p:sp>
        <p:sp>
          <p:nvSpPr>
            <p:cNvPr id="1039" name="Rectangle 29"/>
            <p:cNvSpPr>
              <a:spLocks noChangeArrowheads="1"/>
            </p:cNvSpPr>
            <p:nvPr userDrawn="1"/>
          </p:nvSpPr>
          <p:spPr>
            <a:xfrm>
              <a:off x="0" y="300"/>
              <a:ext cx="6240" cy="45"/>
            </a:xfrm>
            <a:prstGeom prst="rect">
              <a:avLst/>
            </a:prstGeom>
            <a:solidFill>
              <a:srgbClr val="FF3399"/>
            </a:solidFill>
            <a:ln w="9525" algn="ctr">
              <a:noFill/>
              <a:miter lim="800000"/>
              <a:headEnd/>
              <a:tailEnd/>
            </a:ln>
            <a:effectLst/>
          </p:spPr>
          <p:txBody>
            <a:bodyPr wrap="none" anchor="ctr"/>
            <a:lstStyle/>
            <a:p>
              <a:pPr>
                <a:defRPr/>
              </a:pPr>
              <a:endParaRPr lang="ja-JP" altLang="en-US">
                <a:ea typeface="ＭＳ Ｐゴシック" pitchFamily="50" charset="-128"/>
              </a:endParaRPr>
            </a:p>
          </p:txBody>
        </p:sp>
        <p:sp>
          <p:nvSpPr>
            <p:cNvPr id="1040" name="Rectangle 30"/>
            <p:cNvSpPr>
              <a:spLocks noChangeArrowheads="1"/>
            </p:cNvSpPr>
            <p:nvPr userDrawn="1"/>
          </p:nvSpPr>
          <p:spPr>
            <a:xfrm>
              <a:off x="0" y="255"/>
              <a:ext cx="6240" cy="45"/>
            </a:xfrm>
            <a:prstGeom prst="rect">
              <a:avLst/>
            </a:prstGeom>
            <a:solidFill>
              <a:srgbClr val="FFCCFF"/>
            </a:solidFill>
            <a:ln w="9525" algn="ctr">
              <a:noFill/>
              <a:miter lim="800000"/>
              <a:headEnd/>
              <a:tailEnd/>
            </a:ln>
            <a:effectLst/>
          </p:spPr>
          <p:txBody>
            <a:bodyPr wrap="none" anchor="ctr"/>
            <a:lstStyle/>
            <a:p>
              <a:pPr>
                <a:defRPr/>
              </a:pPr>
              <a:endParaRPr lang="ja-JP" altLang="en-US">
                <a:ea typeface="ＭＳ Ｐゴシック" pitchFamily="50" charset="-128"/>
              </a:endParaRPr>
            </a:p>
          </p:txBody>
        </p:sp>
      </p:grpSp>
      <p:pic>
        <p:nvPicPr>
          <p:cNvPr id="1041" name="Picture 96" descr="ppjtitle"/>
          <p:cNvPicPr>
            <a:picLocks noChangeAspect="1" noChangeArrowheads="1"/>
          </p:cNvPicPr>
          <p:nvPr userDrawn="1"/>
        </p:nvPicPr>
        <p:blipFill>
          <a:blip r:embed="rId2"/>
          <a:srcRect l="1756" r="81940" b="42691"/>
          <a:stretch>
            <a:fillRect/>
          </a:stretch>
        </p:blipFill>
        <p:spPr>
          <a:xfrm>
            <a:off x="8028843" y="1"/>
            <a:ext cx="1115157" cy="334963"/>
          </a:xfrm>
          <a:prstGeom prst="rect">
            <a:avLst/>
          </a:prstGeom>
          <a:noFill/>
          <a:ln w="9525">
            <a:noFill/>
            <a:miter lim="800000"/>
            <a:headEnd/>
            <a:tailEnd/>
          </a:ln>
        </p:spPr>
      </p:pic>
    </p:spTree>
    <p:extLst>
      <p:ext uri="{BB962C8B-B14F-4D97-AF65-F5344CB8AC3E}">
        <p14:creationId xmlns:p14="http://schemas.microsoft.com/office/powerpoint/2010/main" val="920174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43" name="Date Placeholder 1"/>
          <p:cNvSpPr>
            <a:spLocks noGrp="1"/>
          </p:cNvSpPr>
          <p:nvPr>
            <p:ph type="dt" sz="half" idx="10"/>
          </p:nvPr>
        </p:nvSpPr>
        <p:spPr/>
        <p:txBody>
          <a:bodyPr/>
          <a:lstStyle/>
          <a:p>
            <a:fld id="{C377932B-3CBC-4FFB-9A63-72D3EA910A55}" type="datetime1">
              <a:rPr kumimoji="1" lang="ja-JP" altLang="en-US" smtClean="0"/>
              <a:t>2021/9/10</a:t>
            </a:fld>
            <a:endParaRPr kumimoji="1" lang="ja-JP" altLang="en-US" dirty="0"/>
          </a:p>
        </p:txBody>
      </p:sp>
      <p:sp>
        <p:nvSpPr>
          <p:cNvPr id="1044" name="Footer Placeholder 2"/>
          <p:cNvSpPr>
            <a:spLocks noGrp="1"/>
          </p:cNvSpPr>
          <p:nvPr>
            <p:ph type="ftr" sz="quarter" idx="11"/>
          </p:nvPr>
        </p:nvSpPr>
        <p:spPr/>
        <p:txBody>
          <a:bodyPr/>
          <a:lstStyle/>
          <a:p>
            <a:endParaRPr kumimoji="1" lang="ja-JP" altLang="en-US" dirty="0"/>
          </a:p>
        </p:txBody>
      </p:sp>
      <p:sp>
        <p:nvSpPr>
          <p:cNvPr id="1045" name="Slide Number Placeholder 3"/>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4001743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p:cNvPr>
          <p:cNvSpPr>
            <a:spLocks noGrp="1"/>
          </p:cNvSpPr>
          <p:nvPr>
            <p:ph type="dt" sz="half" idx="10"/>
          </p:nvPr>
        </p:nvSpPr>
        <p:spPr/>
        <p:txBody>
          <a:bodyPr/>
          <a:lstStyle>
            <a:lvl1pPr>
              <a:defRPr/>
            </a:lvl1pPr>
          </a:lstStyle>
          <a:p>
            <a:pPr>
              <a:defRPr/>
            </a:pPr>
            <a:fld id="{C4FCF923-B1B9-40C2-BAB5-9F2FFACDECB3}" type="datetime1">
              <a:rPr lang="ja-JP" altLang="en-US" smtClean="0"/>
              <a:t>2021/9/10</a:t>
            </a:fld>
            <a:endParaRPr lang="ja-JP" altLang="en-US" dirty="0"/>
          </a:p>
        </p:txBody>
      </p:sp>
      <p:sp>
        <p:nvSpPr>
          <p:cNvPr id="5"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p:cNvPr>
          <p:cNvSpPr>
            <a:spLocks noGrp="1"/>
          </p:cNvSpPr>
          <p:nvPr>
            <p:ph type="sldNum" sz="quarter" idx="12"/>
          </p:nvPr>
        </p:nvSpPr>
        <p:spPr/>
        <p:txBody>
          <a:bodyPr/>
          <a:lstStyle>
            <a:lvl1pPr>
              <a:defRPr/>
            </a:lvl1pPr>
          </a:lstStyle>
          <a:p>
            <a:pPr>
              <a:defRPr/>
            </a:pPr>
            <a:fld id="{2F0D24E3-7C99-46EB-83E1-F556F9E723F1}" type="slidenum">
              <a:rPr lang="ja-JP" altLang="en-US"/>
              <a:pPr>
                <a:defRPr/>
              </a:pPr>
              <a:t>‹#›</a:t>
            </a:fld>
            <a:endParaRPr lang="ja-JP" altLang="en-US" dirty="0"/>
          </a:p>
        </p:txBody>
      </p:sp>
    </p:spTree>
    <p:extLst>
      <p:ext uri="{BB962C8B-B14F-4D97-AF65-F5344CB8AC3E}">
        <p14:creationId xmlns:p14="http://schemas.microsoft.com/office/powerpoint/2010/main" val="4737174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p:cNvPr>
          <p:cNvSpPr>
            <a:spLocks noGrp="1"/>
          </p:cNvSpPr>
          <p:nvPr>
            <p:ph type="dt" sz="half" idx="10"/>
          </p:nvPr>
        </p:nvSpPr>
        <p:spPr/>
        <p:txBody>
          <a:bodyPr/>
          <a:lstStyle>
            <a:lvl1pPr>
              <a:defRPr/>
            </a:lvl1pPr>
          </a:lstStyle>
          <a:p>
            <a:pPr>
              <a:defRPr/>
            </a:pPr>
            <a:fld id="{FE933BCC-F2CD-4684-8207-6E18940E56F3}" type="datetime1">
              <a:rPr lang="ja-JP" altLang="en-US" smtClean="0"/>
              <a:t>2021/9/10</a:t>
            </a:fld>
            <a:endParaRPr lang="ja-JP" altLang="en-US" dirty="0"/>
          </a:p>
        </p:txBody>
      </p:sp>
      <p:sp>
        <p:nvSpPr>
          <p:cNvPr id="5"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p:cNvPr>
          <p:cNvSpPr>
            <a:spLocks noGrp="1"/>
          </p:cNvSpPr>
          <p:nvPr>
            <p:ph type="sldNum" sz="quarter" idx="12"/>
          </p:nvPr>
        </p:nvSpPr>
        <p:spPr/>
        <p:txBody>
          <a:bodyPr/>
          <a:lstStyle>
            <a:lvl1pPr>
              <a:defRPr/>
            </a:lvl1pPr>
          </a:lstStyle>
          <a:p>
            <a:pPr>
              <a:defRPr/>
            </a:pPr>
            <a:fld id="{573A7D6C-3729-4237-9452-802DAD63F4FB}" type="slidenum">
              <a:rPr lang="ja-JP" altLang="en-US"/>
              <a:pPr>
                <a:defRPr/>
              </a:pPr>
              <a:t>‹#›</a:t>
            </a:fld>
            <a:endParaRPr lang="ja-JP" altLang="en-US" dirty="0"/>
          </a:p>
        </p:txBody>
      </p:sp>
    </p:spTree>
    <p:extLst>
      <p:ext uri="{BB962C8B-B14F-4D97-AF65-F5344CB8AC3E}">
        <p14:creationId xmlns:p14="http://schemas.microsoft.com/office/powerpoint/2010/main" val="264645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p:cNvPr>
          <p:cNvSpPr>
            <a:spLocks noGrp="1"/>
          </p:cNvSpPr>
          <p:nvPr>
            <p:ph type="dt" sz="half" idx="10"/>
          </p:nvPr>
        </p:nvSpPr>
        <p:spPr/>
        <p:txBody>
          <a:bodyPr/>
          <a:lstStyle>
            <a:lvl1pPr>
              <a:defRPr/>
            </a:lvl1pPr>
          </a:lstStyle>
          <a:p>
            <a:pPr>
              <a:defRPr/>
            </a:pPr>
            <a:fld id="{5C116A9C-F4D5-41EB-930C-BDCA782283FA}" type="datetime1">
              <a:rPr lang="ja-JP" altLang="en-US" smtClean="0"/>
              <a:t>2021/9/10</a:t>
            </a:fld>
            <a:endParaRPr lang="ja-JP" altLang="en-US" dirty="0"/>
          </a:p>
        </p:txBody>
      </p:sp>
      <p:sp>
        <p:nvSpPr>
          <p:cNvPr id="6"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p:cNvPr>
          <p:cNvSpPr>
            <a:spLocks noGrp="1"/>
          </p:cNvSpPr>
          <p:nvPr>
            <p:ph type="sldNum" sz="quarter" idx="12"/>
          </p:nvPr>
        </p:nvSpPr>
        <p:spPr/>
        <p:txBody>
          <a:bodyPr/>
          <a:lstStyle>
            <a:lvl1pPr>
              <a:defRPr/>
            </a:lvl1pPr>
          </a:lstStyle>
          <a:p>
            <a:pPr>
              <a:defRPr/>
            </a:pPr>
            <a:fld id="{96822590-72AE-4346-8A88-2BB4F12D0D01}" type="slidenum">
              <a:rPr lang="ja-JP" altLang="en-US"/>
              <a:pPr>
                <a:defRPr/>
              </a:pPr>
              <a:t>‹#›</a:t>
            </a:fld>
            <a:endParaRPr lang="ja-JP" altLang="en-US" dirty="0"/>
          </a:p>
        </p:txBody>
      </p:sp>
    </p:spTree>
    <p:extLst>
      <p:ext uri="{BB962C8B-B14F-4D97-AF65-F5344CB8AC3E}">
        <p14:creationId xmlns:p14="http://schemas.microsoft.com/office/powerpoint/2010/main" val="203541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p:cNvPr>
          <p:cNvSpPr>
            <a:spLocks noGrp="1"/>
          </p:cNvSpPr>
          <p:nvPr>
            <p:ph type="dt" sz="half" idx="10"/>
          </p:nvPr>
        </p:nvSpPr>
        <p:spPr/>
        <p:txBody>
          <a:bodyPr/>
          <a:lstStyle>
            <a:lvl1pPr>
              <a:defRPr/>
            </a:lvl1pPr>
          </a:lstStyle>
          <a:p>
            <a:pPr>
              <a:defRPr/>
            </a:pPr>
            <a:fld id="{15B1B98B-56D3-42DA-8829-8C5911DA696A}" type="datetime1">
              <a:rPr lang="ja-JP" altLang="en-US" smtClean="0"/>
              <a:t>2021/9/10</a:t>
            </a:fld>
            <a:endParaRPr lang="ja-JP" altLang="en-US" dirty="0"/>
          </a:p>
        </p:txBody>
      </p:sp>
      <p:sp>
        <p:nvSpPr>
          <p:cNvPr id="8"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p:cNvPr>
          <p:cNvSpPr>
            <a:spLocks noGrp="1"/>
          </p:cNvSpPr>
          <p:nvPr>
            <p:ph type="sldNum" sz="quarter" idx="12"/>
          </p:nvPr>
        </p:nvSpPr>
        <p:spPr/>
        <p:txBody>
          <a:bodyPr/>
          <a:lstStyle>
            <a:lvl1pPr>
              <a:defRPr/>
            </a:lvl1pPr>
          </a:lstStyle>
          <a:p>
            <a:pPr>
              <a:defRPr/>
            </a:pPr>
            <a:fld id="{8D97E5DE-4A21-498F-AC4E-B54C1692B4C2}" type="slidenum">
              <a:rPr lang="ja-JP" altLang="en-US"/>
              <a:pPr>
                <a:defRPr/>
              </a:pPr>
              <a:t>‹#›</a:t>
            </a:fld>
            <a:endParaRPr lang="ja-JP" altLang="en-US" dirty="0"/>
          </a:p>
        </p:txBody>
      </p:sp>
    </p:spTree>
    <p:extLst>
      <p:ext uri="{BB962C8B-B14F-4D97-AF65-F5344CB8AC3E}">
        <p14:creationId xmlns:p14="http://schemas.microsoft.com/office/powerpoint/2010/main" val="281013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p:cNvPr>
          <p:cNvSpPr>
            <a:spLocks noGrp="1"/>
          </p:cNvSpPr>
          <p:nvPr>
            <p:ph type="dt" sz="half" idx="10"/>
          </p:nvPr>
        </p:nvSpPr>
        <p:spPr/>
        <p:txBody>
          <a:bodyPr/>
          <a:lstStyle>
            <a:lvl1pPr>
              <a:defRPr/>
            </a:lvl1pPr>
          </a:lstStyle>
          <a:p>
            <a:pPr>
              <a:defRPr/>
            </a:pPr>
            <a:fld id="{8ECC7759-0F1C-435C-AF7E-5A1351B74BB9}" type="datetime1">
              <a:rPr lang="ja-JP" altLang="en-US" smtClean="0"/>
              <a:t>2021/9/10</a:t>
            </a:fld>
            <a:endParaRPr lang="ja-JP" altLang="en-US" dirty="0"/>
          </a:p>
        </p:txBody>
      </p:sp>
      <p:sp>
        <p:nvSpPr>
          <p:cNvPr id="4"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p:cNvPr>
          <p:cNvSpPr>
            <a:spLocks noGrp="1"/>
          </p:cNvSpPr>
          <p:nvPr>
            <p:ph type="sldNum" sz="quarter" idx="12"/>
          </p:nvPr>
        </p:nvSpPr>
        <p:spPr/>
        <p:txBody>
          <a:bodyPr/>
          <a:lstStyle>
            <a:lvl1pPr>
              <a:defRPr/>
            </a:lvl1pPr>
          </a:lstStyle>
          <a:p>
            <a:pPr>
              <a:defRPr/>
            </a:pPr>
            <a:fld id="{C84C4AC3-7D87-49D1-A262-896112A45157}" type="slidenum">
              <a:rPr lang="ja-JP" altLang="en-US"/>
              <a:pPr>
                <a:defRPr/>
              </a:pPr>
              <a:t>‹#›</a:t>
            </a:fld>
            <a:endParaRPr lang="ja-JP" altLang="en-US" dirty="0"/>
          </a:p>
        </p:txBody>
      </p:sp>
    </p:spTree>
    <p:extLst>
      <p:ext uri="{BB962C8B-B14F-4D97-AF65-F5344CB8AC3E}">
        <p14:creationId xmlns:p14="http://schemas.microsoft.com/office/powerpoint/2010/main" val="102334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p:cNvPr>
          <p:cNvSpPr>
            <a:spLocks noGrp="1"/>
          </p:cNvSpPr>
          <p:nvPr>
            <p:ph type="dt" sz="half" idx="10"/>
          </p:nvPr>
        </p:nvSpPr>
        <p:spPr/>
        <p:txBody>
          <a:bodyPr/>
          <a:lstStyle>
            <a:lvl1pPr>
              <a:defRPr/>
            </a:lvl1pPr>
          </a:lstStyle>
          <a:p>
            <a:pPr>
              <a:defRPr/>
            </a:pPr>
            <a:fld id="{3AB71EE3-D605-4655-AF5B-FD0E0102710D}" type="datetime1">
              <a:rPr lang="ja-JP" altLang="en-US" smtClean="0"/>
              <a:t>2021/9/10</a:t>
            </a:fld>
            <a:endParaRPr lang="ja-JP" altLang="en-US" dirty="0"/>
          </a:p>
        </p:txBody>
      </p:sp>
      <p:sp>
        <p:nvSpPr>
          <p:cNvPr id="3"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p:cNvPr>
          <p:cNvSpPr>
            <a:spLocks noGrp="1"/>
          </p:cNvSpPr>
          <p:nvPr>
            <p:ph type="sldNum" sz="quarter" idx="12"/>
          </p:nvPr>
        </p:nvSpPr>
        <p:spPr/>
        <p:txBody>
          <a:bodyPr/>
          <a:lstStyle>
            <a:lvl1pPr>
              <a:defRPr/>
            </a:lvl1pPr>
          </a:lstStyle>
          <a:p>
            <a:pPr>
              <a:defRPr/>
            </a:pPr>
            <a:fld id="{1CD4249C-0D54-44FE-A18C-6D9EC6CC4C09}" type="slidenum">
              <a:rPr lang="ja-JP" altLang="en-US"/>
              <a:pPr>
                <a:defRPr/>
              </a:pPr>
              <a:t>‹#›</a:t>
            </a:fld>
            <a:endParaRPr lang="ja-JP" altLang="en-US" dirty="0"/>
          </a:p>
        </p:txBody>
      </p:sp>
    </p:spTree>
    <p:extLst>
      <p:ext uri="{BB962C8B-B14F-4D97-AF65-F5344CB8AC3E}">
        <p14:creationId xmlns:p14="http://schemas.microsoft.com/office/powerpoint/2010/main" val="226639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p:cNvPr>
          <p:cNvSpPr>
            <a:spLocks noGrp="1"/>
          </p:cNvSpPr>
          <p:nvPr>
            <p:ph type="dt" sz="half" idx="10"/>
          </p:nvPr>
        </p:nvSpPr>
        <p:spPr/>
        <p:txBody>
          <a:bodyPr/>
          <a:lstStyle>
            <a:lvl1pPr>
              <a:defRPr/>
            </a:lvl1pPr>
          </a:lstStyle>
          <a:p>
            <a:pPr>
              <a:defRPr/>
            </a:pPr>
            <a:fld id="{C82A8E52-03E5-4450-A0FD-35498BF21F92}" type="datetime1">
              <a:rPr lang="ja-JP" altLang="en-US" smtClean="0"/>
              <a:t>2021/9/10</a:t>
            </a:fld>
            <a:endParaRPr lang="ja-JP" altLang="en-US" dirty="0"/>
          </a:p>
        </p:txBody>
      </p:sp>
      <p:sp>
        <p:nvSpPr>
          <p:cNvPr id="6"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p:cNvPr>
          <p:cNvSpPr>
            <a:spLocks noGrp="1"/>
          </p:cNvSpPr>
          <p:nvPr>
            <p:ph type="sldNum" sz="quarter" idx="12"/>
          </p:nvPr>
        </p:nvSpPr>
        <p:spPr/>
        <p:txBody>
          <a:bodyPr/>
          <a:lstStyle>
            <a:lvl1pPr>
              <a:defRPr/>
            </a:lvl1pPr>
          </a:lstStyle>
          <a:p>
            <a:pPr>
              <a:defRPr/>
            </a:pPr>
            <a:fld id="{905DCBA2-407D-4C56-A74F-DC6AE5033DE6}" type="slidenum">
              <a:rPr lang="ja-JP" altLang="en-US"/>
              <a:pPr>
                <a:defRPr/>
              </a:pPr>
              <a:t>‹#›</a:t>
            </a:fld>
            <a:endParaRPr lang="ja-JP" altLang="en-US" dirty="0"/>
          </a:p>
        </p:txBody>
      </p:sp>
    </p:spTree>
    <p:extLst>
      <p:ext uri="{BB962C8B-B14F-4D97-AF65-F5344CB8AC3E}">
        <p14:creationId xmlns:p14="http://schemas.microsoft.com/office/powerpoint/2010/main" val="51812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p:cNvPr>
          <p:cNvSpPr>
            <a:spLocks noGrp="1"/>
          </p:cNvSpPr>
          <p:nvPr>
            <p:ph type="dt" sz="half" idx="10"/>
          </p:nvPr>
        </p:nvSpPr>
        <p:spPr/>
        <p:txBody>
          <a:bodyPr/>
          <a:lstStyle>
            <a:lvl1pPr>
              <a:defRPr/>
            </a:lvl1pPr>
          </a:lstStyle>
          <a:p>
            <a:pPr>
              <a:defRPr/>
            </a:pPr>
            <a:fld id="{7574D8A2-A9B3-474D-BF97-DBC49BE4DF66}" type="datetime1">
              <a:rPr lang="ja-JP" altLang="en-US" smtClean="0"/>
              <a:t>2021/9/10</a:t>
            </a:fld>
            <a:endParaRPr lang="ja-JP" altLang="en-US" dirty="0"/>
          </a:p>
        </p:txBody>
      </p:sp>
      <p:sp>
        <p:nvSpPr>
          <p:cNvPr id="6" name="フッター プレースホルダー 4">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p:cNvPr>
          <p:cNvSpPr>
            <a:spLocks noGrp="1"/>
          </p:cNvSpPr>
          <p:nvPr>
            <p:ph type="sldNum" sz="quarter" idx="12"/>
          </p:nvPr>
        </p:nvSpPr>
        <p:spPr/>
        <p:txBody>
          <a:bodyPr/>
          <a:lstStyle>
            <a:lvl1pPr>
              <a:defRPr/>
            </a:lvl1pPr>
          </a:lstStyle>
          <a:p>
            <a:pPr>
              <a:defRPr/>
            </a:pPr>
            <a:fld id="{0D6ED5DC-E6D2-4EF2-8674-7998BD9A6427}" type="slidenum">
              <a:rPr lang="ja-JP" altLang="en-US"/>
              <a:pPr>
                <a:defRPr/>
              </a:pPr>
              <a:t>‹#›</a:t>
            </a:fld>
            <a:endParaRPr lang="ja-JP" altLang="en-US" dirty="0"/>
          </a:p>
        </p:txBody>
      </p:sp>
    </p:spTree>
    <p:extLst>
      <p:ext uri="{BB962C8B-B14F-4D97-AF65-F5344CB8AC3E}">
        <p14:creationId xmlns:p14="http://schemas.microsoft.com/office/powerpoint/2010/main" val="137297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9905C5AB-FE31-43B5-94ED-A78D911F9193}" type="datetime1">
              <a:rPr lang="ja-JP" altLang="en-US" smtClean="0"/>
              <a:t>2021/9/10</a:t>
            </a:fld>
            <a:endParaRPr lang="ja-JP" altLang="en-US" dirty="0"/>
          </a:p>
        </p:txBody>
      </p:sp>
      <p:sp>
        <p:nvSpPr>
          <p:cNvPr id="5" name="フッター プレースホルダー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6FDF285-6048-4992-82F8-2BD5602EFDCB}"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6" name="Rectangle 3"/>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92">
                <a:latin typeface="HGPｺﾞｼｯｸM" pitchFamily="50" charset="-128"/>
                <a:ea typeface="ＭＳ Ｐゴシック" pitchFamily="50" charset="-128"/>
              </a:defRPr>
            </a:lvl1pPr>
          </a:lstStyle>
          <a:p>
            <a:pPr eaLnBrk="1" hangingPunct="1">
              <a:defRPr/>
            </a:pPr>
            <a:endParaRPr lang="en-US" altLang="ja-JP" dirty="0">
              <a:solidFill>
                <a:srgbClr val="000000"/>
              </a:solidFill>
            </a:endParaRPr>
          </a:p>
        </p:txBody>
      </p:sp>
      <p:sp>
        <p:nvSpPr>
          <p:cNvPr id="1027" name="Rectangle 4"/>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HGPｺﾞｼｯｸM" pitchFamily="50" charset="-128"/>
                <a:ea typeface="ＭＳ Ｐゴシック" pitchFamily="50" charset="-128"/>
              </a:defRPr>
            </a:lvl1pPr>
          </a:lstStyle>
          <a:p>
            <a:pPr eaLnBrk="1" hangingPunct="1">
              <a:defRPr/>
            </a:pPr>
            <a:endParaRPr lang="en-US" altLang="ja-JP" dirty="0">
              <a:solidFill>
                <a:srgbClr val="000000"/>
              </a:solidFill>
            </a:endParaRPr>
          </a:p>
        </p:txBody>
      </p:sp>
      <p:sp>
        <p:nvSpPr>
          <p:cNvPr id="1028" name="Rectangle 5"/>
          <p:cNvSpPr>
            <a:spLocks noGrp="1" noChangeArrowheads="1"/>
          </p:cNvSpPr>
          <p:nvPr>
            <p:ph type="sldNum" sz="quarter" idx="4"/>
          </p:nvPr>
        </p:nvSpPr>
        <p:spPr>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HGPｺﾞｼｯｸM" pitchFamily="50" charset="-128"/>
                <a:ea typeface="ＭＳ Ｐゴシック" pitchFamily="50" charset="-128"/>
              </a:defRPr>
            </a:lvl1pPr>
          </a:lstStyle>
          <a:p>
            <a:pPr eaLnBrk="1" hangingPunct="1">
              <a:defRPr/>
            </a:pPr>
            <a:fld id="{C132159A-D025-4D5D-8CDB-B5F2E9136AC7}" type="slidenum">
              <a:rPr lang="en-US" altLang="ja-JP" smtClean="0">
                <a:solidFill>
                  <a:srgbClr val="000000"/>
                </a:solidFill>
              </a:rPr>
              <a:pPr eaLnBrk="1" hangingPunct="1">
                <a:defRPr/>
              </a:pPr>
              <a:t>‹#›</a:t>
            </a:fld>
            <a:endParaRPr lang="en-US" altLang="ja-JP" dirty="0">
              <a:solidFill>
                <a:srgbClr val="000000"/>
              </a:solidFill>
            </a:endParaRPr>
          </a:p>
        </p:txBody>
      </p:sp>
      <p:sp>
        <p:nvSpPr>
          <p:cNvPr id="1029" name="Rectangle 6"/>
          <p:cNvSpPr>
            <a:spLocks noChangeArrowheads="1"/>
          </p:cNvSpPr>
          <p:nvPr/>
        </p:nvSpPr>
        <p:spPr>
          <a:xfrm>
            <a:off x="0" y="1"/>
            <a:ext cx="9144000" cy="366713"/>
          </a:xfrm>
          <a:prstGeom prst="rect">
            <a:avLst/>
          </a:prstGeom>
          <a:noFill/>
          <a:ln w="9525" algn="ctr">
            <a:noFill/>
            <a:miter lim="800000"/>
            <a:headEnd/>
            <a:tailEnd/>
          </a:ln>
          <a:effectLst/>
        </p:spPr>
        <p:txBody>
          <a:bodyPr wrap="none" anchor="ctr"/>
          <a:lstStyle/>
          <a:p>
            <a:pPr algn="ctr" eaLnBrk="1" hangingPunct="1">
              <a:defRPr/>
            </a:pPr>
            <a:endParaRPr lang="ja-JP" altLang="en-US" dirty="0">
              <a:solidFill>
                <a:srgbClr val="000000"/>
              </a:solidFill>
              <a:latin typeface="HGPｺﾞｼｯｸM" pitchFamily="50" charset="-128"/>
            </a:endParaRPr>
          </a:p>
        </p:txBody>
      </p:sp>
      <p:sp>
        <p:nvSpPr>
          <p:cNvPr id="1030" name="Rectangle 22"/>
          <p:cNvSpPr>
            <a:spLocks noGrp="1" noChangeArrowheads="1"/>
          </p:cNvSpPr>
          <p:nvPr>
            <p:ph type="title"/>
          </p:nvPr>
        </p:nvSpPr>
        <p:spPr>
          <a:xfrm>
            <a:off x="1" y="0"/>
            <a:ext cx="7630258"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extLst>
      <p:ext uri="{BB962C8B-B14F-4D97-AF65-F5344CB8AC3E}">
        <p14:creationId xmlns:p14="http://schemas.microsoft.com/office/powerpoint/2010/main" val="3949644695"/>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0" fontAlgn="base" hangingPunct="0">
        <a:spcBef>
          <a:spcPct val="0"/>
        </a:spcBef>
        <a:spcAft>
          <a:spcPct val="0"/>
        </a:spcAft>
        <a:defRPr kumimoji="1" sz="2585">
          <a:solidFill>
            <a:schemeClr val="tx1"/>
          </a:solidFill>
          <a:latin typeface="+mj-lt"/>
          <a:ea typeface="+mj-ea"/>
          <a:cs typeface="+mj-cs"/>
        </a:defRPr>
      </a:lvl1pPr>
      <a:lvl2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ＭＳ Ｐゴシック" pitchFamily="50" charset="-128"/>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ＭＳ Ｐゴシック" pitchFamily="50" charset="-128"/>
        </a:defRPr>
      </a:lvl2pPr>
      <a:lvl3pPr marL="1055103" indent="-211021" algn="l" rtl="0" eaLnBrk="0" fontAlgn="base" hangingPunct="0">
        <a:spcBef>
          <a:spcPct val="20000"/>
        </a:spcBef>
        <a:spcAft>
          <a:spcPct val="0"/>
        </a:spcAft>
        <a:buChar char="•"/>
        <a:defRPr kumimoji="1" sz="2215">
          <a:solidFill>
            <a:schemeClr val="tx1"/>
          </a:solidFill>
          <a:latin typeface="+mn-lt"/>
          <a:ea typeface="ＭＳ Ｐゴシック" pitchFamily="50" charset="-128"/>
        </a:defRPr>
      </a:lvl3pPr>
      <a:lvl4pPr marL="1477145" indent="-211021"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4pPr>
      <a:lvl5pPr marL="1899186" indent="-211021"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43506" y="604661"/>
            <a:ext cx="8964000" cy="100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1200" dirty="0">
              <a:solidFill>
                <a:schemeClr val="tx1"/>
              </a:solidFill>
              <a:latin typeface="+mn-ea"/>
            </a:endParaRPr>
          </a:p>
        </p:txBody>
      </p:sp>
      <p:cxnSp>
        <p:nvCxnSpPr>
          <p:cNvPr id="5" name="直線コネクタ 4"/>
          <p:cNvCxnSpPr/>
          <p:nvPr/>
        </p:nvCxnSpPr>
        <p:spPr>
          <a:xfrm>
            <a:off x="13253" y="512116"/>
            <a:ext cx="912412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3252" y="17426"/>
            <a:ext cx="9130748" cy="461665"/>
          </a:xfrm>
          <a:prstGeom prst="rect">
            <a:avLst/>
          </a:prstGeom>
          <a:noFill/>
        </p:spPr>
        <p:txBody>
          <a:bodyPr wrap="square" rtlCol="0" anchor="ctr">
            <a:spAutoFit/>
          </a:bodyPr>
          <a:lstStyle/>
          <a:p>
            <a:pPr marL="0" indent="0" algn="ctr">
              <a:lnSpc>
                <a:spcPct val="150000"/>
              </a:lnSpc>
              <a:buNone/>
            </a:pPr>
            <a:r>
              <a:rPr lang="ja-JP" altLang="en-US" sz="1600" dirty="0" smtClean="0"/>
              <a:t>　</a:t>
            </a:r>
            <a:r>
              <a:rPr lang="en-US" altLang="ja-JP" sz="1600" dirty="0" smtClean="0"/>
              <a:t>【</a:t>
            </a:r>
            <a:r>
              <a:rPr lang="ja-JP" altLang="en-US" sz="1600" dirty="0"/>
              <a:t>国際観光旅客税を活用したより高次元な観光施策の展開（国際観光旅客税財源充当事業</a:t>
            </a:r>
            <a:r>
              <a:rPr lang="ja-JP" altLang="en-US" sz="1600" dirty="0" smtClean="0"/>
              <a:t>）</a:t>
            </a:r>
            <a:r>
              <a:rPr lang="en-US" altLang="ja-JP" sz="1600" dirty="0" smtClean="0"/>
              <a:t>】</a:t>
            </a:r>
            <a:endParaRPr lang="en-US" altLang="ja-JP" sz="1600" dirty="0"/>
          </a:p>
        </p:txBody>
      </p:sp>
      <p:sp>
        <p:nvSpPr>
          <p:cNvPr id="9" name="正方形/長方形 8"/>
          <p:cNvSpPr/>
          <p:nvPr/>
        </p:nvSpPr>
        <p:spPr>
          <a:xfrm>
            <a:off x="4248096" y="3709689"/>
            <a:ext cx="1188000" cy="30963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200" dirty="0" smtClean="0">
              <a:solidFill>
                <a:schemeClr val="tx1"/>
              </a:solidFill>
            </a:endParaRPr>
          </a:p>
        </p:txBody>
      </p:sp>
      <p:sp>
        <p:nvSpPr>
          <p:cNvPr id="12" name="正方形/長方形 11"/>
          <p:cNvSpPr/>
          <p:nvPr/>
        </p:nvSpPr>
        <p:spPr>
          <a:xfrm>
            <a:off x="46800" y="3709688"/>
            <a:ext cx="1080000" cy="30963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endParaRPr>
          </a:p>
        </p:txBody>
      </p:sp>
      <p:sp>
        <p:nvSpPr>
          <p:cNvPr id="18" name="正方形/長方形 17"/>
          <p:cNvSpPr/>
          <p:nvPr/>
        </p:nvSpPr>
        <p:spPr>
          <a:xfrm>
            <a:off x="5550384" y="3709688"/>
            <a:ext cx="2376000" cy="30963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200" dirty="0">
              <a:solidFill>
                <a:schemeClr val="tx1"/>
              </a:solidFill>
            </a:endParaRPr>
          </a:p>
        </p:txBody>
      </p:sp>
      <p:sp>
        <p:nvSpPr>
          <p:cNvPr id="21" name="正方形/長方形 20"/>
          <p:cNvSpPr/>
          <p:nvPr/>
        </p:nvSpPr>
        <p:spPr>
          <a:xfrm>
            <a:off x="8064000" y="3711600"/>
            <a:ext cx="1044000" cy="30963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200" dirty="0">
              <a:solidFill>
                <a:schemeClr val="tx1"/>
              </a:solidFill>
            </a:endParaRPr>
          </a:p>
        </p:txBody>
      </p:sp>
      <p:sp>
        <p:nvSpPr>
          <p:cNvPr id="33" name="正方形/長方形 32"/>
          <p:cNvSpPr/>
          <p:nvPr/>
        </p:nvSpPr>
        <p:spPr>
          <a:xfrm>
            <a:off x="45820" y="3055529"/>
            <a:ext cx="1080000" cy="54000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rPr>
              <a:t>インプット</a:t>
            </a:r>
            <a:endParaRPr kumimoji="1" lang="ja-JP" altLang="en-US" sz="1600" b="1" dirty="0">
              <a:solidFill>
                <a:schemeClr val="bg1"/>
              </a:solidFill>
            </a:endParaRPr>
          </a:p>
        </p:txBody>
      </p:sp>
      <p:sp>
        <p:nvSpPr>
          <p:cNvPr id="35" name="正方形/長方形 34"/>
          <p:cNvSpPr/>
          <p:nvPr/>
        </p:nvSpPr>
        <p:spPr>
          <a:xfrm>
            <a:off x="1261529" y="3054888"/>
            <a:ext cx="2880000" cy="54000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ja-JP" altLang="en-US" sz="1600" b="1" dirty="0" smtClean="0">
                <a:solidFill>
                  <a:schemeClr val="bg1"/>
                </a:solidFill>
              </a:rPr>
              <a:t>アクティビティ</a:t>
            </a:r>
            <a:endParaRPr kumimoji="1" lang="ja-JP" altLang="en-US" sz="1600" b="1" dirty="0">
              <a:solidFill>
                <a:schemeClr val="bg1"/>
              </a:solidFill>
            </a:endParaRPr>
          </a:p>
        </p:txBody>
      </p:sp>
      <p:sp>
        <p:nvSpPr>
          <p:cNvPr id="39" name="正方形/長方形 38"/>
          <p:cNvSpPr/>
          <p:nvPr/>
        </p:nvSpPr>
        <p:spPr>
          <a:xfrm>
            <a:off x="4248096" y="3056400"/>
            <a:ext cx="1188000" cy="54000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ja-JP" altLang="en-US" sz="1600" b="1" dirty="0" smtClean="0">
                <a:solidFill>
                  <a:schemeClr val="bg1"/>
                </a:solidFill>
              </a:rPr>
              <a:t>アウトプット</a:t>
            </a:r>
            <a:endParaRPr kumimoji="1" lang="ja-JP" altLang="en-US" sz="1600" b="1" dirty="0">
              <a:solidFill>
                <a:schemeClr val="bg1"/>
              </a:solidFill>
            </a:endParaRPr>
          </a:p>
        </p:txBody>
      </p:sp>
      <p:sp>
        <p:nvSpPr>
          <p:cNvPr id="40" name="正方形/長方形 39"/>
          <p:cNvSpPr/>
          <p:nvPr/>
        </p:nvSpPr>
        <p:spPr>
          <a:xfrm>
            <a:off x="5550384" y="3056400"/>
            <a:ext cx="2376000" cy="54000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ja-JP" altLang="en-US" sz="1600" b="1" dirty="0" smtClean="0">
                <a:solidFill>
                  <a:schemeClr val="bg1"/>
                </a:solidFill>
              </a:rPr>
              <a:t>アウトカム</a:t>
            </a:r>
            <a:endParaRPr kumimoji="1" lang="ja-JP" altLang="en-US" sz="1600" b="1" dirty="0">
              <a:solidFill>
                <a:schemeClr val="bg1"/>
              </a:solidFill>
            </a:endParaRPr>
          </a:p>
        </p:txBody>
      </p:sp>
      <p:sp>
        <p:nvSpPr>
          <p:cNvPr id="41" name="正方形/長方形 40"/>
          <p:cNvSpPr/>
          <p:nvPr/>
        </p:nvSpPr>
        <p:spPr>
          <a:xfrm>
            <a:off x="8064000" y="3056400"/>
            <a:ext cx="1044000" cy="54000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ja-JP" altLang="en-US" sz="1600" b="1" dirty="0" smtClean="0">
                <a:solidFill>
                  <a:schemeClr val="bg1"/>
                </a:solidFill>
              </a:rPr>
              <a:t>インパクト</a:t>
            </a:r>
            <a:endParaRPr kumimoji="1" lang="ja-JP" altLang="en-US" sz="1600" b="1" dirty="0">
              <a:solidFill>
                <a:schemeClr val="bg1"/>
              </a:solidFill>
            </a:endParaRPr>
          </a:p>
        </p:txBody>
      </p:sp>
      <p:sp>
        <p:nvSpPr>
          <p:cNvPr id="36" name="正方形/長方形 35"/>
          <p:cNvSpPr/>
          <p:nvPr/>
        </p:nvSpPr>
        <p:spPr>
          <a:xfrm>
            <a:off x="1259952" y="3709688"/>
            <a:ext cx="2880000" cy="30963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1200" dirty="0">
              <a:solidFill>
                <a:schemeClr val="tx1"/>
              </a:solidFill>
            </a:endParaRPr>
          </a:p>
        </p:txBody>
      </p:sp>
      <p:sp>
        <p:nvSpPr>
          <p:cNvPr id="38" name="右矢印 37"/>
          <p:cNvSpPr/>
          <p:nvPr/>
        </p:nvSpPr>
        <p:spPr>
          <a:xfrm>
            <a:off x="1115616" y="4508472"/>
            <a:ext cx="108000" cy="21602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p:cNvSpPr/>
          <p:nvPr/>
        </p:nvSpPr>
        <p:spPr>
          <a:xfrm>
            <a:off x="4139952" y="4508472"/>
            <a:ext cx="108000" cy="21602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右矢印 42"/>
          <p:cNvSpPr/>
          <p:nvPr/>
        </p:nvSpPr>
        <p:spPr>
          <a:xfrm>
            <a:off x="5436096" y="4508472"/>
            <a:ext cx="108000" cy="21602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右矢印 45"/>
          <p:cNvSpPr/>
          <p:nvPr/>
        </p:nvSpPr>
        <p:spPr>
          <a:xfrm>
            <a:off x="7956376" y="4508472"/>
            <a:ext cx="108000" cy="21602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正方形/長方形 65"/>
          <p:cNvSpPr/>
          <p:nvPr/>
        </p:nvSpPr>
        <p:spPr>
          <a:xfrm>
            <a:off x="43507" y="587077"/>
            <a:ext cx="1173600" cy="356308"/>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rPr>
              <a:t>現状把握</a:t>
            </a:r>
            <a:endParaRPr lang="en-US" altLang="ja-JP" sz="1600" b="1" dirty="0" smtClean="0">
              <a:solidFill>
                <a:schemeClr val="bg1"/>
              </a:solidFill>
            </a:endParaRPr>
          </a:p>
        </p:txBody>
      </p:sp>
      <p:sp>
        <p:nvSpPr>
          <p:cNvPr id="67" name="正方形/長方形 66"/>
          <p:cNvSpPr/>
          <p:nvPr/>
        </p:nvSpPr>
        <p:spPr>
          <a:xfrm>
            <a:off x="43507" y="1892193"/>
            <a:ext cx="1173600" cy="366408"/>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rPr>
              <a:t>課題設定</a:t>
            </a:r>
            <a:endParaRPr lang="en-US" altLang="ja-JP" sz="1600" b="1" dirty="0" smtClean="0">
              <a:solidFill>
                <a:schemeClr val="bg1"/>
              </a:solidFill>
            </a:endParaRPr>
          </a:p>
        </p:txBody>
      </p:sp>
      <p:sp>
        <p:nvSpPr>
          <p:cNvPr id="45" name="正方形/長方形 44"/>
          <p:cNvSpPr/>
          <p:nvPr/>
        </p:nvSpPr>
        <p:spPr>
          <a:xfrm>
            <a:off x="43507" y="1885827"/>
            <a:ext cx="8964000" cy="104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altLang="ja-JP" sz="1200" dirty="0">
              <a:solidFill>
                <a:schemeClr val="tx1"/>
              </a:solidFill>
              <a:latin typeface="+mn-ea"/>
            </a:endParaRPr>
          </a:p>
        </p:txBody>
      </p:sp>
      <p:sp>
        <p:nvSpPr>
          <p:cNvPr id="2" name="下矢印 1"/>
          <p:cNvSpPr/>
          <p:nvPr/>
        </p:nvSpPr>
        <p:spPr>
          <a:xfrm>
            <a:off x="4351119" y="1664824"/>
            <a:ext cx="387867" cy="180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3" name="正方形/長方形 2"/>
          <p:cNvSpPr/>
          <p:nvPr/>
        </p:nvSpPr>
        <p:spPr>
          <a:xfrm>
            <a:off x="1233820" y="620688"/>
            <a:ext cx="7740000" cy="1015663"/>
          </a:xfrm>
          <a:prstGeom prst="rect">
            <a:avLst/>
          </a:prstGeom>
        </p:spPr>
        <p:txBody>
          <a:bodyPr wrap="square">
            <a:spAutoFit/>
          </a:bodyPr>
          <a:lstStyle/>
          <a:p>
            <a:pPr eaLnBrk="1" fontAlgn="auto" hangingPunct="1">
              <a:spcBef>
                <a:spcPts val="0"/>
              </a:spcBef>
              <a:spcAft>
                <a:spcPts val="0"/>
              </a:spcAft>
            </a:pPr>
            <a:r>
              <a:rPr lang="ja-JP" altLang="en-US" sz="1100" dirty="0">
                <a:latin typeface="ＭＳ Ｐゴシック" panose="020B0600070205080204" pitchFamily="50" charset="-128"/>
              </a:rPr>
              <a:t>○</a:t>
            </a:r>
            <a:r>
              <a:rPr lang="ja-JP" altLang="en-US" sz="1100" dirty="0" smtClean="0">
                <a:latin typeface="ＭＳ Ｐゴシック" panose="020B0600070205080204" pitchFamily="50" charset="-128"/>
              </a:rPr>
              <a:t> </a:t>
            </a:r>
            <a:r>
              <a:rPr lang="ja-JP" altLang="en-US" sz="1100" dirty="0">
                <a:latin typeface="ＭＳ Ｐゴシック" panose="020B0600070205080204" pitchFamily="50" charset="-128"/>
              </a:rPr>
              <a:t>「明日の日本を支える観光ビジョン」においては、</a:t>
            </a:r>
            <a:r>
              <a:rPr lang="en-US" altLang="ja-JP" sz="1100" dirty="0">
                <a:latin typeface="ＭＳ Ｐゴシック" panose="020B0600070205080204" pitchFamily="50" charset="-128"/>
              </a:rPr>
              <a:t>2020</a:t>
            </a:r>
            <a:r>
              <a:rPr lang="ja-JP" altLang="en-US" sz="1100" dirty="0">
                <a:latin typeface="ＭＳ Ｐゴシック" panose="020B0600070205080204" pitchFamily="50" charset="-128"/>
              </a:rPr>
              <a:t>年訪日外国人数</a:t>
            </a:r>
            <a:r>
              <a:rPr lang="en-US" altLang="ja-JP" sz="1100" dirty="0">
                <a:latin typeface="ＭＳ Ｐゴシック" panose="020B0600070205080204" pitchFamily="50" charset="-128"/>
              </a:rPr>
              <a:t>4,000</a:t>
            </a:r>
            <a:r>
              <a:rPr lang="ja-JP" altLang="en-US" sz="1100" dirty="0">
                <a:latin typeface="ＭＳ Ｐゴシック" panose="020B0600070205080204" pitchFamily="50" charset="-128"/>
              </a:rPr>
              <a:t>万人、2030年6</a:t>
            </a:r>
            <a:r>
              <a:rPr lang="en-US" altLang="ja-JP" sz="1100" dirty="0">
                <a:latin typeface="ＭＳ Ｐゴシック" panose="020B0600070205080204" pitchFamily="50" charset="-128"/>
              </a:rPr>
              <a:t>,000</a:t>
            </a:r>
            <a:r>
              <a:rPr lang="ja-JP" altLang="en-US" sz="1100" dirty="0">
                <a:latin typeface="ＭＳ Ｐゴシック" panose="020B0600070205080204" pitchFamily="50" charset="-128"/>
              </a:rPr>
              <a:t>万人等の大きな目標を掲げ</a:t>
            </a:r>
            <a:r>
              <a:rPr lang="ja-JP" altLang="en-US" sz="1100" dirty="0" smtClean="0">
                <a:latin typeface="ＭＳ Ｐゴシック" panose="020B0600070205080204" pitchFamily="50" charset="-128"/>
              </a:rPr>
              <a:t>、</a:t>
            </a:r>
            <a:endParaRPr lang="en-US" altLang="ja-JP" sz="1100" dirty="0" smtClean="0">
              <a:latin typeface="ＭＳ Ｐゴシック" panose="020B0600070205080204" pitchFamily="50" charset="-128"/>
            </a:endParaRPr>
          </a:p>
          <a:p>
            <a:pPr eaLnBrk="1" fontAlgn="auto" hangingPunct="1">
              <a:spcBef>
                <a:spcPts val="0"/>
              </a:spcBef>
              <a:spcAft>
                <a:spcPts val="0"/>
              </a:spcAft>
            </a:pPr>
            <a:r>
              <a:rPr lang="ja-JP" altLang="en-US" sz="1100" dirty="0">
                <a:latin typeface="ＭＳ Ｐゴシック" panose="020B0600070205080204" pitchFamily="50" charset="-128"/>
              </a:rPr>
              <a:t>　</a:t>
            </a:r>
            <a:r>
              <a:rPr lang="ja-JP" altLang="en-US" sz="1100" dirty="0" smtClean="0">
                <a:latin typeface="ＭＳ Ｐゴシック" panose="020B0600070205080204" pitchFamily="50" charset="-128"/>
              </a:rPr>
              <a:t>　「</a:t>
            </a:r>
            <a:r>
              <a:rPr lang="ja-JP" altLang="en-US" sz="1100" dirty="0">
                <a:latin typeface="ＭＳ Ｐゴシック" panose="020B0600070205080204" pitchFamily="50" charset="-128"/>
              </a:rPr>
              <a:t>観光先進国」</a:t>
            </a:r>
            <a:r>
              <a:rPr lang="ja-JP" altLang="en-US" sz="1100" dirty="0" smtClean="0">
                <a:latin typeface="ＭＳ Ｐゴシック" panose="020B0600070205080204" pitchFamily="50" charset="-128"/>
              </a:rPr>
              <a:t>の実現</a:t>
            </a:r>
            <a:r>
              <a:rPr lang="ja-JP" altLang="en-US" sz="1100" dirty="0">
                <a:latin typeface="ＭＳ Ｐゴシック" panose="020B0600070205080204" pitchFamily="50" charset="-128"/>
              </a:rPr>
              <a:t>を図るため、政府一丸、官民を挙げて取り組むこととされているところ、観光促進のための税と</a:t>
            </a:r>
            <a:r>
              <a:rPr lang="ja-JP" altLang="en-US" sz="1100" dirty="0" smtClean="0">
                <a:latin typeface="ＭＳ Ｐゴシック" panose="020B0600070205080204" pitchFamily="50" charset="-128"/>
              </a:rPr>
              <a:t>して</a:t>
            </a:r>
            <a:endParaRPr lang="en-US" altLang="ja-JP" sz="1100" dirty="0" smtClean="0">
              <a:latin typeface="ＭＳ Ｐゴシック" panose="020B0600070205080204" pitchFamily="50" charset="-128"/>
            </a:endParaRPr>
          </a:p>
          <a:p>
            <a:pPr eaLnBrk="1" fontAlgn="auto" hangingPunct="1">
              <a:spcBef>
                <a:spcPts val="0"/>
              </a:spcBef>
              <a:spcAft>
                <a:spcPts val="0"/>
              </a:spcAft>
            </a:pPr>
            <a:r>
              <a:rPr lang="ja-JP" altLang="en-US" sz="1100" dirty="0">
                <a:latin typeface="ＭＳ Ｐゴシック" panose="020B0600070205080204" pitchFamily="50" charset="-128"/>
              </a:rPr>
              <a:t>　</a:t>
            </a:r>
            <a:r>
              <a:rPr lang="ja-JP" altLang="en-US" sz="1100" dirty="0" smtClean="0">
                <a:latin typeface="ＭＳ Ｐゴシック" panose="020B0600070205080204" pitchFamily="50" charset="-128"/>
              </a:rPr>
              <a:t>　平成</a:t>
            </a:r>
            <a:r>
              <a:rPr lang="en-US" altLang="ja-JP" sz="1100" dirty="0">
                <a:latin typeface="ＭＳ Ｐゴシック" panose="020B0600070205080204" pitchFamily="50" charset="-128"/>
              </a:rPr>
              <a:t>31</a:t>
            </a:r>
            <a:r>
              <a:rPr lang="ja-JP" altLang="en-US" sz="1100" dirty="0">
                <a:latin typeface="ＭＳ Ｐゴシック" panose="020B0600070205080204" pitchFamily="50" charset="-128"/>
              </a:rPr>
              <a:t>年１月７日から創設された</a:t>
            </a:r>
            <a:r>
              <a:rPr lang="ja-JP" altLang="en-US" sz="1100" dirty="0" smtClean="0">
                <a:latin typeface="ＭＳ Ｐゴシック" panose="020B0600070205080204" pitchFamily="50" charset="-128"/>
              </a:rPr>
              <a:t>国際観光</a:t>
            </a:r>
            <a:r>
              <a:rPr lang="ja-JP" altLang="en-US" sz="1100" dirty="0">
                <a:latin typeface="ＭＳ Ｐゴシック" panose="020B0600070205080204" pitchFamily="50" charset="-128"/>
              </a:rPr>
              <a:t>旅客税をより高次元の観光施策に充当することによって、観光立国実現に</a:t>
            </a:r>
            <a:r>
              <a:rPr lang="ja-JP" altLang="en-US" sz="1100" dirty="0" smtClean="0">
                <a:latin typeface="ＭＳ Ｐゴシック" panose="020B0600070205080204" pitchFamily="50" charset="-128"/>
              </a:rPr>
              <a:t>向けた</a:t>
            </a:r>
            <a:endParaRPr lang="en-US" altLang="ja-JP" sz="1100" dirty="0" smtClean="0">
              <a:latin typeface="ＭＳ Ｐゴシック" panose="020B0600070205080204" pitchFamily="50" charset="-128"/>
            </a:endParaRPr>
          </a:p>
          <a:p>
            <a:pPr eaLnBrk="1" fontAlgn="auto" hangingPunct="1">
              <a:spcBef>
                <a:spcPts val="0"/>
              </a:spcBef>
              <a:spcAft>
                <a:spcPts val="0"/>
              </a:spcAft>
            </a:pPr>
            <a:r>
              <a:rPr lang="ja-JP" altLang="en-US" sz="1100" dirty="0">
                <a:latin typeface="ＭＳ Ｐゴシック" panose="020B0600070205080204" pitchFamily="50" charset="-128"/>
              </a:rPr>
              <a:t>　</a:t>
            </a:r>
            <a:r>
              <a:rPr lang="ja-JP" altLang="en-US" sz="1100" dirty="0" smtClean="0">
                <a:latin typeface="ＭＳ Ｐゴシック" panose="020B0600070205080204" pitchFamily="50" charset="-128"/>
              </a:rPr>
              <a:t>　観光</a:t>
            </a:r>
            <a:r>
              <a:rPr lang="ja-JP" altLang="en-US" sz="1100" dirty="0">
                <a:latin typeface="ＭＳ Ｐゴシック" panose="020B0600070205080204" pitchFamily="50" charset="-128"/>
              </a:rPr>
              <a:t>基盤の拡充・強化を図ることとしている</a:t>
            </a:r>
            <a:r>
              <a:rPr lang="ja-JP" altLang="en-US" sz="1100" dirty="0" smtClean="0">
                <a:latin typeface="ＭＳ Ｐゴシック" panose="020B0600070205080204" pitchFamily="50" charset="-128"/>
              </a:rPr>
              <a:t>。</a:t>
            </a:r>
            <a:endParaRPr lang="en-US" altLang="ja-JP" sz="1100" dirty="0" smtClean="0">
              <a:latin typeface="ＭＳ Ｐゴシック" panose="020B0600070205080204" pitchFamily="50" charset="-128"/>
            </a:endParaRPr>
          </a:p>
          <a:p>
            <a:pPr eaLnBrk="1" fontAlgn="auto" hangingPunct="1">
              <a:spcBef>
                <a:spcPts val="0"/>
              </a:spcBef>
              <a:spcAft>
                <a:spcPts val="0"/>
              </a:spcAft>
            </a:pPr>
            <a:endParaRPr lang="en-US" altLang="ja-JP" sz="300" dirty="0" smtClean="0">
              <a:latin typeface="ＭＳ Ｐゴシック" panose="020B0600070205080204" pitchFamily="50" charset="-128"/>
            </a:endParaRPr>
          </a:p>
          <a:p>
            <a:pPr eaLnBrk="1" fontAlgn="auto" hangingPunct="1">
              <a:spcBef>
                <a:spcPts val="0"/>
              </a:spcBef>
              <a:spcAft>
                <a:spcPts val="0"/>
              </a:spcAft>
            </a:pPr>
            <a:r>
              <a:rPr lang="ja-JP" altLang="en-US" sz="1100" dirty="0">
                <a:latin typeface="ＭＳ Ｐゴシック" panose="020B0600070205080204" pitchFamily="50" charset="-128"/>
              </a:rPr>
              <a:t>○ </a:t>
            </a:r>
            <a:r>
              <a:rPr lang="en-US" altLang="ja-JP" sz="1100" dirty="0">
                <a:latin typeface="ＭＳ Ｐゴシック" panose="020B0600070205080204" pitchFamily="50" charset="-128"/>
              </a:rPr>
              <a:t>2020</a:t>
            </a:r>
            <a:r>
              <a:rPr lang="ja-JP" altLang="en-US" sz="1100" dirty="0">
                <a:latin typeface="ＭＳ Ｐゴシック" panose="020B0600070205080204" pitchFamily="50" charset="-128"/>
              </a:rPr>
              <a:t>年　訪日外国人旅行者数　</a:t>
            </a:r>
            <a:r>
              <a:rPr lang="en-US" altLang="ja-JP" sz="1100" dirty="0">
                <a:latin typeface="ＭＳ Ｐゴシック" panose="020B0600070205080204" pitchFamily="50" charset="-128"/>
              </a:rPr>
              <a:t>412</a:t>
            </a:r>
            <a:r>
              <a:rPr lang="ja-JP" altLang="en-US" sz="1100" dirty="0" smtClean="0">
                <a:latin typeface="ＭＳ Ｐゴシック" panose="020B0600070205080204" pitchFamily="50" charset="-128"/>
              </a:rPr>
              <a:t>万人</a:t>
            </a:r>
            <a:endParaRPr lang="ja-JP" altLang="en-US" sz="1100" dirty="0">
              <a:latin typeface="ＭＳ Ｐゴシック" panose="020B0600070205080204" pitchFamily="50" charset="-128"/>
            </a:endParaRPr>
          </a:p>
        </p:txBody>
      </p:sp>
      <p:sp>
        <p:nvSpPr>
          <p:cNvPr id="31" name="正方形/長方形 30"/>
          <p:cNvSpPr/>
          <p:nvPr/>
        </p:nvSpPr>
        <p:spPr>
          <a:xfrm>
            <a:off x="1233820" y="1906797"/>
            <a:ext cx="7740000" cy="1015663"/>
          </a:xfrm>
          <a:prstGeom prst="rect">
            <a:avLst/>
          </a:prstGeom>
        </p:spPr>
        <p:txBody>
          <a:bodyPr wrap="square">
            <a:spAutoFit/>
          </a:bodyPr>
          <a:lstStyle/>
          <a:p>
            <a:pPr eaLnBrk="1" fontAlgn="auto" hangingPunct="1">
              <a:spcBef>
                <a:spcPts val="0"/>
              </a:spcBef>
              <a:spcAft>
                <a:spcPts val="0"/>
              </a:spcAft>
            </a:pPr>
            <a:r>
              <a:rPr lang="ja-JP" altLang="en-US" sz="1100" dirty="0" smtClean="0">
                <a:latin typeface="ＭＳ Ｐゴシック" panose="020B0600070205080204" pitchFamily="50" charset="-128"/>
              </a:rPr>
              <a:t>○ </a:t>
            </a:r>
            <a:r>
              <a:rPr lang="ja-JP" altLang="en-US" sz="1100" dirty="0">
                <a:latin typeface="ＭＳ Ｐゴシック" panose="020B0600070205080204" pitchFamily="50" charset="-128"/>
              </a:rPr>
              <a:t>国際観光旅客税の税収を充当する</a:t>
            </a:r>
            <a:r>
              <a:rPr lang="ja-JP" altLang="en-US" sz="1100" dirty="0" smtClean="0">
                <a:latin typeface="ＭＳ Ｐゴシック" panose="020B0600070205080204" pitchFamily="50" charset="-128"/>
              </a:rPr>
              <a:t>施策に</a:t>
            </a:r>
            <a:r>
              <a:rPr lang="ja-JP" altLang="en-US" sz="1100" dirty="0">
                <a:latin typeface="ＭＳ Ｐゴシック" panose="020B0600070205080204" pitchFamily="50" charset="-128"/>
              </a:rPr>
              <a:t>ついては、「国際観光旅客税の使途に関する基本方針等について」</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令和２年</a:t>
            </a:r>
            <a:r>
              <a:rPr lang="en-US" altLang="ja-JP" sz="1100" dirty="0">
                <a:latin typeface="ＭＳ Ｐゴシック" panose="020B0600070205080204" pitchFamily="50" charset="-128"/>
              </a:rPr>
              <a:t>12</a:t>
            </a:r>
            <a:r>
              <a:rPr lang="ja-JP" altLang="en-US" sz="1100" dirty="0" smtClean="0">
                <a:latin typeface="ＭＳ Ｐゴシック" panose="020B0600070205080204" pitchFamily="50" charset="-128"/>
              </a:rPr>
              <a:t>月</a:t>
            </a:r>
            <a:endParaRPr lang="en-US" altLang="ja-JP" sz="1100" dirty="0" smtClean="0">
              <a:latin typeface="ＭＳ Ｐゴシック" panose="020B0600070205080204" pitchFamily="50" charset="-128"/>
            </a:endParaRPr>
          </a:p>
          <a:p>
            <a:pPr eaLnBrk="1" fontAlgn="auto" hangingPunct="1">
              <a:spcBef>
                <a:spcPts val="0"/>
              </a:spcBef>
              <a:spcAft>
                <a:spcPts val="0"/>
              </a:spcAft>
            </a:pPr>
            <a:r>
              <a:rPr lang="ja-JP" altLang="en-US" sz="1100" dirty="0">
                <a:latin typeface="ＭＳ Ｐゴシック" panose="020B0600070205080204" pitchFamily="50" charset="-128"/>
              </a:rPr>
              <a:t>　</a:t>
            </a:r>
            <a:r>
              <a:rPr lang="ja-JP" altLang="en-US" sz="1100" dirty="0" smtClean="0">
                <a:latin typeface="ＭＳ Ｐゴシック" panose="020B0600070205080204" pitchFamily="50" charset="-128"/>
              </a:rPr>
              <a:t>　</a:t>
            </a:r>
            <a:r>
              <a:rPr lang="en-US" altLang="ja-JP" sz="1100" dirty="0" smtClean="0">
                <a:latin typeface="ＭＳ Ｐゴシック" panose="020B0600070205080204" pitchFamily="50" charset="-128"/>
              </a:rPr>
              <a:t>21</a:t>
            </a:r>
            <a:r>
              <a:rPr lang="ja-JP" altLang="en-US" sz="1100" dirty="0">
                <a:latin typeface="ＭＳ Ｐゴシック" panose="020B0600070205080204" pitchFamily="50" charset="-128"/>
              </a:rPr>
              <a:t>日観光戦略</a:t>
            </a:r>
            <a:r>
              <a:rPr lang="ja-JP" altLang="en-US" sz="1100" dirty="0" smtClean="0">
                <a:latin typeface="ＭＳ Ｐゴシック" panose="020B0600070205080204" pitchFamily="50" charset="-128"/>
              </a:rPr>
              <a:t>実行推進</a:t>
            </a:r>
            <a:r>
              <a:rPr lang="ja-JP" altLang="en-US" sz="1100" dirty="0">
                <a:latin typeface="ＭＳ Ｐゴシック" panose="020B0600070205080204" pitchFamily="50" charset="-128"/>
              </a:rPr>
              <a:t>会議決定</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に基づき、観光庁に一括計上して予算要求を行うこととされた</a:t>
            </a:r>
            <a:r>
              <a:rPr lang="ja-JP" altLang="en-US" sz="1100" dirty="0" smtClean="0">
                <a:latin typeface="ＭＳ Ｐゴシック" panose="020B0600070205080204" pitchFamily="50" charset="-128"/>
              </a:rPr>
              <a:t>。</a:t>
            </a:r>
            <a:endParaRPr lang="en-US" altLang="ja-JP" sz="1100" dirty="0" smtClean="0">
              <a:latin typeface="ＭＳ Ｐゴシック" panose="020B0600070205080204" pitchFamily="50" charset="-128"/>
            </a:endParaRPr>
          </a:p>
          <a:p>
            <a:pPr eaLnBrk="1" fontAlgn="auto" hangingPunct="1">
              <a:spcBef>
                <a:spcPts val="0"/>
              </a:spcBef>
              <a:spcAft>
                <a:spcPts val="0"/>
              </a:spcAft>
            </a:pPr>
            <a:endParaRPr lang="ja-JP" altLang="en-US" sz="300" dirty="0">
              <a:latin typeface="ＭＳ Ｐゴシック" panose="020B0600070205080204" pitchFamily="50" charset="-128"/>
            </a:endParaRPr>
          </a:p>
          <a:p>
            <a:pPr eaLnBrk="1" fontAlgn="auto" hangingPunct="1">
              <a:spcBef>
                <a:spcPts val="0"/>
              </a:spcBef>
              <a:spcAft>
                <a:spcPts val="0"/>
              </a:spcAft>
            </a:pPr>
            <a:r>
              <a:rPr lang="ja-JP" altLang="en-US" sz="1100" dirty="0">
                <a:latin typeface="ＭＳ Ｐゴシック" panose="020B0600070205080204" pitchFamily="50" charset="-128"/>
              </a:rPr>
              <a:t>○ 国際観光旅客税の税収を充当する施策は、上記基本方針において、訪日外国人旅行者</a:t>
            </a:r>
            <a:r>
              <a:rPr lang="en-US" altLang="ja-JP" sz="1100" dirty="0">
                <a:latin typeface="ＭＳ Ｐゴシック" panose="020B0600070205080204" pitchFamily="50" charset="-128"/>
              </a:rPr>
              <a:t>2020</a:t>
            </a:r>
            <a:r>
              <a:rPr lang="ja-JP" altLang="en-US" sz="1100" dirty="0">
                <a:latin typeface="ＭＳ Ｐゴシック" panose="020B0600070205080204" pitchFamily="50" charset="-128"/>
              </a:rPr>
              <a:t>年</a:t>
            </a:r>
            <a:r>
              <a:rPr lang="en-US" altLang="ja-JP" sz="1100" dirty="0">
                <a:latin typeface="ＭＳ Ｐゴシック" panose="020B0600070205080204" pitchFamily="50" charset="-128"/>
              </a:rPr>
              <a:t>4,000</a:t>
            </a:r>
            <a:r>
              <a:rPr lang="ja-JP" altLang="en-US" sz="1100" dirty="0">
                <a:latin typeface="ＭＳ Ｐゴシック" panose="020B0600070205080204" pitchFamily="50" charset="-128"/>
              </a:rPr>
              <a:t>万人、</a:t>
            </a:r>
            <a:r>
              <a:rPr lang="en-US" altLang="ja-JP" sz="1100" dirty="0">
                <a:latin typeface="ＭＳ Ｐゴシック" panose="020B0600070205080204" pitchFamily="50" charset="-128"/>
              </a:rPr>
              <a:t>2030</a:t>
            </a:r>
            <a:r>
              <a:rPr lang="ja-JP" altLang="en-US" sz="1100" dirty="0">
                <a:latin typeface="ＭＳ Ｐゴシック" panose="020B0600070205080204" pitchFamily="50" charset="-128"/>
              </a:rPr>
              <a:t>年</a:t>
            </a:r>
            <a:r>
              <a:rPr lang="en-US" altLang="ja-JP" sz="1100" dirty="0">
                <a:latin typeface="ＭＳ Ｐゴシック" panose="020B0600070205080204" pitchFamily="50" charset="-128"/>
              </a:rPr>
              <a:t>6,000</a:t>
            </a:r>
            <a:r>
              <a:rPr lang="ja-JP" altLang="en-US" sz="1100" dirty="0" smtClean="0">
                <a:latin typeface="ＭＳ Ｐゴシック" panose="020B0600070205080204" pitchFamily="50" charset="-128"/>
              </a:rPr>
              <a:t>万人</a:t>
            </a:r>
            <a:endParaRPr lang="en-US" altLang="ja-JP" sz="1100" dirty="0" smtClean="0">
              <a:latin typeface="ＭＳ Ｐゴシック" panose="020B0600070205080204" pitchFamily="50" charset="-128"/>
            </a:endParaRPr>
          </a:p>
          <a:p>
            <a:pPr eaLnBrk="1" fontAlgn="auto" hangingPunct="1">
              <a:spcBef>
                <a:spcPts val="0"/>
              </a:spcBef>
              <a:spcAft>
                <a:spcPts val="0"/>
              </a:spcAft>
            </a:pPr>
            <a:r>
              <a:rPr lang="ja-JP" altLang="en-US" sz="1100" dirty="0">
                <a:latin typeface="ＭＳ Ｐゴシック" panose="020B0600070205080204" pitchFamily="50" charset="-128"/>
              </a:rPr>
              <a:t>　</a:t>
            </a:r>
            <a:r>
              <a:rPr lang="ja-JP" altLang="en-US" sz="1100" dirty="0" smtClean="0">
                <a:latin typeface="ＭＳ Ｐゴシック" panose="020B0600070205080204" pitchFamily="50" charset="-128"/>
              </a:rPr>
              <a:t>　等</a:t>
            </a:r>
            <a:r>
              <a:rPr lang="ja-JP" altLang="en-US" sz="1100" dirty="0">
                <a:latin typeface="ＭＳ Ｐゴシック" panose="020B0600070205080204" pitchFamily="50" charset="-128"/>
              </a:rPr>
              <a:t>の目標に向けて</a:t>
            </a:r>
            <a:r>
              <a:rPr lang="ja-JP" altLang="en-US" sz="1100" dirty="0" smtClean="0">
                <a:latin typeface="ＭＳ Ｐゴシック" panose="020B0600070205080204" pitchFamily="50" charset="-128"/>
              </a:rPr>
              <a:t>、①</a:t>
            </a:r>
            <a:r>
              <a:rPr lang="ja-JP" altLang="en-US" sz="1100" dirty="0">
                <a:latin typeface="ＭＳ Ｐゴシック" panose="020B0600070205080204" pitchFamily="50" charset="-128"/>
              </a:rPr>
              <a:t>ストレスフリーで快適に旅行できる環境の整備、②我が国の多様な魅力に関する情報の入手の容易化</a:t>
            </a:r>
            <a:r>
              <a:rPr lang="ja-JP" altLang="en-US" sz="1100" dirty="0" smtClean="0">
                <a:latin typeface="ＭＳ Ｐゴシック" panose="020B0600070205080204" pitchFamily="50" charset="-128"/>
              </a:rPr>
              <a:t>、</a:t>
            </a:r>
            <a:endParaRPr lang="en-US" altLang="ja-JP" sz="1100" dirty="0" smtClean="0">
              <a:latin typeface="ＭＳ Ｐゴシック" panose="020B0600070205080204" pitchFamily="50" charset="-128"/>
            </a:endParaRPr>
          </a:p>
          <a:p>
            <a:pPr eaLnBrk="1" fontAlgn="auto" hangingPunct="1">
              <a:spcBef>
                <a:spcPts val="0"/>
              </a:spcBef>
              <a:spcAft>
                <a:spcPts val="0"/>
              </a:spcAft>
            </a:pPr>
            <a:r>
              <a:rPr lang="ja-JP" altLang="en-US" sz="1100" dirty="0">
                <a:latin typeface="ＭＳ Ｐゴシック" panose="020B0600070205080204" pitchFamily="50" charset="-128"/>
              </a:rPr>
              <a:t>　</a:t>
            </a:r>
            <a:r>
              <a:rPr lang="ja-JP" altLang="en-US" sz="1100" dirty="0" smtClean="0">
                <a:latin typeface="ＭＳ Ｐゴシック" panose="020B0600070205080204" pitchFamily="50" charset="-128"/>
              </a:rPr>
              <a:t>　③</a:t>
            </a:r>
            <a:r>
              <a:rPr lang="ja-JP" altLang="en-US" sz="1100" dirty="0">
                <a:latin typeface="ＭＳ Ｐゴシック" panose="020B0600070205080204" pitchFamily="50" charset="-128"/>
              </a:rPr>
              <a:t>地域固有の文化、自然等を</a:t>
            </a:r>
            <a:r>
              <a:rPr lang="ja-JP" altLang="en-US" sz="1100" dirty="0" smtClean="0">
                <a:latin typeface="ＭＳ Ｐゴシック" panose="020B0600070205080204" pitchFamily="50" charset="-128"/>
              </a:rPr>
              <a:t>活用した</a:t>
            </a:r>
            <a:r>
              <a:rPr lang="ja-JP" altLang="en-US" sz="1100" dirty="0">
                <a:latin typeface="ＭＳ Ｐゴシック" panose="020B0600070205080204" pitchFamily="50" charset="-128"/>
              </a:rPr>
              <a:t>観光資源の整備等による地域での体験滞在の満足度向上、の３つの分野とされている</a:t>
            </a:r>
            <a:r>
              <a:rPr lang="ja-JP" altLang="en-US" sz="1100" dirty="0" smtClean="0">
                <a:latin typeface="ＭＳ Ｐゴシック" panose="020B0600070205080204" pitchFamily="50" charset="-128"/>
              </a:rPr>
              <a:t>。</a:t>
            </a:r>
            <a:endParaRPr lang="ja-JP" altLang="en-US" sz="1100" dirty="0">
              <a:latin typeface="ＭＳ Ｐゴシック" panose="020B0600070205080204" pitchFamily="50" charset="-128"/>
            </a:endParaRPr>
          </a:p>
        </p:txBody>
      </p:sp>
      <p:sp>
        <p:nvSpPr>
          <p:cNvPr id="44" name="正方形/長方形 43"/>
          <p:cNvSpPr/>
          <p:nvPr/>
        </p:nvSpPr>
        <p:spPr>
          <a:xfrm>
            <a:off x="67018" y="3717032"/>
            <a:ext cx="1080000" cy="1615827"/>
          </a:xfrm>
          <a:prstGeom prst="rect">
            <a:avLst/>
          </a:prstGeom>
        </p:spPr>
        <p:txBody>
          <a:bodyPr wrap="square">
            <a:spAutoFit/>
          </a:bodyPr>
          <a:lstStyle/>
          <a:p>
            <a:pPr eaLnBrk="1" fontAlgn="auto" hangingPunct="1">
              <a:spcBef>
                <a:spcPts val="0"/>
              </a:spcBef>
              <a:spcAft>
                <a:spcPts val="0"/>
              </a:spcAft>
              <a:defRPr/>
            </a:pPr>
            <a:r>
              <a:rPr lang="ja-JP" altLang="en-US" sz="1100" dirty="0" smtClean="0">
                <a:latin typeface="ＭＳ Ｐゴシック" panose="020B0600070205080204" pitchFamily="50" charset="-128"/>
              </a:rPr>
              <a:t>国際</a:t>
            </a:r>
            <a:r>
              <a:rPr lang="ja-JP" altLang="en-US" sz="1100" dirty="0">
                <a:latin typeface="ＭＳ Ｐゴシック" panose="020B0600070205080204" pitchFamily="50" charset="-128"/>
              </a:rPr>
              <a:t>観光旅客税を活用したより高次元</a:t>
            </a:r>
            <a:r>
              <a:rPr lang="ja-JP" altLang="en-US" sz="1100" dirty="0" smtClean="0">
                <a:latin typeface="ＭＳ Ｐゴシック" panose="020B0600070205080204" pitchFamily="50" charset="-128"/>
              </a:rPr>
              <a:t>な観光</a:t>
            </a:r>
            <a:r>
              <a:rPr lang="ja-JP" altLang="en-US" sz="1100" dirty="0">
                <a:latin typeface="ＭＳ Ｐゴシック" panose="020B0600070205080204" pitchFamily="50" charset="-128"/>
              </a:rPr>
              <a:t>施策の展開のための</a:t>
            </a:r>
            <a:r>
              <a:rPr lang="ja-JP" altLang="en-US" sz="1100" dirty="0" smtClean="0">
                <a:latin typeface="ＭＳ Ｐゴシック" panose="020B0600070205080204" pitchFamily="50" charset="-128"/>
              </a:rPr>
              <a:t>経費</a:t>
            </a:r>
            <a:endParaRPr lang="en-US" altLang="ja-JP" sz="1100" dirty="0" smtClean="0">
              <a:latin typeface="ＭＳ Ｐゴシック" panose="020B0600070205080204" pitchFamily="50" charset="-128"/>
            </a:endParaRPr>
          </a:p>
          <a:p>
            <a:pPr eaLnBrk="1" fontAlgn="auto" hangingPunct="1">
              <a:spcBef>
                <a:spcPts val="0"/>
              </a:spcBef>
              <a:spcAft>
                <a:spcPts val="0"/>
              </a:spcAft>
              <a:defRPr/>
            </a:pPr>
            <a:endParaRPr lang="en-US" altLang="ja-JP" sz="1100" dirty="0">
              <a:latin typeface="ＭＳ Ｐゴシック" panose="020B0600070205080204" pitchFamily="50" charset="-128"/>
            </a:endParaRPr>
          </a:p>
          <a:p>
            <a:pPr eaLnBrk="1" fontAlgn="auto" hangingPunct="1">
              <a:spcBef>
                <a:spcPts val="0"/>
              </a:spcBef>
              <a:spcAft>
                <a:spcPts val="0"/>
              </a:spcAft>
              <a:defRPr/>
            </a:pPr>
            <a:r>
              <a:rPr lang="ja-JP" altLang="en-US" sz="1100" dirty="0" smtClean="0">
                <a:latin typeface="ＭＳ Ｐゴシック" panose="020B0600070205080204" pitchFamily="50" charset="-128"/>
              </a:rPr>
              <a:t>Ｒ４年度</a:t>
            </a:r>
            <a:endParaRPr lang="en-US" altLang="ja-JP" sz="1100" dirty="0" smtClean="0">
              <a:latin typeface="ＭＳ Ｐゴシック" panose="020B0600070205080204" pitchFamily="50" charset="-128"/>
            </a:endParaRPr>
          </a:p>
          <a:p>
            <a:pPr eaLnBrk="1" fontAlgn="auto" hangingPunct="1">
              <a:spcBef>
                <a:spcPts val="0"/>
              </a:spcBef>
              <a:spcAft>
                <a:spcPts val="0"/>
              </a:spcAft>
              <a:defRPr/>
            </a:pPr>
            <a:r>
              <a:rPr lang="ja-JP" altLang="en-US" sz="1100" dirty="0" smtClean="0">
                <a:latin typeface="ＭＳ Ｐゴシック" panose="020B0600070205080204" pitchFamily="50" charset="-128"/>
              </a:rPr>
              <a:t>概算</a:t>
            </a:r>
            <a:r>
              <a:rPr lang="ja-JP" altLang="en-US" sz="1100" dirty="0">
                <a:latin typeface="ＭＳ Ｐゴシック" panose="020B0600070205080204" pitchFamily="50" charset="-128"/>
              </a:rPr>
              <a:t>要求額</a:t>
            </a:r>
            <a:r>
              <a:rPr lang="ja-JP" altLang="en-US" sz="1100" dirty="0" smtClean="0">
                <a:latin typeface="ＭＳ Ｐゴシック" panose="020B0600070205080204" pitchFamily="50" charset="-128"/>
              </a:rPr>
              <a:t>：</a:t>
            </a:r>
            <a:endParaRPr lang="en-US" altLang="ja-JP" sz="1100" dirty="0" smtClean="0">
              <a:latin typeface="ＭＳ Ｐゴシック" panose="020B0600070205080204" pitchFamily="50" charset="-128"/>
            </a:endParaRPr>
          </a:p>
          <a:p>
            <a:pPr eaLnBrk="1" fontAlgn="auto" hangingPunct="1">
              <a:spcBef>
                <a:spcPts val="0"/>
              </a:spcBef>
              <a:spcAft>
                <a:spcPts val="0"/>
              </a:spcAft>
              <a:defRPr/>
            </a:pPr>
            <a:r>
              <a:rPr lang="ja-JP" altLang="en-US" sz="1100" dirty="0" smtClean="0">
                <a:latin typeface="ＭＳ Ｐゴシック" panose="020B0600070205080204" pitchFamily="50" charset="-128"/>
              </a:rPr>
              <a:t>２４０億円</a:t>
            </a:r>
            <a:endParaRPr lang="ja-JP" altLang="en-US" sz="1100" dirty="0">
              <a:latin typeface="ＭＳ Ｐゴシック" panose="020B0600070205080204" pitchFamily="50" charset="-128"/>
            </a:endParaRPr>
          </a:p>
        </p:txBody>
      </p:sp>
      <p:sp>
        <p:nvSpPr>
          <p:cNvPr id="47" name="正方形/長方形 46"/>
          <p:cNvSpPr/>
          <p:nvPr/>
        </p:nvSpPr>
        <p:spPr>
          <a:xfrm>
            <a:off x="1259632" y="3717032"/>
            <a:ext cx="2880320" cy="2569934"/>
          </a:xfrm>
          <a:prstGeom prst="rect">
            <a:avLst/>
          </a:prstGeom>
        </p:spPr>
        <p:txBody>
          <a:bodyPr wrap="square">
            <a:spAutoFit/>
          </a:bodyPr>
          <a:lstStyle/>
          <a:p>
            <a:pPr lvl="0" eaLnBrk="1" fontAlgn="auto" hangingPunct="1">
              <a:spcBef>
                <a:spcPts val="0"/>
              </a:spcBef>
              <a:spcAft>
                <a:spcPts val="0"/>
              </a:spcAft>
              <a:defRPr/>
            </a:pPr>
            <a:r>
              <a:rPr lang="ja-JP" altLang="en-US" sz="1100" dirty="0" smtClean="0">
                <a:latin typeface="ＭＳ Ｐゴシック" panose="020B0600070205080204" pitchFamily="50" charset="-128"/>
              </a:rPr>
              <a:t>事業</a:t>
            </a:r>
            <a:r>
              <a:rPr lang="ja-JP" altLang="en-US" sz="1100" dirty="0">
                <a:latin typeface="ＭＳ Ｐゴシック" panose="020B0600070205080204" pitchFamily="50" charset="-128"/>
              </a:rPr>
              <a:t>内容については、観光戦略実行推進会議において、民間有識者の意見を踏まえつつ</a:t>
            </a:r>
            <a:r>
              <a:rPr lang="ja-JP" altLang="en-US" sz="1100" dirty="0" smtClean="0">
                <a:latin typeface="ＭＳ Ｐゴシック" panose="020B0600070205080204" pitchFamily="50" charset="-128"/>
              </a:rPr>
              <a:t>、予算</a:t>
            </a:r>
            <a:r>
              <a:rPr lang="ja-JP" altLang="en-US" sz="1100" dirty="0">
                <a:latin typeface="ＭＳ Ｐゴシック" panose="020B0600070205080204" pitchFamily="50" charset="-128"/>
              </a:rPr>
              <a:t>編成過程で検討を行うため未定。</a:t>
            </a:r>
            <a:endParaRPr lang="en-US" altLang="ja-JP" sz="1100" dirty="0">
              <a:latin typeface="ＭＳ Ｐゴシック" panose="020B0600070205080204" pitchFamily="50" charset="-128"/>
            </a:endParaRPr>
          </a:p>
          <a:p>
            <a:pPr eaLnBrk="1" fontAlgn="auto" hangingPunct="1">
              <a:spcBef>
                <a:spcPts val="0"/>
              </a:spcBef>
              <a:spcAft>
                <a:spcPts val="0"/>
              </a:spcAft>
              <a:defRPr/>
            </a:pPr>
            <a:endParaRPr lang="en-US" altLang="ja-JP" sz="1100" dirty="0" smtClean="0">
              <a:latin typeface="ＭＳ Ｐゴシック" panose="020B0600070205080204" pitchFamily="50" charset="-128"/>
            </a:endParaRPr>
          </a:p>
          <a:p>
            <a:pPr eaLnBrk="1" fontAlgn="auto" hangingPunct="1">
              <a:spcBef>
                <a:spcPts val="0"/>
              </a:spcBef>
              <a:spcAft>
                <a:spcPts val="0"/>
              </a:spcAft>
              <a:defRPr/>
            </a:pPr>
            <a:r>
              <a:rPr lang="ja-JP" altLang="en-US" sz="900" dirty="0" smtClean="0">
                <a:latin typeface="ＭＳ Ｐゴシック" panose="020B0600070205080204" pitchFamily="50" charset="-128"/>
              </a:rPr>
              <a:t>（</a:t>
            </a:r>
            <a:r>
              <a:rPr lang="ja-JP" altLang="en-US" sz="900" dirty="0">
                <a:latin typeface="ＭＳ Ｐゴシック" panose="020B0600070205080204" pitchFamily="50" charset="-128"/>
              </a:rPr>
              <a:t>参考）前年度事業の</a:t>
            </a:r>
            <a:r>
              <a:rPr lang="ja-JP" altLang="en-US" sz="900" dirty="0" smtClean="0">
                <a:latin typeface="ＭＳ Ｐゴシック" panose="020B0600070205080204" pitchFamily="50" charset="-128"/>
              </a:rPr>
              <a:t>例</a:t>
            </a:r>
            <a:endParaRPr lang="en-US" altLang="ja-JP" sz="900" dirty="0" smtClean="0">
              <a:latin typeface="ＭＳ Ｐゴシック" panose="020B0600070205080204" pitchFamily="50" charset="-128"/>
            </a:endParaRPr>
          </a:p>
          <a:p>
            <a:pPr eaLnBrk="1" fontAlgn="auto" hangingPunct="1">
              <a:spcBef>
                <a:spcPts val="0"/>
              </a:spcBef>
              <a:spcAft>
                <a:spcPts val="0"/>
              </a:spcAft>
              <a:defRPr/>
            </a:pPr>
            <a:endParaRPr lang="en-US" altLang="ja-JP" sz="300" dirty="0">
              <a:latin typeface="ＭＳ Ｐゴシック" panose="020B0600070205080204" pitchFamily="50" charset="-128"/>
            </a:endParaRPr>
          </a:p>
          <a:p>
            <a:pPr eaLnBrk="1" fontAlgn="auto" hangingPunct="1">
              <a:spcBef>
                <a:spcPts val="0"/>
              </a:spcBef>
              <a:spcAft>
                <a:spcPts val="0"/>
              </a:spcAft>
            </a:pPr>
            <a:r>
              <a:rPr lang="ja-JP" altLang="en-US" sz="900" dirty="0" smtClean="0">
                <a:latin typeface="ＭＳ Ｐゴシック" panose="020B0600070205080204" pitchFamily="50" charset="-128"/>
              </a:rPr>
              <a:t>①</a:t>
            </a:r>
            <a:r>
              <a:rPr lang="ja-JP" altLang="en-US" sz="900" dirty="0">
                <a:latin typeface="ＭＳ Ｐゴシック" panose="020B0600070205080204" pitchFamily="50" charset="-128"/>
              </a:rPr>
              <a:t>ストレスフリーで快適に旅行できる環境の整備</a:t>
            </a:r>
            <a:endParaRPr lang="ja-JP" altLang="en-US" sz="900" u="sng" dirty="0">
              <a:latin typeface="ＭＳ Ｐゴシック" panose="020B0600070205080204" pitchFamily="50" charset="-128"/>
              <a:cs typeface="メイリオ" panose="020B0604030504040204" pitchFamily="50" charset="-128"/>
            </a:endParaRPr>
          </a:p>
          <a:p>
            <a:pPr lvl="0" eaLnBrk="1" fontAlgn="auto" hangingPunct="1">
              <a:spcBef>
                <a:spcPts val="0"/>
              </a:spcBef>
              <a:spcAft>
                <a:spcPts val="0"/>
              </a:spcAft>
              <a:defRPr/>
            </a:pPr>
            <a:r>
              <a:rPr lang="ja-JP" altLang="en-US" sz="900" dirty="0">
                <a:latin typeface="ＭＳ Ｐゴシック" panose="020B0600070205080204" pitchFamily="50" charset="-128"/>
                <a:cs typeface="メイリオ" panose="020B0604030504040204" pitchFamily="50" charset="-128"/>
              </a:rPr>
              <a:t>　</a:t>
            </a:r>
            <a:r>
              <a:rPr lang="ja-JP" altLang="en-US" sz="900" dirty="0" smtClean="0">
                <a:latin typeface="ＭＳ Ｐゴシック" panose="020B0600070205080204" pitchFamily="50" charset="-128"/>
                <a:cs typeface="メイリオ" panose="020B0604030504040204" pitchFamily="50" charset="-128"/>
              </a:rPr>
              <a:t>・</a:t>
            </a:r>
            <a:r>
              <a:rPr lang="ja-JP" altLang="en-US" sz="900" dirty="0">
                <a:latin typeface="ＭＳ Ｐゴシック" panose="020B0600070205080204" pitchFamily="50" charset="-128"/>
                <a:cs typeface="メイリオ" panose="020B0604030504040204" pitchFamily="50" charset="-128"/>
              </a:rPr>
              <a:t>最先端技術を活用した革新的な出入国審査</a:t>
            </a:r>
            <a:r>
              <a:rPr lang="ja-JP" altLang="en-US" sz="900" dirty="0" smtClean="0">
                <a:latin typeface="ＭＳ Ｐゴシック" panose="020B0600070205080204" pitchFamily="50" charset="-128"/>
                <a:cs typeface="メイリオ" panose="020B0604030504040204" pitchFamily="50" charset="-128"/>
              </a:rPr>
              <a:t>等の</a:t>
            </a:r>
            <a:r>
              <a:rPr lang="ja-JP" altLang="en-US" sz="900" dirty="0">
                <a:latin typeface="ＭＳ Ｐゴシック" panose="020B0600070205080204" pitchFamily="50" charset="-128"/>
                <a:cs typeface="メイリオ" panose="020B0604030504040204" pitchFamily="50" charset="-128"/>
              </a:rPr>
              <a:t>実現</a:t>
            </a:r>
            <a:r>
              <a:rPr lang="ja-JP" altLang="en-US" sz="900" dirty="0" smtClean="0">
                <a:latin typeface="ＭＳ Ｐゴシック" panose="020B0600070205080204" pitchFamily="50" charset="-128"/>
                <a:cs typeface="メイリオ" panose="020B0604030504040204" pitchFamily="50" charset="-128"/>
              </a:rPr>
              <a:t>等</a:t>
            </a:r>
            <a:r>
              <a:rPr lang="ja-JP" altLang="en-US" sz="900" dirty="0">
                <a:latin typeface="ＭＳ Ｐゴシック" panose="020B0600070205080204" pitchFamily="50" charset="-128"/>
                <a:cs typeface="メイリオ" panose="020B0604030504040204" pitchFamily="50" charset="-128"/>
              </a:rPr>
              <a:t>　</a:t>
            </a:r>
            <a:r>
              <a:rPr lang="ja-JP" altLang="en-US" sz="900" dirty="0" smtClean="0">
                <a:latin typeface="ＭＳ Ｐゴシック" panose="020B0600070205080204" pitchFamily="50" charset="-128"/>
                <a:cs typeface="メイリオ" panose="020B0604030504040204" pitchFamily="50" charset="-128"/>
              </a:rPr>
              <a:t>等</a:t>
            </a:r>
            <a:endParaRPr lang="en-US" altLang="ja-JP" sz="900" dirty="0" smtClean="0">
              <a:latin typeface="ＭＳ Ｐゴシック" panose="020B0600070205080204" pitchFamily="50" charset="-128"/>
              <a:cs typeface="メイリオ" panose="020B0604030504040204" pitchFamily="50" charset="-128"/>
            </a:endParaRPr>
          </a:p>
          <a:p>
            <a:pPr lvl="0" eaLnBrk="1" fontAlgn="auto" hangingPunct="1">
              <a:spcBef>
                <a:spcPts val="0"/>
              </a:spcBef>
              <a:spcAft>
                <a:spcPts val="0"/>
              </a:spcAft>
              <a:defRPr/>
            </a:pPr>
            <a:endParaRPr lang="ja-JP" altLang="en-US" sz="300" dirty="0">
              <a:latin typeface="ＭＳ Ｐゴシック" panose="020B0600070205080204" pitchFamily="50" charset="-128"/>
              <a:cs typeface="メイリオ" panose="020B0604030504040204" pitchFamily="50" charset="-128"/>
            </a:endParaRPr>
          </a:p>
          <a:p>
            <a:pPr lvl="0" eaLnBrk="1" fontAlgn="auto" hangingPunct="1">
              <a:spcBef>
                <a:spcPts val="0"/>
              </a:spcBef>
              <a:spcAft>
                <a:spcPts val="0"/>
              </a:spcAft>
              <a:defRPr/>
            </a:pPr>
            <a:r>
              <a:rPr lang="ja-JP" altLang="en-US" sz="900" dirty="0" smtClean="0">
                <a:latin typeface="ＭＳ Ｐゴシック" panose="020B0600070205080204" pitchFamily="50" charset="-128"/>
                <a:cs typeface="メイリオ" panose="020B0604030504040204" pitchFamily="50" charset="-128"/>
              </a:rPr>
              <a:t>②</a:t>
            </a:r>
            <a:r>
              <a:rPr lang="ja-JP" altLang="en-US" sz="900" dirty="0">
                <a:latin typeface="ＭＳ Ｐゴシック" panose="020B0600070205080204" pitchFamily="50" charset="-128"/>
              </a:rPr>
              <a:t>我が国の多様な魅力に関する情報の入手の容易化</a:t>
            </a:r>
            <a:endParaRPr lang="en-US" altLang="ja-JP" sz="900" dirty="0">
              <a:latin typeface="ＭＳ Ｐゴシック" panose="020B0600070205080204" pitchFamily="50" charset="-128"/>
            </a:endParaRPr>
          </a:p>
          <a:p>
            <a:pPr lvl="0" eaLnBrk="1" fontAlgn="auto" hangingPunct="1">
              <a:spcBef>
                <a:spcPts val="0"/>
              </a:spcBef>
              <a:spcAft>
                <a:spcPts val="0"/>
              </a:spcAft>
              <a:defRPr/>
            </a:pPr>
            <a:r>
              <a:rPr lang="ja-JP" altLang="en-US" sz="900" dirty="0" smtClean="0">
                <a:latin typeface="ＭＳ Ｐゴシック" panose="020B0600070205080204" pitchFamily="50" charset="-128"/>
                <a:cs typeface="メイリオ" panose="020B0604030504040204" pitchFamily="50" charset="-128"/>
              </a:rPr>
              <a:t>　・</a:t>
            </a:r>
            <a:r>
              <a:rPr lang="ja-JP" altLang="en-US" sz="900" dirty="0">
                <a:latin typeface="ＭＳ Ｐゴシック" panose="020B0600070205080204" pitchFamily="50" charset="-128"/>
                <a:cs typeface="メイリオ" panose="020B0604030504040204" pitchFamily="50" charset="-128"/>
              </a:rPr>
              <a:t>デジタルマーケティング等を活用した先進的</a:t>
            </a:r>
            <a:r>
              <a:rPr lang="ja-JP" altLang="en-US" sz="900" dirty="0" smtClean="0">
                <a:latin typeface="ＭＳ Ｐゴシック" panose="020B0600070205080204" pitchFamily="50" charset="-128"/>
                <a:cs typeface="メイリオ" panose="020B0604030504040204" pitchFamily="50" charset="-128"/>
              </a:rPr>
              <a:t>なプロモーション</a:t>
            </a:r>
            <a:r>
              <a:rPr lang="ja-JP" altLang="en-US" sz="900" dirty="0">
                <a:latin typeface="ＭＳ Ｐゴシック" panose="020B0600070205080204" pitchFamily="50" charset="-128"/>
                <a:cs typeface="メイリオ" panose="020B0604030504040204" pitchFamily="50" charset="-128"/>
              </a:rPr>
              <a:t>等の</a:t>
            </a:r>
            <a:r>
              <a:rPr lang="ja-JP" altLang="en-US" sz="900" dirty="0" smtClean="0">
                <a:latin typeface="ＭＳ Ｐゴシック" panose="020B0600070205080204" pitchFamily="50" charset="-128"/>
                <a:cs typeface="メイリオ" panose="020B0604030504040204" pitchFamily="50" charset="-128"/>
              </a:rPr>
              <a:t>実施</a:t>
            </a:r>
            <a:endParaRPr lang="en-US" altLang="ja-JP" sz="900" dirty="0" smtClean="0">
              <a:latin typeface="ＭＳ Ｐゴシック" panose="020B0600070205080204" pitchFamily="50" charset="-128"/>
              <a:cs typeface="メイリオ" panose="020B0604030504040204" pitchFamily="50" charset="-128"/>
            </a:endParaRPr>
          </a:p>
          <a:p>
            <a:pPr lvl="0" eaLnBrk="1" fontAlgn="auto" hangingPunct="1">
              <a:spcBef>
                <a:spcPts val="0"/>
              </a:spcBef>
              <a:spcAft>
                <a:spcPts val="0"/>
              </a:spcAft>
              <a:defRPr/>
            </a:pPr>
            <a:endParaRPr lang="en-US" altLang="ja-JP" sz="300" dirty="0">
              <a:latin typeface="ＭＳ Ｐゴシック" panose="020B0600070205080204" pitchFamily="50" charset="-128"/>
              <a:cs typeface="メイリオ" panose="020B0604030504040204" pitchFamily="50" charset="-128"/>
            </a:endParaRPr>
          </a:p>
          <a:p>
            <a:pPr eaLnBrk="1" fontAlgn="auto" hangingPunct="1">
              <a:spcBef>
                <a:spcPts val="0"/>
              </a:spcBef>
              <a:spcAft>
                <a:spcPts val="0"/>
              </a:spcAft>
            </a:pPr>
            <a:r>
              <a:rPr lang="ja-JP" altLang="en-US" sz="900" dirty="0" smtClean="0">
                <a:latin typeface="ＭＳ Ｐゴシック" panose="020B0600070205080204" pitchFamily="50" charset="-128"/>
              </a:rPr>
              <a:t>③</a:t>
            </a:r>
            <a:r>
              <a:rPr lang="ja-JP" altLang="en-US" sz="900" dirty="0">
                <a:latin typeface="ＭＳ Ｐゴシック" panose="020B0600070205080204" pitchFamily="50" charset="-128"/>
              </a:rPr>
              <a:t>地域固有の文化、自然等を活用した観光資源の整備等による地域での体験滞在の満足度向上</a:t>
            </a:r>
            <a:endParaRPr lang="en-US" altLang="ja-JP" sz="900" dirty="0">
              <a:latin typeface="ＭＳ Ｐゴシック" panose="020B0600070205080204" pitchFamily="50" charset="-128"/>
            </a:endParaRPr>
          </a:p>
          <a:p>
            <a:pPr eaLnBrk="1" fontAlgn="auto" hangingPunct="1">
              <a:spcBef>
                <a:spcPts val="0"/>
              </a:spcBef>
              <a:spcAft>
                <a:spcPts val="0"/>
              </a:spcAft>
            </a:pPr>
            <a:r>
              <a:rPr lang="ja-JP" altLang="en-US" sz="900" dirty="0" smtClean="0">
                <a:latin typeface="ＭＳ Ｐゴシック" panose="020B0600070205080204" pitchFamily="50" charset="-128"/>
                <a:cs typeface="メイリオ" panose="020B0604030504040204" pitchFamily="50" charset="-128"/>
              </a:rPr>
              <a:t>　・</a:t>
            </a:r>
            <a:r>
              <a:rPr lang="ja-JP" altLang="en-US" sz="900" dirty="0">
                <a:latin typeface="ＭＳ Ｐゴシック" panose="020B0600070205080204" pitchFamily="50" charset="-128"/>
                <a:cs typeface="メイリオ" panose="020B0604030504040204" pitchFamily="50" charset="-128"/>
              </a:rPr>
              <a:t>新たなインバウンド層の誘致のための</a:t>
            </a:r>
            <a:r>
              <a:rPr lang="ja-JP" altLang="en-US" sz="900" dirty="0" smtClean="0">
                <a:latin typeface="ＭＳ Ｐゴシック" panose="020B0600070205080204" pitchFamily="50" charset="-128"/>
                <a:cs typeface="メイリオ" panose="020B0604030504040204" pitchFamily="50" charset="-128"/>
              </a:rPr>
              <a:t>コンテンツ強化</a:t>
            </a:r>
            <a:r>
              <a:rPr lang="ja-JP" altLang="en-US" sz="900" dirty="0">
                <a:latin typeface="ＭＳ Ｐゴシック" panose="020B0600070205080204" pitchFamily="50" charset="-128"/>
                <a:cs typeface="メイリオ" panose="020B0604030504040204" pitchFamily="50" charset="-128"/>
              </a:rPr>
              <a:t>等</a:t>
            </a:r>
            <a:endParaRPr lang="en-US" altLang="ja-JP" sz="900" dirty="0">
              <a:latin typeface="ＭＳ Ｐゴシック" panose="020B0600070205080204" pitchFamily="50" charset="-128"/>
              <a:cs typeface="メイリオ" panose="020B0604030504040204" pitchFamily="50" charset="-128"/>
            </a:endParaRPr>
          </a:p>
          <a:p>
            <a:pPr eaLnBrk="1" fontAlgn="auto" hangingPunct="1">
              <a:spcBef>
                <a:spcPts val="0"/>
              </a:spcBef>
              <a:spcAft>
                <a:spcPts val="0"/>
              </a:spcAft>
              <a:defRPr/>
            </a:pPr>
            <a:r>
              <a:rPr lang="ja-JP" altLang="en-US" sz="900" dirty="0" smtClean="0">
                <a:latin typeface="ＭＳ Ｐゴシック" panose="020B0600070205080204" pitchFamily="50" charset="-128"/>
                <a:cs typeface="メイリオ" panose="020B0604030504040204" pitchFamily="50" charset="-128"/>
              </a:rPr>
              <a:t>　・</a:t>
            </a:r>
            <a:r>
              <a:rPr lang="ja-JP" altLang="en-US" sz="900" dirty="0">
                <a:latin typeface="ＭＳ Ｐゴシック" panose="020B0600070205080204" pitchFamily="50" charset="-128"/>
                <a:cs typeface="メイリオ" panose="020B0604030504040204" pitchFamily="50" charset="-128"/>
              </a:rPr>
              <a:t>文化財や国立公園等に関する多言語解説</a:t>
            </a:r>
            <a:r>
              <a:rPr lang="ja-JP" altLang="en-US" sz="900" dirty="0" smtClean="0">
                <a:latin typeface="ＭＳ Ｐゴシック" panose="020B0600070205080204" pitchFamily="50" charset="-128"/>
                <a:cs typeface="メイリオ" panose="020B0604030504040204" pitchFamily="50" charset="-128"/>
              </a:rPr>
              <a:t>の整備　等</a:t>
            </a:r>
            <a:endParaRPr lang="ja-JP" altLang="en-US" sz="1100" dirty="0">
              <a:latin typeface="ＭＳ Ｐゴシック" panose="020B0600070205080204" pitchFamily="50" charset="-128"/>
            </a:endParaRPr>
          </a:p>
        </p:txBody>
      </p:sp>
      <p:sp>
        <p:nvSpPr>
          <p:cNvPr id="49" name="正方形/長方形 48"/>
          <p:cNvSpPr/>
          <p:nvPr/>
        </p:nvSpPr>
        <p:spPr>
          <a:xfrm>
            <a:off x="4248096" y="3717032"/>
            <a:ext cx="1188000" cy="769441"/>
          </a:xfrm>
          <a:prstGeom prst="rect">
            <a:avLst/>
          </a:prstGeom>
        </p:spPr>
        <p:txBody>
          <a:bodyPr wrap="square">
            <a:spAutoFit/>
          </a:bodyPr>
          <a:lstStyle/>
          <a:p>
            <a:pPr lvl="0" eaLnBrk="1" fontAlgn="auto" hangingPunct="1">
              <a:spcBef>
                <a:spcPts val="0"/>
              </a:spcBef>
              <a:spcAft>
                <a:spcPts val="0"/>
              </a:spcAft>
              <a:defRPr/>
            </a:pPr>
            <a:r>
              <a:rPr lang="ja-JP" altLang="en-US" sz="1100" dirty="0" smtClean="0">
                <a:latin typeface="ＭＳ Ｐゴシック" panose="020B0600070205080204" pitchFamily="50" charset="-128"/>
              </a:rPr>
              <a:t>今後</a:t>
            </a:r>
            <a:r>
              <a:rPr lang="ja-JP" altLang="en-US" sz="1100" dirty="0">
                <a:latin typeface="ＭＳ Ｐゴシック" panose="020B0600070205080204" pitchFamily="50" charset="-128"/>
              </a:rPr>
              <a:t>事業内容が決定されるため</a:t>
            </a:r>
            <a:r>
              <a:rPr lang="ja-JP" altLang="en-US" sz="1100" dirty="0" smtClean="0">
                <a:latin typeface="ＭＳ Ｐゴシック" panose="020B0600070205080204" pitchFamily="50" charset="-128"/>
              </a:rPr>
              <a:t>、現時点</a:t>
            </a:r>
            <a:r>
              <a:rPr lang="ja-JP" altLang="en-US" sz="1100" dirty="0">
                <a:latin typeface="ＭＳ Ｐゴシック" panose="020B0600070205080204" pitchFamily="50" charset="-128"/>
              </a:rPr>
              <a:t>においては</a:t>
            </a:r>
            <a:r>
              <a:rPr lang="ja-JP" altLang="en-US" sz="1100" dirty="0" smtClean="0">
                <a:latin typeface="ＭＳ Ｐゴシック" panose="020B0600070205080204" pitchFamily="50" charset="-128"/>
              </a:rPr>
              <a:t>未定</a:t>
            </a:r>
            <a:endParaRPr lang="en-US" altLang="ja-JP" sz="1100" dirty="0" smtClean="0">
              <a:latin typeface="ＭＳ Ｐゴシック" panose="020B0600070205080204" pitchFamily="50" charset="-128"/>
            </a:endParaRPr>
          </a:p>
        </p:txBody>
      </p:sp>
      <p:sp>
        <p:nvSpPr>
          <p:cNvPr id="50" name="正方形/長方形 49"/>
          <p:cNvSpPr/>
          <p:nvPr/>
        </p:nvSpPr>
        <p:spPr>
          <a:xfrm>
            <a:off x="5550658" y="3717032"/>
            <a:ext cx="2376000" cy="1677382"/>
          </a:xfrm>
          <a:prstGeom prst="rect">
            <a:avLst/>
          </a:prstGeom>
        </p:spPr>
        <p:txBody>
          <a:bodyPr wrap="square">
            <a:spAutoFit/>
          </a:bodyPr>
          <a:lstStyle/>
          <a:p>
            <a:pPr lvl="0" eaLnBrk="1" fontAlgn="auto" hangingPunct="1">
              <a:spcBef>
                <a:spcPts val="0"/>
              </a:spcBef>
              <a:spcAft>
                <a:spcPts val="0"/>
              </a:spcAft>
            </a:pPr>
            <a:r>
              <a:rPr lang="ja-JP" altLang="en-US" sz="1100" dirty="0">
                <a:latin typeface="ＭＳ Ｐゴシック" panose="020B0600070205080204" pitchFamily="50" charset="-128"/>
              </a:rPr>
              <a:t>○訪日外国人旅行者数</a:t>
            </a:r>
            <a:endParaRPr lang="en-US" altLang="ja-JP" sz="1100" dirty="0">
              <a:latin typeface="ＭＳ Ｐゴシック" panose="020B0600070205080204" pitchFamily="50" charset="-128"/>
            </a:endParaRPr>
          </a:p>
          <a:p>
            <a:pPr lvl="0" eaLnBrk="1" fontAlgn="auto" hangingPunct="1">
              <a:spcBef>
                <a:spcPts val="0"/>
              </a:spcBef>
              <a:spcAft>
                <a:spcPts val="0"/>
              </a:spcAft>
            </a:pPr>
            <a:r>
              <a:rPr lang="ja-JP" altLang="en-US" sz="1100" dirty="0">
                <a:latin typeface="ＭＳ Ｐゴシック" panose="020B0600070205080204" pitchFamily="50" charset="-128"/>
              </a:rPr>
              <a:t>　 </a:t>
            </a:r>
            <a:r>
              <a:rPr lang="en-US" altLang="ja-JP" sz="1100" dirty="0" smtClean="0">
                <a:latin typeface="ＭＳ Ｐゴシック" panose="020B0600070205080204" pitchFamily="50" charset="-128"/>
              </a:rPr>
              <a:t>6,000</a:t>
            </a:r>
            <a:r>
              <a:rPr lang="ja-JP" altLang="en-US" sz="1100" dirty="0">
                <a:latin typeface="ＭＳ Ｐゴシック" panose="020B0600070205080204" pitchFamily="50" charset="-128"/>
              </a:rPr>
              <a:t>万人達成（</a:t>
            </a:r>
            <a:r>
              <a:rPr lang="en-US" altLang="ja-JP" sz="1100" dirty="0" smtClean="0">
                <a:latin typeface="ＭＳ Ｐゴシック" panose="020B0600070205080204" pitchFamily="50" charset="-128"/>
              </a:rPr>
              <a:t>2030</a:t>
            </a:r>
            <a:r>
              <a:rPr lang="ja-JP" altLang="en-US" sz="1100" dirty="0">
                <a:latin typeface="ＭＳ Ｐゴシック" panose="020B0600070205080204" pitchFamily="50" charset="-128"/>
              </a:rPr>
              <a:t>年</a:t>
            </a:r>
            <a:r>
              <a:rPr lang="ja-JP" altLang="en-US" sz="1100" dirty="0" smtClean="0">
                <a:latin typeface="ＭＳ Ｐゴシック" panose="020B0600070205080204" pitchFamily="50" charset="-128"/>
              </a:rPr>
              <a:t>）</a:t>
            </a:r>
            <a:endParaRPr lang="en-US" altLang="ja-JP" sz="1100" dirty="0" smtClean="0">
              <a:latin typeface="ＭＳ Ｐゴシック" panose="020B0600070205080204" pitchFamily="50" charset="-128"/>
            </a:endParaRPr>
          </a:p>
          <a:p>
            <a:pPr lvl="0" eaLnBrk="1" fontAlgn="auto" hangingPunct="1">
              <a:spcBef>
                <a:spcPts val="0"/>
              </a:spcBef>
              <a:spcAft>
                <a:spcPts val="0"/>
              </a:spcAft>
            </a:pPr>
            <a:endParaRPr lang="en-US" altLang="ja-JP" sz="500" dirty="0">
              <a:latin typeface="ＭＳ Ｐゴシック" panose="020B0600070205080204" pitchFamily="50" charset="-128"/>
            </a:endParaRPr>
          </a:p>
          <a:p>
            <a:pPr lvl="0" eaLnBrk="1" fontAlgn="auto" hangingPunct="1">
              <a:spcBef>
                <a:spcPts val="0"/>
              </a:spcBef>
              <a:spcAft>
                <a:spcPts val="0"/>
              </a:spcAft>
            </a:pPr>
            <a:r>
              <a:rPr lang="ja-JP" altLang="en-US" sz="1100" dirty="0">
                <a:latin typeface="ＭＳ Ｐゴシック" panose="020B0600070205080204" pitchFamily="50" charset="-128"/>
              </a:rPr>
              <a:t>○</a:t>
            </a:r>
            <a:r>
              <a:rPr lang="zh-TW" altLang="en-US" sz="1100" dirty="0">
                <a:latin typeface="ＭＳ Ｐゴシック" panose="020B0600070205080204" pitchFamily="50" charset="-128"/>
              </a:rPr>
              <a:t>訪日外国人旅行消費額</a:t>
            </a:r>
            <a:endParaRPr lang="en-US" altLang="zh-TW" sz="1100" dirty="0">
              <a:latin typeface="ＭＳ Ｐゴシック" panose="020B0600070205080204" pitchFamily="50" charset="-128"/>
            </a:endParaRPr>
          </a:p>
          <a:p>
            <a:pPr lvl="0" eaLnBrk="1" fontAlgn="auto" hangingPunct="1">
              <a:spcBef>
                <a:spcPts val="0"/>
              </a:spcBef>
              <a:spcAft>
                <a:spcPts val="0"/>
              </a:spcAft>
            </a:pPr>
            <a:r>
              <a:rPr lang="ja-JP" altLang="en-US" sz="1100" dirty="0">
                <a:latin typeface="ＭＳ Ｐゴシック" panose="020B0600070205080204" pitchFamily="50" charset="-128"/>
              </a:rPr>
              <a:t>　 </a:t>
            </a:r>
            <a:r>
              <a:rPr lang="en-US" altLang="ja-JP" sz="1100" dirty="0" smtClean="0">
                <a:latin typeface="ＭＳ Ｐゴシック" panose="020B0600070205080204" pitchFamily="50" charset="-128"/>
              </a:rPr>
              <a:t>12</a:t>
            </a:r>
            <a:r>
              <a:rPr lang="zh-TW" altLang="en-US" sz="1100" dirty="0" smtClean="0">
                <a:latin typeface="ＭＳ Ｐゴシック" panose="020B0600070205080204" pitchFamily="50" charset="-128"/>
              </a:rPr>
              <a:t>兆円</a:t>
            </a:r>
            <a:r>
              <a:rPr lang="zh-TW" altLang="en-US" sz="1100" dirty="0">
                <a:latin typeface="ＭＳ Ｐゴシック" panose="020B0600070205080204" pitchFamily="50" charset="-128"/>
              </a:rPr>
              <a:t>達成（</a:t>
            </a:r>
            <a:r>
              <a:rPr lang="en-US" altLang="zh-TW" sz="1100" dirty="0" smtClean="0">
                <a:latin typeface="ＭＳ Ｐゴシック" panose="020B0600070205080204" pitchFamily="50" charset="-128"/>
              </a:rPr>
              <a:t>2030</a:t>
            </a:r>
            <a:r>
              <a:rPr lang="zh-TW" altLang="en-US" sz="1100" dirty="0">
                <a:latin typeface="ＭＳ Ｐゴシック" panose="020B0600070205080204" pitchFamily="50" charset="-128"/>
              </a:rPr>
              <a:t>年）</a:t>
            </a:r>
            <a:endParaRPr lang="en-US" altLang="ja-JP" sz="1100" dirty="0">
              <a:latin typeface="ＭＳ Ｐゴシック" panose="020B0600070205080204" pitchFamily="50" charset="-128"/>
            </a:endParaRPr>
          </a:p>
          <a:p>
            <a:pPr lvl="0" eaLnBrk="1" fontAlgn="auto" hangingPunct="1">
              <a:spcBef>
                <a:spcPts val="0"/>
              </a:spcBef>
              <a:spcAft>
                <a:spcPts val="0"/>
              </a:spcAft>
            </a:pPr>
            <a:endParaRPr lang="en-US" altLang="ja-JP" sz="500" dirty="0" smtClean="0">
              <a:latin typeface="ＭＳ Ｐゴシック" panose="020B0600070205080204" pitchFamily="50" charset="-128"/>
            </a:endParaRPr>
          </a:p>
          <a:p>
            <a:pPr lvl="0" eaLnBrk="1" fontAlgn="auto" hangingPunct="1">
              <a:spcBef>
                <a:spcPts val="0"/>
              </a:spcBef>
              <a:spcAft>
                <a:spcPts val="0"/>
              </a:spcAft>
            </a:pPr>
            <a:r>
              <a:rPr lang="ja-JP" altLang="en-US" sz="1100" dirty="0" smtClean="0">
                <a:latin typeface="ＭＳ Ｐゴシック" panose="020B0600070205080204" pitchFamily="50" charset="-128"/>
              </a:rPr>
              <a:t>○</a:t>
            </a:r>
            <a:r>
              <a:rPr lang="ja-JP" altLang="en-US" sz="1100" dirty="0">
                <a:latin typeface="ＭＳ Ｐゴシック" panose="020B0600070205080204" pitchFamily="50" charset="-128"/>
              </a:rPr>
              <a:t>地方部での外国人延べ宿泊者数</a:t>
            </a:r>
            <a:endParaRPr lang="en-US" altLang="ja-JP" sz="1100" dirty="0">
              <a:latin typeface="ＭＳ Ｐゴシック" panose="020B0600070205080204" pitchFamily="50" charset="-128"/>
            </a:endParaRPr>
          </a:p>
          <a:p>
            <a:pPr lvl="0" eaLnBrk="1" fontAlgn="auto" hangingPunct="1">
              <a:spcBef>
                <a:spcPts val="0"/>
              </a:spcBef>
              <a:spcAft>
                <a:spcPts val="0"/>
              </a:spcAft>
            </a:pPr>
            <a:r>
              <a:rPr lang="ja-JP" altLang="en-US" sz="1100" dirty="0">
                <a:latin typeface="ＭＳ Ｐゴシック" panose="020B0600070205080204" pitchFamily="50" charset="-128"/>
              </a:rPr>
              <a:t>　 </a:t>
            </a:r>
            <a:r>
              <a:rPr lang="en-US" altLang="ja-JP" sz="1100" dirty="0" smtClean="0">
                <a:latin typeface="ＭＳ Ｐゴシック" panose="020B0600070205080204" pitchFamily="50" charset="-128"/>
              </a:rPr>
              <a:t>13,000</a:t>
            </a:r>
            <a:r>
              <a:rPr lang="ja-JP" altLang="en-US" sz="1100" dirty="0">
                <a:latin typeface="ＭＳ Ｐゴシック" panose="020B0600070205080204" pitchFamily="50" charset="-128"/>
              </a:rPr>
              <a:t>万人泊達成（</a:t>
            </a:r>
            <a:r>
              <a:rPr lang="en-US" altLang="ja-JP" sz="1100" dirty="0" smtClean="0">
                <a:latin typeface="ＭＳ Ｐゴシック" panose="020B0600070205080204" pitchFamily="50" charset="-128"/>
              </a:rPr>
              <a:t>2030</a:t>
            </a:r>
            <a:r>
              <a:rPr lang="ja-JP" altLang="en-US" sz="1100" dirty="0">
                <a:latin typeface="ＭＳ Ｐゴシック" panose="020B0600070205080204" pitchFamily="50" charset="-128"/>
              </a:rPr>
              <a:t>年）</a:t>
            </a:r>
            <a:endParaRPr lang="en-US" altLang="ja-JP" sz="1100" dirty="0">
              <a:latin typeface="ＭＳ Ｐゴシック" panose="020B0600070205080204" pitchFamily="50" charset="-128"/>
            </a:endParaRPr>
          </a:p>
          <a:p>
            <a:pPr lvl="0" eaLnBrk="1" fontAlgn="auto" hangingPunct="1">
              <a:spcBef>
                <a:spcPts val="0"/>
              </a:spcBef>
              <a:spcAft>
                <a:spcPts val="0"/>
              </a:spcAft>
            </a:pPr>
            <a:endParaRPr lang="en-US" altLang="ja-JP" sz="500" dirty="0" smtClean="0">
              <a:latin typeface="ＭＳ Ｐゴシック" panose="020B0600070205080204" pitchFamily="50" charset="-128"/>
            </a:endParaRPr>
          </a:p>
          <a:p>
            <a:pPr lvl="0" eaLnBrk="1" fontAlgn="auto" hangingPunct="1">
              <a:spcBef>
                <a:spcPts val="0"/>
              </a:spcBef>
              <a:spcAft>
                <a:spcPts val="0"/>
              </a:spcAft>
            </a:pPr>
            <a:r>
              <a:rPr lang="ja-JP" altLang="en-US" sz="1100" dirty="0" smtClean="0">
                <a:latin typeface="ＭＳ Ｐゴシック" panose="020B0600070205080204" pitchFamily="50" charset="-128"/>
              </a:rPr>
              <a:t>○</a:t>
            </a:r>
            <a:r>
              <a:rPr lang="ja-JP" altLang="en-US" sz="1100" dirty="0">
                <a:latin typeface="ＭＳ Ｐゴシック" panose="020B0600070205080204" pitchFamily="50" charset="-128"/>
              </a:rPr>
              <a:t>訪日外国人リピーター数</a:t>
            </a:r>
            <a:endParaRPr lang="en-US" altLang="ja-JP" sz="1100" dirty="0">
              <a:latin typeface="ＭＳ Ｐゴシック" panose="020B0600070205080204" pitchFamily="50" charset="-128"/>
            </a:endParaRPr>
          </a:p>
          <a:p>
            <a:pPr lvl="0" eaLnBrk="1" fontAlgn="auto" hangingPunct="1">
              <a:spcBef>
                <a:spcPts val="0"/>
              </a:spcBef>
              <a:spcAft>
                <a:spcPts val="0"/>
              </a:spcAft>
            </a:pPr>
            <a:r>
              <a:rPr lang="ja-JP" altLang="en-US" sz="1100" dirty="0">
                <a:latin typeface="ＭＳ Ｐゴシック" panose="020B0600070205080204" pitchFamily="50" charset="-128"/>
              </a:rPr>
              <a:t>　 </a:t>
            </a:r>
            <a:r>
              <a:rPr lang="en-US" altLang="ja-JP" sz="1100" dirty="0" smtClean="0">
                <a:latin typeface="ＭＳ Ｐゴシック" panose="020B0600070205080204" pitchFamily="50" charset="-128"/>
              </a:rPr>
              <a:t>3,600</a:t>
            </a:r>
            <a:r>
              <a:rPr lang="ja-JP" altLang="en-US" sz="1100" dirty="0">
                <a:latin typeface="ＭＳ Ｐゴシック" panose="020B0600070205080204" pitchFamily="50" charset="-128"/>
              </a:rPr>
              <a:t>万人達成（</a:t>
            </a:r>
            <a:r>
              <a:rPr lang="en-US" altLang="ja-JP" sz="1100" dirty="0" smtClean="0">
                <a:latin typeface="ＭＳ Ｐゴシック" panose="020B0600070205080204" pitchFamily="50" charset="-128"/>
              </a:rPr>
              <a:t>2030</a:t>
            </a:r>
            <a:r>
              <a:rPr lang="ja-JP" altLang="en-US" sz="1100" dirty="0">
                <a:latin typeface="ＭＳ Ｐゴシック" panose="020B0600070205080204" pitchFamily="50" charset="-128"/>
              </a:rPr>
              <a:t>年</a:t>
            </a:r>
            <a:r>
              <a:rPr lang="ja-JP" altLang="en-US" sz="1100" dirty="0" smtClean="0">
                <a:latin typeface="ＭＳ Ｐゴシック" panose="020B0600070205080204" pitchFamily="50" charset="-128"/>
              </a:rPr>
              <a:t>）</a:t>
            </a:r>
            <a:endParaRPr lang="ja-JP" altLang="en-US" sz="1100" dirty="0">
              <a:latin typeface="ＭＳ Ｐゴシック" panose="020B0600070205080204" pitchFamily="50" charset="-128"/>
            </a:endParaRPr>
          </a:p>
        </p:txBody>
      </p:sp>
      <p:sp>
        <p:nvSpPr>
          <p:cNvPr id="51" name="正方形/長方形 50"/>
          <p:cNvSpPr/>
          <p:nvPr/>
        </p:nvSpPr>
        <p:spPr>
          <a:xfrm>
            <a:off x="8064001" y="3717032"/>
            <a:ext cx="1044000" cy="430887"/>
          </a:xfrm>
          <a:prstGeom prst="rect">
            <a:avLst/>
          </a:prstGeom>
        </p:spPr>
        <p:txBody>
          <a:bodyPr wrap="square">
            <a:spAutoFit/>
          </a:bodyPr>
          <a:lstStyle/>
          <a:p>
            <a:pPr eaLnBrk="1" fontAlgn="auto" hangingPunct="1">
              <a:spcBef>
                <a:spcPts val="0"/>
              </a:spcBef>
              <a:spcAft>
                <a:spcPts val="0"/>
              </a:spcAft>
              <a:defRPr/>
            </a:pPr>
            <a:r>
              <a:rPr lang="ja-JP" altLang="en-US" sz="1100" dirty="0" smtClean="0">
                <a:latin typeface="ＭＳ Ｐゴシック" panose="020B0600070205080204" pitchFamily="50" charset="-128"/>
              </a:rPr>
              <a:t>「</a:t>
            </a:r>
            <a:r>
              <a:rPr lang="ja-JP" altLang="en-US" sz="1100" dirty="0">
                <a:latin typeface="ＭＳ Ｐゴシック" panose="020B0600070205080204" pitchFamily="50" charset="-128"/>
              </a:rPr>
              <a:t>観光先進国」の実現を</a:t>
            </a:r>
            <a:r>
              <a:rPr lang="ja-JP" altLang="en-US" sz="1100" dirty="0" smtClean="0">
                <a:latin typeface="ＭＳ Ｐゴシック" panose="020B0600070205080204" pitchFamily="50" charset="-128"/>
              </a:rPr>
              <a:t>図る</a:t>
            </a:r>
            <a:endParaRPr lang="en-US" altLang="ja-JP" sz="1100" dirty="0">
              <a:latin typeface="ＭＳ Ｐゴシック" panose="020B0600070205080204" pitchFamily="50" charset="-128"/>
            </a:endParaRPr>
          </a:p>
        </p:txBody>
      </p:sp>
    </p:spTree>
    <p:extLst>
      <p:ext uri="{BB962C8B-B14F-4D97-AF65-F5344CB8AC3E}">
        <p14:creationId xmlns:p14="http://schemas.microsoft.com/office/powerpoint/2010/main" val="152360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 name="正方形/長方形 1"/>
          <p:cNvSpPr>
            <a:spLocks noChangeArrowheads="1"/>
          </p:cNvSpPr>
          <p:nvPr/>
        </p:nvSpPr>
        <p:spPr>
          <a:xfrm>
            <a:off x="118582" y="388685"/>
            <a:ext cx="1495385" cy="272562"/>
          </a:xfrm>
          <a:prstGeom prst="rect">
            <a:avLst/>
          </a:prstGeom>
          <a:solidFill>
            <a:srgbClr val="EEECE1"/>
          </a:solidFill>
          <a:ln w="25400">
            <a:solidFill>
              <a:srgbClr val="002060"/>
            </a:solidFill>
            <a:miter lim="800000"/>
            <a:headEnd/>
            <a:tailEnd/>
          </a:ln>
        </p:spPr>
        <p:txBody>
          <a:bodyPr vert="horz" wrap="square" lIns="84406" tIns="42203" rIns="84406" bIns="42203" numCol="1" anchor="ctr" anchorCtr="0" compatLnSpc="1">
            <a:prstTxWarp prst="textNoShape">
              <a:avLst/>
            </a:prstTxWarp>
          </a:bodyPr>
          <a:lstStyle/>
          <a:p>
            <a:pPr algn="ctr" defTabSz="844083"/>
            <a:r>
              <a:rPr kumimoji="0" lang="ja-JP" altLang="en-US" sz="1108"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前年度事業の例</a:t>
            </a:r>
            <a:endParaRPr kumimoji="0" lang="ja-JP" altLang="ja-JP" sz="1662" dirty="0">
              <a:latin typeface="Arial" panose="020B0604020202020204" pitchFamily="34" charset="0"/>
            </a:endParaRPr>
          </a:p>
        </p:txBody>
      </p:sp>
      <p:grpSp>
        <p:nvGrpSpPr>
          <p:cNvPr id="1090" name="グループ化 14"/>
          <p:cNvGrpSpPr/>
          <p:nvPr/>
        </p:nvGrpSpPr>
        <p:grpSpPr>
          <a:xfrm>
            <a:off x="75223" y="804254"/>
            <a:ext cx="8972308" cy="5715693"/>
            <a:chOff x="128464" y="620687"/>
            <a:chExt cx="9720000" cy="3666881"/>
          </a:xfrm>
        </p:grpSpPr>
        <p:sp>
          <p:nvSpPr>
            <p:cNvPr id="1091" name="正方形/長方形 62"/>
            <p:cNvSpPr/>
            <p:nvPr/>
          </p:nvSpPr>
          <p:spPr>
            <a:xfrm>
              <a:off x="128464" y="620688"/>
              <a:ext cx="4824000" cy="1854759"/>
            </a:xfrm>
            <a:prstGeom prst="rect">
              <a:avLst/>
            </a:prstGeom>
            <a:ln>
              <a:solidFill>
                <a:srgbClr val="FF0066"/>
              </a:solidFill>
            </a:ln>
          </p:spPr>
          <p:txBody>
            <a:bodyPr wrap="square">
              <a:noAutofit/>
            </a:bodyPr>
            <a:lstStyle/>
            <a:p>
              <a:pPr defTabSz="844083" eaLnBrk="1" fontAlgn="auto" hangingPunct="1">
                <a:spcBef>
                  <a:spcPts val="0"/>
                </a:spcBef>
                <a:spcAft>
                  <a:spcPts val="0"/>
                </a:spcAft>
                <a:defRPr/>
              </a:pPr>
              <a:r>
                <a:rPr lang="ja-JP" altLang="en-US" sz="1015"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１．ストレスフリーで快適に旅行できる環境の整備</a:t>
              </a:r>
              <a:endParaRPr lang="en-US" altLang="ja-JP" sz="1015"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eaLnBrk="1" fontAlgn="auto" hangingPunct="1">
                <a:spcBef>
                  <a:spcPts val="0"/>
                </a:spcBef>
                <a:spcAft>
                  <a:spcPts val="0"/>
                </a:spcAft>
                <a:defRPr/>
              </a:pPr>
              <a:endParaRPr lang="ja-JP" altLang="en-US" sz="462"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○最先端技術を活用した革新的な出入国審査等の実現等</a:t>
              </a:r>
            </a:p>
            <a:p>
              <a:pPr eaLnBrk="1" fontAlgn="auto" hangingPunct="1">
                <a:spcBef>
                  <a:spcPts val="0"/>
                </a:spcBef>
                <a:spcAft>
                  <a:spcPts val="0"/>
                </a:spcAft>
                <a:defRPr/>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旅客が行う諸手続や空港内外の動線を一気通貫で円滑化・高度化し、</a:t>
              </a:r>
              <a:endParaRPr lang="en-US" altLang="ja-JP"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旅客満足度の向上を図る。</a:t>
              </a:r>
            </a:p>
          </p:txBody>
        </p:sp>
        <p:sp>
          <p:nvSpPr>
            <p:cNvPr id="1092" name="正方形/長方形 63"/>
            <p:cNvSpPr/>
            <p:nvPr/>
          </p:nvSpPr>
          <p:spPr>
            <a:xfrm>
              <a:off x="128464" y="2517797"/>
              <a:ext cx="4824000" cy="1769483"/>
            </a:xfrm>
            <a:prstGeom prst="rect">
              <a:avLst/>
            </a:prstGeom>
            <a:ln>
              <a:solidFill>
                <a:srgbClr val="FF0066"/>
              </a:solidFill>
            </a:ln>
          </p:spPr>
          <p:txBody>
            <a:bodyPr wrap="square">
              <a:noAutofit/>
            </a:bodyPr>
            <a:lstStyle/>
            <a:p>
              <a:pPr defTabSz="844083" eaLnBrk="1" fontAlgn="auto" hangingPunct="1">
                <a:spcBef>
                  <a:spcPts val="0"/>
                </a:spcBef>
                <a:spcAft>
                  <a:spcPts val="0"/>
                </a:spcAft>
                <a:defRPr/>
              </a:pPr>
              <a:r>
                <a:rPr lang="ja-JP" altLang="en-US" sz="1015"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２．我が国の多様な魅力に関する情報の入手の容易化</a:t>
              </a:r>
              <a:endParaRPr lang="en-US" altLang="ja-JP" sz="1015"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eaLnBrk="1" fontAlgn="auto" hangingPunct="1">
                <a:spcBef>
                  <a:spcPts val="0"/>
                </a:spcBef>
                <a:spcAft>
                  <a:spcPts val="0"/>
                </a:spcAft>
                <a:defRPr/>
              </a:pPr>
              <a:endParaRPr lang="en-US" altLang="ja-JP" sz="462"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○デジタルマーケティング等を活用した先進的なプロモーション等の実施</a:t>
              </a:r>
              <a:endParaRPr lang="en-US" altLang="ja-JP"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ウェブサイト等から得られる外国人旅行者の情報等を活用してプロモー</a:t>
              </a:r>
              <a:endParaRPr lang="en-US" altLang="ja-JP"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ションの高度化を図る。また、富裕旅行者の関心の高いテーマに特化し</a:t>
              </a:r>
              <a:endParaRPr lang="en-US" altLang="ja-JP"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15"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プロモーション等を実施する。</a:t>
              </a:r>
              <a:endParaRPr lang="en-US" altLang="ja-JP"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3" name="正方形/長方形 64"/>
            <p:cNvSpPr/>
            <p:nvPr/>
          </p:nvSpPr>
          <p:spPr>
            <a:xfrm>
              <a:off x="5060464" y="620687"/>
              <a:ext cx="4788000" cy="3666881"/>
            </a:xfrm>
            <a:prstGeom prst="rect">
              <a:avLst/>
            </a:prstGeom>
            <a:ln>
              <a:solidFill>
                <a:srgbClr val="FF0066"/>
              </a:solidFill>
            </a:ln>
          </p:spPr>
          <p:txBody>
            <a:bodyPr wrap="square">
              <a:noAutofit/>
            </a:bodyPr>
            <a:lstStyle/>
            <a:p>
              <a:pPr defTabSz="844083" eaLnBrk="1" fontAlgn="auto" hangingPunct="1">
                <a:spcBef>
                  <a:spcPts val="0"/>
                </a:spcBef>
                <a:spcAft>
                  <a:spcPts val="0"/>
                </a:spcAft>
                <a:defRPr/>
              </a:pPr>
              <a:r>
                <a:rPr lang="ja-JP" altLang="en-US" sz="1015"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３．地域固有の文化、自然等を活用した観光資源の整備等による地域での体験滞在の満足度向上</a:t>
              </a:r>
              <a:endParaRPr lang="en-US" altLang="ja-JP" sz="1015"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eaLnBrk="1" fontAlgn="auto" hangingPunct="1">
                <a:spcBef>
                  <a:spcPts val="0"/>
                </a:spcBef>
                <a:spcAft>
                  <a:spcPts val="0"/>
                </a:spcAft>
                <a:defRPr/>
              </a:pPr>
              <a:endParaRPr lang="ja-JP" altLang="en-US" sz="462"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○新たなインバウンド層の誘致のためのコンテンツ強化等</a:t>
              </a: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観光地域づくり法人（ＤＭＯ）とも連携し、地域ならではの豊かな観</a:t>
              </a:r>
              <a:endParaRPr lang="en-US" altLang="ja-JP"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光資源（城泊・寺泊、海の魅力、インフラ等）を活用し、新たなイン</a:t>
              </a:r>
              <a:endParaRPr lang="en-US" altLang="ja-JP"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バウンド層への訴求力が高い体験型観光コンテンツの造成やガイド人</a:t>
              </a:r>
              <a:endParaRPr lang="en-US" altLang="ja-JP"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材の育成等を実施する。</a:t>
              </a:r>
              <a:endParaRPr lang="en-US" altLang="ja-JP"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endParaRPr lang="en-US" altLang="ja-JP" sz="9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○文化財や国立公園等に関する多言語解説の整備</a:t>
              </a: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旅行者にとって分かりやすく、地域の面的観光ストーリーを伝える魅</a:t>
              </a:r>
              <a:endParaRPr lang="en-US" altLang="ja-JP"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力的な多言語解説を整備することで、訪日外国人の観光地での体験満</a:t>
              </a:r>
              <a:endParaRPr lang="en-US" altLang="ja-JP"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auto" hangingPunct="1">
                <a:spcBef>
                  <a:spcPts val="0"/>
                </a:spcBef>
                <a:spcAft>
                  <a:spcPts val="0"/>
                </a:spcAft>
                <a:defRPr/>
              </a:pPr>
              <a:r>
                <a:rPr lang="ja-JP" altLang="en-US" sz="1015"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足度の向上を図る。</a:t>
              </a:r>
            </a:p>
          </p:txBody>
        </p:sp>
      </p:grpSp>
      <p:pic>
        <p:nvPicPr>
          <p:cNvPr id="11" name="図 10"/>
          <p:cNvPicPr/>
          <p:nvPr/>
        </p:nvPicPr>
        <p:blipFill>
          <a:blip r:embed="rId3" cstate="print">
            <a:extLst>
              <a:ext uri="{28A0092B-C50C-407E-A947-70E740481C1C}">
                <a14:useLocalDpi xmlns:a14="http://schemas.microsoft.com/office/drawing/2010/main"/>
              </a:ext>
            </a:extLst>
          </a:blip>
          <a:stretch>
            <a:fillRect/>
          </a:stretch>
        </p:blipFill>
        <p:spPr>
          <a:xfrm>
            <a:off x="587484" y="1594985"/>
            <a:ext cx="3323077" cy="1860923"/>
          </a:xfrm>
          <a:prstGeom prst="rect">
            <a:avLst/>
          </a:prstGeom>
        </p:spPr>
      </p:pic>
      <p:grpSp>
        <p:nvGrpSpPr>
          <p:cNvPr id="13" name="グループ化 12"/>
          <p:cNvGrpSpPr/>
          <p:nvPr/>
        </p:nvGrpSpPr>
        <p:grpSpPr>
          <a:xfrm>
            <a:off x="614897" y="3462253"/>
            <a:ext cx="2093538" cy="166154"/>
            <a:chOff x="0" y="-104826"/>
            <a:chExt cx="3648075" cy="218213"/>
          </a:xfrm>
        </p:grpSpPr>
        <p:sp>
          <p:nvSpPr>
            <p:cNvPr id="14" name="右矢印 13"/>
            <p:cNvSpPr/>
            <p:nvPr/>
          </p:nvSpPr>
          <p:spPr>
            <a:xfrm>
              <a:off x="57150" y="-104826"/>
              <a:ext cx="3590925" cy="216000"/>
            </a:xfrm>
            <a:prstGeom prst="rightArrow">
              <a:avLst>
                <a:gd name="adj1" fmla="val 75665"/>
                <a:gd name="adj2" fmla="val 6054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 name="テキスト ボックス 62"/>
            <p:cNvSpPr txBox="1"/>
            <p:nvPr/>
          </p:nvSpPr>
          <p:spPr>
            <a:xfrm>
              <a:off x="0" y="-102513"/>
              <a:ext cx="3628273" cy="215900"/>
            </a:xfrm>
            <a:prstGeom prst="rect">
              <a:avLst/>
            </a:prstGeom>
            <a:noFill/>
          </p:spPr>
          <p:txBody>
            <a:bodyPr wrap="square" rtlCol="0">
              <a:noAutofit/>
            </a:bodyPr>
            <a:lstStyle/>
            <a:p>
              <a:pPr algn="ctr" latinLnBrk="1">
                <a:spcAft>
                  <a:spcPts val="0"/>
                </a:spcAft>
              </a:pPr>
              <a:r>
                <a:rPr lang="ja-JP" altLang="en-US" sz="462" b="1" dirty="0">
                  <a:solidFill>
                    <a:srgbClr val="FFFFFF"/>
                  </a:solidFill>
                  <a:latin typeface="ＭＳ Ｐゴシック" panose="020B0600070205080204" pitchFamily="50" charset="-128"/>
                  <a:ea typeface="Meiryo UI" panose="020B0604030504040204" pitchFamily="50" charset="-128"/>
                  <a:cs typeface="Meiryo UI" panose="020B0604030504040204" pitchFamily="50" charset="-128"/>
                </a:rPr>
                <a:t>チェックイン→搭乗までの自動化機器を顔認証システムで一元化（</a:t>
              </a:r>
              <a:r>
                <a:rPr lang="en-US" sz="462" b="1" dirty="0">
                  <a:solidFill>
                    <a:srgbClr val="FFFFFF"/>
                  </a:solidFill>
                  <a:latin typeface="ＭＳ Ｐゴシック" panose="020B0600070205080204" pitchFamily="50" charset="-128"/>
                  <a:ea typeface="Meiryo UI" panose="020B0604030504040204" pitchFamily="50" charset="-128"/>
                  <a:cs typeface="Meiryo UI" panose="020B0604030504040204" pitchFamily="50" charset="-128"/>
                </a:rPr>
                <a:t>One ID</a:t>
              </a:r>
              <a:r>
                <a:rPr lang="ja-JP" altLang="en-US" sz="462" b="1" dirty="0">
                  <a:solidFill>
                    <a:srgbClr val="FFFFFF"/>
                  </a:solidFill>
                  <a:latin typeface="ＭＳ Ｐゴシック" panose="020B0600070205080204" pitchFamily="50" charset="-128"/>
                  <a:ea typeface="Meiryo UI" panose="020B0604030504040204" pitchFamily="50" charset="-128"/>
                  <a:cs typeface="Meiryo UI" panose="020B0604030504040204" pitchFamily="50" charset="-128"/>
                </a:rPr>
                <a:t>化）</a:t>
              </a:r>
              <a:endParaRPr lang="ja-JP" altLang="en-US" sz="462" dirty="0">
                <a:solidFill>
                  <a:srgbClr val="000000"/>
                </a:solidFill>
                <a:latin typeface="ＭＳ Ｐゴシック" panose="020B0600070205080204" pitchFamily="50" charset="-128"/>
                <a:cs typeface="ＭＳ Ｐゴシック" panose="020B0600070205080204" pitchFamily="50" charset="-128"/>
              </a:endParaRPr>
            </a:p>
          </p:txBody>
        </p:sp>
      </p:grpSp>
      <p:sp>
        <p:nvSpPr>
          <p:cNvPr id="17" name="テキスト ボックス 83"/>
          <p:cNvSpPr txBox="1"/>
          <p:nvPr/>
        </p:nvSpPr>
        <p:spPr>
          <a:xfrm>
            <a:off x="118582" y="4692445"/>
            <a:ext cx="3323077" cy="205890"/>
          </a:xfrm>
          <a:prstGeom prst="rect">
            <a:avLst/>
          </a:prstGeom>
          <a:noFill/>
        </p:spPr>
        <p:txBody>
          <a:bodyPr wrap="square" rtlCol="0">
            <a:spAutoFit/>
          </a:bodyPr>
          <a:lstStyle/>
          <a:p>
            <a:pPr latinLnBrk="1">
              <a:spcAft>
                <a:spcPts val="0"/>
              </a:spcAft>
            </a:pPr>
            <a:r>
              <a:rPr lang="ja-JP" altLang="en-US" sz="738" dirty="0">
                <a:solidFill>
                  <a:srgbClr val="000000"/>
                </a:solidFill>
                <a:latin typeface="ＭＳ Ｐゴシック" panose="020B0600070205080204" pitchFamily="50" charset="-128"/>
                <a:ea typeface="Meiryo UI" panose="020B0604030504040204" pitchFamily="50" charset="-128"/>
                <a:cs typeface="ＭＳ ゴシック" panose="020B0609070205080204" pitchFamily="49" charset="-128"/>
              </a:rPr>
              <a:t>＜デジタルマーケティング等を活用した先進的なプロモーションのイメージ＞</a:t>
            </a:r>
            <a:endParaRPr lang="ja-JP" altLang="en-US" sz="738" dirty="0">
              <a:solidFill>
                <a:srgbClr val="000000"/>
              </a:solidFill>
              <a:latin typeface="ＭＳ Ｐゴシック" panose="020B0600070205080204" pitchFamily="50" charset="-128"/>
              <a:cs typeface="ＭＳ Ｐゴシック" panose="020B0600070205080204" pitchFamily="50" charset="-128"/>
            </a:endParaRPr>
          </a:p>
        </p:txBody>
      </p:sp>
      <p:grpSp>
        <p:nvGrpSpPr>
          <p:cNvPr id="18" name="グループ化 17"/>
          <p:cNvGrpSpPr/>
          <p:nvPr/>
        </p:nvGrpSpPr>
        <p:grpSpPr>
          <a:xfrm>
            <a:off x="650703" y="4924717"/>
            <a:ext cx="3323077" cy="1495385"/>
            <a:chOff x="0" y="0"/>
            <a:chExt cx="5524951" cy="2228852"/>
          </a:xfrm>
        </p:grpSpPr>
        <p:grpSp>
          <p:nvGrpSpPr>
            <p:cNvPr id="19" name="グループ化 18"/>
            <p:cNvGrpSpPr/>
            <p:nvPr/>
          </p:nvGrpSpPr>
          <p:grpSpPr>
            <a:xfrm>
              <a:off x="238540" y="0"/>
              <a:ext cx="5208270" cy="2228852"/>
              <a:chOff x="399023" y="0"/>
              <a:chExt cx="6374753" cy="3191546"/>
            </a:xfrm>
          </p:grpSpPr>
          <p:sp>
            <p:nvSpPr>
              <p:cNvPr id="26" name="右矢印 25"/>
              <p:cNvSpPr/>
              <p:nvPr/>
            </p:nvSpPr>
            <p:spPr>
              <a:xfrm>
                <a:off x="399023" y="25219"/>
                <a:ext cx="6374753" cy="400945"/>
              </a:xfrm>
              <a:prstGeom prst="rightArrow">
                <a:avLst/>
              </a:prstGeom>
              <a:noFill/>
              <a:ln w="19050" cap="flat" cmpd="sng" algn="ctr">
                <a:solidFill>
                  <a:srgbClr val="000000"/>
                </a:solidFill>
                <a:prstDash val="solid"/>
              </a:ln>
              <a:effectLst/>
            </p:spPr>
            <p:txBody>
              <a:bodyPr rtlCol="0" anchor="ctr"/>
              <a:lstStyle/>
              <a:p>
                <a:endParaRPr lang="ja-JP" altLang="en-US"/>
              </a:p>
            </p:txBody>
          </p:sp>
          <p:sp>
            <p:nvSpPr>
              <p:cNvPr id="27" name="正方形/長方形 26"/>
              <p:cNvSpPr/>
              <p:nvPr/>
            </p:nvSpPr>
            <p:spPr>
              <a:xfrm>
                <a:off x="696802" y="17632"/>
                <a:ext cx="1539513" cy="485898"/>
              </a:xfrm>
              <a:prstGeom prst="rect">
                <a:avLst/>
              </a:prstGeom>
              <a:solidFill>
                <a:srgbClr val="FFFFFF"/>
              </a:solidFill>
              <a:ln w="25400" cap="flat" cmpd="sng" algn="ctr">
                <a:solidFill>
                  <a:srgbClr val="BBE0E3">
                    <a:shade val="50000"/>
                  </a:srgbClr>
                </a:solidFill>
                <a:prstDash val="solid"/>
              </a:ln>
              <a:effectLst/>
            </p:spPr>
            <p:txBody>
              <a:bodyPr rtlCol="0" anchor="ctr"/>
              <a:lstStyle/>
              <a:p>
                <a:pPr algn="ctr" latinLnBrk="1">
                  <a:spcAft>
                    <a:spcPts val="0"/>
                  </a:spcAft>
                </a:pPr>
                <a:r>
                  <a:rPr lang="ja-JP" altLang="en-US" sz="831">
                    <a:solidFill>
                      <a:srgbClr val="FF0000"/>
                    </a:solidFill>
                    <a:latin typeface="ＭＳ Ｐゴシック" panose="020B0600070205080204" pitchFamily="50" charset="-128"/>
                    <a:ea typeface="Meiryo UI" panose="020B0604030504040204" pitchFamily="50" charset="-128"/>
                    <a:cs typeface="Meiryo UI" panose="020B0604030504040204" pitchFamily="50" charset="-128"/>
                  </a:rPr>
                  <a:t>データの収集</a:t>
                </a:r>
                <a:endParaRPr lang="ja-JP" altLang="en-US" sz="1108">
                  <a:solidFill>
                    <a:srgbClr val="000000"/>
                  </a:solidFill>
                  <a:latin typeface="ＭＳ Ｐゴシック" panose="020B0600070205080204" pitchFamily="50" charset="-128"/>
                  <a:cs typeface="ＭＳ Ｐゴシック" panose="020B0600070205080204" pitchFamily="50" charset="-128"/>
                </a:endParaRPr>
              </a:p>
            </p:txBody>
          </p:sp>
          <p:sp>
            <p:nvSpPr>
              <p:cNvPr id="28" name="タイトル 1"/>
              <p:cNvSpPr txBox="1">
                <a:spLocks/>
              </p:cNvSpPr>
              <p:nvPr/>
            </p:nvSpPr>
            <p:spPr bwMode="auto">
              <a:xfrm>
                <a:off x="4067270" y="1229911"/>
                <a:ext cx="821384" cy="2167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06" tIns="42153" rIns="84306" bIns="42153"/>
              <a:lstStyle/>
              <a:p>
                <a:endParaRPr lang="ja-JP" altLang="en-US"/>
              </a:p>
            </p:txBody>
          </p:sp>
          <p:sp>
            <p:nvSpPr>
              <p:cNvPr id="29" name="正方形/長方形 28"/>
              <p:cNvSpPr/>
              <p:nvPr/>
            </p:nvSpPr>
            <p:spPr>
              <a:xfrm>
                <a:off x="2589459" y="372"/>
                <a:ext cx="1539510" cy="504010"/>
              </a:xfrm>
              <a:prstGeom prst="rect">
                <a:avLst/>
              </a:prstGeom>
              <a:solidFill>
                <a:srgbClr val="FFFFFF"/>
              </a:solidFill>
              <a:ln w="25400" cap="flat" cmpd="sng" algn="ctr">
                <a:solidFill>
                  <a:srgbClr val="BBE0E3">
                    <a:shade val="50000"/>
                  </a:srgbClr>
                </a:solidFill>
                <a:prstDash val="solid"/>
              </a:ln>
              <a:effectLst/>
            </p:spPr>
            <p:txBody>
              <a:bodyPr rtlCol="0" anchor="ctr"/>
              <a:lstStyle/>
              <a:p>
                <a:pPr algn="ctr" latinLnBrk="1">
                  <a:spcAft>
                    <a:spcPts val="0"/>
                  </a:spcAft>
                </a:pPr>
                <a:r>
                  <a:rPr lang="ja-JP" altLang="en-US" sz="831">
                    <a:solidFill>
                      <a:srgbClr val="FF0000"/>
                    </a:solidFill>
                    <a:latin typeface="ＭＳ Ｐゴシック" panose="020B0600070205080204" pitchFamily="50" charset="-128"/>
                    <a:ea typeface="Meiryo UI" panose="020B0604030504040204" pitchFamily="50" charset="-128"/>
                    <a:cs typeface="Meiryo UI" panose="020B0604030504040204" pitchFamily="50" charset="-128"/>
                  </a:rPr>
                  <a:t>データの分析</a:t>
                </a:r>
                <a:endParaRPr lang="ja-JP" altLang="en-US" sz="1108">
                  <a:solidFill>
                    <a:srgbClr val="000000"/>
                  </a:solidFill>
                  <a:latin typeface="ＭＳ Ｐゴシック" panose="020B0600070205080204" pitchFamily="50" charset="-128"/>
                  <a:cs typeface="ＭＳ Ｐゴシック" panose="020B0600070205080204" pitchFamily="50" charset="-128"/>
                </a:endParaRPr>
              </a:p>
            </p:txBody>
          </p:sp>
          <p:sp>
            <p:nvSpPr>
              <p:cNvPr id="30" name="正方形/長方形 29"/>
              <p:cNvSpPr/>
              <p:nvPr/>
            </p:nvSpPr>
            <p:spPr>
              <a:xfrm>
                <a:off x="4659910" y="0"/>
                <a:ext cx="1539510" cy="478311"/>
              </a:xfrm>
              <a:prstGeom prst="rect">
                <a:avLst/>
              </a:prstGeom>
              <a:solidFill>
                <a:srgbClr val="FFFFFF"/>
              </a:solidFill>
              <a:ln w="25400" cap="flat" cmpd="sng" algn="ctr">
                <a:solidFill>
                  <a:srgbClr val="BBE0E3">
                    <a:shade val="50000"/>
                  </a:srgbClr>
                </a:solidFill>
                <a:prstDash val="solid"/>
              </a:ln>
              <a:effectLst/>
            </p:spPr>
            <p:txBody>
              <a:bodyPr rtlCol="0" anchor="ctr"/>
              <a:lstStyle/>
              <a:p>
                <a:pPr algn="ctr" latinLnBrk="1">
                  <a:spcAft>
                    <a:spcPts val="0"/>
                  </a:spcAft>
                </a:pPr>
                <a:r>
                  <a:rPr lang="ja-JP" altLang="en-US" sz="831">
                    <a:solidFill>
                      <a:srgbClr val="FF0000"/>
                    </a:solidFill>
                    <a:latin typeface="ＭＳ Ｐゴシック" panose="020B0600070205080204" pitchFamily="50" charset="-128"/>
                    <a:ea typeface="Meiryo UI" panose="020B0604030504040204" pitchFamily="50" charset="-128"/>
                    <a:cs typeface="Meiryo UI" panose="020B0604030504040204" pitchFamily="50" charset="-128"/>
                  </a:rPr>
                  <a:t>データの活用</a:t>
                </a:r>
                <a:endParaRPr lang="ja-JP" altLang="en-US" sz="1108">
                  <a:solidFill>
                    <a:srgbClr val="000000"/>
                  </a:solidFill>
                  <a:latin typeface="ＭＳ Ｐゴシック" panose="020B0600070205080204" pitchFamily="50" charset="-128"/>
                  <a:cs typeface="ＭＳ Ｐゴシック" panose="020B0600070205080204" pitchFamily="50" charset="-128"/>
                </a:endParaRPr>
              </a:p>
            </p:txBody>
          </p:sp>
          <p:pic>
            <p:nvPicPr>
              <p:cNvPr id="31" name="Picture 8" descr="Image result for tablea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8472" y="692171"/>
                <a:ext cx="1050810" cy="504390"/>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96294" y="1211248"/>
                <a:ext cx="1078873" cy="480049"/>
              </a:xfrm>
              <a:prstGeom prst="rect">
                <a:avLst/>
              </a:prstGeom>
            </p:spPr>
          </p:pic>
          <p:sp>
            <p:nvSpPr>
              <p:cNvPr id="33" name="下カーブ矢印 32"/>
              <p:cNvSpPr/>
              <p:nvPr/>
            </p:nvSpPr>
            <p:spPr>
              <a:xfrm rot="10800000">
                <a:off x="1045441" y="2556131"/>
                <a:ext cx="4876966" cy="400183"/>
              </a:xfrm>
              <a:prstGeom prst="curvedDownArrow">
                <a:avLst/>
              </a:prstGeom>
              <a:solidFill>
                <a:srgbClr val="BBE0E3"/>
              </a:solidFill>
              <a:ln w="25400" cap="flat" cmpd="sng" algn="ctr">
                <a:solidFill>
                  <a:srgbClr val="BBE0E3">
                    <a:shade val="50000"/>
                  </a:srgbClr>
                </a:solidFill>
                <a:prstDash val="solid"/>
              </a:ln>
              <a:effectLst/>
            </p:spPr>
            <p:txBody>
              <a:bodyPr rtlCol="0" anchor="ctr"/>
              <a:lstStyle/>
              <a:p>
                <a:endParaRPr lang="ja-JP" altLang="en-US"/>
              </a:p>
            </p:txBody>
          </p:sp>
          <p:sp>
            <p:nvSpPr>
              <p:cNvPr id="34" name="テキスト ボックス 89"/>
              <p:cNvSpPr txBox="1"/>
              <p:nvPr/>
            </p:nvSpPr>
            <p:spPr>
              <a:xfrm>
                <a:off x="2457728" y="2605067"/>
                <a:ext cx="2058263" cy="586479"/>
              </a:xfrm>
              <a:prstGeom prst="rect">
                <a:avLst/>
              </a:prstGeom>
              <a:solidFill>
                <a:srgbClr val="FFFFFF"/>
              </a:solidFill>
              <a:ln>
                <a:solidFill>
                  <a:srgbClr val="333399"/>
                </a:solidFill>
              </a:ln>
            </p:spPr>
            <p:txBody>
              <a:bodyPr wrap="square" lIns="33231" tIns="33231" rIns="33231" bIns="33231" rtlCol="0" anchor="ctr">
                <a:noAutofit/>
              </a:bodyPr>
              <a:lstStyle/>
              <a:p>
                <a:pPr algn="ctr" latinLnBrk="1">
                  <a:spcAft>
                    <a:spcPts val="0"/>
                  </a:spcAft>
                </a:pPr>
                <a:r>
                  <a:rPr lang="ja-JP" altLang="en-US" sz="738">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プロモーションの</a:t>
                </a:r>
                <a:endParaRPr lang="ja-JP" altLang="en-US" sz="1108">
                  <a:solidFill>
                    <a:srgbClr val="000000"/>
                  </a:solidFill>
                  <a:latin typeface="ＭＳ Ｐゴシック" panose="020B0600070205080204" pitchFamily="50" charset="-128"/>
                  <a:cs typeface="ＭＳ Ｐゴシック" panose="020B0600070205080204" pitchFamily="50" charset="-128"/>
                </a:endParaRPr>
              </a:p>
              <a:p>
                <a:pPr algn="ctr" latinLnBrk="1">
                  <a:spcAft>
                    <a:spcPts val="0"/>
                  </a:spcAft>
                </a:pPr>
                <a:r>
                  <a:rPr lang="ja-JP" altLang="en-US" sz="738">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見直し、改善</a:t>
                </a:r>
                <a:endParaRPr lang="ja-JP" altLang="en-US" sz="1108">
                  <a:solidFill>
                    <a:srgbClr val="000000"/>
                  </a:solidFill>
                  <a:latin typeface="ＭＳ Ｐゴシック" panose="020B0600070205080204" pitchFamily="50" charset="-128"/>
                  <a:cs typeface="ＭＳ Ｐゴシック" panose="020B0600070205080204" pitchFamily="50" charset="-128"/>
                </a:endParaRPr>
              </a:p>
            </p:txBody>
          </p:sp>
        </p:grpSp>
        <p:pic>
          <p:nvPicPr>
            <p:cNvPr id="20" name="Picture 9"/>
            <p:cNvPicPr>
              <a:picLocks noChangeAspect="1"/>
            </p:cNvPicPr>
            <p:nvPr/>
          </p:nvPicPr>
          <p:blipFill>
            <a:blip r:embed="rId6"/>
            <a:stretch>
              <a:fillRect/>
            </a:stretch>
          </p:blipFill>
          <p:spPr>
            <a:xfrm>
              <a:off x="0" y="537375"/>
              <a:ext cx="304165" cy="635000"/>
            </a:xfrm>
            <a:prstGeom prst="rect">
              <a:avLst/>
            </a:prstGeom>
            <a:noFill/>
            <a:ln>
              <a:noFill/>
            </a:ln>
          </p:spPr>
        </p:pic>
        <p:pic>
          <p:nvPicPr>
            <p:cNvPr id="21" name="図 20"/>
            <p:cNvPicPr>
              <a:picLocks noChangeAspect="1"/>
            </p:cNvPicPr>
            <p:nvPr/>
          </p:nvPicPr>
          <p:blipFill>
            <a:blip r:embed="rId7"/>
            <a:stretch>
              <a:fillRect/>
            </a:stretch>
          </p:blipFill>
          <p:spPr>
            <a:xfrm>
              <a:off x="405517" y="529424"/>
              <a:ext cx="487680" cy="628015"/>
            </a:xfrm>
            <a:prstGeom prst="rect">
              <a:avLst/>
            </a:prstGeom>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767" y="640742"/>
              <a:ext cx="807085" cy="426085"/>
            </a:xfrm>
            <a:prstGeom prst="rect">
              <a:avLst/>
            </a:prstGeom>
          </p:spPr>
        </p:pic>
        <p:grpSp>
          <p:nvGrpSpPr>
            <p:cNvPr id="23" name="グループ化 22"/>
            <p:cNvGrpSpPr/>
            <p:nvPr/>
          </p:nvGrpSpPr>
          <p:grpSpPr>
            <a:xfrm>
              <a:off x="4883601" y="545327"/>
              <a:ext cx="641350" cy="558390"/>
              <a:chOff x="1029239" y="111860"/>
              <a:chExt cx="540473" cy="800038"/>
            </a:xfrm>
          </p:grpSpPr>
          <p:pic>
            <p:nvPicPr>
              <p:cNvPr id="24" name="図 23"/>
              <p:cNvPicPr>
                <a:picLocks noChangeAspect="1"/>
              </p:cNvPicPr>
              <p:nvPr/>
            </p:nvPicPr>
            <p:blipFill>
              <a:blip r:embed="rId9"/>
              <a:stretch>
                <a:fillRect/>
              </a:stretch>
            </p:blipFill>
            <p:spPr>
              <a:xfrm>
                <a:off x="1029239" y="111860"/>
                <a:ext cx="506690" cy="800038"/>
              </a:xfrm>
              <a:prstGeom prst="rect">
                <a:avLst/>
              </a:prstGeom>
            </p:spPr>
          </p:pic>
          <p:pic>
            <p:nvPicPr>
              <p:cNvPr id="25" name="図 24" descr="「instagram」の画像検索結果"/>
              <p:cNvPicPr>
                <a:picLocks noChangeAspect="1" noChangeArrowheads="1"/>
              </p:cNvPicPr>
              <p:nvPr/>
            </p:nvPicPr>
            <p:blipFill>
              <a:blip r:embed="rId10">
                <a:clrChange>
                  <a:clrFrom>
                    <a:srgbClr val="FFFFFF"/>
                  </a:clrFrom>
                  <a:clrTo>
                    <a:srgbClr val="FFFFFF">
                      <a:alpha val="0"/>
                    </a:srgbClr>
                  </a:clrTo>
                </a:clrChange>
              </a:blip>
              <a:stretch>
                <a:fillRect/>
              </a:stretch>
            </p:blipFill>
            <p:spPr>
              <a:xfrm>
                <a:off x="1293048" y="551517"/>
                <a:ext cx="276664" cy="268168"/>
              </a:xfrm>
              <a:prstGeom prst="rect">
                <a:avLst/>
              </a:prstGeom>
              <a:noFill/>
            </p:spPr>
          </p:pic>
        </p:grpSp>
      </p:grpSp>
      <p:pic>
        <p:nvPicPr>
          <p:cNvPr id="35" name="図 34" descr="D:\Users\shigematsu-e2cv\Desktop\白パン用GC画像_210803.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44015" y="5285253"/>
            <a:ext cx="797538" cy="332308"/>
          </a:xfrm>
          <a:prstGeom prst="rect">
            <a:avLst/>
          </a:prstGeom>
          <a:noFill/>
          <a:ln>
            <a:noFill/>
          </a:ln>
        </p:spPr>
      </p:pic>
      <p:sp>
        <p:nvSpPr>
          <p:cNvPr id="36" name="テキスト ボックス 83"/>
          <p:cNvSpPr txBox="1"/>
          <p:nvPr/>
        </p:nvSpPr>
        <p:spPr>
          <a:xfrm>
            <a:off x="314347" y="5755412"/>
            <a:ext cx="1495278" cy="398585"/>
          </a:xfrm>
          <a:prstGeom prst="rect">
            <a:avLst/>
          </a:prstGeom>
          <a:noFill/>
        </p:spPr>
        <p:txBody>
          <a:bodyPr wrap="square" rtlCol="0">
            <a:noAutofit/>
          </a:bodyPr>
          <a:lstStyle/>
          <a:p>
            <a:pPr algn="ctr" latinLnBrk="1">
              <a:spcAft>
                <a:spcPts val="0"/>
              </a:spcAft>
            </a:pPr>
            <a:r>
              <a:rPr lang="en-US" sz="554"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554"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ウェブサイトや</a:t>
            </a:r>
            <a:r>
              <a:rPr lang="en-US" sz="554"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SNS</a:t>
            </a:r>
            <a:r>
              <a:rPr lang="ja-JP" altLang="en-US" sz="554"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の閲覧</a:t>
            </a:r>
            <a:endParaRPr lang="ja-JP" altLang="en-US" sz="554"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algn="ctr" latinLnBrk="1">
              <a:spcAft>
                <a:spcPts val="0"/>
              </a:spcAft>
            </a:pPr>
            <a:r>
              <a:rPr lang="ja-JP" altLang="en-US" sz="554"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状況等のデータを収集</a:t>
            </a:r>
            <a:endParaRPr lang="ja-JP" altLang="en-US" sz="554"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7" name="テキスト ボックス 84"/>
          <p:cNvSpPr txBox="1"/>
          <p:nvPr/>
        </p:nvSpPr>
        <p:spPr>
          <a:xfrm>
            <a:off x="1313366" y="5755413"/>
            <a:ext cx="1993509" cy="431995"/>
          </a:xfrm>
          <a:prstGeom prst="rect">
            <a:avLst/>
          </a:prstGeom>
        </p:spPr>
        <p:txBody>
          <a:bodyPr wrap="square">
            <a:noAutofit/>
          </a:bodyPr>
          <a:lstStyle/>
          <a:p>
            <a:pPr algn="ctr" latinLnBrk="1">
              <a:spcAft>
                <a:spcPts val="0"/>
              </a:spcAft>
              <a:tabLst>
                <a:tab pos="32239" algn="l"/>
              </a:tabLst>
            </a:pPr>
            <a:r>
              <a:rPr lang="ja-JP" altLang="en-US" sz="554"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収集したデータや外部のデータを活用し、</a:t>
            </a:r>
            <a:endParaRPr lang="ja-JP" altLang="en-US" sz="554"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algn="ctr" latinLnBrk="1">
              <a:spcAft>
                <a:spcPts val="0"/>
              </a:spcAft>
              <a:tabLst>
                <a:tab pos="32239" algn="l"/>
              </a:tabLst>
            </a:pPr>
            <a:r>
              <a:rPr lang="ja-JP" altLang="en-US" sz="554"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ターゲットの動向の要因分析を高度化</a:t>
            </a:r>
            <a:endParaRPr lang="ja-JP" altLang="en-US" sz="554"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8" name="正方形/長方形 37"/>
          <p:cNvSpPr/>
          <p:nvPr/>
        </p:nvSpPr>
        <p:spPr>
          <a:xfrm>
            <a:off x="2860464" y="5755413"/>
            <a:ext cx="1495278" cy="431995"/>
          </a:xfrm>
          <a:prstGeom prst="rect">
            <a:avLst/>
          </a:prstGeom>
        </p:spPr>
        <p:txBody>
          <a:bodyPr wrap="square">
            <a:noAutofit/>
          </a:bodyPr>
          <a:lstStyle/>
          <a:p>
            <a:pPr algn="ctr" latinLnBrk="1">
              <a:spcAft>
                <a:spcPts val="0"/>
              </a:spcAft>
              <a:tabLst>
                <a:tab pos="32239" algn="l"/>
              </a:tabLst>
            </a:pPr>
            <a:r>
              <a:rPr lang="ja-JP" altLang="en-US" sz="554"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ターゲットの興味・関心に応じた</a:t>
            </a:r>
            <a:endParaRPr lang="ja-JP" altLang="en-US" sz="554"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algn="ctr" latinLnBrk="1">
              <a:spcAft>
                <a:spcPts val="0"/>
              </a:spcAft>
              <a:tabLst>
                <a:tab pos="32239" algn="l"/>
              </a:tabLst>
            </a:pPr>
            <a:r>
              <a:rPr lang="ja-JP" altLang="en-US" sz="554"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内容を発信</a:t>
            </a:r>
            <a:endParaRPr lang="ja-JP" altLang="en-US" sz="554"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7" name="正方形/長方形 53"/>
          <p:cNvSpPr>
            <a:spLocks noChangeArrowheads="1"/>
          </p:cNvSpPr>
          <p:nvPr/>
        </p:nvSpPr>
        <p:spPr bwMode="auto">
          <a:xfrm>
            <a:off x="5336743" y="2033167"/>
            <a:ext cx="3156923" cy="132923"/>
          </a:xfrm>
          <a:prstGeom prst="rect">
            <a:avLst/>
          </a:prstGeom>
          <a:solidFill>
            <a:srgbClr val="00B0F0"/>
          </a:solidFill>
          <a:ln>
            <a:noFill/>
          </a:ln>
          <a:extLst>
            <a:ext uri="{91240B29-F687-4F45-9708-019B960494DF}">
              <a14:hiddenLine xmlns:a14="http://schemas.microsoft.com/office/drawing/2010/main" w="19050">
                <a:solidFill>
                  <a:srgbClr val="000000"/>
                </a:solidFill>
                <a:round/>
                <a:headEnd/>
                <a:tailEnd/>
              </a14:hiddenLine>
            </a:ext>
          </a:extLst>
        </p:spPr>
        <p:txBody>
          <a:bodyPr vert="horz" wrap="square" lIns="84406" tIns="42203" rIns="84406" bIns="42203" numCol="1" anchor="ctr" anchorCtr="0" compatLnSpc="1">
            <a:prstTxWarp prst="textNoShape">
              <a:avLst/>
            </a:prstTxWarp>
          </a:bodyPr>
          <a:lstStyle/>
          <a:p>
            <a:pPr algn="ctr" defTabSz="844083"/>
            <a:r>
              <a:rPr kumimoji="0" lang="ja-JP" altLang="ja-JP" sz="646" b="1" dirty="0">
                <a:solidFill>
                  <a:srgbClr val="FFFFFF"/>
                </a:solidFill>
                <a:latin typeface="メイリオ" panose="020B0604030504040204" pitchFamily="50" charset="-128"/>
                <a:ea typeface="メイリオ" panose="020B0604030504040204" pitchFamily="50" charset="-128"/>
                <a:cs typeface="ＭＳ Ｐゴシック" panose="020B0600070205080204" pitchFamily="50" charset="-128"/>
              </a:rPr>
              <a:t>アドベンチャーツーリズム等長期滞在型観光の強化</a:t>
            </a:r>
            <a:endParaRPr kumimoji="0" lang="ja-JP" altLang="ja-JP" sz="1108" dirty="0">
              <a:latin typeface="Arial" panose="020B0604020202020204" pitchFamily="34" charset="0"/>
            </a:endParaRPr>
          </a:p>
        </p:txBody>
      </p:sp>
      <p:sp>
        <p:nvSpPr>
          <p:cNvPr id="60" name="テキスト ボックス 409"/>
          <p:cNvSpPr txBox="1">
            <a:spLocks noChangeArrowheads="1"/>
          </p:cNvSpPr>
          <p:nvPr/>
        </p:nvSpPr>
        <p:spPr bwMode="auto">
          <a:xfrm>
            <a:off x="5170220" y="2166090"/>
            <a:ext cx="3156923" cy="17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indent="105510" algn="ctr" defTabSz="844083"/>
            <a:r>
              <a:rPr kumimoji="0" lang="ja-JP" altLang="ja-JP" sz="554" b="1" dirty="0">
                <a:solidFill>
                  <a:srgbClr val="C00000"/>
                </a:solidFill>
                <a:latin typeface="メイリオ" panose="020B0604030504040204" pitchFamily="50" charset="-128"/>
                <a:ea typeface="メイリオ" panose="020B0604030504040204" pitchFamily="50" charset="-128"/>
                <a:cs typeface="ＭＳ Ｐゴシック" panose="020B0600070205080204" pitchFamily="50" charset="-128"/>
              </a:rPr>
              <a:t>例（ツアーイメージ）：北海道冬のアドベンチャーツーリズム（</a:t>
            </a:r>
            <a:r>
              <a:rPr kumimoji="0" lang="en-US" altLang="ja-JP" sz="554" b="1" dirty="0">
                <a:solidFill>
                  <a:srgbClr val="C00000"/>
                </a:solidFill>
                <a:latin typeface="メイリオ" panose="020B0604030504040204" pitchFamily="50" charset="-128"/>
                <a:ea typeface="メイリオ" panose="020B0604030504040204" pitchFamily="50" charset="-128"/>
                <a:cs typeface="ＭＳ Ｐゴシック" panose="020B0600070205080204" pitchFamily="50" charset="-128"/>
              </a:rPr>
              <a:t>10</a:t>
            </a:r>
            <a:r>
              <a:rPr kumimoji="0" lang="ja-JP" altLang="en-US" sz="554" b="1" dirty="0">
                <a:solidFill>
                  <a:srgbClr val="C00000"/>
                </a:solidFill>
                <a:latin typeface="メイリオ" panose="020B0604030504040204" pitchFamily="50" charset="-128"/>
                <a:ea typeface="メイリオ" panose="020B0604030504040204" pitchFamily="50" charset="-128"/>
                <a:cs typeface="ＭＳ Ｐゴシック" panose="020B0600070205080204" pitchFamily="50" charset="-128"/>
              </a:rPr>
              <a:t>日間、</a:t>
            </a:r>
            <a:r>
              <a:rPr kumimoji="0" lang="en-US" altLang="ja-JP" sz="554" b="1" dirty="0">
                <a:solidFill>
                  <a:srgbClr val="C00000"/>
                </a:solidFill>
                <a:latin typeface="メイリオ" panose="020B0604030504040204" pitchFamily="50" charset="-128"/>
                <a:ea typeface="メイリオ" panose="020B0604030504040204" pitchFamily="50" charset="-128"/>
                <a:cs typeface="ＭＳ Ｐゴシック" panose="020B0600070205080204" pitchFamily="50" charset="-128"/>
              </a:rPr>
              <a:t>70</a:t>
            </a:r>
            <a:r>
              <a:rPr kumimoji="0" lang="ja-JP" altLang="en-US" sz="554" b="1" dirty="0">
                <a:solidFill>
                  <a:srgbClr val="C00000"/>
                </a:solidFill>
                <a:latin typeface="メイリオ" panose="020B0604030504040204" pitchFamily="50" charset="-128"/>
                <a:ea typeface="メイリオ" panose="020B0604030504040204" pitchFamily="50" charset="-128"/>
                <a:cs typeface="ＭＳ Ｐゴシック" panose="020B0600070205080204" pitchFamily="50" charset="-128"/>
              </a:rPr>
              <a:t>万円</a:t>
            </a:r>
            <a:r>
              <a:rPr kumimoji="0" lang="en-US" altLang="ja-JP" sz="554" b="1" dirty="0">
                <a:solidFill>
                  <a:srgbClr val="C00000"/>
                </a:solidFill>
                <a:latin typeface="メイリオ" panose="020B0604030504040204" pitchFamily="50" charset="-128"/>
                <a:ea typeface="メイリオ" panose="020B0604030504040204" pitchFamily="50" charset="-128"/>
                <a:cs typeface="ＭＳ Ｐゴシック" panose="020B0600070205080204" pitchFamily="50" charset="-128"/>
              </a:rPr>
              <a:t>/</a:t>
            </a:r>
            <a:r>
              <a:rPr kumimoji="0" lang="ja-JP" altLang="en-US" sz="554" b="1" dirty="0">
                <a:solidFill>
                  <a:srgbClr val="C00000"/>
                </a:solidFill>
                <a:latin typeface="メイリオ" panose="020B0604030504040204" pitchFamily="50" charset="-128"/>
                <a:ea typeface="メイリオ" panose="020B0604030504040204" pitchFamily="50" charset="-128"/>
                <a:cs typeface="ＭＳ Ｐゴシック" panose="020B0600070205080204" pitchFamily="50" charset="-128"/>
              </a:rPr>
              <a:t>人）</a:t>
            </a:r>
            <a:endParaRPr kumimoji="0" lang="ja-JP" altLang="en-US" sz="1108" dirty="0">
              <a:latin typeface="Arial" panose="020B0604020202020204" pitchFamily="34" charset="0"/>
            </a:endParaRPr>
          </a:p>
        </p:txBody>
      </p:sp>
      <p:sp>
        <p:nvSpPr>
          <p:cNvPr id="79" name="正方形/長方形 78"/>
          <p:cNvSpPr/>
          <p:nvPr/>
        </p:nvSpPr>
        <p:spPr>
          <a:xfrm>
            <a:off x="5835720" y="2330001"/>
            <a:ext cx="2259692" cy="627968"/>
          </a:xfrm>
          <a:prstGeom prst="rect">
            <a:avLst/>
          </a:prstGeom>
          <a:solidFill>
            <a:srgbClr val="FFC000">
              <a:lumMod val="20000"/>
              <a:lumOff val="80000"/>
            </a:srgbClr>
          </a:solidFill>
          <a:ln w="38100" cap="flat" cmpd="sng" algn="ctr">
            <a:noFill/>
            <a:prstDash val="solid"/>
            <a:miter lim="800000"/>
          </a:ln>
          <a:effectLst/>
        </p:spPr>
        <p:txBody>
          <a:bodyPr rtlCol="0" anchor="ctr"/>
          <a:lstStyle/>
          <a:p>
            <a:endParaRPr lang="ja-JP" altLang="en-US"/>
          </a:p>
        </p:txBody>
      </p:sp>
      <p:sp>
        <p:nvSpPr>
          <p:cNvPr id="80" name="正方形/長方形 79"/>
          <p:cNvSpPr/>
          <p:nvPr/>
        </p:nvSpPr>
        <p:spPr>
          <a:xfrm>
            <a:off x="5223089" y="3030187"/>
            <a:ext cx="1475725" cy="797538"/>
          </a:xfrm>
          <a:prstGeom prst="rect">
            <a:avLst/>
          </a:prstGeom>
          <a:solidFill>
            <a:srgbClr val="ED7D31">
              <a:lumMod val="20000"/>
              <a:lumOff val="80000"/>
            </a:srgbClr>
          </a:solidFill>
          <a:ln w="38100" cap="flat" cmpd="sng" algn="ctr">
            <a:noFill/>
            <a:prstDash val="solid"/>
            <a:miter lim="800000"/>
          </a:ln>
          <a:effectLst/>
        </p:spPr>
        <p:txBody>
          <a:bodyPr rtlCol="0" anchor="ctr"/>
          <a:lstStyle/>
          <a:p>
            <a:endParaRPr lang="ja-JP" altLang="en-US"/>
          </a:p>
        </p:txBody>
      </p:sp>
      <p:sp>
        <p:nvSpPr>
          <p:cNvPr id="81" name="正方形/長方形 80"/>
          <p:cNvSpPr/>
          <p:nvPr/>
        </p:nvSpPr>
        <p:spPr>
          <a:xfrm>
            <a:off x="6852164" y="3030187"/>
            <a:ext cx="1774441" cy="797538"/>
          </a:xfrm>
          <a:prstGeom prst="rect">
            <a:avLst/>
          </a:prstGeom>
          <a:solidFill>
            <a:srgbClr val="4472C4">
              <a:lumMod val="20000"/>
              <a:lumOff val="80000"/>
            </a:srgbClr>
          </a:solidFill>
          <a:ln w="38100" cap="flat" cmpd="sng" algn="ctr">
            <a:noFill/>
            <a:prstDash val="solid"/>
            <a:miter lim="800000"/>
          </a:ln>
          <a:effectLst/>
        </p:spPr>
        <p:txBody>
          <a:bodyPr rtlCol="0" anchor="ctr"/>
          <a:lstStyle/>
          <a:p>
            <a:endParaRPr lang="ja-JP" altLang="en-US"/>
          </a:p>
        </p:txBody>
      </p:sp>
      <p:pic>
        <p:nvPicPr>
          <p:cNvPr id="2130" name="図 3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8440" y="2299029"/>
            <a:ext cx="1927385" cy="1354921"/>
          </a:xfrm>
          <a:prstGeom prst="rect">
            <a:avLst/>
          </a:prstGeom>
          <a:noFill/>
          <a:extLst>
            <a:ext uri="{909E8E84-426E-40DD-AFC4-6F175D3DCCD1}">
              <a14:hiddenFill xmlns:a14="http://schemas.microsoft.com/office/drawing/2010/main">
                <a:solidFill>
                  <a:srgbClr val="FFFFFF"/>
                </a:solidFill>
              </a14:hiddenFill>
            </a:ext>
          </a:extLst>
        </p:spPr>
      </p:pic>
      <p:pic>
        <p:nvPicPr>
          <p:cNvPr id="2129" name="図 3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58602" y="2431966"/>
            <a:ext cx="498462" cy="324860"/>
          </a:xfrm>
          <a:prstGeom prst="rect">
            <a:avLst/>
          </a:prstGeom>
          <a:noFill/>
          <a:extLst>
            <a:ext uri="{909E8E84-426E-40DD-AFC4-6F175D3DCCD1}">
              <a14:hiddenFill xmlns:a14="http://schemas.microsoft.com/office/drawing/2010/main">
                <a:solidFill>
                  <a:srgbClr val="FFFFFF"/>
                </a:solidFill>
              </a14:hiddenFill>
            </a:ext>
          </a:extLst>
        </p:spPr>
      </p:pic>
      <p:sp>
        <p:nvSpPr>
          <p:cNvPr id="2048" name="テキスト ボックス 381"/>
          <p:cNvSpPr txBox="1">
            <a:spLocks noChangeArrowheads="1"/>
          </p:cNvSpPr>
          <p:nvPr/>
        </p:nvSpPr>
        <p:spPr bwMode="auto">
          <a:xfrm>
            <a:off x="7892440" y="3006156"/>
            <a:ext cx="454269"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ja-JP" altLang="ja-JP" sz="554" b="1" dirty="0">
                <a:latin typeface="メイリオ" panose="020B0604030504040204" pitchFamily="50" charset="-128"/>
                <a:ea typeface="メイリオ" panose="020B0604030504040204" pitchFamily="50" charset="-128"/>
                <a:cs typeface="ＭＳ Ｐゴシック" panose="020B0600070205080204" pitchFamily="50" charset="-128"/>
              </a:rPr>
              <a:t>自然</a:t>
            </a:r>
            <a:endParaRPr kumimoji="0" lang="ja-JP" altLang="ja-JP" sz="1292" dirty="0"/>
          </a:p>
        </p:txBody>
      </p:sp>
      <p:sp>
        <p:nvSpPr>
          <p:cNvPr id="2053" name="テキスト ボックス 401"/>
          <p:cNvSpPr txBox="1">
            <a:spLocks noChangeArrowheads="1"/>
          </p:cNvSpPr>
          <p:nvPr/>
        </p:nvSpPr>
        <p:spPr bwMode="auto">
          <a:xfrm>
            <a:off x="7713909" y="3126136"/>
            <a:ext cx="975946" cy="36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④流氷クルーズ</a:t>
            </a:r>
            <a:endParaRPr kumimoji="0" lang="ja-JP" altLang="ja-JP" sz="462" dirty="0">
              <a:solidFill>
                <a:srgbClr val="000000"/>
              </a:solidFill>
              <a:cs typeface="ＭＳ Ｐゴシック" panose="020B0600070205080204" pitchFamily="50" charset="-128"/>
            </a:endParaRPr>
          </a:p>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　＠</a:t>
            </a:r>
            <a:r>
              <a:rPr kumimoji="0" lang="ja-JP" altLang="ja-JP" sz="462" b="1" dirty="0">
                <a:solidFill>
                  <a:srgbClr val="000000"/>
                </a:solidFill>
                <a:cs typeface="メイリオ" panose="020B0604030504040204" pitchFamily="50" charset="-128"/>
              </a:rPr>
              <a:t>羅臼</a:t>
            </a:r>
            <a:endParaRPr kumimoji="0" lang="ja-JP" altLang="ja-JP" sz="462" dirty="0">
              <a:solidFill>
                <a:srgbClr val="000000"/>
              </a:solidFill>
              <a:cs typeface="ＭＳ Ｐゴシック" panose="020B0600070205080204" pitchFamily="50" charset="-128"/>
            </a:endParaRPr>
          </a:p>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　欧州富裕層に人気</a:t>
            </a:r>
            <a:endParaRPr kumimoji="0" lang="ja-JP" altLang="ja-JP" sz="462" dirty="0">
              <a:solidFill>
                <a:srgbClr val="000000"/>
              </a:solidFill>
              <a:cs typeface="ＭＳ Ｐゴシック" panose="020B0600070205080204" pitchFamily="50" charset="-128"/>
            </a:endParaRPr>
          </a:p>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　のオジロワシ観察</a:t>
            </a:r>
            <a:endParaRPr kumimoji="0" lang="ja-JP" altLang="ja-JP" sz="462" dirty="0"/>
          </a:p>
        </p:txBody>
      </p:sp>
      <p:sp>
        <p:nvSpPr>
          <p:cNvPr id="2054" name="テキスト ボックス 400"/>
          <p:cNvSpPr txBox="1">
            <a:spLocks noChangeArrowheads="1"/>
          </p:cNvSpPr>
          <p:nvPr/>
        </p:nvSpPr>
        <p:spPr bwMode="auto">
          <a:xfrm>
            <a:off x="7349759" y="3474413"/>
            <a:ext cx="1704243" cy="4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③ダイヤモンドダストの中のカヌー</a:t>
            </a:r>
            <a:endParaRPr kumimoji="0" lang="ja-JP" altLang="ja-JP" sz="462" dirty="0">
              <a:solidFill>
                <a:srgbClr val="000000"/>
              </a:solidFill>
              <a:cs typeface="ＭＳ Ｐゴシック" panose="020B0600070205080204" pitchFamily="50" charset="-128"/>
            </a:endParaRPr>
          </a:p>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　＠屈斜路湖</a:t>
            </a:r>
            <a:endParaRPr kumimoji="0" lang="ja-JP" altLang="ja-JP" sz="462" dirty="0">
              <a:solidFill>
                <a:srgbClr val="000000"/>
              </a:solidFill>
              <a:cs typeface="ＭＳ Ｐゴシック" panose="020B0600070205080204" pitchFamily="50" charset="-128"/>
            </a:endParaRPr>
          </a:p>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　タンチョウの求愛ダンスの観察＠鶴居</a:t>
            </a:r>
            <a:endParaRPr kumimoji="0" lang="ja-JP" altLang="ja-JP" sz="462" dirty="0"/>
          </a:p>
        </p:txBody>
      </p:sp>
      <p:sp>
        <p:nvSpPr>
          <p:cNvPr id="2055" name="テキスト ボックス 398"/>
          <p:cNvSpPr txBox="1">
            <a:spLocks noChangeArrowheads="1"/>
          </p:cNvSpPr>
          <p:nvPr/>
        </p:nvSpPr>
        <p:spPr bwMode="auto">
          <a:xfrm>
            <a:off x="5833524" y="2734624"/>
            <a:ext cx="1005254" cy="32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①トレッキング＠旭岳</a:t>
            </a:r>
            <a:endParaRPr kumimoji="0" lang="ja-JP" altLang="ja-JP" sz="462" dirty="0">
              <a:solidFill>
                <a:srgbClr val="000000"/>
              </a:solidFill>
              <a:cs typeface="ＭＳ Ｐゴシック" panose="020B0600070205080204" pitchFamily="50" charset="-128"/>
            </a:endParaRPr>
          </a:p>
          <a:p>
            <a:pPr algn="ct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　一面の雪景色・噴煙</a:t>
            </a:r>
            <a:endParaRPr kumimoji="0" lang="ja-JP" altLang="ja-JP" sz="462" dirty="0"/>
          </a:p>
        </p:txBody>
      </p:sp>
      <p:sp>
        <p:nvSpPr>
          <p:cNvPr id="2056" name="テキスト ボックス 402"/>
          <p:cNvSpPr txBox="1">
            <a:spLocks noChangeArrowheads="1"/>
          </p:cNvSpPr>
          <p:nvPr/>
        </p:nvSpPr>
        <p:spPr bwMode="auto">
          <a:xfrm>
            <a:off x="7250431" y="2406046"/>
            <a:ext cx="997927"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⑤流氷ウォーキング</a:t>
            </a:r>
            <a:endParaRPr kumimoji="0" lang="ja-JP"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endParaRPr>
          </a:p>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　＠知床（ウトロ）</a:t>
            </a:r>
            <a:endParaRPr kumimoji="0" lang="ja-JP"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endParaRPr>
          </a:p>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ドライスーツ着用</a:t>
            </a:r>
            <a:endParaRPr kumimoji="0" lang="ja-JP"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endParaRPr>
          </a:p>
          <a:p>
            <a:pPr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巨大な浮氷を散策</a:t>
            </a:r>
            <a:endParaRPr kumimoji="0" lang="ja-JP" altLang="ja-JP" sz="462" dirty="0">
              <a:latin typeface="メイリオ" panose="020B0604030504040204" pitchFamily="50" charset="-128"/>
              <a:ea typeface="メイリオ" panose="020B0604030504040204" pitchFamily="50" charset="-128"/>
            </a:endParaRPr>
          </a:p>
        </p:txBody>
      </p:sp>
      <p:sp>
        <p:nvSpPr>
          <p:cNvPr id="2057" name="テキスト ボックス 403"/>
          <p:cNvSpPr txBox="1">
            <a:spLocks noChangeArrowheads="1"/>
          </p:cNvSpPr>
          <p:nvPr/>
        </p:nvSpPr>
        <p:spPr bwMode="auto">
          <a:xfrm>
            <a:off x="5332100" y="3561938"/>
            <a:ext cx="1034562" cy="35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indent="88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82064"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②アイヌ文化体験</a:t>
            </a:r>
            <a:endParaRPr kumimoji="0" lang="ja-JP" altLang="ja-JP" sz="462" dirty="0">
              <a:solidFill>
                <a:srgbClr val="000000"/>
              </a:solidFill>
              <a:cs typeface="ＭＳ Ｐゴシック" panose="020B0600070205080204" pitchFamily="50" charset="-128"/>
            </a:endParaRPr>
          </a:p>
          <a:p>
            <a:pPr indent="82064" defTabSz="844083"/>
            <a:r>
              <a:rPr kumimoji="0" lang="ja-JP" altLang="ja-JP" sz="462"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＠屈斜路湖</a:t>
            </a:r>
            <a:endParaRPr kumimoji="0" lang="ja-JP" altLang="ja-JP" sz="462" dirty="0"/>
          </a:p>
        </p:txBody>
      </p:sp>
      <p:sp>
        <p:nvSpPr>
          <p:cNvPr id="2058" name="テキスト ボックス 383"/>
          <p:cNvSpPr txBox="1">
            <a:spLocks noChangeArrowheads="1"/>
          </p:cNvSpPr>
          <p:nvPr/>
        </p:nvSpPr>
        <p:spPr bwMode="auto">
          <a:xfrm>
            <a:off x="5271460" y="3006156"/>
            <a:ext cx="50702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ja-JP" altLang="ja-JP" sz="554" b="1" dirty="0">
                <a:latin typeface="メイリオ" panose="020B0604030504040204" pitchFamily="50" charset="-128"/>
                <a:ea typeface="メイリオ" panose="020B0604030504040204" pitchFamily="50" charset="-128"/>
                <a:cs typeface="ＭＳ Ｐゴシック" panose="020B0600070205080204" pitchFamily="50" charset="-128"/>
              </a:rPr>
              <a:t>文化</a:t>
            </a:r>
            <a:endParaRPr kumimoji="0" lang="ja-JP" altLang="ja-JP" sz="1292" dirty="0"/>
          </a:p>
        </p:txBody>
      </p:sp>
      <p:sp>
        <p:nvSpPr>
          <p:cNvPr id="2059" name="テキスト ボックス 404"/>
          <p:cNvSpPr txBox="1">
            <a:spLocks noChangeArrowheads="1"/>
          </p:cNvSpPr>
          <p:nvPr/>
        </p:nvSpPr>
        <p:spPr bwMode="auto">
          <a:xfrm>
            <a:off x="6035920" y="2299028"/>
            <a:ext cx="1474177" cy="17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algn="ctr" defTabSz="844083"/>
            <a:r>
              <a:rPr kumimoji="0" lang="ja-JP" altLang="ja-JP" sz="554" b="1" dirty="0">
                <a:latin typeface="メイリオ" panose="020B0604030504040204" pitchFamily="50" charset="-128"/>
                <a:ea typeface="メイリオ" panose="020B0604030504040204" pitchFamily="50" charset="-128"/>
                <a:cs typeface="ＭＳ Ｐゴシック" panose="020B0600070205080204" pitchFamily="50" charset="-128"/>
              </a:rPr>
              <a:t>観光体験・アクティビティ</a:t>
            </a:r>
            <a:endParaRPr kumimoji="0" lang="ja-JP" altLang="ja-JP" sz="1292" dirty="0"/>
          </a:p>
        </p:txBody>
      </p:sp>
      <p:sp>
        <p:nvSpPr>
          <p:cNvPr id="2060" name="テキスト ボックス 408"/>
          <p:cNvSpPr txBox="1">
            <a:spLocks noChangeArrowheads="1"/>
          </p:cNvSpPr>
          <p:nvPr/>
        </p:nvSpPr>
        <p:spPr bwMode="auto">
          <a:xfrm>
            <a:off x="5967848" y="3296063"/>
            <a:ext cx="1049215" cy="5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a:r>
              <a:rPr kumimoji="0" lang="ja-JP" altLang="ja-JP" sz="462"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rPr>
              <a:t>※</a:t>
            </a:r>
            <a:r>
              <a:rPr kumimoji="0" lang="ja-JP"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アドベンチャーツー</a:t>
            </a:r>
            <a:endParaRPr kumimoji="0" lang="ja-JP" altLang="ja-JP" sz="462" dirty="0">
              <a:solidFill>
                <a:srgbClr val="000000"/>
              </a:solidFill>
              <a:cs typeface="ＭＳ Ｐゴシック" panose="020B0600070205080204" pitchFamily="50" charset="-128"/>
            </a:endParaRPr>
          </a:p>
          <a:p>
            <a:pPr defTabSz="844083"/>
            <a:r>
              <a:rPr kumimoji="0" lang="ja-JP"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リズムの世界サミット</a:t>
            </a:r>
            <a:endParaRPr kumimoji="0" lang="ja-JP" altLang="ja-JP" sz="462" dirty="0">
              <a:solidFill>
                <a:srgbClr val="000000"/>
              </a:solidFill>
              <a:cs typeface="ＭＳ Ｐゴシック" panose="020B0600070205080204" pitchFamily="50" charset="-128"/>
            </a:endParaRPr>
          </a:p>
          <a:p>
            <a:pPr defTabSz="844083"/>
            <a:r>
              <a:rPr kumimoji="0" lang="ja-JP"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開催</a:t>
            </a:r>
            <a:endParaRPr kumimoji="0" lang="ja-JP" altLang="ja-JP" sz="462" dirty="0">
              <a:solidFill>
                <a:srgbClr val="000000"/>
              </a:solidFill>
              <a:cs typeface="ＭＳ Ｐゴシック" panose="020B0600070205080204" pitchFamily="50" charset="-128"/>
            </a:endParaRPr>
          </a:p>
          <a:p>
            <a:pPr defTabSz="844083"/>
            <a:r>
              <a:rPr kumimoji="0" lang="ja-JP"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＠北海道（</a:t>
            </a:r>
            <a:r>
              <a:rPr kumimoji="0" lang="en-US"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2021</a:t>
            </a:r>
            <a:r>
              <a:rPr kumimoji="0" lang="ja-JP" altLang="en-US"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年秋）</a:t>
            </a:r>
            <a:endParaRPr kumimoji="0" lang="ja-JP" altLang="en-US" sz="462" dirty="0"/>
          </a:p>
        </p:txBody>
      </p:sp>
      <p:cxnSp>
        <p:nvCxnSpPr>
          <p:cNvPr id="93" name="直線矢印コネクタ 92"/>
          <p:cNvCxnSpPr/>
          <p:nvPr/>
        </p:nvCxnSpPr>
        <p:spPr>
          <a:xfrm flipV="1">
            <a:off x="6453392" y="2992468"/>
            <a:ext cx="211761" cy="139684"/>
          </a:xfrm>
          <a:prstGeom prst="straightConnector1">
            <a:avLst/>
          </a:prstGeom>
          <a:noFill/>
          <a:ln w="6350" cap="flat" cmpd="sng" algn="ctr">
            <a:solidFill>
              <a:sysClr val="windowText" lastClr="000000"/>
            </a:solidFill>
            <a:prstDash val="solid"/>
            <a:miter lim="800000"/>
            <a:tailEnd type="triangle"/>
          </a:ln>
          <a:effectLst/>
        </p:spPr>
      </p:cxnSp>
      <p:pic>
        <p:nvPicPr>
          <p:cNvPr id="2118" name="図 40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53699" y="3136486"/>
            <a:ext cx="99692" cy="86618"/>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直線矢印コネクタ 94"/>
          <p:cNvCxnSpPr/>
          <p:nvPr/>
        </p:nvCxnSpPr>
        <p:spPr>
          <a:xfrm>
            <a:off x="6774881" y="2968131"/>
            <a:ext cx="132923" cy="33231"/>
          </a:xfrm>
          <a:prstGeom prst="straightConnector1">
            <a:avLst/>
          </a:prstGeom>
          <a:noFill/>
          <a:ln w="6350" cap="flat" cmpd="sng" algn="ctr">
            <a:solidFill>
              <a:sysClr val="windowText" lastClr="000000"/>
            </a:solidFill>
            <a:prstDash val="solid"/>
            <a:miter lim="800000"/>
            <a:tailEnd type="triangle"/>
          </a:ln>
          <a:effectLst/>
        </p:spPr>
      </p:cxnSp>
      <p:sp>
        <p:nvSpPr>
          <p:cNvPr id="96" name="楕円 95"/>
          <p:cNvSpPr/>
          <p:nvPr/>
        </p:nvSpPr>
        <p:spPr>
          <a:xfrm>
            <a:off x="6664775" y="2928473"/>
            <a:ext cx="99692" cy="99692"/>
          </a:xfrm>
          <a:prstGeom prst="ellipse">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a:p>
        </p:txBody>
      </p:sp>
      <p:sp>
        <p:nvSpPr>
          <p:cNvPr id="2061" name="テキスト ボックス 6"/>
          <p:cNvSpPr txBox="1">
            <a:spLocks noChangeArrowheads="1"/>
          </p:cNvSpPr>
          <p:nvPr/>
        </p:nvSpPr>
        <p:spPr bwMode="auto">
          <a:xfrm>
            <a:off x="6589279" y="2904088"/>
            <a:ext cx="257908" cy="20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en-US"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1</a:t>
            </a:r>
            <a:endParaRPr kumimoji="0" lang="en-US" altLang="ja-JP" sz="1108" dirty="0">
              <a:latin typeface="Arial" panose="020B0604020202020204" pitchFamily="34" charset="0"/>
            </a:endParaRPr>
          </a:p>
        </p:txBody>
      </p:sp>
      <p:sp>
        <p:nvSpPr>
          <p:cNvPr id="98" name="楕円 97"/>
          <p:cNvSpPr/>
          <p:nvPr/>
        </p:nvSpPr>
        <p:spPr>
          <a:xfrm>
            <a:off x="7297226" y="2814146"/>
            <a:ext cx="99692" cy="99692"/>
          </a:xfrm>
          <a:prstGeom prst="ellipse">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a:p>
        </p:txBody>
      </p:sp>
      <p:sp>
        <p:nvSpPr>
          <p:cNvPr id="99" name="楕円 98"/>
          <p:cNvSpPr/>
          <p:nvPr/>
        </p:nvSpPr>
        <p:spPr>
          <a:xfrm>
            <a:off x="6897941" y="2949271"/>
            <a:ext cx="99692" cy="99692"/>
          </a:xfrm>
          <a:prstGeom prst="ellipse">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a:p>
        </p:txBody>
      </p:sp>
      <p:cxnSp>
        <p:nvCxnSpPr>
          <p:cNvPr id="100" name="直線矢印コネクタ 99"/>
          <p:cNvCxnSpPr/>
          <p:nvPr/>
        </p:nvCxnSpPr>
        <p:spPr>
          <a:xfrm flipV="1">
            <a:off x="7132756" y="2897248"/>
            <a:ext cx="132923" cy="66462"/>
          </a:xfrm>
          <a:prstGeom prst="straightConnector1">
            <a:avLst/>
          </a:prstGeom>
          <a:noFill/>
          <a:ln w="6350" cap="flat" cmpd="sng" algn="ctr">
            <a:solidFill>
              <a:sysClr val="windowText" lastClr="000000"/>
            </a:solidFill>
            <a:prstDash val="solid"/>
            <a:miter lim="800000"/>
            <a:tailEnd type="triangle"/>
          </a:ln>
          <a:effectLst/>
        </p:spPr>
      </p:cxnSp>
      <p:sp>
        <p:nvSpPr>
          <p:cNvPr id="2062" name="テキスト ボックス 10"/>
          <p:cNvSpPr txBox="1">
            <a:spLocks noChangeArrowheads="1"/>
          </p:cNvSpPr>
          <p:nvPr/>
        </p:nvSpPr>
        <p:spPr bwMode="auto">
          <a:xfrm>
            <a:off x="6818104" y="2926008"/>
            <a:ext cx="265235"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en-US" altLang="ja-JP" sz="462">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2</a:t>
            </a:r>
            <a:endParaRPr kumimoji="0" lang="en-US" altLang="ja-JP" sz="1108">
              <a:latin typeface="Arial" panose="020B0604020202020204" pitchFamily="34" charset="0"/>
            </a:endParaRPr>
          </a:p>
        </p:txBody>
      </p:sp>
      <p:sp>
        <p:nvSpPr>
          <p:cNvPr id="2063" name="テキスト ボックス 20"/>
          <p:cNvSpPr txBox="1">
            <a:spLocks noChangeArrowheads="1"/>
          </p:cNvSpPr>
          <p:nvPr/>
        </p:nvSpPr>
        <p:spPr bwMode="auto">
          <a:xfrm>
            <a:off x="7224468" y="2796176"/>
            <a:ext cx="254977" cy="21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en-US"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4</a:t>
            </a:r>
            <a:endParaRPr kumimoji="0" lang="en-US" altLang="ja-JP" sz="1108" dirty="0">
              <a:latin typeface="Arial" panose="020B0604020202020204" pitchFamily="34" charset="0"/>
            </a:endParaRPr>
          </a:p>
        </p:txBody>
      </p:sp>
      <p:sp>
        <p:nvSpPr>
          <p:cNvPr id="103" name="楕円 102"/>
          <p:cNvSpPr/>
          <p:nvPr/>
        </p:nvSpPr>
        <p:spPr>
          <a:xfrm>
            <a:off x="7197534" y="2797556"/>
            <a:ext cx="99692" cy="99692"/>
          </a:xfrm>
          <a:prstGeom prst="ellipse">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a:p>
        </p:txBody>
      </p:sp>
      <p:sp>
        <p:nvSpPr>
          <p:cNvPr id="104" name="楕円 103"/>
          <p:cNvSpPr/>
          <p:nvPr/>
        </p:nvSpPr>
        <p:spPr>
          <a:xfrm>
            <a:off x="7008104" y="2942623"/>
            <a:ext cx="99692" cy="99692"/>
          </a:xfrm>
          <a:prstGeom prst="ellipse">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a:p>
        </p:txBody>
      </p:sp>
      <p:sp>
        <p:nvSpPr>
          <p:cNvPr id="2064" name="テキスト ボックス 19"/>
          <p:cNvSpPr txBox="1">
            <a:spLocks noChangeArrowheads="1"/>
          </p:cNvSpPr>
          <p:nvPr/>
        </p:nvSpPr>
        <p:spPr bwMode="auto">
          <a:xfrm>
            <a:off x="6934550" y="2921801"/>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en-US" altLang="ja-JP" sz="462">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3</a:t>
            </a:r>
            <a:endParaRPr kumimoji="0" lang="en-US" altLang="ja-JP" sz="1108">
              <a:latin typeface="Arial" panose="020B0604020202020204" pitchFamily="34" charset="0"/>
            </a:endParaRPr>
          </a:p>
        </p:txBody>
      </p:sp>
      <p:sp>
        <p:nvSpPr>
          <p:cNvPr id="2066" name="テキスト ボックス 21"/>
          <p:cNvSpPr txBox="1">
            <a:spLocks noChangeArrowheads="1"/>
          </p:cNvSpPr>
          <p:nvPr/>
        </p:nvSpPr>
        <p:spPr bwMode="auto">
          <a:xfrm>
            <a:off x="7115969" y="2770254"/>
            <a:ext cx="249115" cy="20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en-US" altLang="ja-JP" sz="462"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5</a:t>
            </a:r>
            <a:endParaRPr kumimoji="0" lang="en-US" altLang="ja-JP" sz="1108" dirty="0">
              <a:latin typeface="Arial" panose="020B0604020202020204" pitchFamily="34" charset="0"/>
            </a:endParaRPr>
          </a:p>
        </p:txBody>
      </p:sp>
      <p:pic>
        <p:nvPicPr>
          <p:cNvPr id="2105" name="図 16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36155" y="3208024"/>
            <a:ext cx="531692" cy="374532"/>
          </a:xfrm>
          <a:prstGeom prst="rect">
            <a:avLst/>
          </a:prstGeom>
          <a:noFill/>
          <a:extLst>
            <a:ext uri="{909E8E84-426E-40DD-AFC4-6F175D3DCCD1}">
              <a14:hiddenFill xmlns:a14="http://schemas.microsoft.com/office/drawing/2010/main">
                <a:solidFill>
                  <a:srgbClr val="FFFFFF"/>
                </a:solidFill>
              </a14:hiddenFill>
            </a:ext>
          </a:extLst>
        </p:spPr>
      </p:pic>
      <p:pic>
        <p:nvPicPr>
          <p:cNvPr id="2104" name="図 17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89061" y="3366910"/>
            <a:ext cx="598154" cy="394435"/>
          </a:xfrm>
          <a:prstGeom prst="rect">
            <a:avLst/>
          </a:prstGeom>
          <a:noFill/>
          <a:extLst>
            <a:ext uri="{909E8E84-426E-40DD-AFC4-6F175D3DCCD1}">
              <a14:hiddenFill xmlns:a14="http://schemas.microsoft.com/office/drawing/2010/main">
                <a:solidFill>
                  <a:srgbClr val="FFFFFF"/>
                </a:solidFill>
              </a14:hiddenFill>
            </a:ext>
          </a:extLst>
        </p:spPr>
      </p:pic>
      <p:pic>
        <p:nvPicPr>
          <p:cNvPr id="2103" name="図 20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55518" y="2991621"/>
            <a:ext cx="498462" cy="329034"/>
          </a:xfrm>
          <a:prstGeom prst="rect">
            <a:avLst/>
          </a:prstGeom>
          <a:noFill/>
          <a:extLst>
            <a:ext uri="{909E8E84-426E-40DD-AFC4-6F175D3DCCD1}">
              <a14:hiddenFill xmlns:a14="http://schemas.microsoft.com/office/drawing/2010/main">
                <a:solidFill>
                  <a:srgbClr val="FFFFFF"/>
                </a:solidFill>
              </a14:hiddenFill>
            </a:ext>
          </a:extLst>
        </p:spPr>
      </p:pic>
      <p:pic>
        <p:nvPicPr>
          <p:cNvPr id="2102" name="図 17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72138" y="2444077"/>
            <a:ext cx="432000" cy="320790"/>
          </a:xfrm>
          <a:prstGeom prst="rect">
            <a:avLst/>
          </a:prstGeom>
          <a:noFill/>
          <a:extLst>
            <a:ext uri="{909E8E84-426E-40DD-AFC4-6F175D3DCCD1}">
              <a14:hiddenFill xmlns:a14="http://schemas.microsoft.com/office/drawing/2010/main">
                <a:solidFill>
                  <a:srgbClr val="FFFFFF"/>
                </a:solidFill>
              </a14:hiddenFill>
            </a:ext>
          </a:extLst>
        </p:spPr>
      </p:pic>
      <p:sp>
        <p:nvSpPr>
          <p:cNvPr id="2067" name="Rectangle 89"/>
          <p:cNvSpPr>
            <a:spLocks noChangeArrowheads="1"/>
          </p:cNvSpPr>
          <p:nvPr/>
        </p:nvSpPr>
        <p:spPr bwMode="auto">
          <a:xfrm>
            <a:off x="0" y="293670"/>
            <a:ext cx="170525" cy="36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endParaRPr lang="ja-JP" altLang="en-US"/>
          </a:p>
        </p:txBody>
      </p:sp>
      <p:sp>
        <p:nvSpPr>
          <p:cNvPr id="2068" name="Rectangle 106"/>
          <p:cNvSpPr>
            <a:spLocks noChangeArrowheads="1"/>
          </p:cNvSpPr>
          <p:nvPr/>
        </p:nvSpPr>
        <p:spPr bwMode="auto">
          <a:xfrm>
            <a:off x="140677" y="504686"/>
            <a:ext cx="170525" cy="36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endParaRPr lang="ja-JP" altLang="en-US"/>
          </a:p>
        </p:txBody>
      </p:sp>
      <p:sp>
        <p:nvSpPr>
          <p:cNvPr id="2075" name="正方形/長方形 78"/>
          <p:cNvSpPr>
            <a:spLocks noChangeArrowheads="1"/>
          </p:cNvSpPr>
          <p:nvPr/>
        </p:nvSpPr>
        <p:spPr bwMode="auto">
          <a:xfrm>
            <a:off x="4771554" y="4558972"/>
            <a:ext cx="1329231" cy="16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ja-JP" altLang="ja-JP" sz="738" b="1"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英語解説文作成フロー</a:t>
            </a:r>
            <a:endParaRPr kumimoji="0" lang="ja-JP" altLang="ja-JP" sz="738" dirty="0"/>
          </a:p>
        </p:txBody>
      </p:sp>
      <p:grpSp>
        <p:nvGrpSpPr>
          <p:cNvPr id="121" name="グループ化 120"/>
          <p:cNvGrpSpPr/>
          <p:nvPr/>
        </p:nvGrpSpPr>
        <p:grpSpPr>
          <a:xfrm>
            <a:off x="4907549" y="4725214"/>
            <a:ext cx="3921231" cy="631385"/>
            <a:chOff x="54157" y="-92915"/>
            <a:chExt cx="9049320" cy="1184258"/>
          </a:xfrm>
        </p:grpSpPr>
        <p:sp>
          <p:nvSpPr>
            <p:cNvPr id="122" name="ホームベース 121"/>
            <p:cNvSpPr/>
            <p:nvPr/>
          </p:nvSpPr>
          <p:spPr>
            <a:xfrm>
              <a:off x="78140" y="68606"/>
              <a:ext cx="1439560" cy="1022737"/>
            </a:xfrm>
            <a:prstGeom prst="homePlate">
              <a:avLst>
                <a:gd name="adj" fmla="val 27273"/>
              </a:avLst>
            </a:prstGeom>
            <a:solidFill>
              <a:srgbClr val="4BACC6"/>
            </a:solidFill>
            <a:ln w="25400" cap="flat" cmpd="sng" algn="ctr">
              <a:noFill/>
              <a:prstDash val="solid"/>
            </a:ln>
            <a:effectLst/>
          </p:spPr>
          <p:txBody>
            <a:bodyPr vert="horz" rtlCol="0" anchor="ctr"/>
            <a:lstStyle/>
            <a:p>
              <a:pPr algn="ctr" latinLnBrk="1">
                <a:spcAft>
                  <a:spcPts val="0"/>
                </a:spcAft>
              </a:pPr>
              <a:r>
                <a:rPr lang="ja-JP" altLang="en-US" sz="646"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現地取材</a:t>
              </a:r>
              <a:endParaRPr lang="ja-JP" altLang="en-US" sz="923" dirty="0">
                <a:solidFill>
                  <a:srgbClr val="000000"/>
                </a:solidFill>
                <a:latin typeface="ＭＳ Ｐゴシック" panose="020B0600070205080204" pitchFamily="50" charset="-128"/>
                <a:cs typeface="ＭＳ Ｐゴシック" panose="020B0600070205080204" pitchFamily="50" charset="-128"/>
              </a:endParaRPr>
            </a:p>
            <a:p>
              <a:pPr algn="ctr" latinLnBrk="1">
                <a:lnSpc>
                  <a:spcPct val="75000"/>
                </a:lnSpc>
                <a:spcAft>
                  <a:spcPts val="0"/>
                </a:spcAft>
              </a:pPr>
              <a:r>
                <a:rPr lang="ja-JP" altLang="en-US" sz="369"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（ライター・</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a:p>
              <a:pPr algn="ctr" latinLnBrk="1">
                <a:lnSpc>
                  <a:spcPct val="75000"/>
                </a:lnSpc>
                <a:spcAft>
                  <a:spcPts val="0"/>
                </a:spcAft>
              </a:pPr>
              <a:r>
                <a:rPr lang="ja-JP" altLang="en-US" sz="369"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エディター）</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23" name="正方形/長方形 122"/>
            <p:cNvSpPr/>
            <p:nvPr/>
          </p:nvSpPr>
          <p:spPr>
            <a:xfrm>
              <a:off x="8538731" y="57728"/>
              <a:ext cx="564746" cy="1017175"/>
            </a:xfrm>
            <a:prstGeom prst="rect">
              <a:avLst/>
            </a:prstGeom>
            <a:solidFill>
              <a:srgbClr val="4BACC6">
                <a:lumMod val="1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just" latinLnBrk="1">
                <a:spcAft>
                  <a:spcPts val="0"/>
                </a:spcAft>
              </a:pPr>
              <a:r>
                <a:rPr lang="ja-JP" altLang="en-US" sz="1015"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完成</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24" name="ホームベース 123"/>
            <p:cNvSpPr/>
            <p:nvPr/>
          </p:nvSpPr>
          <p:spPr>
            <a:xfrm>
              <a:off x="1517699" y="53584"/>
              <a:ext cx="1411950" cy="1037757"/>
            </a:xfrm>
            <a:prstGeom prst="homePlate">
              <a:avLst>
                <a:gd name="adj" fmla="val 27273"/>
              </a:avLst>
            </a:prstGeom>
            <a:solidFill>
              <a:srgbClr val="4BACC6">
                <a:lumMod val="90000"/>
              </a:srgbClr>
            </a:solidFill>
            <a:ln w="25400" cap="flat" cmpd="sng" algn="ctr">
              <a:noFill/>
              <a:prstDash val="solid"/>
            </a:ln>
            <a:effectLst/>
          </p:spPr>
          <p:txBody>
            <a:bodyPr vert="horz" rtlCol="0" anchor="ctr"/>
            <a:lstStyle/>
            <a:p>
              <a:pPr algn="ctr" latinLnBrk="1">
                <a:spcAft>
                  <a:spcPts val="0"/>
                </a:spcAft>
              </a:pPr>
              <a:r>
                <a:rPr lang="ja-JP" altLang="en-US" sz="646"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執筆</a:t>
              </a:r>
              <a:endParaRPr lang="ja-JP" altLang="en-US" sz="923" dirty="0">
                <a:solidFill>
                  <a:srgbClr val="000000"/>
                </a:solidFill>
                <a:latin typeface="ＭＳ Ｐゴシック" panose="020B0600070205080204" pitchFamily="50" charset="-128"/>
                <a:cs typeface="ＭＳ Ｐゴシック" panose="020B0600070205080204" pitchFamily="50" charset="-128"/>
              </a:endParaRPr>
            </a:p>
            <a:p>
              <a:pPr algn="ctr" latinLnBrk="1">
                <a:spcAft>
                  <a:spcPts val="0"/>
                </a:spcAft>
              </a:pPr>
              <a:r>
                <a:rPr lang="ja-JP" altLang="en-US" sz="369"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（ライター）</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25" name="ホームベース 124"/>
            <p:cNvSpPr/>
            <p:nvPr/>
          </p:nvSpPr>
          <p:spPr>
            <a:xfrm>
              <a:off x="2965665" y="40031"/>
              <a:ext cx="1379749" cy="1022737"/>
            </a:xfrm>
            <a:prstGeom prst="homePlate">
              <a:avLst>
                <a:gd name="adj" fmla="val 27273"/>
              </a:avLst>
            </a:prstGeom>
            <a:solidFill>
              <a:srgbClr val="4BACC6">
                <a:lumMod val="75000"/>
              </a:srgbClr>
            </a:solidFill>
            <a:ln w="25400" cap="flat" cmpd="sng" algn="ctr">
              <a:noFill/>
              <a:prstDash val="solid"/>
            </a:ln>
            <a:effectLst/>
          </p:spPr>
          <p:txBody>
            <a:bodyPr vert="horz" rtlCol="0" anchor="ctr"/>
            <a:lstStyle/>
            <a:p>
              <a:pPr algn="ctr" latinLnBrk="1">
                <a:spcAft>
                  <a:spcPts val="0"/>
                </a:spcAft>
              </a:pPr>
              <a:r>
                <a:rPr lang="ja-JP" altLang="en-US" sz="646"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編集</a:t>
              </a:r>
              <a:endParaRPr lang="ja-JP" altLang="en-US" sz="923" dirty="0">
                <a:solidFill>
                  <a:srgbClr val="000000"/>
                </a:solidFill>
                <a:latin typeface="ＭＳ Ｐゴシック" panose="020B0600070205080204" pitchFamily="50" charset="-128"/>
                <a:cs typeface="ＭＳ Ｐゴシック" panose="020B0600070205080204" pitchFamily="50" charset="-128"/>
              </a:endParaRPr>
            </a:p>
            <a:p>
              <a:pPr algn="ctr" latinLnBrk="1">
                <a:spcAft>
                  <a:spcPts val="0"/>
                </a:spcAft>
              </a:pPr>
              <a:r>
                <a:rPr lang="ja-JP" altLang="en-US" sz="369"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（エディター）</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26" name="ホームベース 125"/>
            <p:cNvSpPr/>
            <p:nvPr/>
          </p:nvSpPr>
          <p:spPr>
            <a:xfrm>
              <a:off x="4326318" y="43082"/>
              <a:ext cx="1492517" cy="1022737"/>
            </a:xfrm>
            <a:prstGeom prst="homePlate">
              <a:avLst>
                <a:gd name="adj" fmla="val 27273"/>
              </a:avLst>
            </a:prstGeom>
            <a:solidFill>
              <a:srgbClr val="4BACC6">
                <a:lumMod val="50000"/>
              </a:srgbClr>
            </a:solidFill>
            <a:ln w="25400" cap="flat" cmpd="sng" algn="ctr">
              <a:noFill/>
              <a:prstDash val="solid"/>
            </a:ln>
            <a:effectLst/>
          </p:spPr>
          <p:txBody>
            <a:bodyPr vert="horz" rtlCol="0" anchor="ctr"/>
            <a:lstStyle/>
            <a:p>
              <a:pPr algn="ctr" latinLnBrk="1">
                <a:spcAft>
                  <a:spcPts val="0"/>
                </a:spcAft>
              </a:pPr>
              <a:r>
                <a:rPr lang="ja-JP" altLang="en-US" sz="646"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内容確認</a:t>
              </a:r>
              <a:endParaRPr lang="ja-JP" altLang="en-US" sz="923" dirty="0">
                <a:solidFill>
                  <a:srgbClr val="000000"/>
                </a:solidFill>
                <a:latin typeface="ＭＳ Ｐゴシック" panose="020B0600070205080204" pitchFamily="50" charset="-128"/>
                <a:cs typeface="ＭＳ Ｐゴシック" panose="020B0600070205080204" pitchFamily="50" charset="-128"/>
              </a:endParaRPr>
            </a:p>
            <a:p>
              <a:pPr algn="ctr" latinLnBrk="1">
                <a:lnSpc>
                  <a:spcPct val="75000"/>
                </a:lnSpc>
                <a:spcAft>
                  <a:spcPts val="0"/>
                </a:spcAft>
              </a:pPr>
              <a:r>
                <a:rPr lang="en-US" sz="554" b="1" dirty="0">
                  <a:solidFill>
                    <a:srgbClr val="FFFFFF"/>
                  </a:solidFill>
                  <a:latin typeface="メイリオ" panose="020B0604030504040204" pitchFamily="50" charset="-128"/>
                  <a:cs typeface="ＭＳ Ｐゴシック" panose="020B0600070205080204" pitchFamily="50" charset="-128"/>
                </a:rPr>
                <a:t> </a:t>
              </a:r>
              <a:r>
                <a:rPr lang="ja-JP" altLang="en-US" sz="369"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（地域協議会・</a:t>
              </a:r>
              <a:r>
                <a:rPr lang="en-US" sz="369"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   </a:t>
              </a:r>
              <a:r>
                <a:rPr lang="ja-JP" altLang="en-US" sz="369"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内容監修者）</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27" name="ホームベース 126"/>
            <p:cNvSpPr/>
            <p:nvPr/>
          </p:nvSpPr>
          <p:spPr>
            <a:xfrm>
              <a:off x="5836342" y="62372"/>
              <a:ext cx="1680403" cy="990771"/>
            </a:xfrm>
            <a:prstGeom prst="homePlate">
              <a:avLst>
                <a:gd name="adj" fmla="val 27273"/>
              </a:avLst>
            </a:prstGeom>
            <a:solidFill>
              <a:srgbClr val="4BACC6">
                <a:lumMod val="25000"/>
              </a:srgbClr>
            </a:solidFill>
            <a:ln w="25400" cap="flat" cmpd="sng" algn="ctr">
              <a:noFill/>
              <a:prstDash val="solid"/>
            </a:ln>
            <a:effectLst/>
          </p:spPr>
          <p:txBody>
            <a:bodyPr vert="horz" rtlCol="0" anchor="ctr"/>
            <a:lstStyle/>
            <a:p>
              <a:pPr algn="ctr" latinLnBrk="1">
                <a:lnSpc>
                  <a:spcPct val="75000"/>
                </a:lnSpc>
                <a:spcAft>
                  <a:spcPts val="0"/>
                </a:spcAft>
              </a:pPr>
              <a:r>
                <a:rPr lang="ja-JP" altLang="en-US" sz="646"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スタイル</a:t>
              </a:r>
              <a:endParaRPr lang="ja-JP" altLang="en-US" sz="923" dirty="0">
                <a:solidFill>
                  <a:srgbClr val="000000"/>
                </a:solidFill>
                <a:latin typeface="ＭＳ Ｐゴシック" panose="020B0600070205080204" pitchFamily="50" charset="-128"/>
                <a:cs typeface="ＭＳ Ｐゴシック" panose="020B0600070205080204" pitchFamily="50" charset="-128"/>
              </a:endParaRPr>
            </a:p>
            <a:p>
              <a:pPr algn="ctr" latinLnBrk="1">
                <a:lnSpc>
                  <a:spcPct val="75000"/>
                </a:lnSpc>
                <a:spcAft>
                  <a:spcPts val="0"/>
                </a:spcAft>
              </a:pPr>
              <a:r>
                <a:rPr lang="ja-JP" altLang="en-US" sz="646"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チェック</a:t>
              </a:r>
              <a:endParaRPr lang="ja-JP" altLang="en-US" sz="923" dirty="0">
                <a:solidFill>
                  <a:srgbClr val="000000"/>
                </a:solidFill>
                <a:latin typeface="ＭＳ Ｐゴシック" panose="020B0600070205080204" pitchFamily="50" charset="-128"/>
                <a:cs typeface="ＭＳ Ｐゴシック" panose="020B0600070205080204" pitchFamily="50" charset="-128"/>
              </a:endParaRPr>
            </a:p>
            <a:p>
              <a:pPr algn="ctr" latinLnBrk="1">
                <a:lnSpc>
                  <a:spcPct val="75000"/>
                </a:lnSpc>
                <a:spcAft>
                  <a:spcPts val="0"/>
                </a:spcAft>
              </a:pPr>
              <a:r>
                <a:rPr lang="ja-JP" altLang="en-US" sz="277"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（スタイルチェッカー）</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28" name="ホームベース 127"/>
            <p:cNvSpPr/>
            <p:nvPr/>
          </p:nvSpPr>
          <p:spPr>
            <a:xfrm>
              <a:off x="7531970" y="57747"/>
              <a:ext cx="960788" cy="1004874"/>
            </a:xfrm>
            <a:prstGeom prst="homePlate">
              <a:avLst>
                <a:gd name="adj" fmla="val 27273"/>
              </a:avLst>
            </a:prstGeom>
            <a:solidFill>
              <a:srgbClr val="4BACC6">
                <a:lumMod val="10000"/>
              </a:srgbClr>
            </a:solidFill>
            <a:ln w="25400" cap="flat" cmpd="sng" algn="ctr">
              <a:noFill/>
              <a:prstDash val="solid"/>
            </a:ln>
            <a:effectLst/>
          </p:spPr>
          <p:txBody>
            <a:bodyPr vert="horz" rtlCol="0" anchor="ctr"/>
            <a:lstStyle/>
            <a:p>
              <a:pPr algn="ctr" latinLnBrk="1">
                <a:spcAft>
                  <a:spcPts val="0"/>
                </a:spcAft>
              </a:pPr>
              <a:r>
                <a:rPr lang="ja-JP" altLang="en-US" sz="1015"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校正</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29" name="テキスト 100"/>
            <p:cNvSpPr txBox="1"/>
            <p:nvPr/>
          </p:nvSpPr>
          <p:spPr>
            <a:xfrm>
              <a:off x="5643577" y="207027"/>
              <a:ext cx="789038" cy="342840"/>
            </a:xfrm>
            <a:prstGeom prst="rect">
              <a:avLst/>
            </a:prstGeom>
          </p:spPr>
          <p:txBody>
            <a:bodyPr wrap="square">
              <a:noAutofit/>
            </a:bodyPr>
            <a:lstStyle/>
            <a:p>
              <a:pPr algn="ctr" latinLnBrk="1">
                <a:spcAft>
                  <a:spcPts val="0"/>
                </a:spcAft>
              </a:pPr>
              <a:r>
                <a:rPr lang="en-US" altLang="ja-JP" sz="462"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a:t>
              </a:r>
              <a:r>
                <a:rPr lang="en-US" sz="462" b="1" dirty="0">
                  <a:solidFill>
                    <a:srgbClr val="FFFFFF"/>
                  </a:solidFill>
                  <a:latin typeface="ＭＳ Ｐゴシック" panose="020B0600070205080204" pitchFamily="50" charset="-128"/>
                  <a:ea typeface="メイリオ" panose="020B0604030504040204" pitchFamily="50" charset="-128"/>
                  <a:cs typeface="ＭＳ Ｐゴシック" panose="020B0600070205080204" pitchFamily="50" charset="-128"/>
                </a:rPr>
                <a:t>2</a:t>
              </a:r>
              <a:endParaRPr lang="ja-JP" altLang="en-US" sz="1015" dirty="0">
                <a:solidFill>
                  <a:srgbClr val="000000"/>
                </a:solidFill>
                <a:latin typeface="ＭＳ Ｐゴシック" panose="020B0600070205080204" pitchFamily="50" charset="-128"/>
                <a:cs typeface="ＭＳ Ｐゴシック" panose="020B0600070205080204" pitchFamily="50" charset="-128"/>
              </a:endParaRPr>
            </a:p>
          </p:txBody>
        </p:sp>
        <p:sp>
          <p:nvSpPr>
            <p:cNvPr id="130" name="四角形 329"/>
            <p:cNvSpPr/>
            <p:nvPr/>
          </p:nvSpPr>
          <p:spPr>
            <a:xfrm>
              <a:off x="54157" y="-92913"/>
              <a:ext cx="1098756" cy="289792"/>
            </a:xfrm>
            <a:prstGeom prst="rect">
              <a:avLst/>
            </a:prstGeom>
            <a:solidFill>
              <a:srgbClr val="FF0000"/>
            </a:solidFill>
            <a:ln>
              <a:noFill/>
            </a:ln>
            <a:effectLst/>
          </p:spPr>
          <p:txBody>
            <a:bodyPr wrap="none" numCol="1" anchor="ctr" anchorCtr="0" compatLnSpc="1"/>
            <a:lstStyle/>
            <a:p>
              <a:pPr algn="ctr" latinLnBrk="1">
                <a:spcAft>
                  <a:spcPts val="0"/>
                </a:spcAft>
              </a:pPr>
              <a:r>
                <a:rPr lang="ja-JP" altLang="en-US" sz="554" b="1" dirty="0">
                  <a:solidFill>
                    <a:srgbClr val="FFFFFF"/>
                  </a:solidFill>
                  <a:latin typeface="ＭＳ Ｐゴシック" panose="020B0600070205080204" pitchFamily="50" charset="-128"/>
                  <a:ea typeface="Meiryo UI" panose="020B0604030504040204" pitchFamily="50" charset="-128"/>
                  <a:cs typeface="ＭＳ Ｐゴシック" panose="020B0600070205080204" pitchFamily="50" charset="-128"/>
                </a:rPr>
                <a:t>英語ﾈｲﾃｨﾌﾞ</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31" name="四角形 329"/>
            <p:cNvSpPr/>
            <p:nvPr/>
          </p:nvSpPr>
          <p:spPr>
            <a:xfrm>
              <a:off x="1405646" y="-92914"/>
              <a:ext cx="1098756" cy="289792"/>
            </a:xfrm>
            <a:prstGeom prst="rect">
              <a:avLst/>
            </a:prstGeom>
            <a:solidFill>
              <a:srgbClr val="FF0000"/>
            </a:solidFill>
            <a:ln>
              <a:noFill/>
            </a:ln>
            <a:effectLst/>
          </p:spPr>
          <p:txBody>
            <a:bodyPr wrap="none" numCol="1" anchor="ctr" anchorCtr="0" compatLnSpc="1"/>
            <a:lstStyle/>
            <a:p>
              <a:pPr algn="ctr" latinLnBrk="1">
                <a:spcAft>
                  <a:spcPts val="0"/>
                </a:spcAft>
              </a:pPr>
              <a:r>
                <a:rPr lang="ja-JP" altLang="en-US" sz="554" b="1" dirty="0">
                  <a:solidFill>
                    <a:srgbClr val="FFFFFF"/>
                  </a:solidFill>
                  <a:latin typeface="ＭＳ Ｐゴシック" panose="020B0600070205080204" pitchFamily="50" charset="-128"/>
                  <a:ea typeface="Meiryo UI" panose="020B0604030504040204" pitchFamily="50" charset="-128"/>
                  <a:cs typeface="ＭＳ Ｐゴシック" panose="020B0600070205080204" pitchFamily="50" charset="-128"/>
                </a:rPr>
                <a:t>英語ﾈｲﾃｨﾌﾞ</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32" name="四角形 329"/>
            <p:cNvSpPr/>
            <p:nvPr/>
          </p:nvSpPr>
          <p:spPr>
            <a:xfrm>
              <a:off x="2911960" y="-92915"/>
              <a:ext cx="1098756" cy="311974"/>
            </a:xfrm>
            <a:prstGeom prst="rect">
              <a:avLst/>
            </a:prstGeom>
            <a:solidFill>
              <a:srgbClr val="FF0000"/>
            </a:solidFill>
            <a:ln>
              <a:noFill/>
            </a:ln>
            <a:effectLst/>
          </p:spPr>
          <p:txBody>
            <a:bodyPr wrap="none" numCol="1" anchor="ctr" anchorCtr="0" compatLnSpc="1"/>
            <a:lstStyle/>
            <a:p>
              <a:pPr latinLnBrk="1">
                <a:spcAft>
                  <a:spcPts val="0"/>
                </a:spcAft>
              </a:pPr>
              <a:r>
                <a:rPr lang="ja-JP" altLang="en-US" sz="554" b="1" dirty="0">
                  <a:solidFill>
                    <a:srgbClr val="FFFFFF"/>
                  </a:solidFill>
                  <a:latin typeface="ＭＳ Ｐゴシック" panose="020B0600070205080204" pitchFamily="50" charset="-128"/>
                  <a:ea typeface="Meiryo UI" panose="020B0604030504040204" pitchFamily="50" charset="-128"/>
                  <a:cs typeface="ＭＳ Ｐゴシック" panose="020B0600070205080204" pitchFamily="50" charset="-128"/>
                </a:rPr>
                <a:t>英語ﾈｲﾃｨﾌﾞ</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33" name="四角形 329"/>
            <p:cNvSpPr/>
            <p:nvPr/>
          </p:nvSpPr>
          <p:spPr>
            <a:xfrm>
              <a:off x="5692411" y="-75792"/>
              <a:ext cx="1098756" cy="294801"/>
            </a:xfrm>
            <a:prstGeom prst="rect">
              <a:avLst/>
            </a:prstGeom>
            <a:solidFill>
              <a:srgbClr val="FF0000"/>
            </a:solidFill>
            <a:ln>
              <a:noFill/>
            </a:ln>
            <a:effectLst/>
          </p:spPr>
          <p:txBody>
            <a:bodyPr wrap="none" numCol="1" anchor="ctr" anchorCtr="0" compatLnSpc="1"/>
            <a:lstStyle/>
            <a:p>
              <a:pPr algn="ctr" latinLnBrk="1">
                <a:spcAft>
                  <a:spcPts val="0"/>
                </a:spcAft>
              </a:pPr>
              <a:r>
                <a:rPr lang="ja-JP" altLang="en-US" sz="554" b="1" dirty="0">
                  <a:solidFill>
                    <a:srgbClr val="FFFFFF"/>
                  </a:solidFill>
                  <a:latin typeface="ＭＳ Ｐゴシック" panose="020B0600070205080204" pitchFamily="50" charset="-128"/>
                  <a:ea typeface="Meiryo UI" panose="020B0604030504040204" pitchFamily="50" charset="-128"/>
                  <a:cs typeface="ＭＳ Ｐゴシック" panose="020B0600070205080204" pitchFamily="50" charset="-128"/>
                </a:rPr>
                <a:t>英語ﾈｲﾃｨﾌﾞ</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grpSp>
      <p:sp>
        <p:nvSpPr>
          <p:cNvPr id="2078" name="テキスト 100"/>
          <p:cNvSpPr txBox="1">
            <a:spLocks noChangeArrowheads="1"/>
          </p:cNvSpPr>
          <p:nvPr/>
        </p:nvSpPr>
        <p:spPr bwMode="auto">
          <a:xfrm>
            <a:off x="2388577" y="1669074"/>
            <a:ext cx="458666" cy="29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ja-JP" altLang="ja-JP" sz="554" b="1">
                <a:solidFill>
                  <a:srgbClr val="FFFFFF"/>
                </a:solidFill>
                <a:latin typeface="メイリオ" panose="020B0604030504040204" pitchFamily="50" charset="-128"/>
                <a:ea typeface="メイリオ" panose="020B0604030504040204" pitchFamily="50" charset="-128"/>
                <a:cs typeface="ＭＳ Ｐゴシック" panose="020B0600070205080204" pitchFamily="50" charset="-128"/>
              </a:rPr>
              <a:t>※</a:t>
            </a:r>
            <a:r>
              <a:rPr kumimoji="0" lang="en-US" altLang="ja-JP" sz="554" b="1">
                <a:solidFill>
                  <a:srgbClr val="FFFFFF"/>
                </a:solidFill>
                <a:latin typeface="メイリオ" panose="020B0604030504040204" pitchFamily="50" charset="-128"/>
                <a:ea typeface="メイリオ" panose="020B0604030504040204" pitchFamily="50" charset="-128"/>
                <a:cs typeface="ＭＳ Ｐゴシック" panose="020B0600070205080204" pitchFamily="50" charset="-128"/>
              </a:rPr>
              <a:t>1</a:t>
            </a:r>
            <a:endParaRPr kumimoji="0" lang="en-US" altLang="ja-JP" sz="1662">
              <a:latin typeface="Arial" panose="020B0604020202020204" pitchFamily="34" charset="0"/>
            </a:endParaRPr>
          </a:p>
        </p:txBody>
      </p:sp>
      <p:sp>
        <p:nvSpPr>
          <p:cNvPr id="137" name="正方形/長方形 136"/>
          <p:cNvSpPr/>
          <p:nvPr/>
        </p:nvSpPr>
        <p:spPr>
          <a:xfrm>
            <a:off x="4907549" y="5530611"/>
            <a:ext cx="3921231" cy="963748"/>
          </a:xfrm>
          <a:prstGeom prst="rect">
            <a:avLst/>
          </a:prstGeom>
          <a:noFill/>
          <a:ln w="3175">
            <a:solidFill>
              <a:sysClr val="windowText" lastClr="000000"/>
            </a:solidFill>
            <a:prstDash val="solid"/>
            <a:round/>
            <a:headEnd/>
            <a:tailEnd/>
          </a:ln>
          <a:effectLst/>
        </p:spPr>
        <p:txBody>
          <a:bodyPr wrap="square" lIns="84390" tIns="42194" rIns="84390" bIns="42194" rtlCol="0" anchor="t" anchorCtr="0"/>
          <a:lstStyle/>
          <a:p>
            <a:endParaRPr lang="ja-JP" altLang="en-US"/>
          </a:p>
        </p:txBody>
      </p:sp>
      <p:sp>
        <p:nvSpPr>
          <p:cNvPr id="140" name="図形 104"/>
          <p:cNvSpPr/>
          <p:nvPr/>
        </p:nvSpPr>
        <p:spPr>
          <a:xfrm>
            <a:off x="5808970" y="5864795"/>
            <a:ext cx="151045" cy="719518"/>
          </a:xfrm>
          <a:prstGeom prst="rightArrow">
            <a:avLst/>
          </a:prstGeom>
          <a:solidFill>
            <a:srgbClr val="4BACC6">
              <a:lumMod val="25000"/>
            </a:srgbClr>
          </a:solidFill>
          <a:ln w="38100">
            <a:noFill/>
            <a:prstDash val="sysDash"/>
            <a:round/>
            <a:headEnd/>
            <a:tailEnd/>
          </a:ln>
          <a:effectLst/>
        </p:spPr>
        <p:txBody>
          <a:bodyPr wrap="square" lIns="84390" tIns="42194" rIns="84390" bIns="42194" rtlCol="0" anchor="t" anchorCtr="0">
            <a:spAutoFit/>
          </a:bodyPr>
          <a:lstStyle/>
          <a:p>
            <a:endParaRPr lang="ja-JP" altLang="en-US"/>
          </a:p>
        </p:txBody>
      </p:sp>
      <p:sp>
        <p:nvSpPr>
          <p:cNvPr id="141" name="図形 116"/>
          <p:cNvSpPr/>
          <p:nvPr/>
        </p:nvSpPr>
        <p:spPr>
          <a:xfrm>
            <a:off x="5040545" y="5698313"/>
            <a:ext cx="1644030" cy="771958"/>
          </a:xfrm>
          <a:prstGeom prst="flowChartProcess">
            <a:avLst/>
          </a:prstGeom>
          <a:noFill/>
          <a:ln w="3175">
            <a:solidFill>
              <a:sysClr val="windowText" lastClr="000000"/>
            </a:solidFill>
            <a:prstDash val="dash"/>
            <a:round/>
            <a:headEnd/>
            <a:tailEnd/>
          </a:ln>
          <a:effectLst/>
        </p:spPr>
        <p:txBody>
          <a:bodyPr wrap="square" lIns="84390" tIns="42194" rIns="84390" bIns="42194" rtlCol="0" anchor="t" anchorCtr="0">
            <a:noAutofit/>
          </a:bodyPr>
          <a:lstStyle/>
          <a:p>
            <a:endParaRPr lang="ja-JP" altLang="en-US"/>
          </a:p>
        </p:txBody>
      </p:sp>
      <p:grpSp>
        <p:nvGrpSpPr>
          <p:cNvPr id="142" name="グループ 111"/>
          <p:cNvGrpSpPr/>
          <p:nvPr/>
        </p:nvGrpSpPr>
        <p:grpSpPr>
          <a:xfrm>
            <a:off x="7895143" y="5698578"/>
            <a:ext cx="864000" cy="564923"/>
            <a:chOff x="3043012" y="4135"/>
            <a:chExt cx="1609100" cy="1152000"/>
          </a:xfrm>
        </p:grpSpPr>
        <p:pic>
          <p:nvPicPr>
            <p:cNvPr id="143" name="図 142"/>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a:xfrm>
              <a:off x="3043012" y="4135"/>
              <a:ext cx="1609100" cy="1152000"/>
            </a:xfrm>
            <a:prstGeom prst="rect">
              <a:avLst/>
            </a:prstGeom>
            <a:effectLst/>
          </p:spPr>
        </p:pic>
        <p:sp>
          <p:nvSpPr>
            <p:cNvPr id="144" name="正方形/長方形 143"/>
            <p:cNvSpPr/>
            <p:nvPr/>
          </p:nvSpPr>
          <p:spPr>
            <a:xfrm>
              <a:off x="3656169" y="130282"/>
              <a:ext cx="262615" cy="163412"/>
            </a:xfrm>
            <a:prstGeom prst="rect">
              <a:avLst/>
            </a:prstGeom>
            <a:noFill/>
            <a:ln w="9525"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endParaRPr lang="ja-JP" altLang="en-US"/>
            </a:p>
          </p:txBody>
        </p:sp>
        <p:pic>
          <p:nvPicPr>
            <p:cNvPr id="145" name="図 144"/>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a:xfrm>
              <a:off x="3867720" y="862036"/>
              <a:ext cx="773451" cy="281255"/>
            </a:xfrm>
            <a:prstGeom prst="rect">
              <a:avLst/>
            </a:prstGeom>
            <a:ln w="12700">
              <a:solidFill>
                <a:srgbClr val="FF0000"/>
              </a:solidFill>
            </a:ln>
          </p:spPr>
        </p:pic>
        <p:cxnSp>
          <p:nvCxnSpPr>
            <p:cNvPr id="146" name="直線コネクタ 145"/>
            <p:cNvCxnSpPr/>
            <p:nvPr/>
          </p:nvCxnSpPr>
          <p:spPr>
            <a:xfrm>
              <a:off x="3656169" y="293694"/>
              <a:ext cx="208566" cy="844203"/>
            </a:xfrm>
            <a:prstGeom prst="line">
              <a:avLst/>
            </a:prstGeom>
            <a:solidFill>
              <a:srgbClr val="0066CC"/>
            </a:solidFill>
            <a:ln w="9525" cap="flat" cmpd="sng" algn="ctr">
              <a:solidFill>
                <a:srgbClr val="FF0000"/>
              </a:solidFill>
              <a:prstDash val="solid"/>
              <a:round/>
              <a:headEnd type="none" w="med" len="med"/>
              <a:tailEnd type="none" w="med" len="med"/>
            </a:ln>
            <a:effectLst/>
          </p:spPr>
        </p:cxnSp>
        <p:cxnSp>
          <p:nvCxnSpPr>
            <p:cNvPr id="147" name="直線コネクタ 146"/>
            <p:cNvCxnSpPr/>
            <p:nvPr/>
          </p:nvCxnSpPr>
          <p:spPr>
            <a:xfrm>
              <a:off x="3918784" y="130282"/>
              <a:ext cx="722387" cy="716508"/>
            </a:xfrm>
            <a:prstGeom prst="line">
              <a:avLst/>
            </a:prstGeom>
            <a:solidFill>
              <a:srgbClr val="0066CC"/>
            </a:solidFill>
            <a:ln w="9525" cap="flat" cmpd="sng" algn="ctr">
              <a:solidFill>
                <a:srgbClr val="FF0000"/>
              </a:solidFill>
              <a:prstDash val="solid"/>
              <a:round/>
              <a:headEnd type="none" w="med" len="med"/>
              <a:tailEnd type="none" w="med" len="med"/>
            </a:ln>
            <a:effectLst/>
          </p:spPr>
        </p:cxnSp>
      </p:grpSp>
      <p:sp>
        <p:nvSpPr>
          <p:cNvPr id="65" name="正方形/長方形 99"/>
          <p:cNvSpPr>
            <a:spLocks noChangeArrowheads="1"/>
          </p:cNvSpPr>
          <p:nvPr/>
        </p:nvSpPr>
        <p:spPr bwMode="auto">
          <a:xfrm>
            <a:off x="4970814" y="6311424"/>
            <a:ext cx="1843454" cy="24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algn="ctr" defTabSz="844083"/>
            <a:r>
              <a:rPr kumimoji="0" lang="ja-JP" altLang="ja-JP" sz="554"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rPr>
              <a:t>日光二荒山神社神橋　看板の改善</a:t>
            </a:r>
            <a:endParaRPr kumimoji="0" lang="ja-JP" altLang="ja-JP" sz="1292" dirty="0">
              <a:latin typeface="Arial" panose="020B0604020202020204" pitchFamily="34" charset="0"/>
            </a:endParaRPr>
          </a:p>
        </p:txBody>
      </p:sp>
      <p:sp>
        <p:nvSpPr>
          <p:cNvPr id="68" name="正方形/長方形 114"/>
          <p:cNvSpPr>
            <a:spLocks noChangeArrowheads="1"/>
          </p:cNvSpPr>
          <p:nvPr/>
        </p:nvSpPr>
        <p:spPr bwMode="auto">
          <a:xfrm>
            <a:off x="6647644" y="6272818"/>
            <a:ext cx="1336377" cy="2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vert="horz" wrap="square" lIns="66462" tIns="33231" rIns="66462" bIns="33231" numCol="1" anchor="t" anchorCtr="0" compatLnSpc="1">
            <a:prstTxWarp prst="textNoShape">
              <a:avLst/>
            </a:prstTxWarp>
          </a:bodyPr>
          <a:lstStyle>
            <a:lvl1pPr>
              <a:tabLst>
                <a:tab pos="3136900" algn="ctr"/>
              </a:tabLst>
              <a:defRPr>
                <a:solidFill>
                  <a:schemeClr val="tx1"/>
                </a:solidFill>
                <a:latin typeface="Arial" panose="020B0604020202020204" pitchFamily="34" charset="0"/>
              </a:defRPr>
            </a:lvl1pPr>
            <a:lvl2pPr>
              <a:tabLst>
                <a:tab pos="3136900" algn="ctr"/>
              </a:tabLst>
              <a:defRPr>
                <a:solidFill>
                  <a:schemeClr val="tx1"/>
                </a:solidFill>
                <a:latin typeface="Arial" panose="020B0604020202020204" pitchFamily="34" charset="0"/>
              </a:defRPr>
            </a:lvl2pPr>
            <a:lvl3pPr>
              <a:tabLst>
                <a:tab pos="3136900" algn="ctr"/>
              </a:tabLst>
              <a:defRPr>
                <a:solidFill>
                  <a:schemeClr val="tx1"/>
                </a:solidFill>
                <a:latin typeface="Arial" panose="020B0604020202020204" pitchFamily="34" charset="0"/>
              </a:defRPr>
            </a:lvl3pPr>
            <a:lvl4pPr>
              <a:tabLst>
                <a:tab pos="3136900" algn="ctr"/>
              </a:tabLst>
              <a:defRPr>
                <a:solidFill>
                  <a:schemeClr val="tx1"/>
                </a:solidFill>
                <a:latin typeface="Arial" panose="020B0604020202020204" pitchFamily="34" charset="0"/>
              </a:defRPr>
            </a:lvl4pPr>
            <a:lvl5pPr>
              <a:tabLst>
                <a:tab pos="3136900" algn="ctr"/>
              </a:tabLst>
              <a:defRPr>
                <a:solidFill>
                  <a:schemeClr val="tx1"/>
                </a:solidFill>
                <a:latin typeface="Arial" panose="020B0604020202020204" pitchFamily="34" charset="0"/>
              </a:defRPr>
            </a:lvl5pPr>
            <a:lvl6pPr eaLnBrk="0" fontAlgn="base" hangingPunct="0">
              <a:spcBef>
                <a:spcPct val="0"/>
              </a:spcBef>
              <a:spcAft>
                <a:spcPct val="0"/>
              </a:spcAft>
              <a:tabLst>
                <a:tab pos="3136900" algn="ctr"/>
              </a:tabLst>
              <a:defRPr>
                <a:solidFill>
                  <a:schemeClr val="tx1"/>
                </a:solidFill>
                <a:latin typeface="Arial" panose="020B0604020202020204" pitchFamily="34" charset="0"/>
              </a:defRPr>
            </a:lvl6pPr>
            <a:lvl7pPr eaLnBrk="0" fontAlgn="base" hangingPunct="0">
              <a:spcBef>
                <a:spcPct val="0"/>
              </a:spcBef>
              <a:spcAft>
                <a:spcPct val="0"/>
              </a:spcAft>
              <a:tabLst>
                <a:tab pos="3136900" algn="ctr"/>
              </a:tabLst>
              <a:defRPr>
                <a:solidFill>
                  <a:schemeClr val="tx1"/>
                </a:solidFill>
                <a:latin typeface="Arial" panose="020B0604020202020204" pitchFamily="34" charset="0"/>
              </a:defRPr>
            </a:lvl7pPr>
            <a:lvl8pPr eaLnBrk="0" fontAlgn="base" hangingPunct="0">
              <a:spcBef>
                <a:spcPct val="0"/>
              </a:spcBef>
              <a:spcAft>
                <a:spcPct val="0"/>
              </a:spcAft>
              <a:tabLst>
                <a:tab pos="3136900" algn="ctr"/>
              </a:tabLst>
              <a:defRPr>
                <a:solidFill>
                  <a:schemeClr val="tx1"/>
                </a:solidFill>
                <a:latin typeface="Arial" panose="020B0604020202020204" pitchFamily="34" charset="0"/>
              </a:defRPr>
            </a:lvl8pPr>
            <a:lvl9pPr eaLnBrk="0" fontAlgn="base" hangingPunct="0">
              <a:spcBef>
                <a:spcPct val="0"/>
              </a:spcBef>
              <a:spcAft>
                <a:spcPct val="0"/>
              </a:spcAft>
              <a:tabLst>
                <a:tab pos="3136900" algn="ctr"/>
              </a:tabLst>
              <a:defRPr>
                <a:solidFill>
                  <a:schemeClr val="tx1"/>
                </a:solidFill>
                <a:latin typeface="Arial" panose="020B0604020202020204" pitchFamily="34" charset="0"/>
              </a:defRPr>
            </a:lvl9pPr>
          </a:lstStyle>
          <a:p>
            <a:pPr algn="ctr" defTabSz="844083">
              <a:tabLst>
                <a:tab pos="2895672" algn="ctr"/>
              </a:tabLst>
            </a:pPr>
            <a:r>
              <a:rPr kumimoji="0" lang="ja-JP" altLang="ja-JP" sz="554"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タッチパネル式解説板による案内</a:t>
            </a:r>
            <a:endParaRPr kumimoji="0" lang="ja-JP" altLang="ja-JP" sz="554"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endParaRPr>
          </a:p>
          <a:p>
            <a:pPr algn="ctr" defTabSz="844083">
              <a:tabLst>
                <a:tab pos="2895672" algn="ctr"/>
              </a:tabLst>
            </a:pPr>
            <a:r>
              <a:rPr kumimoji="0" lang="ja-JP" altLang="ja-JP" sz="554"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（多言語字幕）</a:t>
            </a:r>
            <a:endParaRPr kumimoji="0" lang="ja-JP" altLang="ja-JP" sz="554" dirty="0">
              <a:latin typeface="メイリオ" panose="020B0604030504040204" pitchFamily="50" charset="-128"/>
              <a:ea typeface="メイリオ" panose="020B0604030504040204" pitchFamily="50" charset="-128"/>
            </a:endParaRPr>
          </a:p>
        </p:txBody>
      </p:sp>
      <p:sp>
        <p:nvSpPr>
          <p:cNvPr id="69" name="正方形/長方形 105"/>
          <p:cNvSpPr>
            <a:spLocks noChangeArrowheads="1"/>
          </p:cNvSpPr>
          <p:nvPr/>
        </p:nvSpPr>
        <p:spPr bwMode="auto">
          <a:xfrm>
            <a:off x="7821981" y="6276283"/>
            <a:ext cx="1091244" cy="23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vert="horz" wrap="square" lIns="66462" tIns="33231" rIns="66462" bIns="33231" numCol="1" anchor="t" anchorCtr="0" compatLnSpc="1">
            <a:prstTxWarp prst="textNoShape">
              <a:avLst/>
            </a:prstTxWarp>
          </a:bodyPr>
          <a:lstStyle>
            <a:lvl1pPr>
              <a:tabLst>
                <a:tab pos="3136900" algn="ctr"/>
              </a:tabLst>
              <a:defRPr>
                <a:solidFill>
                  <a:schemeClr val="tx1"/>
                </a:solidFill>
                <a:latin typeface="Arial" panose="020B0604020202020204" pitchFamily="34" charset="0"/>
              </a:defRPr>
            </a:lvl1pPr>
            <a:lvl2pPr>
              <a:tabLst>
                <a:tab pos="3136900" algn="ctr"/>
              </a:tabLst>
              <a:defRPr>
                <a:solidFill>
                  <a:schemeClr val="tx1"/>
                </a:solidFill>
                <a:latin typeface="Arial" panose="020B0604020202020204" pitchFamily="34" charset="0"/>
              </a:defRPr>
            </a:lvl2pPr>
            <a:lvl3pPr>
              <a:tabLst>
                <a:tab pos="3136900" algn="ctr"/>
              </a:tabLst>
              <a:defRPr>
                <a:solidFill>
                  <a:schemeClr val="tx1"/>
                </a:solidFill>
                <a:latin typeface="Arial" panose="020B0604020202020204" pitchFamily="34" charset="0"/>
              </a:defRPr>
            </a:lvl3pPr>
            <a:lvl4pPr>
              <a:tabLst>
                <a:tab pos="3136900" algn="ctr"/>
              </a:tabLst>
              <a:defRPr>
                <a:solidFill>
                  <a:schemeClr val="tx1"/>
                </a:solidFill>
                <a:latin typeface="Arial" panose="020B0604020202020204" pitchFamily="34" charset="0"/>
              </a:defRPr>
            </a:lvl4pPr>
            <a:lvl5pPr>
              <a:tabLst>
                <a:tab pos="3136900" algn="ctr"/>
              </a:tabLst>
              <a:defRPr>
                <a:solidFill>
                  <a:schemeClr val="tx1"/>
                </a:solidFill>
                <a:latin typeface="Arial" panose="020B0604020202020204" pitchFamily="34" charset="0"/>
              </a:defRPr>
            </a:lvl5pPr>
            <a:lvl6pPr eaLnBrk="0" fontAlgn="base" hangingPunct="0">
              <a:spcBef>
                <a:spcPct val="0"/>
              </a:spcBef>
              <a:spcAft>
                <a:spcPct val="0"/>
              </a:spcAft>
              <a:tabLst>
                <a:tab pos="3136900" algn="ctr"/>
              </a:tabLst>
              <a:defRPr>
                <a:solidFill>
                  <a:schemeClr val="tx1"/>
                </a:solidFill>
                <a:latin typeface="Arial" panose="020B0604020202020204" pitchFamily="34" charset="0"/>
              </a:defRPr>
            </a:lvl6pPr>
            <a:lvl7pPr eaLnBrk="0" fontAlgn="base" hangingPunct="0">
              <a:spcBef>
                <a:spcPct val="0"/>
              </a:spcBef>
              <a:spcAft>
                <a:spcPct val="0"/>
              </a:spcAft>
              <a:tabLst>
                <a:tab pos="3136900" algn="ctr"/>
              </a:tabLst>
              <a:defRPr>
                <a:solidFill>
                  <a:schemeClr val="tx1"/>
                </a:solidFill>
                <a:latin typeface="Arial" panose="020B0604020202020204" pitchFamily="34" charset="0"/>
              </a:defRPr>
            </a:lvl7pPr>
            <a:lvl8pPr eaLnBrk="0" fontAlgn="base" hangingPunct="0">
              <a:spcBef>
                <a:spcPct val="0"/>
              </a:spcBef>
              <a:spcAft>
                <a:spcPct val="0"/>
              </a:spcAft>
              <a:tabLst>
                <a:tab pos="3136900" algn="ctr"/>
              </a:tabLst>
              <a:defRPr>
                <a:solidFill>
                  <a:schemeClr val="tx1"/>
                </a:solidFill>
                <a:latin typeface="Arial" panose="020B0604020202020204" pitchFamily="34" charset="0"/>
              </a:defRPr>
            </a:lvl8pPr>
            <a:lvl9pPr eaLnBrk="0" fontAlgn="base" hangingPunct="0">
              <a:spcBef>
                <a:spcPct val="0"/>
              </a:spcBef>
              <a:spcAft>
                <a:spcPct val="0"/>
              </a:spcAft>
              <a:tabLst>
                <a:tab pos="3136900" algn="ctr"/>
              </a:tabLst>
              <a:defRPr>
                <a:solidFill>
                  <a:schemeClr val="tx1"/>
                </a:solidFill>
                <a:latin typeface="Arial" panose="020B0604020202020204" pitchFamily="34" charset="0"/>
              </a:defRPr>
            </a:lvl9pPr>
          </a:lstStyle>
          <a:p>
            <a:pPr algn="ctr" defTabSz="844083">
              <a:tabLst>
                <a:tab pos="2895672" algn="ctr"/>
              </a:tabLst>
            </a:pPr>
            <a:r>
              <a:rPr kumimoji="0" lang="en-US" altLang="ja-JP" sz="554"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554"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次元コード</a:t>
            </a:r>
            <a:endParaRPr kumimoji="0" lang="ja-JP" altLang="en-US" sz="554"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endParaRPr>
          </a:p>
          <a:p>
            <a:pPr algn="ctr" defTabSz="844083">
              <a:tabLst>
                <a:tab pos="2895672" algn="ctr"/>
              </a:tabLst>
            </a:pPr>
            <a:r>
              <a:rPr kumimoji="0" lang="ja-JP" altLang="en-US" sz="554"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（多言語音声・テキスト）</a:t>
            </a:r>
            <a:endParaRPr kumimoji="0" lang="ja-JP" altLang="en-US" sz="554" dirty="0">
              <a:latin typeface="メイリオ" panose="020B0604030504040204" pitchFamily="50" charset="-128"/>
              <a:ea typeface="メイリオ" panose="020B0604030504040204" pitchFamily="50" charset="-128"/>
            </a:endParaRPr>
          </a:p>
        </p:txBody>
      </p:sp>
      <p:sp>
        <p:nvSpPr>
          <p:cNvPr id="71" name="Rectangle 141"/>
          <p:cNvSpPr>
            <a:spLocks noChangeArrowheads="1"/>
          </p:cNvSpPr>
          <p:nvPr/>
        </p:nvSpPr>
        <p:spPr bwMode="auto">
          <a:xfrm>
            <a:off x="0" y="293670"/>
            <a:ext cx="170525" cy="36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endParaRPr lang="ja-JP" altLang="en-US"/>
          </a:p>
        </p:txBody>
      </p:sp>
      <p:sp>
        <p:nvSpPr>
          <p:cNvPr id="72" name="Rectangle 162"/>
          <p:cNvSpPr>
            <a:spLocks noChangeArrowheads="1"/>
          </p:cNvSpPr>
          <p:nvPr/>
        </p:nvSpPr>
        <p:spPr bwMode="auto">
          <a:xfrm>
            <a:off x="404446" y="504686"/>
            <a:ext cx="170525" cy="36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endParaRPr lang="ja-JP" altLang="en-US"/>
          </a:p>
        </p:txBody>
      </p:sp>
      <p:sp>
        <p:nvSpPr>
          <p:cNvPr id="155" name="テキスト 100"/>
          <p:cNvSpPr txBox="1"/>
          <p:nvPr/>
        </p:nvSpPr>
        <p:spPr>
          <a:xfrm>
            <a:off x="6640996" y="5359520"/>
            <a:ext cx="1052562" cy="177613"/>
          </a:xfrm>
          <a:prstGeom prst="rect">
            <a:avLst/>
          </a:prstGeom>
        </p:spPr>
        <p:txBody>
          <a:bodyPr wrap="square">
            <a:spAutoFit/>
          </a:bodyPr>
          <a:lstStyle/>
          <a:p>
            <a:pPr latinLnBrk="1">
              <a:lnSpc>
                <a:spcPct val="75000"/>
              </a:lnSpc>
              <a:spcAft>
                <a:spcPts val="0"/>
              </a:spcAft>
            </a:pPr>
            <a:r>
              <a:rPr lang="ja-JP" altLang="en-US" sz="369" dirty="0">
                <a:solidFill>
                  <a:srgbClr val="000000"/>
                </a:solidFill>
                <a:latin typeface="ＭＳ Ｐゴシック" panose="020B0600070205080204" pitchFamily="50" charset="-128"/>
                <a:ea typeface="メイリオ" panose="020B0604030504040204" pitchFamily="50" charset="-128"/>
                <a:cs typeface="ＭＳ Ｐゴシック" panose="020B0600070205080204" pitchFamily="50" charset="-128"/>
              </a:rPr>
              <a:t>（</a:t>
            </a:r>
            <a:r>
              <a:rPr lang="en-US" altLang="ja-JP" sz="369" dirty="0">
                <a:solidFill>
                  <a:srgbClr val="000000"/>
                </a:solidFill>
                <a:latin typeface="ＭＳ Ｐゴシック" panose="020B0600070205080204" pitchFamily="50" charset="-128"/>
                <a:ea typeface="メイリオ" panose="020B0604030504040204" pitchFamily="50" charset="-128"/>
                <a:cs typeface="ＭＳ 明朝" panose="02020609040205080304" pitchFamily="17" charset="-128"/>
              </a:rPr>
              <a:t>※</a:t>
            </a:r>
            <a:r>
              <a:rPr lang="en-US" sz="369" dirty="0">
                <a:solidFill>
                  <a:srgbClr val="000000"/>
                </a:solidFill>
                <a:latin typeface="メイリオ" panose="020B0604030504040204" pitchFamily="50" charset="-128"/>
                <a:cs typeface="ＭＳ Ｐゴシック" panose="020B0600070205080204" pitchFamily="50" charset="-128"/>
              </a:rPr>
              <a:t>1</a:t>
            </a:r>
            <a:r>
              <a:rPr lang="ja-JP" altLang="en-US" sz="369" dirty="0">
                <a:solidFill>
                  <a:srgbClr val="000000"/>
                </a:solidFill>
                <a:latin typeface="ＭＳ Ｐゴシック" panose="020B0600070205080204" pitchFamily="50" charset="-128"/>
                <a:ea typeface="メイリオ" panose="020B0604030504040204" pitchFamily="50" charset="-128"/>
                <a:cs typeface="ＭＳ Ｐゴシック" panose="020B0600070205080204" pitchFamily="50" charset="-128"/>
              </a:rPr>
              <a:t>）整備対象物についての専門的視点から事実確認・アドバイスを実施</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sp>
        <p:nvSpPr>
          <p:cNvPr id="156" name="テキスト 100"/>
          <p:cNvSpPr txBox="1"/>
          <p:nvPr/>
        </p:nvSpPr>
        <p:spPr>
          <a:xfrm>
            <a:off x="7693558" y="5356599"/>
            <a:ext cx="838054" cy="177613"/>
          </a:xfrm>
          <a:prstGeom prst="rect">
            <a:avLst/>
          </a:prstGeom>
        </p:spPr>
        <p:txBody>
          <a:bodyPr wrap="square">
            <a:spAutoFit/>
          </a:bodyPr>
          <a:lstStyle/>
          <a:p>
            <a:pPr latinLnBrk="1">
              <a:lnSpc>
                <a:spcPct val="75000"/>
              </a:lnSpc>
              <a:spcAft>
                <a:spcPts val="0"/>
              </a:spcAft>
            </a:pPr>
            <a:r>
              <a:rPr lang="ja-JP" altLang="en-US" sz="369" dirty="0">
                <a:solidFill>
                  <a:srgbClr val="000000"/>
                </a:solidFill>
                <a:latin typeface="ＭＳ Ｐゴシック" panose="020B0600070205080204" pitchFamily="50" charset="-128"/>
                <a:ea typeface="メイリオ" panose="020B0604030504040204" pitchFamily="50" charset="-128"/>
                <a:cs typeface="ＭＳ Ｐゴシック" panose="020B0600070205080204" pitchFamily="50" charset="-128"/>
              </a:rPr>
              <a:t>（</a:t>
            </a:r>
            <a:r>
              <a:rPr lang="en-US" altLang="ja-JP" sz="369" dirty="0">
                <a:solidFill>
                  <a:srgbClr val="000000"/>
                </a:solidFill>
                <a:latin typeface="ＭＳ Ｐゴシック" panose="020B0600070205080204" pitchFamily="50" charset="-128"/>
                <a:ea typeface="メイリオ" panose="020B0604030504040204" pitchFamily="50" charset="-128"/>
                <a:cs typeface="ＭＳ 明朝" panose="02020609040205080304" pitchFamily="17" charset="-128"/>
              </a:rPr>
              <a:t>※</a:t>
            </a:r>
            <a:r>
              <a:rPr lang="en-US" sz="369" dirty="0">
                <a:solidFill>
                  <a:srgbClr val="000000"/>
                </a:solidFill>
                <a:latin typeface="メイリオ" panose="020B0604030504040204" pitchFamily="50" charset="-128"/>
                <a:cs typeface="ＭＳ Ｐゴシック" panose="020B0600070205080204" pitchFamily="50" charset="-128"/>
              </a:rPr>
              <a:t>2</a:t>
            </a:r>
            <a:r>
              <a:rPr lang="ja-JP" altLang="en-US" sz="369" dirty="0">
                <a:solidFill>
                  <a:srgbClr val="000000"/>
                </a:solidFill>
                <a:latin typeface="ＭＳ Ｐゴシック" panose="020B0600070205080204" pitchFamily="50" charset="-128"/>
                <a:ea typeface="メイリオ" panose="020B0604030504040204" pitchFamily="50" charset="-128"/>
                <a:cs typeface="ＭＳ Ｐゴシック" panose="020B0600070205080204" pitchFamily="50" charset="-128"/>
              </a:rPr>
              <a:t>）文章が所定の文体等に沿っていることを確認</a:t>
            </a:r>
            <a:endParaRPr lang="ja-JP" altLang="en-US" sz="969" dirty="0">
              <a:solidFill>
                <a:srgbClr val="000000"/>
              </a:solidFill>
              <a:latin typeface="ＭＳ Ｐゴシック" panose="020B0600070205080204" pitchFamily="50" charset="-128"/>
              <a:cs typeface="ＭＳ Ｐゴシック" panose="020B0600070205080204" pitchFamily="50" charset="-128"/>
            </a:endParaRPr>
          </a:p>
        </p:txBody>
      </p:sp>
      <p:pic>
        <p:nvPicPr>
          <p:cNvPr id="157" name="図 156"/>
          <p:cNvPicPr/>
          <p:nvPr/>
        </p:nvPicPr>
        <p:blipFill>
          <a:blip r:embed="rId21" cstate="email">
            <a:extLst>
              <a:ext uri="{28A0092B-C50C-407E-A947-70E740481C1C}">
                <a14:useLocalDpi xmlns:a14="http://schemas.microsoft.com/office/drawing/2010/main"/>
              </a:ext>
            </a:extLst>
          </a:blip>
          <a:stretch>
            <a:fillRect/>
          </a:stretch>
        </p:blipFill>
        <p:spPr>
          <a:xfrm>
            <a:off x="5997167" y="5729960"/>
            <a:ext cx="598154" cy="598154"/>
          </a:xfrm>
          <a:prstGeom prst="rect">
            <a:avLst/>
          </a:prstGeom>
          <a:ln>
            <a:noFill/>
          </a:ln>
          <a:effectLst/>
        </p:spPr>
      </p:pic>
      <p:pic>
        <p:nvPicPr>
          <p:cNvPr id="158" name="図 157"/>
          <p:cNvPicPr/>
          <p:nvPr/>
        </p:nvPicPr>
        <p:blipFill>
          <a:blip r:embed="rId22" cstate="email">
            <a:extLst>
              <a:ext uri="{28A0092B-C50C-407E-A947-70E740481C1C}">
                <a14:useLocalDpi xmlns:a14="http://schemas.microsoft.com/office/drawing/2010/main"/>
              </a:ext>
            </a:extLst>
          </a:blip>
          <a:stretch>
            <a:fillRect/>
          </a:stretch>
        </p:blipFill>
        <p:spPr>
          <a:xfrm>
            <a:off x="5087687" y="5763191"/>
            <a:ext cx="664615" cy="531692"/>
          </a:xfrm>
          <a:prstGeom prst="rect">
            <a:avLst/>
          </a:prstGeom>
        </p:spPr>
      </p:pic>
      <p:pic>
        <p:nvPicPr>
          <p:cNvPr id="159" name="図 158" descr="C:\Users\ToshoguHP\Desktop\新しいフォルダ\ワンダフル東照宮.JPG"/>
          <p:cNvPicPr/>
          <p:nvPr/>
        </p:nvPicPr>
        <p:blipFill>
          <a:blip r:embed="rId23" cstate="email">
            <a:extLst>
              <a:ext uri="{28A0092B-C50C-407E-A947-70E740481C1C}">
                <a14:useLocalDpi xmlns:a14="http://schemas.microsoft.com/office/drawing/2010/main"/>
              </a:ext>
            </a:extLst>
          </a:blip>
          <a:stretch>
            <a:fillRect/>
          </a:stretch>
        </p:blipFill>
        <p:spPr>
          <a:xfrm>
            <a:off x="6922864" y="5693371"/>
            <a:ext cx="830769" cy="564923"/>
          </a:xfrm>
          <a:prstGeom prst="rect">
            <a:avLst/>
          </a:prstGeom>
          <a:ln>
            <a:noFill/>
          </a:ln>
          <a:effectLst/>
        </p:spPr>
      </p:pic>
      <p:sp>
        <p:nvSpPr>
          <p:cNvPr id="160" name="正方形/長方形 159"/>
          <p:cNvSpPr/>
          <p:nvPr/>
        </p:nvSpPr>
        <p:spPr>
          <a:xfrm>
            <a:off x="6112686" y="5526820"/>
            <a:ext cx="1590235" cy="275492"/>
          </a:xfrm>
          <a:prstGeom prst="rect">
            <a:avLst/>
          </a:prstGeom>
          <a:noFill/>
        </p:spPr>
        <p:txBody>
          <a:bodyPr wrap="square">
            <a:noAutofit/>
          </a:bodyPr>
          <a:lstStyle/>
          <a:p>
            <a:pPr algn="ctr" latinLnBrk="1">
              <a:spcAft>
                <a:spcPts val="0"/>
              </a:spcAft>
            </a:pPr>
            <a:r>
              <a:rPr lang="ja-JP" altLang="en-US" sz="738" b="1">
                <a:solidFill>
                  <a:srgbClr val="000000"/>
                </a:solidFill>
                <a:latin typeface="ＭＳ Ｐゴシック" panose="020B0600070205080204" pitchFamily="50" charset="-128"/>
                <a:ea typeface="メイリオ" panose="020B0604030504040204" pitchFamily="50" charset="-128"/>
                <a:cs typeface="ＭＳ Ｐゴシック" panose="020B0600070205080204" pitchFamily="50" charset="-128"/>
              </a:rPr>
              <a:t>多言語解説文の活用事例</a:t>
            </a:r>
            <a:endParaRPr lang="ja-JP" altLang="en-US" sz="969">
              <a:solidFill>
                <a:srgbClr val="000000"/>
              </a:solidFill>
              <a:latin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5993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 name="正方形/長方形 4"/>
          <p:cNvSpPr/>
          <p:nvPr/>
        </p:nvSpPr>
        <p:spPr>
          <a:xfrm>
            <a:off x="252000" y="692696"/>
            <a:ext cx="8640000" cy="5940000"/>
          </a:xfrm>
          <a:prstGeom prst="rect">
            <a:avLst/>
          </a:prstGeom>
        </p:spPr>
        <p:txBody>
          <a:bodyPr wrap="square">
            <a:spAutoFit/>
          </a:bodyPr>
          <a:lstStyle/>
          <a:p>
            <a:pPr algn="l"/>
            <a:r>
              <a:rPr lang="ja-JP" altLang="en-US" sz="1250" dirty="0">
                <a:latin typeface="ＭＳ Ｐゴシック"/>
              </a:rPr>
              <a:t>　観光は、双方向の国際交流を通じた相互理解の増進はもとより、本格的な少子高齢化・人口減少を迎える中で、真に我が国の成長戦略と地方創生の大きな柱である。このような認識の下、平成</a:t>
            </a:r>
            <a:r>
              <a:rPr lang="en-US" altLang="ja-JP" sz="1250" dirty="0">
                <a:latin typeface="ＭＳ Ｐゴシック"/>
              </a:rPr>
              <a:t>28</a:t>
            </a:r>
            <a:r>
              <a:rPr lang="ja-JP" altLang="en-US" sz="1250" dirty="0">
                <a:latin typeface="ＭＳ Ｐゴシック"/>
              </a:rPr>
              <a:t>年３月に策定した「明日の日本を支える観光ビジョン」においては、</a:t>
            </a:r>
            <a:r>
              <a:rPr lang="en-US" altLang="ja-JP" sz="1250" dirty="0">
                <a:latin typeface="ＭＳ Ｐゴシック"/>
              </a:rPr>
              <a:t>2030</a:t>
            </a:r>
            <a:r>
              <a:rPr lang="ja-JP" altLang="en-US" sz="1250" dirty="0">
                <a:latin typeface="ＭＳ Ｐゴシック"/>
              </a:rPr>
              <a:t>年</a:t>
            </a:r>
            <a:r>
              <a:rPr lang="en-US" altLang="ja-JP" sz="1250" dirty="0">
                <a:latin typeface="ＭＳ Ｐゴシック"/>
              </a:rPr>
              <a:t>6,000</a:t>
            </a:r>
            <a:r>
              <a:rPr lang="ja-JP" altLang="en-US" sz="1250" dirty="0">
                <a:latin typeface="ＭＳ Ｐゴシック"/>
              </a:rPr>
              <a:t>万人等の大きな目標を掲げ、観光を我が国の基幹産業へと成長させ、「観光先進国」の実現を図るため、政府一丸、官民を挙げて取り組んでいるところである。</a:t>
            </a:r>
            <a:endParaRPr lang="en-US" altLang="ja-JP" sz="1250" dirty="0">
              <a:latin typeface="ＭＳ Ｐゴシック"/>
            </a:endParaRPr>
          </a:p>
          <a:p>
            <a:pPr algn="l"/>
            <a:r>
              <a:rPr lang="ja-JP" altLang="ja-JP" sz="1250" dirty="0">
                <a:latin typeface="ＭＳ Ｐゴシック"/>
              </a:rPr>
              <a:t>　</a:t>
            </a:r>
            <a:r>
              <a:rPr lang="ja-JP" altLang="en-US" sz="1250" dirty="0">
                <a:latin typeface="ＭＳ Ｐゴシック"/>
              </a:rPr>
              <a:t>観光ビジョンに掲げた目標の確実な達成のためには、今後さらに増加する観光需要に対し、より高次元な観光施策を展開していく必要がある。このような観点から、</a:t>
            </a:r>
            <a:r>
              <a:rPr lang="en-US" altLang="ja-JP" sz="1250" dirty="0">
                <a:latin typeface="ＭＳ Ｐゴシック"/>
              </a:rPr>
              <a:t>2020</a:t>
            </a:r>
            <a:r>
              <a:rPr lang="ja-JP" altLang="en-US" sz="1250" dirty="0">
                <a:latin typeface="ＭＳ Ｐゴシック"/>
              </a:rPr>
              <a:t>年東京オリンピック・パラリンピック競技大会の前に財源を確保し観光施策を着実に実施する必要性も踏まえ、「平成</a:t>
            </a:r>
            <a:r>
              <a:rPr lang="en-US" altLang="ja-JP" sz="1250" dirty="0">
                <a:latin typeface="ＭＳ Ｐゴシック"/>
              </a:rPr>
              <a:t>30</a:t>
            </a:r>
            <a:r>
              <a:rPr lang="ja-JP" altLang="en-US" sz="1250" dirty="0">
                <a:latin typeface="ＭＳ Ｐゴシック"/>
              </a:rPr>
              <a:t>年度税制改正の大綱」（平成</a:t>
            </a:r>
            <a:r>
              <a:rPr lang="en-US" altLang="ja-JP" sz="1250" dirty="0">
                <a:latin typeface="ＭＳ Ｐゴシック"/>
              </a:rPr>
              <a:t>29</a:t>
            </a:r>
            <a:r>
              <a:rPr lang="ja-JP" altLang="en-US" sz="1250" dirty="0">
                <a:latin typeface="ＭＳ Ｐゴシック"/>
              </a:rPr>
              <a:t>年</a:t>
            </a:r>
            <a:r>
              <a:rPr lang="en-US" altLang="ja-JP" sz="1250" dirty="0">
                <a:latin typeface="ＭＳ Ｐゴシック"/>
              </a:rPr>
              <a:t>12</a:t>
            </a:r>
            <a:r>
              <a:rPr lang="ja-JP" altLang="en-US" sz="1250" dirty="0">
                <a:latin typeface="ＭＳ Ｐゴシック"/>
              </a:rPr>
              <a:t>月</a:t>
            </a:r>
            <a:r>
              <a:rPr lang="en-US" altLang="ja-JP" sz="1250" dirty="0">
                <a:latin typeface="ＭＳ Ｐゴシック"/>
              </a:rPr>
              <a:t>22</a:t>
            </a:r>
            <a:r>
              <a:rPr lang="ja-JP" altLang="en-US" sz="1250" dirty="0">
                <a:latin typeface="ＭＳ Ｐゴシック"/>
              </a:rPr>
              <a:t>日閣議決定）において、観光促進のための税として平成</a:t>
            </a:r>
            <a:r>
              <a:rPr lang="en-US" altLang="ja-JP" sz="1250" dirty="0">
                <a:latin typeface="ＭＳ Ｐゴシック"/>
              </a:rPr>
              <a:t>31</a:t>
            </a:r>
            <a:r>
              <a:rPr lang="ja-JP" altLang="en-US" sz="1250" dirty="0">
                <a:latin typeface="ＭＳ Ｐゴシック"/>
              </a:rPr>
              <a:t>年１月７日より国際観光旅客税を創設し、観光先進国実現に向けた観光基盤の拡充・強化を図るための恒久的な財源を確保することとしたものである。</a:t>
            </a:r>
            <a:endParaRPr lang="en-US" altLang="ja-JP" sz="1250" dirty="0">
              <a:latin typeface="ＭＳ Ｐゴシック"/>
            </a:endParaRPr>
          </a:p>
          <a:p>
            <a:pPr algn="l"/>
            <a:r>
              <a:rPr lang="ja-JP" altLang="en-US" sz="1250" dirty="0">
                <a:latin typeface="ＭＳ Ｐゴシック"/>
              </a:rPr>
              <a:t>　さらに、国際観光旅客税の税収（以下、「観光財源」という。）を充当する３つの分野については、「外国人観光旅客の来訪の促進等による国際観光の振興に関する法律」（平成９年法律第</a:t>
            </a:r>
            <a:r>
              <a:rPr lang="en-US" altLang="ja-JP" sz="1250" dirty="0">
                <a:latin typeface="ＭＳ Ｐゴシック"/>
              </a:rPr>
              <a:t>91</a:t>
            </a:r>
            <a:r>
              <a:rPr lang="ja-JP" altLang="en-US" sz="1250" dirty="0">
                <a:latin typeface="ＭＳ Ｐゴシック"/>
              </a:rPr>
              <a:t>号）において、法文上使途として明記したところである。</a:t>
            </a:r>
            <a:endParaRPr lang="ja-JP" altLang="ja-JP" sz="1250" dirty="0">
              <a:latin typeface="ＭＳ Ｐゴシック"/>
            </a:endParaRPr>
          </a:p>
          <a:p>
            <a:pPr algn="l" fontAlgn="base">
              <a:spcBef>
                <a:spcPct val="0"/>
              </a:spcBef>
              <a:spcAft>
                <a:spcPct val="0"/>
              </a:spcAft>
            </a:pPr>
            <a:r>
              <a:rPr lang="ja-JP" altLang="ja-JP" sz="1250" dirty="0">
                <a:latin typeface="ＭＳ Ｐゴシック"/>
              </a:rPr>
              <a:t>　以上を踏まえ、国際観光旅客税の使途に関する基本方針等については、下記のとおりとする。</a:t>
            </a:r>
          </a:p>
          <a:p>
            <a:pPr algn="l" fontAlgn="base">
              <a:spcBef>
                <a:spcPct val="0"/>
              </a:spcBef>
              <a:spcAft>
                <a:spcPct val="0"/>
              </a:spcAft>
            </a:pPr>
            <a:endParaRPr lang="en-US" altLang="ja-JP" sz="1250" dirty="0">
              <a:latin typeface="ＭＳ Ｐゴシック"/>
              <a:cs typeface="Meiryo UI" panose="020B0604030504040204" pitchFamily="50" charset="-128"/>
            </a:endParaRPr>
          </a:p>
          <a:p>
            <a:pPr algn="ctr" fontAlgn="base">
              <a:spcBef>
                <a:spcPct val="0"/>
              </a:spcBef>
              <a:spcAft>
                <a:spcPct val="0"/>
              </a:spcAft>
            </a:pPr>
            <a:r>
              <a:rPr lang="ja-JP" altLang="en-US" sz="1250" dirty="0">
                <a:latin typeface="ＭＳ Ｐゴシック"/>
                <a:cs typeface="Meiryo UI" panose="020B0604030504040204" pitchFamily="50" charset="-128"/>
              </a:rPr>
              <a:t>記</a:t>
            </a:r>
            <a:endParaRPr lang="en-US" altLang="ja-JP" sz="1250" dirty="0">
              <a:latin typeface="ＭＳ Ｐゴシック"/>
              <a:cs typeface="Meiryo UI" panose="020B0604030504040204" pitchFamily="50" charset="-128"/>
            </a:endParaRPr>
          </a:p>
          <a:p>
            <a:pPr algn="l" fontAlgn="base">
              <a:spcBef>
                <a:spcPct val="0"/>
              </a:spcBef>
              <a:spcAft>
                <a:spcPct val="0"/>
              </a:spcAft>
            </a:pPr>
            <a:endParaRPr lang="ja-JP" altLang="ja-JP" sz="1250" dirty="0">
              <a:latin typeface="ＭＳ Ｐゴシック"/>
            </a:endParaRPr>
          </a:p>
          <a:p>
            <a:pPr algn="l" fontAlgn="base">
              <a:spcBef>
                <a:spcPct val="0"/>
              </a:spcBef>
              <a:spcAft>
                <a:spcPct val="0"/>
              </a:spcAft>
            </a:pPr>
            <a:r>
              <a:rPr lang="ja-JP" altLang="ja-JP" sz="1250" dirty="0">
                <a:latin typeface="ＭＳ Ｐゴシック"/>
              </a:rPr>
              <a:t>１．国際観光旅客税の使途に関する基本方針</a:t>
            </a:r>
          </a:p>
          <a:p>
            <a:pPr algn="l" fontAlgn="base">
              <a:spcBef>
                <a:spcPct val="0"/>
              </a:spcBef>
              <a:spcAft>
                <a:spcPct val="0"/>
              </a:spcAft>
            </a:pPr>
            <a:r>
              <a:rPr lang="ja-JP" altLang="ja-JP" sz="1250" dirty="0">
                <a:latin typeface="ＭＳ Ｐゴシック"/>
              </a:rPr>
              <a:t>（１）訪日外国人旅行者</a:t>
            </a:r>
            <a:r>
              <a:rPr lang="en-US" altLang="ja-JP" sz="1250" dirty="0">
                <a:latin typeface="ＭＳ Ｐゴシック"/>
              </a:rPr>
              <a:t>2030</a:t>
            </a:r>
            <a:r>
              <a:rPr lang="ja-JP" altLang="ja-JP" sz="1250" dirty="0">
                <a:latin typeface="ＭＳ Ｐゴシック"/>
              </a:rPr>
              <a:t>年</a:t>
            </a:r>
            <a:r>
              <a:rPr lang="en-US" altLang="ja-JP" sz="1250" dirty="0">
                <a:latin typeface="ＭＳ Ｐゴシック"/>
              </a:rPr>
              <a:t>6,000</a:t>
            </a:r>
            <a:r>
              <a:rPr lang="ja-JP" altLang="ja-JP" sz="1250" dirty="0">
                <a:latin typeface="ＭＳ Ｐゴシック"/>
              </a:rPr>
              <a:t>万人等の目標達成に向けて、</a:t>
            </a:r>
          </a:p>
          <a:p>
            <a:pPr algn="l" fontAlgn="base">
              <a:spcBef>
                <a:spcPct val="0"/>
              </a:spcBef>
              <a:spcAft>
                <a:spcPct val="0"/>
              </a:spcAft>
            </a:pPr>
            <a:r>
              <a:rPr lang="ja-JP" altLang="en-US" sz="1250" dirty="0">
                <a:latin typeface="ＭＳ Ｐゴシック"/>
              </a:rPr>
              <a:t>　</a:t>
            </a:r>
            <a:r>
              <a:rPr lang="ja-JP" altLang="ja-JP" sz="1250" dirty="0">
                <a:latin typeface="ＭＳ Ｐゴシック"/>
              </a:rPr>
              <a:t>①　ストレスフリーで快適に旅行できる環境の整備</a:t>
            </a:r>
          </a:p>
          <a:p>
            <a:pPr algn="l" fontAlgn="base">
              <a:spcBef>
                <a:spcPct val="0"/>
              </a:spcBef>
              <a:spcAft>
                <a:spcPct val="0"/>
              </a:spcAft>
            </a:pPr>
            <a:r>
              <a:rPr lang="ja-JP" altLang="en-US" sz="1250" dirty="0">
                <a:latin typeface="ＭＳ Ｐゴシック"/>
              </a:rPr>
              <a:t>　</a:t>
            </a:r>
            <a:r>
              <a:rPr lang="ja-JP" altLang="ja-JP" sz="1250" dirty="0">
                <a:latin typeface="ＭＳ Ｐゴシック"/>
              </a:rPr>
              <a:t>②　我が国の多様な魅力に関する情報の入手の容易化</a:t>
            </a:r>
          </a:p>
          <a:p>
            <a:pPr algn="l" fontAlgn="base">
              <a:spcBef>
                <a:spcPct val="0"/>
              </a:spcBef>
              <a:spcAft>
                <a:spcPct val="0"/>
              </a:spcAft>
            </a:pPr>
            <a:r>
              <a:rPr lang="ja-JP" altLang="en-US" sz="1250" dirty="0">
                <a:latin typeface="ＭＳ Ｐゴシック"/>
              </a:rPr>
              <a:t>　</a:t>
            </a:r>
            <a:r>
              <a:rPr lang="ja-JP" altLang="ja-JP" sz="1250" dirty="0">
                <a:latin typeface="ＭＳ Ｐゴシック"/>
              </a:rPr>
              <a:t>③　地域固有の文化、自然等を活用した観光資源の整備等による地域での体験滞在の満足度向上</a:t>
            </a:r>
          </a:p>
          <a:p>
            <a:pPr algn="l" fontAlgn="base">
              <a:spcBef>
                <a:spcPct val="0"/>
              </a:spcBef>
              <a:spcAft>
                <a:spcPct val="0"/>
              </a:spcAft>
            </a:pPr>
            <a:r>
              <a:rPr lang="ja-JP" altLang="ja-JP" sz="1250" dirty="0">
                <a:latin typeface="ＭＳ Ｐゴシック"/>
              </a:rPr>
              <a:t>　　の３つの分野に観光財源を充当する。</a:t>
            </a:r>
          </a:p>
          <a:p>
            <a:pPr algn="l" fontAlgn="base">
              <a:spcBef>
                <a:spcPct val="0"/>
              </a:spcBef>
              <a:spcAft>
                <a:spcPct val="0"/>
              </a:spcAft>
            </a:pPr>
            <a:r>
              <a:rPr lang="en-US" altLang="ja-JP" sz="1250" dirty="0">
                <a:latin typeface="ＭＳ Ｐゴシック"/>
              </a:rPr>
              <a:t> </a:t>
            </a:r>
            <a:endParaRPr lang="ja-JP" altLang="ja-JP" sz="1250" dirty="0">
              <a:latin typeface="ＭＳ Ｐゴシック"/>
            </a:endParaRPr>
          </a:p>
          <a:p>
            <a:pPr algn="l" fontAlgn="base">
              <a:spcBef>
                <a:spcPct val="0"/>
              </a:spcBef>
              <a:spcAft>
                <a:spcPct val="0"/>
              </a:spcAft>
            </a:pPr>
            <a:r>
              <a:rPr lang="ja-JP" altLang="ja-JP" sz="1250" dirty="0">
                <a:latin typeface="ＭＳ Ｐゴシック"/>
              </a:rPr>
              <a:t>（２）観光財源を充当する施策は、既存施策の財源の単なる穴埋めをするのではなく、以下の考え方を基本とする。</a:t>
            </a:r>
          </a:p>
          <a:p>
            <a:pPr algn="l" fontAlgn="base">
              <a:spcBef>
                <a:spcPct val="0"/>
              </a:spcBef>
              <a:spcAft>
                <a:spcPct val="0"/>
              </a:spcAft>
            </a:pPr>
            <a:r>
              <a:rPr lang="ja-JP" altLang="en-US" sz="1250" dirty="0">
                <a:latin typeface="ＭＳ Ｐゴシック"/>
              </a:rPr>
              <a:t>　</a:t>
            </a:r>
            <a:r>
              <a:rPr lang="ja-JP" altLang="ja-JP" sz="1250" dirty="0">
                <a:latin typeface="ＭＳ Ｐゴシック"/>
              </a:rPr>
              <a:t>①　受益と負担の関係から負担者の納得が得られること</a:t>
            </a:r>
          </a:p>
          <a:p>
            <a:pPr algn="l" fontAlgn="base">
              <a:spcBef>
                <a:spcPct val="0"/>
              </a:spcBef>
              <a:spcAft>
                <a:spcPct val="0"/>
              </a:spcAft>
            </a:pPr>
            <a:r>
              <a:rPr lang="ja-JP" altLang="en-US" sz="1250" dirty="0">
                <a:latin typeface="ＭＳ Ｐゴシック"/>
              </a:rPr>
              <a:t>　</a:t>
            </a:r>
            <a:r>
              <a:rPr lang="ja-JP" altLang="ja-JP" sz="1250" dirty="0">
                <a:latin typeface="ＭＳ Ｐゴシック"/>
              </a:rPr>
              <a:t>②　先進性が高く費用対効果が高い取り組みであること</a:t>
            </a:r>
          </a:p>
          <a:p>
            <a:pPr algn="l" fontAlgn="base">
              <a:spcBef>
                <a:spcPct val="0"/>
              </a:spcBef>
              <a:spcAft>
                <a:spcPct val="0"/>
              </a:spcAft>
            </a:pPr>
            <a:r>
              <a:rPr lang="ja-JP" altLang="en-US" sz="1250" dirty="0">
                <a:latin typeface="ＭＳ Ｐゴシック"/>
              </a:rPr>
              <a:t>　</a:t>
            </a:r>
            <a:r>
              <a:rPr lang="ja-JP" altLang="ja-JP" sz="1250" dirty="0">
                <a:latin typeface="ＭＳ Ｐゴシック"/>
              </a:rPr>
              <a:t>③　地方創生をはじめとする我が国が直面する重要な政策課題に合致すること</a:t>
            </a:r>
          </a:p>
          <a:p>
            <a:pPr algn="l" fontAlgn="base">
              <a:spcBef>
                <a:spcPct val="0"/>
              </a:spcBef>
              <a:spcAft>
                <a:spcPct val="0"/>
              </a:spcAft>
            </a:pPr>
            <a:r>
              <a:rPr lang="en-US" altLang="ja-JP" sz="1250" dirty="0">
                <a:latin typeface="ＭＳ Ｐゴシック"/>
              </a:rPr>
              <a:t> </a:t>
            </a:r>
            <a:endParaRPr lang="ja-JP" altLang="ja-JP" sz="1250" dirty="0">
              <a:latin typeface="ＭＳ Ｐゴシック"/>
            </a:endParaRPr>
          </a:p>
          <a:p>
            <a:pPr algn="l" fontAlgn="base">
              <a:spcBef>
                <a:spcPct val="0"/>
              </a:spcBef>
              <a:spcAft>
                <a:spcPct val="0"/>
              </a:spcAft>
            </a:pPr>
            <a:r>
              <a:rPr lang="ja-JP" altLang="ja-JP" sz="1250" dirty="0">
                <a:latin typeface="ＭＳ Ｐゴシック"/>
              </a:rPr>
              <a:t>（３）使途の適正性の確保</a:t>
            </a:r>
          </a:p>
          <a:p>
            <a:pPr algn="l" fontAlgn="base">
              <a:spcBef>
                <a:spcPct val="0"/>
              </a:spcBef>
              <a:spcAft>
                <a:spcPct val="0"/>
              </a:spcAft>
            </a:pPr>
            <a:r>
              <a:rPr lang="ja-JP" altLang="en-US" sz="1250" dirty="0">
                <a:latin typeface="ＭＳ Ｐゴシック"/>
              </a:rPr>
              <a:t>　</a:t>
            </a:r>
            <a:r>
              <a:rPr lang="ja-JP" altLang="ja-JP" sz="1250" dirty="0">
                <a:latin typeface="ＭＳ Ｐゴシック"/>
              </a:rPr>
              <a:t>観光財源の使途の適正性を確保する観点から、受益と負担の関係が不明確な国家公務員の人件費や国際機関分担金などの経費には充てないこととする。</a:t>
            </a:r>
          </a:p>
        </p:txBody>
      </p:sp>
      <p:sp>
        <p:nvSpPr>
          <p:cNvPr id="1106" name="タイトル 1"/>
          <p:cNvSpPr txBox="1"/>
          <p:nvPr/>
        </p:nvSpPr>
        <p:spPr>
          <a:xfrm>
            <a:off x="1514430" y="316065"/>
            <a:ext cx="5915077" cy="232615"/>
          </a:xfrm>
          <a:prstGeom prst="rect">
            <a:avLst/>
          </a:prstGeom>
          <a:solidFill>
            <a:schemeClr val="bg1"/>
          </a:solidFill>
          <a:ln>
            <a:noFill/>
          </a:ln>
        </p:spPr>
        <p:txBody>
          <a:bodyPr vert="horz" wrap="square" lIns="84406" tIns="42203" rIns="84406" bIns="42203" numCol="1" anchor="ctr" anchorCtr="0" compatLnSpc="1">
            <a:prstTxWarp prst="textNoShape">
              <a:avLst/>
            </a:prstTxWarp>
          </a:bodyPr>
          <a:lstStyle>
            <a:lvl1pPr algn="l" rtl="0" fontAlgn="base">
              <a:spcBef>
                <a:spcPct val="0"/>
              </a:spcBef>
              <a:spcAft>
                <a:spcPct val="0"/>
              </a:spcAft>
              <a:defRPr kumimoji="1" sz="2800">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197"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395"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592"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789"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9pPr>
          </a:lstStyle>
          <a:p>
            <a:pPr algn="ctr" eaLnBrk="1" hangingPunct="1">
              <a:lnSpc>
                <a:spcPts val="2031"/>
              </a:lnSpc>
            </a:pPr>
            <a:r>
              <a:rPr lang="ja-JP" altLang="en-US" sz="1400" kern="0" dirty="0"/>
              <a:t>（令和</a:t>
            </a:r>
            <a:r>
              <a:rPr lang="en-US" altLang="ja-JP" sz="1400" kern="0" dirty="0"/>
              <a:t>2</a:t>
            </a:r>
            <a:r>
              <a:rPr lang="ja-JP" altLang="en-US" sz="1400" kern="0" dirty="0"/>
              <a:t>年</a:t>
            </a:r>
            <a:r>
              <a:rPr lang="en-US" altLang="ja-JP" sz="1400" kern="0" dirty="0"/>
              <a:t>12</a:t>
            </a:r>
            <a:r>
              <a:rPr lang="ja-JP" altLang="en-US" sz="1400" kern="0" dirty="0"/>
              <a:t>月</a:t>
            </a:r>
            <a:r>
              <a:rPr lang="en-US" altLang="ja-JP" sz="1400" kern="0" dirty="0"/>
              <a:t>21</a:t>
            </a:r>
            <a:r>
              <a:rPr lang="ja-JP" altLang="en-US" sz="1400" kern="0" dirty="0"/>
              <a:t>日　</a:t>
            </a:r>
            <a:r>
              <a:rPr lang="zh-TW" altLang="en-US" sz="1400" kern="0" dirty="0"/>
              <a:t>観光戦略実行推進会議</a:t>
            </a:r>
            <a:r>
              <a:rPr lang="ja-JP" altLang="en-US" sz="1400" kern="0" dirty="0"/>
              <a:t>決定）①</a:t>
            </a:r>
          </a:p>
        </p:txBody>
      </p:sp>
      <p:sp>
        <p:nvSpPr>
          <p:cNvPr id="1107" name="タイトル 1"/>
          <p:cNvSpPr>
            <a:spLocks noGrp="1"/>
          </p:cNvSpPr>
          <p:nvPr>
            <p:ph type="title"/>
          </p:nvPr>
        </p:nvSpPr>
        <p:spPr>
          <a:xfrm>
            <a:off x="1512000" y="8997"/>
            <a:ext cx="6120000" cy="335212"/>
          </a:xfrm>
          <a:solidFill>
            <a:schemeClr val="bg1"/>
          </a:solidFill>
        </p:spPr>
        <p:txBody>
          <a:bodyPr/>
          <a:lstStyle/>
          <a:p>
            <a:pPr algn="ctr">
              <a:lnSpc>
                <a:spcPts val="2031"/>
              </a:lnSpc>
            </a:pPr>
            <a:r>
              <a:rPr lang="ja-JP" altLang="ja-JP" sz="2000" dirty="0"/>
              <a:t>国際観光旅客税の使途に関する基本方針等につい</a:t>
            </a:r>
            <a:r>
              <a:rPr lang="ja-JP" altLang="en-US" sz="2000" dirty="0"/>
              <a:t>て</a:t>
            </a:r>
          </a:p>
        </p:txBody>
      </p:sp>
    </p:spTree>
    <p:extLst>
      <p:ext uri="{BB962C8B-B14F-4D97-AF65-F5344CB8AC3E}">
        <p14:creationId xmlns:p14="http://schemas.microsoft.com/office/powerpoint/2010/main" val="3489332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 name="正方形/長方形 4"/>
          <p:cNvSpPr/>
          <p:nvPr/>
        </p:nvSpPr>
        <p:spPr>
          <a:xfrm>
            <a:off x="252000" y="692696"/>
            <a:ext cx="8640000" cy="5940000"/>
          </a:xfrm>
          <a:prstGeom prst="rect">
            <a:avLst/>
          </a:prstGeom>
        </p:spPr>
        <p:txBody>
          <a:bodyPr wrap="square">
            <a:spAutoFit/>
          </a:bodyPr>
          <a:lstStyle/>
          <a:p>
            <a:pPr algn="l" fontAlgn="base">
              <a:spcBef>
                <a:spcPct val="0"/>
              </a:spcBef>
              <a:spcAft>
                <a:spcPct val="0"/>
              </a:spcAft>
            </a:pPr>
            <a:r>
              <a:rPr lang="ja-JP" altLang="ja-JP" sz="1246" dirty="0">
                <a:latin typeface="ＭＳ Ｐゴシック"/>
              </a:rPr>
              <a:t>（４）第三者によるチェック</a:t>
            </a:r>
          </a:p>
          <a:p>
            <a:pPr algn="l" fontAlgn="base">
              <a:spcBef>
                <a:spcPct val="0"/>
              </a:spcBef>
              <a:spcAft>
                <a:spcPct val="0"/>
              </a:spcAft>
            </a:pPr>
            <a:r>
              <a:rPr lang="ja-JP" altLang="en-US" sz="1246" dirty="0">
                <a:latin typeface="ＭＳ Ｐゴシック"/>
              </a:rPr>
              <a:t>　</a:t>
            </a:r>
            <a:r>
              <a:rPr lang="ja-JP" altLang="ja-JP" sz="1246" dirty="0">
                <a:latin typeface="ＭＳ Ｐゴシック"/>
              </a:rPr>
              <a:t>無駄遣いを防止し、使途の透明性を確保する仕組みとして、行政事業レビューを最大限活用し、第三者の視点から適切な</a:t>
            </a:r>
            <a:r>
              <a:rPr lang="en-US" altLang="ja-JP" sz="1246" dirty="0">
                <a:latin typeface="ＭＳ Ｐゴシック"/>
              </a:rPr>
              <a:t>PDCA</a:t>
            </a:r>
            <a:r>
              <a:rPr lang="ja-JP" altLang="ja-JP" sz="1246" dirty="0">
                <a:latin typeface="ＭＳ Ｐゴシック"/>
              </a:rPr>
              <a:t>サイクルの循環を図る。</a:t>
            </a:r>
          </a:p>
          <a:p>
            <a:pPr algn="l" fontAlgn="base">
              <a:spcBef>
                <a:spcPct val="0"/>
              </a:spcBef>
              <a:spcAft>
                <a:spcPct val="0"/>
              </a:spcAft>
            </a:pPr>
            <a:r>
              <a:rPr lang="en-US" altLang="ja-JP" sz="1246" dirty="0">
                <a:latin typeface="ＭＳ Ｐゴシック"/>
              </a:rPr>
              <a:t> </a:t>
            </a:r>
            <a:endParaRPr lang="ja-JP" altLang="ja-JP" sz="1246" dirty="0">
              <a:latin typeface="ＭＳ Ｐゴシック"/>
            </a:endParaRPr>
          </a:p>
          <a:p>
            <a:pPr algn="l" fontAlgn="base">
              <a:spcBef>
                <a:spcPct val="0"/>
              </a:spcBef>
              <a:spcAft>
                <a:spcPct val="0"/>
              </a:spcAft>
            </a:pPr>
            <a:r>
              <a:rPr lang="ja-JP" altLang="ja-JP" sz="1246" dirty="0">
                <a:latin typeface="ＭＳ Ｐゴシック"/>
              </a:rPr>
              <a:t>２．</a:t>
            </a:r>
            <a:r>
              <a:rPr lang="ja-JP" altLang="en-US" sz="1246" dirty="0">
                <a:latin typeface="ＭＳ Ｐゴシック"/>
              </a:rPr>
              <a:t>令和３</a:t>
            </a:r>
            <a:r>
              <a:rPr lang="ja-JP" altLang="ja-JP" sz="1246" dirty="0">
                <a:latin typeface="ＭＳ Ｐゴシック"/>
              </a:rPr>
              <a:t>年度において観光財源を充当する具体的な施策・事業</a:t>
            </a:r>
          </a:p>
          <a:p>
            <a:pPr algn="l"/>
            <a:r>
              <a:rPr lang="ja-JP" altLang="en-US" sz="1246" dirty="0">
                <a:latin typeface="ＭＳ Ｐゴシック"/>
              </a:rPr>
              <a:t>　令和３</a:t>
            </a:r>
            <a:r>
              <a:rPr lang="ja-JP" altLang="ja-JP" sz="1246" dirty="0">
                <a:latin typeface="ＭＳ Ｐゴシック"/>
              </a:rPr>
              <a:t>年度予算においては、</a:t>
            </a:r>
            <a:r>
              <a:rPr lang="ja-JP" altLang="en-US" sz="1246" dirty="0">
                <a:latin typeface="ＭＳ Ｐゴシック"/>
              </a:rPr>
              <a:t>今後の国際旅客の流動の見通し</a:t>
            </a:r>
            <a:r>
              <a:rPr lang="en-US" altLang="ja-JP" sz="1246" dirty="0">
                <a:latin typeface="ＭＳ Ｐゴシック"/>
              </a:rPr>
              <a:t>¹</a:t>
            </a:r>
            <a:r>
              <a:rPr lang="ja-JP" altLang="en-US" sz="1246" dirty="0">
                <a:latin typeface="ＭＳ Ｐゴシック"/>
              </a:rPr>
              <a:t>等を踏まえて算出した</a:t>
            </a:r>
            <a:r>
              <a:rPr lang="ja-JP" altLang="ja-JP" sz="1246" dirty="0">
                <a:latin typeface="ＭＳ Ｐゴシック"/>
              </a:rPr>
              <a:t>総額</a:t>
            </a:r>
            <a:r>
              <a:rPr lang="en-US" altLang="ja-JP" sz="1246" dirty="0">
                <a:latin typeface="ＭＳ Ｐゴシック"/>
              </a:rPr>
              <a:t>300</a:t>
            </a:r>
            <a:r>
              <a:rPr lang="ja-JP" altLang="ja-JP" sz="1246" dirty="0">
                <a:latin typeface="ＭＳ Ｐゴシック"/>
              </a:rPr>
              <a:t>億円の歳入について、上記１．の基本方針に基づき、</a:t>
            </a:r>
            <a:r>
              <a:rPr lang="ja-JP" altLang="en-US" sz="1246" dirty="0">
                <a:latin typeface="ＭＳ Ｐゴシック"/>
              </a:rPr>
              <a:t>出入国手続きの高度化、世界水準の受入環境整備、地域資源を活用した新たな観光コンテンツの拡充</a:t>
            </a:r>
            <a:r>
              <a:rPr lang="ja-JP" altLang="ja-JP" sz="1246" dirty="0">
                <a:latin typeface="ＭＳ Ｐゴシック"/>
              </a:rPr>
              <a:t>など特に新規性・緊急性の高い以下の施策・事業に充てることとする。</a:t>
            </a:r>
            <a:endParaRPr lang="en-US" altLang="ja-JP" sz="1246" dirty="0">
              <a:latin typeface="ＭＳ Ｐゴシック"/>
              <a:cs typeface="Meiryo UI" panose="020B0604030504040204" pitchFamily="50" charset="-128"/>
            </a:endParaRPr>
          </a:p>
          <a:p>
            <a:pPr algn="l" fontAlgn="base">
              <a:spcBef>
                <a:spcPct val="0"/>
              </a:spcBef>
              <a:spcAft>
                <a:spcPct val="0"/>
              </a:spcAft>
            </a:pPr>
            <a:r>
              <a:rPr lang="en-US" altLang="ja-JP" sz="738" dirty="0">
                <a:latin typeface="ＭＳ Ｐゴシック"/>
                <a:cs typeface="Meiryo UI" panose="020B0604030504040204" pitchFamily="50" charset="-128"/>
              </a:rPr>
              <a:t>※¹</a:t>
            </a:r>
            <a:r>
              <a:rPr lang="ja-JP" altLang="en-US" sz="738" dirty="0">
                <a:latin typeface="ＭＳ Ｐゴシック"/>
                <a:cs typeface="Meiryo UI" panose="020B0604030504040204" pitchFamily="50" charset="-128"/>
              </a:rPr>
              <a:t>国際民間航空機関（</a:t>
            </a:r>
            <a:r>
              <a:rPr lang="en-US" altLang="ja-JP" sz="738" dirty="0">
                <a:latin typeface="ＭＳ Ｐゴシック"/>
                <a:cs typeface="Meiryo UI" panose="020B0604030504040204" pitchFamily="50" charset="-128"/>
              </a:rPr>
              <a:t>ICAO</a:t>
            </a:r>
            <a:r>
              <a:rPr lang="ja-JP" altLang="en-US" sz="738" dirty="0">
                <a:latin typeface="ＭＳ Ｐゴシック"/>
                <a:cs typeface="Meiryo UI" panose="020B0604030504040204" pitchFamily="50" charset="-128"/>
              </a:rPr>
              <a:t>）の国際旅客の推計を参考に作成。</a:t>
            </a:r>
            <a:endParaRPr lang="en-US" altLang="ja-JP" sz="738" dirty="0">
              <a:latin typeface="ＭＳ Ｐゴシック"/>
              <a:cs typeface="Meiryo UI" panose="020B0604030504040204" pitchFamily="50" charset="-128"/>
            </a:endParaRPr>
          </a:p>
          <a:p>
            <a:pPr algn="l" fontAlgn="base">
              <a:spcBef>
                <a:spcPct val="0"/>
              </a:spcBef>
              <a:spcAft>
                <a:spcPct val="0"/>
              </a:spcAft>
            </a:pPr>
            <a:endParaRPr lang="en-US" altLang="ja-JP" sz="1246" dirty="0">
              <a:latin typeface="ＭＳ Ｐゴシック"/>
              <a:cs typeface="Meiryo UI" panose="020B0604030504040204" pitchFamily="50" charset="-128"/>
            </a:endParaRPr>
          </a:p>
          <a:p>
            <a:pPr algn="l" fontAlgn="base">
              <a:spcBef>
                <a:spcPct val="0"/>
              </a:spcBef>
              <a:spcAft>
                <a:spcPct val="0"/>
              </a:spcAft>
            </a:pPr>
            <a:endParaRPr lang="en-US" altLang="ja-JP" sz="1246" dirty="0">
              <a:latin typeface="ＭＳ Ｐゴシック"/>
              <a:cs typeface="Meiryo UI" panose="020B0604030504040204" pitchFamily="50" charset="-128"/>
            </a:endParaRPr>
          </a:p>
          <a:p>
            <a:pPr algn="l" fontAlgn="base">
              <a:spcBef>
                <a:spcPct val="0"/>
              </a:spcBef>
              <a:spcAft>
                <a:spcPct val="0"/>
              </a:spcAft>
            </a:pPr>
            <a:endParaRPr lang="en-US" altLang="ja-JP" sz="1246" dirty="0">
              <a:latin typeface="ＭＳ Ｐゴシック"/>
              <a:cs typeface="Meiryo UI" panose="020B0604030504040204" pitchFamily="50" charset="-128"/>
            </a:endParaRPr>
          </a:p>
          <a:p>
            <a:pPr algn="l" fontAlgn="base">
              <a:spcBef>
                <a:spcPct val="0"/>
              </a:spcBef>
              <a:spcAft>
                <a:spcPct val="0"/>
              </a:spcAft>
            </a:pPr>
            <a:endParaRPr lang="en-US" altLang="ja-JP" sz="1246" dirty="0">
              <a:latin typeface="ＭＳ Ｐゴシック"/>
              <a:cs typeface="Meiryo UI" panose="020B0604030504040204" pitchFamily="50" charset="-128"/>
            </a:endParaRPr>
          </a:p>
          <a:p>
            <a:pPr algn="l" fontAlgn="base">
              <a:spcBef>
                <a:spcPct val="0"/>
              </a:spcBef>
              <a:spcAft>
                <a:spcPct val="0"/>
              </a:spcAft>
            </a:pPr>
            <a:endParaRPr lang="en-US" altLang="ja-JP" sz="1246" dirty="0">
              <a:latin typeface="ＭＳ Ｐゴシック"/>
            </a:endParaRPr>
          </a:p>
          <a:p>
            <a:pPr algn="l" fontAlgn="base">
              <a:spcBef>
                <a:spcPct val="0"/>
              </a:spcBef>
              <a:spcAft>
                <a:spcPct val="0"/>
              </a:spcAft>
            </a:pPr>
            <a:endParaRPr lang="en-US" altLang="ja-JP" sz="1246" dirty="0">
              <a:latin typeface="ＭＳ Ｐゴシック"/>
            </a:endParaRPr>
          </a:p>
          <a:p>
            <a:pPr algn="l" fontAlgn="base">
              <a:spcBef>
                <a:spcPct val="0"/>
              </a:spcBef>
              <a:spcAft>
                <a:spcPct val="0"/>
              </a:spcAft>
            </a:pPr>
            <a:endParaRPr lang="en-US" altLang="ja-JP" sz="1246" dirty="0">
              <a:latin typeface="ＭＳ Ｐゴシック"/>
            </a:endParaRPr>
          </a:p>
          <a:p>
            <a:pPr algn="l" fontAlgn="base">
              <a:spcBef>
                <a:spcPct val="0"/>
              </a:spcBef>
              <a:spcAft>
                <a:spcPct val="0"/>
              </a:spcAft>
            </a:pPr>
            <a:endParaRPr lang="en-US" altLang="ja-JP" sz="1246" dirty="0">
              <a:latin typeface="ＭＳ Ｐゴシック"/>
            </a:endParaRPr>
          </a:p>
          <a:p>
            <a:pPr algn="l" fontAlgn="base">
              <a:spcBef>
                <a:spcPct val="0"/>
              </a:spcBef>
              <a:spcAft>
                <a:spcPct val="0"/>
              </a:spcAft>
            </a:pPr>
            <a:endParaRPr lang="en-US" altLang="ja-JP" sz="1246" dirty="0">
              <a:latin typeface="ＭＳ Ｐゴシック"/>
            </a:endParaRPr>
          </a:p>
          <a:p>
            <a:pPr algn="l"/>
            <a:endParaRPr lang="en-US" altLang="ja-JP" sz="1246" dirty="0">
              <a:latin typeface="ＭＳ Ｐゴシック"/>
            </a:endParaRPr>
          </a:p>
          <a:p>
            <a:pPr algn="l"/>
            <a:endParaRPr lang="en-US" altLang="ja-JP" sz="1246" dirty="0">
              <a:latin typeface="ＭＳ Ｐゴシック"/>
            </a:endParaRPr>
          </a:p>
          <a:p>
            <a:pPr algn="l"/>
            <a:r>
              <a:rPr lang="ja-JP" altLang="ja-JP" sz="1246" dirty="0">
                <a:latin typeface="ＭＳ Ｐゴシック"/>
              </a:rPr>
              <a:t>３．</a:t>
            </a:r>
            <a:r>
              <a:rPr lang="ja-JP" altLang="en-US" sz="1246" dirty="0">
                <a:latin typeface="ＭＳ Ｐゴシック"/>
              </a:rPr>
              <a:t>国際観光旅客税の使途に関する予算編成の考え方</a:t>
            </a:r>
            <a:r>
              <a:rPr lang="ja-JP" altLang="ja-JP" sz="1246" dirty="0">
                <a:latin typeface="ＭＳ Ｐゴシック"/>
              </a:rPr>
              <a:t>　</a:t>
            </a:r>
          </a:p>
          <a:p>
            <a:pPr algn="l"/>
            <a:r>
              <a:rPr lang="ja-JP" altLang="en-US" sz="1246" dirty="0">
                <a:latin typeface="ＭＳ Ｐゴシック"/>
              </a:rPr>
              <a:t>　</a:t>
            </a:r>
            <a:r>
              <a:rPr lang="ja-JP" altLang="ja-JP" sz="1246" dirty="0">
                <a:latin typeface="ＭＳ Ｐゴシック"/>
              </a:rPr>
              <a:t>観光財源を充当する具体的な施策・事業</a:t>
            </a:r>
            <a:r>
              <a:rPr lang="ja-JP" altLang="en-US" sz="1246" dirty="0">
                <a:latin typeface="ＭＳ Ｐゴシック"/>
              </a:rPr>
              <a:t>については</a:t>
            </a:r>
            <a:r>
              <a:rPr lang="ja-JP" altLang="ja-JP" sz="1246" dirty="0">
                <a:latin typeface="ＭＳ Ｐゴシック"/>
              </a:rPr>
              <a:t>、</a:t>
            </a:r>
            <a:r>
              <a:rPr lang="ja-JP" altLang="en-US" sz="1246" dirty="0">
                <a:latin typeface="ＭＳ Ｐゴシック"/>
              </a:rPr>
              <a:t>硬直的な予算配分とならず、</a:t>
            </a:r>
            <a:r>
              <a:rPr lang="ja-JP" altLang="ja-JP" sz="1246" dirty="0">
                <a:latin typeface="ＭＳ Ｐゴシック"/>
              </a:rPr>
              <a:t>常に上記１．（２）の考え方を満たすものとなるべく、毎年度洗い替えが行えるよう、観光戦略実行推進</a:t>
            </a:r>
            <a:r>
              <a:rPr lang="ja-JP" altLang="en-US" sz="1246" dirty="0">
                <a:latin typeface="ＭＳ Ｐゴシック"/>
              </a:rPr>
              <a:t>会議</a:t>
            </a:r>
            <a:r>
              <a:rPr lang="ja-JP" altLang="ja-JP" sz="1246" dirty="0">
                <a:latin typeface="ＭＳ Ｐゴシック"/>
              </a:rPr>
              <a:t>において、民間有識者の意見も踏まえつつ検討を行い、予算を編成する。</a:t>
            </a:r>
          </a:p>
          <a:p>
            <a:pPr algn="l"/>
            <a:r>
              <a:rPr lang="ja-JP" altLang="en-US" sz="1246" dirty="0">
                <a:latin typeface="ＭＳ Ｐゴシック"/>
              </a:rPr>
              <a:t>　</a:t>
            </a:r>
            <a:r>
              <a:rPr lang="ja-JP" altLang="ja-JP" sz="1246" dirty="0">
                <a:latin typeface="ＭＳ Ｐゴシック"/>
              </a:rPr>
              <a:t>また、受益と負担の関係を明確化し、予算の総合性の確保等を図る観点から、観光財源を充当する具体的な施策・事業について、</a:t>
            </a:r>
            <a:r>
              <a:rPr lang="ja-JP" altLang="en-US" sz="1246" dirty="0">
                <a:latin typeface="ＭＳ Ｐゴシック"/>
              </a:rPr>
              <a:t>予算書においても観光財源を充当する予算を明確化し、</a:t>
            </a:r>
            <a:r>
              <a:rPr lang="ja-JP" altLang="ja-JP" sz="1246" dirty="0">
                <a:latin typeface="ＭＳ Ｐゴシック"/>
              </a:rPr>
              <a:t>観光庁に一括計上した上で、関係省庁に移し替えて執行する。</a:t>
            </a:r>
            <a:r>
              <a:rPr lang="ja-JP" altLang="en-US" sz="1246" dirty="0">
                <a:latin typeface="ＭＳ Ｐゴシック"/>
              </a:rPr>
              <a:t>ただし、三の丸尚蔵館の整備に係る経費については、皇室経済法（昭和</a:t>
            </a:r>
            <a:r>
              <a:rPr lang="en-US" altLang="ja-JP" sz="1246" dirty="0">
                <a:latin typeface="ＭＳ Ｐゴシック"/>
              </a:rPr>
              <a:t>22</a:t>
            </a:r>
            <a:r>
              <a:rPr lang="ja-JP" altLang="en-US" sz="1246" dirty="0">
                <a:latin typeface="ＭＳ Ｐゴシック"/>
              </a:rPr>
              <a:t>年法律第４号）を踏まえ、皇室費における宮廷費として整理する。</a:t>
            </a:r>
            <a:endParaRPr lang="en-US" altLang="ja-JP" sz="1246" dirty="0">
              <a:latin typeface="ＭＳ Ｐゴシック"/>
            </a:endParaRPr>
          </a:p>
          <a:p>
            <a:pPr algn="r" fontAlgn="base">
              <a:spcBef>
                <a:spcPct val="0"/>
              </a:spcBef>
              <a:spcAft>
                <a:spcPct val="0"/>
              </a:spcAft>
            </a:pPr>
            <a:r>
              <a:rPr lang="ja-JP" altLang="en-US" sz="1292" dirty="0">
                <a:latin typeface="ＭＳ Ｐゴシック"/>
              </a:rPr>
              <a:t>以上</a:t>
            </a:r>
            <a:endParaRPr lang="ja-JP" altLang="ja-JP" sz="1292" dirty="0">
              <a:latin typeface="ＭＳ Ｐゴシック"/>
            </a:endParaRPr>
          </a:p>
        </p:txBody>
      </p:sp>
      <p:graphicFrame>
        <p:nvGraphicFramePr>
          <p:cNvPr id="1115" name="表 20"/>
          <p:cNvGraphicFramePr>
            <a:graphicFrameLocks noGrp="1"/>
          </p:cNvGraphicFramePr>
          <p:nvPr>
            <p:extLst>
              <p:ext uri="{D42A27DB-BD31-4B8C-83A1-F6EECF244321}">
                <p14:modId xmlns:p14="http://schemas.microsoft.com/office/powerpoint/2010/main" val="202019399"/>
              </p:ext>
            </p:extLst>
          </p:nvPr>
        </p:nvGraphicFramePr>
        <p:xfrm>
          <a:off x="1428077" y="2437716"/>
          <a:ext cx="6188613" cy="1927388"/>
        </p:xfrm>
        <a:graphic>
          <a:graphicData uri="http://schemas.openxmlformats.org/drawingml/2006/table">
            <a:tbl>
              <a:tblPr firstRow="1" firstCol="1" bandRow="1">
                <a:effectLst/>
              </a:tblPr>
              <a:tblGrid>
                <a:gridCol w="4273895">
                  <a:extLst>
                    <a:ext uri="{9D8B030D-6E8A-4147-A177-3AD203B41FA5}">
                      <a16:colId xmlns:a16="http://schemas.microsoft.com/office/drawing/2014/main" val="20000"/>
                    </a:ext>
                  </a:extLst>
                </a:gridCol>
                <a:gridCol w="1086623">
                  <a:extLst>
                    <a:ext uri="{9D8B030D-6E8A-4147-A177-3AD203B41FA5}">
                      <a16:colId xmlns:a16="http://schemas.microsoft.com/office/drawing/2014/main" val="20001"/>
                    </a:ext>
                  </a:extLst>
                </a:gridCol>
                <a:gridCol w="828095">
                  <a:extLst>
                    <a:ext uri="{9D8B030D-6E8A-4147-A177-3AD203B41FA5}">
                      <a16:colId xmlns:a16="http://schemas.microsoft.com/office/drawing/2014/main" val="20002"/>
                    </a:ext>
                  </a:extLst>
                </a:gridCol>
              </a:tblGrid>
              <a:tr h="194799">
                <a:tc>
                  <a:txBody>
                    <a:bodyPr/>
                    <a:lstStyle/>
                    <a:p>
                      <a:pPr algn="just">
                        <a:spcAft>
                          <a:spcPts val="0"/>
                        </a:spcAft>
                      </a:pPr>
                      <a:r>
                        <a:rPr lang="en-US" sz="10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80670" algn="just">
                        <a:spcAft>
                          <a:spcPts val="0"/>
                        </a:spcAft>
                      </a:pPr>
                      <a:r>
                        <a:rPr lang="ja-JP" sz="1000" b="1" kern="10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金額</a:t>
                      </a:r>
                      <a:endParaRPr lang="ja-JP" sz="1100" kern="10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69850" algn="just">
                        <a:spcAft>
                          <a:spcPts val="0"/>
                        </a:spcAft>
                      </a:pPr>
                      <a:r>
                        <a:rPr lang="ja-JP" sz="1000" b="1" kern="10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執行官庁</a:t>
                      </a:r>
                      <a:endParaRPr lang="ja-JP" sz="1100" kern="10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6139">
                <a:tc rowSpan="3">
                  <a:txBody>
                    <a:bodyPr/>
                    <a:lstStyle/>
                    <a:p>
                      <a:pPr algn="just">
                        <a:spcAft>
                          <a:spcPts val="0"/>
                        </a:spcAft>
                      </a:pPr>
                      <a:r>
                        <a:rPr lang="ja-JP" sz="1000" b="1"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①ストレスフリーで快適に旅行できる環境の整備</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39700" algn="r">
                        <a:spcAft>
                          <a:spcPts val="0"/>
                        </a:spcAft>
                      </a:pPr>
                      <a:r>
                        <a:rPr lang="en-US" alt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40.8</a:t>
                      </a:r>
                      <a:r>
                        <a:rPr 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億円</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39700" algn="just">
                        <a:spcAft>
                          <a:spcPts val="0"/>
                        </a:spcAft>
                      </a:pPr>
                      <a:r>
                        <a:rPr lang="ja-JP" sz="10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法務省</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6696">
                <a:tc vMerge="1">
                  <a:txBody>
                    <a:bodyPr/>
                    <a:lstStyle/>
                    <a:p>
                      <a:endParaRPr kumimoji="1" lang="ja-JP" altLang="en-US"/>
                    </a:p>
                  </a:txBody>
                  <a:tcPr/>
                </a:tc>
                <a:tc>
                  <a:txBody>
                    <a:bodyPr/>
                    <a:lstStyle/>
                    <a:p>
                      <a:pPr indent="139700" algn="r">
                        <a:spcAft>
                          <a:spcPts val="0"/>
                        </a:spcAft>
                      </a:pPr>
                      <a:r>
                        <a:rPr lang="en-US" alt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5.3</a:t>
                      </a:r>
                      <a:r>
                        <a:rPr 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億円</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39700" algn="just">
                        <a:spcAft>
                          <a:spcPts val="0"/>
                        </a:spcAft>
                      </a:pPr>
                      <a:r>
                        <a:rPr lang="ja-JP" sz="10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財務省</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0719">
                <a:tc vMerge="1">
                  <a:txBody>
                    <a:bodyPr/>
                    <a:lstStyle/>
                    <a:p>
                      <a:endParaRPr kumimoji="1" lang="ja-JP" altLang="en-US"/>
                    </a:p>
                  </a:txBody>
                  <a:tcPr/>
                </a:tc>
                <a:tc>
                  <a:txBody>
                    <a:bodyPr/>
                    <a:lstStyle/>
                    <a:p>
                      <a:pPr indent="209550" algn="r">
                        <a:spcAft>
                          <a:spcPts val="0"/>
                        </a:spcAft>
                      </a:pPr>
                      <a:r>
                        <a:rPr lang="en-US" alt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36.7</a:t>
                      </a:r>
                      <a:r>
                        <a:rPr 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億円</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39700" algn="just">
                        <a:spcAft>
                          <a:spcPts val="0"/>
                        </a:spcAft>
                      </a:pPr>
                      <a:r>
                        <a:rPr lang="ja-JP" sz="10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観光庁</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4799">
                <a:tc>
                  <a:txBody>
                    <a:bodyPr/>
                    <a:lstStyle/>
                    <a:p>
                      <a:pPr algn="just">
                        <a:spcAft>
                          <a:spcPts val="0"/>
                        </a:spcAft>
                      </a:pPr>
                      <a:r>
                        <a:rPr lang="ja-JP" sz="1000" b="1"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②我が国の多様な魅力に関する情報の入手の容易化</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US" alt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15.8</a:t>
                      </a:r>
                      <a:r>
                        <a:rPr 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億円</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39700" algn="just">
                        <a:spcAft>
                          <a:spcPts val="0"/>
                        </a:spcAft>
                      </a:pPr>
                      <a:r>
                        <a:rPr lang="ja-JP" sz="10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観光庁</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4799">
                <a:tc rowSpan="4">
                  <a:txBody>
                    <a:bodyPr/>
                    <a:lstStyle/>
                    <a:p>
                      <a:pPr algn="just">
                        <a:spcAft>
                          <a:spcPts val="0"/>
                        </a:spcAft>
                      </a:pPr>
                      <a:r>
                        <a:rPr lang="ja-JP" sz="1000" b="1"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③地域固有の文化、自然等を活用した観光資源の整備等による地域での体験滞在の満足度向上</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US" alt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69.7</a:t>
                      </a:r>
                      <a:r>
                        <a:rPr 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億円</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39700" algn="just">
                        <a:spcAft>
                          <a:spcPts val="0"/>
                        </a:spcAft>
                      </a:pPr>
                      <a:r>
                        <a:rPr lang="ja-JP" sz="10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文化庁</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2230">
                <a:tc vMerge="1">
                  <a:txBody>
                    <a:bodyPr/>
                    <a:lstStyle/>
                    <a:p>
                      <a:endParaRPr kumimoji="1" lang="ja-JP" altLang="en-US"/>
                    </a:p>
                  </a:txBody>
                  <a:tcPr/>
                </a:tc>
                <a:tc>
                  <a:txBody>
                    <a:bodyPr/>
                    <a:lstStyle/>
                    <a:p>
                      <a:pPr algn="r">
                        <a:spcAft>
                          <a:spcPts val="0"/>
                        </a:spcAft>
                      </a:pPr>
                      <a:r>
                        <a:rPr lang="en-US" alt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49.6</a:t>
                      </a:r>
                      <a:r>
                        <a:rPr 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億円</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39700" algn="just">
                        <a:spcAft>
                          <a:spcPts val="0"/>
                        </a:spcAft>
                      </a:pPr>
                      <a:r>
                        <a:rPr lang="ja-JP" sz="10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環境省</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4018">
                <a:tc vMerge="1">
                  <a:txBody>
                    <a:bodyPr/>
                    <a:lstStyle/>
                    <a:p>
                      <a:endParaRPr kumimoji="1" lang="ja-JP" altLang="en-US"/>
                    </a:p>
                  </a:txBody>
                  <a:tcPr/>
                </a:tc>
                <a:tc>
                  <a:txBody>
                    <a:bodyPr/>
                    <a:lstStyle/>
                    <a:p>
                      <a:pPr indent="69850" algn="r">
                        <a:spcAft>
                          <a:spcPts val="0"/>
                        </a:spcAft>
                      </a:pPr>
                      <a:r>
                        <a:rPr lang="en-US" alt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42.8</a:t>
                      </a:r>
                      <a:r>
                        <a:rPr 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億円</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39700" algn="just">
                        <a:spcAft>
                          <a:spcPts val="0"/>
                        </a:spcAft>
                      </a:pPr>
                      <a:r>
                        <a:rPr lang="ja-JP" sz="10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観光庁</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33189">
                <a:tc vMerge="1">
                  <a:txBody>
                    <a:bodyPr/>
                    <a:lstStyle/>
                    <a:p>
                      <a:endParaRPr kumimoji="1" lang="ja-JP" altLang="en-US"/>
                    </a:p>
                  </a:txBody>
                  <a:tcPr/>
                </a:tc>
                <a:tc>
                  <a:txBody>
                    <a:bodyPr/>
                    <a:lstStyle/>
                    <a:p>
                      <a:pPr indent="69850" algn="r">
                        <a:spcAft>
                          <a:spcPts val="0"/>
                        </a:spcAft>
                      </a:pPr>
                      <a:r>
                        <a:rPr lang="en-US" alt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39.3</a:t>
                      </a:r>
                      <a:r>
                        <a:rPr lang="ja-JP" sz="10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億円</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39700" algn="just">
                        <a:spcAft>
                          <a:spcPts val="0"/>
                        </a:spcAft>
                      </a:pPr>
                      <a:r>
                        <a:rPr lang="ja-JP" sz="10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宮内庁</a:t>
                      </a:r>
                      <a:endParaRPr lang="ja-JP" sz="11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3305" marR="6330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116" name="タイトル 1"/>
          <p:cNvSpPr>
            <a:spLocks noGrp="1"/>
          </p:cNvSpPr>
          <p:nvPr>
            <p:ph type="title"/>
          </p:nvPr>
        </p:nvSpPr>
        <p:spPr>
          <a:xfrm>
            <a:off x="1512000" y="8997"/>
            <a:ext cx="6120000" cy="335212"/>
          </a:xfrm>
          <a:solidFill>
            <a:schemeClr val="bg1"/>
          </a:solidFill>
        </p:spPr>
        <p:txBody>
          <a:bodyPr/>
          <a:lstStyle/>
          <a:p>
            <a:pPr algn="ctr">
              <a:lnSpc>
                <a:spcPts val="2031"/>
              </a:lnSpc>
            </a:pPr>
            <a:r>
              <a:rPr lang="ja-JP" altLang="ja-JP" sz="2000" dirty="0"/>
              <a:t>国際観光旅客税の使途に関する基本方針等につい</a:t>
            </a:r>
            <a:r>
              <a:rPr lang="ja-JP" altLang="en-US" sz="2000" dirty="0"/>
              <a:t>て</a:t>
            </a:r>
          </a:p>
        </p:txBody>
      </p:sp>
      <p:sp>
        <p:nvSpPr>
          <p:cNvPr id="1117" name="タイトル 1"/>
          <p:cNvSpPr txBox="1"/>
          <p:nvPr/>
        </p:nvSpPr>
        <p:spPr>
          <a:xfrm>
            <a:off x="1514430" y="316065"/>
            <a:ext cx="5915077" cy="232615"/>
          </a:xfrm>
          <a:prstGeom prst="rect">
            <a:avLst/>
          </a:prstGeom>
          <a:solidFill>
            <a:schemeClr val="bg1"/>
          </a:solidFill>
          <a:ln>
            <a:noFill/>
          </a:ln>
        </p:spPr>
        <p:txBody>
          <a:bodyPr vert="horz" wrap="square" lIns="84406" tIns="42203" rIns="84406" bIns="42203" numCol="1" anchor="ctr" anchorCtr="0" compatLnSpc="1">
            <a:prstTxWarp prst="textNoShape">
              <a:avLst/>
            </a:prstTxWarp>
          </a:bodyPr>
          <a:lstStyle>
            <a:lvl1pPr algn="l" rtl="0" fontAlgn="base">
              <a:spcBef>
                <a:spcPct val="0"/>
              </a:spcBef>
              <a:spcAft>
                <a:spcPct val="0"/>
              </a:spcAft>
              <a:defRPr kumimoji="1" sz="2800">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197"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395"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592"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789"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9pPr>
          </a:lstStyle>
          <a:p>
            <a:pPr algn="ctr" eaLnBrk="1" hangingPunct="1">
              <a:lnSpc>
                <a:spcPts val="2031"/>
              </a:lnSpc>
            </a:pPr>
            <a:r>
              <a:rPr lang="ja-JP" altLang="en-US" sz="1400" kern="0" dirty="0"/>
              <a:t>（令和</a:t>
            </a:r>
            <a:r>
              <a:rPr lang="en-US" altLang="ja-JP" sz="1400" kern="0" dirty="0"/>
              <a:t>2</a:t>
            </a:r>
            <a:r>
              <a:rPr lang="ja-JP" altLang="en-US" sz="1400" kern="0" dirty="0"/>
              <a:t>年</a:t>
            </a:r>
            <a:r>
              <a:rPr lang="en-US" altLang="ja-JP" sz="1400" kern="0" dirty="0"/>
              <a:t>12</a:t>
            </a:r>
            <a:r>
              <a:rPr lang="ja-JP" altLang="en-US" sz="1400" kern="0" dirty="0"/>
              <a:t>月</a:t>
            </a:r>
            <a:r>
              <a:rPr lang="en-US" altLang="ja-JP" sz="1400" kern="0" dirty="0"/>
              <a:t>21</a:t>
            </a:r>
            <a:r>
              <a:rPr lang="ja-JP" altLang="en-US" sz="1400" kern="0" dirty="0"/>
              <a:t>日　</a:t>
            </a:r>
            <a:r>
              <a:rPr lang="zh-TW" altLang="en-US" sz="1400" kern="0" dirty="0"/>
              <a:t>観光戦略実行推進会議</a:t>
            </a:r>
            <a:r>
              <a:rPr lang="ja-JP" altLang="en-US" sz="1400" kern="0" dirty="0"/>
              <a:t>決定）②</a:t>
            </a:r>
          </a:p>
        </p:txBody>
      </p:sp>
    </p:spTree>
    <p:extLst>
      <p:ext uri="{BB962C8B-B14F-4D97-AF65-F5344CB8AC3E}">
        <p14:creationId xmlns:p14="http://schemas.microsoft.com/office/powerpoint/2010/main" val="29124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3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HGPｺﾞｼｯｸM"/>
        <a:ea typeface="HGPｺﾞｼｯｸM"/>
        <a:cs typeface=""/>
      </a:majorFont>
      <a:minorFont>
        <a:latin typeface="HGPｺﾞｼｯｸM"/>
        <a:ea typeface="HGP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noFill/>
        <a:ln w="9525">
          <a:noFill/>
          <a:miter lim="800000"/>
          <a:headEnd/>
          <a:tailEnd/>
        </a:ln>
      </a:spPr>
      <a:bodyPr vertOverflow="overflow" horzOverflow="overflow" wrap="square" numCol="1" anchor="t" anchorCtr="0" compatLnSpc="1"/>
      <a:lstStyle>
        <a:defPPr>
          <a:defRPr/>
        </a:defPPr>
      </a:lstStyle>
    </a:spDef>
    <a:lnDef>
      <a:spPr>
        <a:custGeom>
          <a:avLst/>
          <a:gdLst/>
          <a:ahLst/>
          <a:cxnLst/>
          <a:rect l="l" t="t" r="r" b="b"/>
          <a:pathLst/>
        </a:custGeom>
        <a:solidFill>
          <a:srgbClr val="0066CC"/>
        </a:solidFill>
        <a:ln w="38100" cap="flat" cmpd="sng" algn="ctr">
          <a:solidFill>
            <a:srgbClr val="FFC000"/>
          </a:solidFill>
          <a:prstDash val="solid"/>
          <a:round/>
          <a:headEnd type="none" w="med" len="med"/>
          <a:tailEnd type="none" w="med" len="med"/>
        </a:ln>
        <a:effectLst/>
      </a:spPr>
      <a:bodyPr vertOverflow="overflow" horzOverflow="overflow"/>
      <a:lst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114465</TotalTime>
  <Words>2241</Words>
  <Application>Microsoft Office PowerPoint</Application>
  <PresentationFormat>画面に合わせる (4:3)</PresentationFormat>
  <Paragraphs>227</Paragraphs>
  <Slides>4</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4</vt:i4>
      </vt:variant>
    </vt:vector>
  </HeadingPairs>
  <TitlesOfParts>
    <vt:vector size="18" baseType="lpstr">
      <vt:lpstr>HGPｺﾞｼｯｸM</vt:lpstr>
      <vt:lpstr>HGP創英角ｺﾞｼｯｸUB</vt:lpstr>
      <vt:lpstr>HG丸ｺﾞｼｯｸM-PRO</vt:lpstr>
      <vt:lpstr>Meiryo UI</vt:lpstr>
      <vt:lpstr>ＭＳ Ｐゴシック</vt:lpstr>
      <vt:lpstr>ＭＳ ゴシック</vt:lpstr>
      <vt:lpstr>ＭＳ 明朝</vt:lpstr>
      <vt:lpstr>メイリオ</vt:lpstr>
      <vt:lpstr>Arial</vt:lpstr>
      <vt:lpstr>Calibri</vt:lpstr>
      <vt:lpstr>Century</vt:lpstr>
      <vt:lpstr>Times New Roman</vt:lpstr>
      <vt:lpstr>Office ​​テーマ</vt:lpstr>
      <vt:lpstr>153_標準デザイン</vt:lpstr>
      <vt:lpstr>PowerPoint プレゼンテーション</vt:lpstr>
      <vt:lpstr>PowerPoint プレゼンテーション</vt:lpstr>
      <vt:lpstr>国際観光旅客税の使途に関する基本方針等について</vt:lpstr>
      <vt:lpstr>国際観光旅客税の使途に関する基本方針等について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大山 伊知郎（行革本部事務局）</dc:creator>
  <cp:lastModifiedBy>小林 貴史</cp:lastModifiedBy>
  <cp:revision>1198</cp:revision>
  <cp:lastPrinted>2021-09-10T02:32:21Z</cp:lastPrinted>
  <dcterms:created xsi:type="dcterms:W3CDTF">2013-04-12T06:50:58Z</dcterms:created>
  <dcterms:modified xsi:type="dcterms:W3CDTF">2021-09-10T07:10:20Z</dcterms:modified>
</cp:coreProperties>
</file>