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08" r:id="rId4"/>
  </p:sldMasterIdLst>
  <p:notesMasterIdLst>
    <p:notesMasterId r:id="rId66"/>
  </p:notesMasterIdLst>
  <p:sldIdLst>
    <p:sldId id="2147474243" r:id="rId5"/>
    <p:sldId id="2147474235" r:id="rId6"/>
    <p:sldId id="2147474236" r:id="rId7"/>
    <p:sldId id="2147474129" r:id="rId8"/>
    <p:sldId id="2147474233" r:id="rId9"/>
    <p:sldId id="2147474244" r:id="rId10"/>
    <p:sldId id="2147474206" r:id="rId11"/>
    <p:sldId id="2147474132" r:id="rId12"/>
    <p:sldId id="2147474241" r:id="rId13"/>
    <p:sldId id="2147474124" r:id="rId14"/>
    <p:sldId id="2147474207" r:id="rId15"/>
    <p:sldId id="2147474208" r:id="rId16"/>
    <p:sldId id="2147474171" r:id="rId17"/>
    <p:sldId id="2147474193" r:id="rId18"/>
    <p:sldId id="2147474194" r:id="rId19"/>
    <p:sldId id="2147474146" r:id="rId20"/>
    <p:sldId id="2147474242" r:id="rId21"/>
    <p:sldId id="2147474135" r:id="rId22"/>
    <p:sldId id="2147474136" r:id="rId23"/>
    <p:sldId id="2147474144" r:id="rId24"/>
    <p:sldId id="2147474214" r:id="rId25"/>
    <p:sldId id="2147474151" r:id="rId26"/>
    <p:sldId id="2147474213" r:id="rId27"/>
    <p:sldId id="2147474196" r:id="rId28"/>
    <p:sldId id="2147474229" r:id="rId29"/>
    <p:sldId id="2147474143" r:id="rId30"/>
    <p:sldId id="2147474197" r:id="rId31"/>
    <p:sldId id="2147474141" r:id="rId32"/>
    <p:sldId id="2147474216" r:id="rId33"/>
    <p:sldId id="2147474184" r:id="rId34"/>
    <p:sldId id="2147474217" r:id="rId35"/>
    <p:sldId id="2147474150" r:id="rId36"/>
    <p:sldId id="2147474152" r:id="rId37"/>
    <p:sldId id="2147474148" r:id="rId38"/>
    <p:sldId id="2147474156" r:id="rId39"/>
    <p:sldId id="2147474163" r:id="rId40"/>
    <p:sldId id="2147474231" r:id="rId41"/>
    <p:sldId id="2147474199" r:id="rId42"/>
    <p:sldId id="2147474200" r:id="rId43"/>
    <p:sldId id="2147474161" r:id="rId44"/>
    <p:sldId id="2147474202" r:id="rId45"/>
    <p:sldId id="2147474203" r:id="rId46"/>
    <p:sldId id="2147474221" r:id="rId47"/>
    <p:sldId id="2147474222" r:id="rId48"/>
    <p:sldId id="2147474169" r:id="rId49"/>
    <p:sldId id="2147474195" r:id="rId50"/>
    <p:sldId id="2147474166" r:id="rId51"/>
    <p:sldId id="2147474170" r:id="rId52"/>
    <p:sldId id="2147474149" r:id="rId53"/>
    <p:sldId id="2147474128" r:id="rId54"/>
    <p:sldId id="2147474175" r:id="rId55"/>
    <p:sldId id="2147474224" r:id="rId56"/>
    <p:sldId id="2147474225" r:id="rId57"/>
    <p:sldId id="2147474226" r:id="rId58"/>
    <p:sldId id="2147474227" r:id="rId59"/>
    <p:sldId id="2147474228" r:id="rId60"/>
    <p:sldId id="2147474179" r:id="rId61"/>
    <p:sldId id="2147474234" r:id="rId62"/>
    <p:sldId id="2147474180" r:id="rId63"/>
    <p:sldId id="2147474182" r:id="rId64"/>
    <p:sldId id="2147474205" r:id="rId65"/>
  </p:sldIdLst>
  <p:sldSz cx="9906000" cy="6858000" type="A4"/>
  <p:notesSz cx="6735763" cy="9866313"/>
  <p:custDataLst>
    <p:tags r:id="rId67"/>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資料の構成・作成要領" id="{ADFA4AA0-6CA0-434F-A72A-7BBE5C69ED16}">
          <p14:sldIdLst>
            <p14:sldId id="2147474243"/>
            <p14:sldId id="2147474235"/>
            <p14:sldId id="2147474236"/>
          </p14:sldIdLst>
        </p14:section>
        <p14:section name="目次" id="{FD9B2837-3825-4F6C-98DB-E8BE773D650B}">
          <p14:sldIdLst>
            <p14:sldId id="2147474129"/>
            <p14:sldId id="2147474233"/>
          </p14:sldIdLst>
        </p14:section>
        <p14:section name="1. 事業概要及び走行環境条件" id="{1A978260-8F9B-4929-A66B-279B3311269A}">
          <p14:sldIdLst>
            <p14:sldId id="2147474244"/>
            <p14:sldId id="2147474206"/>
            <p14:sldId id="2147474132"/>
            <p14:sldId id="2147474241"/>
            <p14:sldId id="2147474124"/>
            <p14:sldId id="2147474207"/>
            <p14:sldId id="2147474208"/>
            <p14:sldId id="2147474171"/>
            <p14:sldId id="2147474193"/>
            <p14:sldId id="2147474194"/>
          </p14:sldIdLst>
        </p14:section>
        <p14:section name="2. 自動運転車について" id="{823628A9-4598-4019-9E7F-C99A2761CB2A}">
          <p14:sldIdLst>
            <p14:sldId id="2147474146"/>
            <p14:sldId id="2147474242"/>
            <p14:sldId id="2147474135"/>
            <p14:sldId id="2147474136"/>
            <p14:sldId id="2147474144"/>
            <p14:sldId id="2147474214"/>
            <p14:sldId id="2147474151"/>
            <p14:sldId id="2147474213"/>
            <p14:sldId id="2147474196"/>
            <p14:sldId id="2147474229"/>
            <p14:sldId id="2147474143"/>
            <p14:sldId id="2147474197"/>
            <p14:sldId id="2147474141"/>
            <p14:sldId id="2147474216"/>
            <p14:sldId id="2147474184"/>
            <p14:sldId id="2147474217"/>
            <p14:sldId id="2147474150"/>
            <p14:sldId id="2147474152"/>
          </p14:sldIdLst>
        </p14:section>
        <p14:section name="3. 自動運転システムの安全設計" id="{9B2C8F39-0BA5-4890-96FD-0EE5D78C5853}">
          <p14:sldIdLst>
            <p14:sldId id="2147474148"/>
            <p14:sldId id="2147474156"/>
            <p14:sldId id="2147474163"/>
            <p14:sldId id="2147474231"/>
            <p14:sldId id="2147474199"/>
            <p14:sldId id="2147474200"/>
            <p14:sldId id="2147474161"/>
            <p14:sldId id="2147474202"/>
            <p14:sldId id="2147474203"/>
            <p14:sldId id="2147474221"/>
            <p14:sldId id="2147474222"/>
            <p14:sldId id="2147474169"/>
            <p14:sldId id="2147474195"/>
            <p14:sldId id="2147474166"/>
            <p14:sldId id="2147474170"/>
          </p14:sldIdLst>
        </p14:section>
        <p14:section name="4. リスクシナリオ及び対応並びに試験方法" id="{202E276E-8186-4E4F-B6EC-E5B1CA701E90}">
          <p14:sldIdLst>
            <p14:sldId id="2147474149"/>
            <p14:sldId id="2147474128"/>
            <p14:sldId id="2147474175"/>
            <p14:sldId id="2147474224"/>
            <p14:sldId id="2147474225"/>
            <p14:sldId id="2147474226"/>
            <p14:sldId id="2147474227"/>
            <p14:sldId id="2147474228"/>
            <p14:sldId id="2147474179"/>
            <p14:sldId id="2147474234"/>
            <p14:sldId id="2147474180"/>
          </p14:sldIdLst>
        </p14:section>
        <p14:section name="5. その他" id="{3C8EBD83-4B57-4AE1-AF28-FE935516C78D}">
          <p14:sldIdLst>
            <p14:sldId id="2147474182"/>
            <p14:sldId id="2147474205"/>
          </p14:sldIdLst>
        </p14:section>
        <p14:section name="Appendix" id="{C4D88C82-5000-4FD3-9419-A451DA4A93B1}">
          <p14:sldIdLst/>
        </p14:section>
      </p14:sectionLst>
    </p:ext>
    <p:ext uri="{EFAFB233-063F-42B5-8137-9DF3F51BA10A}">
      <p15:sldGuideLst xmlns:p15="http://schemas.microsoft.com/office/powerpoint/2012/main">
        <p15:guide id="2" pos="3120" userDrawn="1">
          <p15:clr>
            <a:srgbClr val="A4A3A4"/>
          </p15:clr>
        </p15:guide>
        <p15:guide id="3" orient="horz" pos="377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3609"/>
    <a:srgbClr val="00B0F0"/>
    <a:srgbClr val="FFCC99"/>
    <a:srgbClr val="FF9999"/>
    <a:srgbClr val="FF9966"/>
    <a:srgbClr val="595959"/>
    <a:srgbClr val="DA291C"/>
    <a:srgbClr val="7F7F7F"/>
    <a:srgbClr val="FEBD1A"/>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95" autoAdjust="0"/>
    <p:restoredTop sz="94660"/>
  </p:normalViewPr>
  <p:slideViewPr>
    <p:cSldViewPr snapToGrid="0">
      <p:cViewPr varScale="1">
        <p:scale>
          <a:sx n="107" d="100"/>
          <a:sy n="107" d="100"/>
        </p:scale>
        <p:origin x="984" y="96"/>
      </p:cViewPr>
      <p:guideLst>
        <p:guide pos="3120"/>
        <p:guide orient="horz" pos="377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commentAuthors" Target="commentAuthors.xml"/><Relationship Id="rId7" Type="http://schemas.openxmlformats.org/officeDocument/2006/relationships/slide" Target="slides/slide3.xml"/><Relationship Id="rId71"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notesMaster" Target="notesMasters/notesMaster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ags" Target="tags/tag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19413" cy="495300"/>
          </a:xfrm>
          <a:prstGeom prst="rect">
            <a:avLst/>
          </a:prstGeom>
        </p:spPr>
        <p:txBody>
          <a:bodyPr vert="horz" lIns="88325" tIns="44163" rIns="88325" bIns="44163" rtlCol="0"/>
          <a:lstStyle>
            <a:lvl1pPr algn="l">
              <a:defRPr sz="11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14764" y="1"/>
            <a:ext cx="2919412" cy="495300"/>
          </a:xfrm>
          <a:prstGeom prst="rect">
            <a:avLst/>
          </a:prstGeom>
        </p:spPr>
        <p:txBody>
          <a:bodyPr vert="horz" lIns="88325" tIns="44163" rIns="88325" bIns="44163" rtlCol="0"/>
          <a:lstStyle>
            <a:lvl1pPr algn="r">
              <a:defRPr sz="11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2024/6/12</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88325" tIns="44163" rIns="88325" bIns="44163" rtlCol="0" anchor="ctr"/>
          <a:lstStyle/>
          <a:p>
            <a:endParaRPr lang="ja-JP" altLang="en-US"/>
          </a:p>
        </p:txBody>
      </p:sp>
      <p:sp>
        <p:nvSpPr>
          <p:cNvPr id="5" name="ノート プレースホルダー 4"/>
          <p:cNvSpPr>
            <a:spLocks noGrp="1"/>
          </p:cNvSpPr>
          <p:nvPr>
            <p:ph type="body" sz="quarter" idx="3"/>
          </p:nvPr>
        </p:nvSpPr>
        <p:spPr>
          <a:xfrm>
            <a:off x="673102" y="4748214"/>
            <a:ext cx="5389564" cy="3884612"/>
          </a:xfrm>
          <a:prstGeom prst="rect">
            <a:avLst/>
          </a:prstGeom>
        </p:spPr>
        <p:txBody>
          <a:bodyPr vert="horz" lIns="88325" tIns="44163" rIns="88325" bIns="4416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014"/>
            <a:ext cx="2919413" cy="495300"/>
          </a:xfrm>
          <a:prstGeom prst="rect">
            <a:avLst/>
          </a:prstGeom>
        </p:spPr>
        <p:txBody>
          <a:bodyPr vert="horz" lIns="88325" tIns="44163" rIns="88325" bIns="44163" rtlCol="0" anchor="b"/>
          <a:lstStyle>
            <a:lvl1pPr algn="l">
              <a:defRPr sz="11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14764" y="9371014"/>
            <a:ext cx="2919412" cy="495300"/>
          </a:xfrm>
          <a:prstGeom prst="rect">
            <a:avLst/>
          </a:prstGeom>
        </p:spPr>
        <p:txBody>
          <a:bodyPr vert="horz" lIns="88325" tIns="44163" rIns="88325" bIns="44163" rtlCol="0" anchor="b"/>
          <a:lstStyle>
            <a:lvl1pPr algn="r">
              <a:defRPr sz="11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2</a:t>
            </a:fld>
            <a:endParaRPr kumimoji="1" lang="ja-JP" altLang="en-US"/>
          </a:p>
        </p:txBody>
      </p:sp>
    </p:spTree>
    <p:extLst>
      <p:ext uri="{BB962C8B-B14F-4D97-AF65-F5344CB8AC3E}">
        <p14:creationId xmlns:p14="http://schemas.microsoft.com/office/powerpoint/2010/main" val="3523527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5</a:t>
            </a:fld>
            <a:endParaRPr kumimoji="1" lang="ja-JP" altLang="en-US"/>
          </a:p>
        </p:txBody>
      </p:sp>
    </p:spTree>
    <p:extLst>
      <p:ext uri="{BB962C8B-B14F-4D97-AF65-F5344CB8AC3E}">
        <p14:creationId xmlns:p14="http://schemas.microsoft.com/office/powerpoint/2010/main" val="4187056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29</a:t>
            </a:fld>
            <a:endParaRPr kumimoji="1" lang="ja-JP" altLang="en-US"/>
          </a:p>
        </p:txBody>
      </p:sp>
    </p:spTree>
    <p:extLst>
      <p:ext uri="{BB962C8B-B14F-4D97-AF65-F5344CB8AC3E}">
        <p14:creationId xmlns:p14="http://schemas.microsoft.com/office/powerpoint/2010/main" val="376311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45</a:t>
            </a:fld>
            <a:endParaRPr kumimoji="1" lang="ja-JP" altLang="en-US"/>
          </a:p>
        </p:txBody>
      </p:sp>
    </p:spTree>
    <p:extLst>
      <p:ext uri="{BB962C8B-B14F-4D97-AF65-F5344CB8AC3E}">
        <p14:creationId xmlns:p14="http://schemas.microsoft.com/office/powerpoint/2010/main" val="2114697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73204114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105815523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716122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016000"/>
            <a:ext cx="4356000" cy="528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016000"/>
            <a:ext cx="4356000" cy="528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hasCustomPrompt="1"/>
          </p:nvPr>
        </p:nvSpPr>
        <p:spPr bwMode="gray">
          <a:xfrm>
            <a:off x="417000" y="180000"/>
            <a:ext cx="9072000" cy="615600"/>
          </a:xfrm>
        </p:spPr>
        <p:txBody>
          <a:bodyPr vert="horz" anchor="ctr"/>
          <a:lstStyle>
            <a:lvl1pPr>
              <a:defRPr>
                <a:latin typeface="+mj-lt"/>
                <a:ea typeface="+mj-ea"/>
                <a:cs typeface="+mj-cs"/>
                <a:sym typeface="+mj-lt"/>
              </a:defRPr>
            </a:lvl1pPr>
          </a:lstStyle>
          <a:p>
            <a:r>
              <a:rPr lang="ja-JP" altLang="en-US" noProof="0"/>
              <a:t>メインタイトル</a:t>
            </a:r>
            <a:endParaRPr kumimoji="1" lang="ja-JP" altLang="en-US"/>
          </a:p>
        </p:txBody>
      </p:sp>
    </p:spTree>
    <p:extLst>
      <p:ext uri="{BB962C8B-B14F-4D97-AF65-F5344CB8AC3E}">
        <p14:creationId xmlns:p14="http://schemas.microsoft.com/office/powerpoint/2010/main" val="298290319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772439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Tree>
    <p:extLst>
      <p:ext uri="{BB962C8B-B14F-4D97-AF65-F5344CB8AC3E}">
        <p14:creationId xmlns:p14="http://schemas.microsoft.com/office/powerpoint/2010/main" val="1633268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2236987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5" y="253800"/>
            <a:ext cx="9073579" cy="468000"/>
          </a:xfrm>
          <a:prstGeom prst="rect">
            <a:avLst/>
          </a:prstGeom>
        </p:spPr>
        <p:txBody>
          <a:bodyPr wrap="none" anchor="ctr">
            <a:noAutofit/>
          </a:bodyPr>
          <a:lstStyle>
            <a:lvl1pPr>
              <a:lnSpc>
                <a:spcPct val="100000"/>
              </a:lnSpc>
              <a:spcBef>
                <a:spcPts val="0"/>
              </a:spcBef>
              <a:defRPr sz="2000"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Tree>
    <p:extLst>
      <p:ext uri="{BB962C8B-B14F-4D97-AF65-F5344CB8AC3E}">
        <p14:creationId xmlns:p14="http://schemas.microsoft.com/office/powerpoint/2010/main" val="1689363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7315922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923837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7"/>
            </p:custDataLst>
            <p:extLst>
              <p:ext uri="{D42A27DB-BD31-4B8C-83A1-F6EECF244321}">
                <p14:modId xmlns:p14="http://schemas.microsoft.com/office/powerpoint/2010/main" val="10528803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8" imgW="563" imgH="564" progId="TCLayout.ActiveDocument.1">
                  <p:embed/>
                </p:oleObj>
              </mc:Choice>
              <mc:Fallback>
                <p:oleObj name="think-cell スライド" r:id="rId8" imgW="563" imgH="564" progId="TCLayout.ActiveDocument.1">
                  <p:embed/>
                  <p:pic>
                    <p:nvPicPr>
                      <p:cNvPr id="4" name="オブジェクト 3" hidden="1"/>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9" name="スライド番号プレースホルダ 9"/>
          <p:cNvSpPr>
            <a:spLocks noGrp="1"/>
          </p:cNvSpPr>
          <p:nvPr>
            <p:ph type="sldNum" sz="quarter" idx="4"/>
          </p:nvPr>
        </p:nvSpPr>
        <p:spPr bwMode="gray">
          <a:xfrm>
            <a:off x="9648257"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endParaRPr lang="en-US" dirty="0"/>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11" r:id="rId2"/>
    <p:sldLayoutId id="2147483934" r:id="rId3"/>
    <p:sldLayoutId id="2147483936" r:id="rId4"/>
    <p:sldLayoutId id="2147483937" r:id="rId5"/>
  </p:sldLayoutIdLst>
  <p:hf hd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userDrawn="1">
          <p15:clr>
            <a:srgbClr val="A4A3A4"/>
          </p15:clr>
        </p15:guide>
        <p15:guide id="14" orient="horz" pos="640" userDrawn="1">
          <p15:clr>
            <a:srgbClr val="A4A3A4"/>
          </p15:clr>
        </p15:guide>
        <p15:guide id="15" orient="horz" pos="96" userDrawn="1">
          <p15:clr>
            <a:srgbClr val="A4A3A4"/>
          </p15:clr>
        </p15:guide>
        <p15:guide id="17" orient="horz" pos="504" userDrawn="1">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E9A36533-AF71-FA2C-F91D-7E18D3BDD3E2}"/>
              </a:ext>
            </a:extLst>
          </p:cNvPr>
          <p:cNvSpPr>
            <a:spLocks noGrp="1"/>
          </p:cNvSpPr>
          <p:nvPr>
            <p:ph type="body" sz="quarter" idx="10"/>
          </p:nvPr>
        </p:nvSpPr>
        <p:spPr>
          <a:xfrm>
            <a:off x="1027211" y="2231999"/>
            <a:ext cx="7599246" cy="639990"/>
          </a:xfrm>
        </p:spPr>
        <p:txBody>
          <a:bodyPr/>
          <a:lstStyle/>
          <a:p>
            <a:r>
              <a:rPr lang="ja-JP" altLang="en-US" dirty="0"/>
              <a:t>作成要領</a:t>
            </a:r>
          </a:p>
        </p:txBody>
      </p:sp>
      <p:sp>
        <p:nvSpPr>
          <p:cNvPr id="3" name="スライド番号プレースホルダー 2">
            <a:extLst>
              <a:ext uri="{FF2B5EF4-FFF2-40B4-BE49-F238E27FC236}">
                <a16:creationId xmlns:a16="http://schemas.microsoft.com/office/drawing/2014/main" id="{0F64A0C6-B6B5-40DE-16AC-2601AB4DC58D}"/>
              </a:ext>
            </a:extLst>
          </p:cNvPr>
          <p:cNvSpPr>
            <a:spLocks noGrp="1"/>
          </p:cNvSpPr>
          <p:nvPr>
            <p:ph type="sldNum" sz="quarter" idx="11"/>
          </p:nvPr>
        </p:nvSpPr>
        <p:spPr/>
        <p:txBody>
          <a:bodyPr/>
          <a:lstStyle/>
          <a:p>
            <a:fld id="{AA5FCFE5-FE56-4EF1-80A8-07776887C2A1}" type="slidenum">
              <a:rPr lang="ja-JP" altLang="en-US" smtClean="0"/>
              <a:pPr/>
              <a:t>1</a:t>
            </a:fld>
            <a:endParaRPr lang="ja-JP" altLang="en-US"/>
          </a:p>
        </p:txBody>
      </p:sp>
      <p:sp>
        <p:nvSpPr>
          <p:cNvPr id="4" name="正方形/長方形 3">
            <a:extLst>
              <a:ext uri="{FF2B5EF4-FFF2-40B4-BE49-F238E27FC236}">
                <a16:creationId xmlns:a16="http://schemas.microsoft.com/office/drawing/2014/main" id="{AB5C2D95-AEDD-2A2F-45D4-1F6C539728C3}"/>
              </a:ext>
            </a:extLst>
          </p:cNvPr>
          <p:cNvSpPr/>
          <p:nvPr/>
        </p:nvSpPr>
        <p:spPr bwMode="gray">
          <a:xfrm>
            <a:off x="7192367" y="18842"/>
            <a:ext cx="2713633" cy="258017"/>
          </a:xfrm>
          <a:prstGeom prst="rect">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a:solidFill>
                  <a:schemeClr val="bg1"/>
                </a:solidFill>
                <a:latin typeface="+mn-lt"/>
                <a:cs typeface="+mn-cs"/>
              </a:rPr>
              <a:t>報告資料では、本ページは削除してください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2" name="テキスト プレースホルダー 4">
            <a:extLst>
              <a:ext uri="{FF2B5EF4-FFF2-40B4-BE49-F238E27FC236}">
                <a16:creationId xmlns:a16="http://schemas.microsoft.com/office/drawing/2014/main" id="{59763A24-8EF7-1C3D-9318-97F32056B418}"/>
              </a:ext>
            </a:extLst>
          </p:cNvPr>
          <p:cNvSpPr txBox="1">
            <a:spLocks/>
          </p:cNvSpPr>
          <p:nvPr/>
        </p:nvSpPr>
        <p:spPr bwMode="gray">
          <a:xfrm>
            <a:off x="1027211" y="1044996"/>
            <a:ext cx="8621046" cy="524908"/>
          </a:xfrm>
          <a:prstGeom prst="rect">
            <a:avLst/>
          </a:prstGeom>
          <a:noFill/>
        </p:spPr>
        <p:txBody>
          <a:bodyPr vert="horz" wrap="square" lIns="0" tIns="0" rIns="0" bIns="0" rtlCol="0" anchor="t" anchorCtr="0">
            <a:noAutofit/>
          </a:bodyPr>
          <a:lstStyle>
            <a:lvl1pPr marL="0" marR="0" indent="0" algn="l" defTabSz="99056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2800" b="1" kern="1200" baseline="0">
                <a:solidFill>
                  <a:schemeClr val="tx1"/>
                </a:solidFill>
                <a:latin typeface="+mj-lt"/>
                <a:ea typeface="+mj-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a:lstStyle>
          <a:p>
            <a:r>
              <a:rPr lang="ja-JP" altLang="en-US" dirty="0"/>
              <a:t>○走行環境条件付与手続に先立ち作成する検討資料</a:t>
            </a:r>
            <a:endParaRPr lang="en-US" altLang="ja-JP" dirty="0"/>
          </a:p>
        </p:txBody>
      </p:sp>
    </p:spTree>
    <p:extLst>
      <p:ext uri="{BB962C8B-B14F-4D97-AF65-F5344CB8AC3E}">
        <p14:creationId xmlns:p14="http://schemas.microsoft.com/office/powerpoint/2010/main" val="1405606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10</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1-(3).</a:t>
            </a:r>
            <a:r>
              <a:rPr lang="ja-JP" altLang="en-US">
                <a:latin typeface="+mn-ea"/>
              </a:rPr>
              <a:t> </a:t>
            </a:r>
            <a:r>
              <a:rPr lang="ja-JP" altLang="en-US"/>
              <a:t>走行環境詳細</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事業概要</a:t>
            </a:r>
            <a:r>
              <a:rPr kumimoji="1" lang="ja-JP" altLang="en-US" sz="1100" b="0" i="0" u="none" strike="noStrike" kern="1200" cap="none" spc="0" normalizeH="0" baseline="0" noProof="0">
                <a:ln>
                  <a:noFill/>
                </a:ln>
                <a:solidFill>
                  <a:schemeClr val="bg1"/>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走行環境条件</a:t>
            </a:r>
            <a:endParaRPr kumimoji="1" lang="ja-JP" altLang="en-US" sz="1100" b="0" i="0" u="none" strike="noStrike" kern="1200" cap="none" spc="0" normalizeH="0" baseline="0" noProof="0">
              <a:ln>
                <a:noFill/>
              </a:ln>
              <a:solidFill>
                <a:schemeClr val="bg1"/>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7" name="正方形/長方形 6">
            <a:extLst>
              <a:ext uri="{FF2B5EF4-FFF2-40B4-BE49-F238E27FC236}">
                <a16:creationId xmlns:a16="http://schemas.microsoft.com/office/drawing/2014/main" id="{B3F4CFD6-085C-BB31-DAE7-BB2C10AB29C2}"/>
              </a:ext>
            </a:extLst>
          </p:cNvPr>
          <p:cNvSpPr/>
          <p:nvPr/>
        </p:nvSpPr>
        <p:spPr bwMode="gray">
          <a:xfrm>
            <a:off x="415925" y="4664289"/>
            <a:ext cx="936000" cy="1655299"/>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交通環境</a:t>
            </a:r>
          </a:p>
        </p:txBody>
      </p:sp>
      <p:sp>
        <p:nvSpPr>
          <p:cNvPr id="9" name="正方形/長方形 8">
            <a:extLst>
              <a:ext uri="{FF2B5EF4-FFF2-40B4-BE49-F238E27FC236}">
                <a16:creationId xmlns:a16="http://schemas.microsoft.com/office/drawing/2014/main" id="{114CD91D-E748-B52B-9532-B3B594C504C9}"/>
              </a:ext>
            </a:extLst>
          </p:cNvPr>
          <p:cNvSpPr/>
          <p:nvPr/>
        </p:nvSpPr>
        <p:spPr bwMode="gray">
          <a:xfrm>
            <a:off x="1351925" y="4664289"/>
            <a:ext cx="3780464" cy="164266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他交通</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歩行者と車が混在し、一周あたり、</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台の車と</a:t>
            </a:r>
            <a:br>
              <a:rPr kumimoji="1" lang="en-US" altLang="ja-JP" sz="1100" dirty="0">
                <a:solidFill>
                  <a:prstClr val="black"/>
                </a:solidFill>
                <a:latin typeface="+mn-lt"/>
                <a:cs typeface="+mn-cs"/>
              </a:rPr>
            </a:b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名の歩行者に遭遇</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歩者分離が施されている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latin typeface="+mn-lt"/>
                <a:cs typeface="+mn-cs"/>
              </a:rPr>
              <a:t>自動運転バス同士のすれ違い頻度：</a:t>
            </a:r>
            <a:r>
              <a:rPr kumimoji="1" lang="en-US" altLang="ja-JP" sz="1100" dirty="0">
                <a:latin typeface="+mn-lt"/>
                <a:cs typeface="+mn-cs"/>
              </a:rPr>
              <a:t>×</a:t>
            </a:r>
            <a:r>
              <a:rPr kumimoji="1" lang="ja-JP" altLang="en-US" sz="1100" dirty="0">
                <a:latin typeface="+mn-lt"/>
                <a:cs typeface="+mn-cs"/>
              </a:rPr>
              <a:t>回</a:t>
            </a:r>
            <a:r>
              <a:rPr kumimoji="1" lang="en-US" altLang="ja-JP" sz="1100" dirty="0">
                <a:latin typeface="+mn-lt"/>
                <a:cs typeface="+mn-cs"/>
              </a:rPr>
              <a:t>/</a:t>
            </a:r>
            <a:r>
              <a:rPr kumimoji="1" lang="ja-JP" altLang="en-US" sz="1100" dirty="0">
                <a:latin typeface="+mn-lt"/>
                <a:cs typeface="+mn-cs"/>
              </a:rPr>
              <a:t>周</a:t>
            </a:r>
            <a:endParaRPr kumimoji="1" lang="en-US" altLang="ja-JP" sz="1100" dirty="0">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障害物</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落下物、動物などの障害物が予想される</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p:txBody>
      </p:sp>
      <p:sp>
        <p:nvSpPr>
          <p:cNvPr id="18" name="正方形/長方形 17">
            <a:extLst>
              <a:ext uri="{FF2B5EF4-FFF2-40B4-BE49-F238E27FC236}">
                <a16:creationId xmlns:a16="http://schemas.microsoft.com/office/drawing/2014/main" id="{3EF3D435-1DF3-2752-AC9D-A481F13EF048}"/>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5" name="正方形/長方形 14">
            <a:extLst>
              <a:ext uri="{FF2B5EF4-FFF2-40B4-BE49-F238E27FC236}">
                <a16:creationId xmlns:a16="http://schemas.microsoft.com/office/drawing/2014/main" id="{8E859B2E-1E1C-11B5-2137-BAC468328184}"/>
              </a:ext>
            </a:extLst>
          </p:cNvPr>
          <p:cNvSpPr/>
          <p:nvPr/>
        </p:nvSpPr>
        <p:spPr bwMode="gray">
          <a:xfrm>
            <a:off x="5132389" y="4664289"/>
            <a:ext cx="4359424" cy="164266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その他</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歩行者のためのガードレールなどのインフラを活用</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i="0" u="none" strike="noStrike" kern="1200" cap="none" spc="0" normalizeH="0" baseline="0" noProof="0">
                <a:ln>
                  <a:noFill/>
                </a:ln>
                <a:effectLst/>
                <a:uLnTx/>
                <a:uFillTx/>
                <a:latin typeface="+mn-lt"/>
                <a:ea typeface="+mn-ea"/>
                <a:cs typeface="+mn-cs"/>
              </a:rPr>
              <a:t>時間ごとの気象データを取得、記録する</a:t>
            </a:r>
          </a:p>
          <a:p>
            <a:pPr marL="260550" lvl="1" defTabSz="990564" fontAlgn="auto">
              <a:spcBef>
                <a:spcPts val="300"/>
              </a:spcBef>
              <a:spcAft>
                <a:spcPts val="0"/>
              </a:spcAft>
              <a:buSzPct val="100000"/>
            </a:pPr>
            <a:endParaRPr kumimoji="1" lang="en-US" altLang="ja-JP" sz="1100" dirty="0">
              <a:solidFill>
                <a:prstClr val="black"/>
              </a:solidFill>
              <a:latin typeface="+mn-lt"/>
              <a:cs typeface="+mn-cs"/>
            </a:endParaRPr>
          </a:p>
        </p:txBody>
      </p:sp>
      <p:sp>
        <p:nvSpPr>
          <p:cNvPr id="31" name="正方形/長方形 30">
            <a:extLst>
              <a:ext uri="{FF2B5EF4-FFF2-40B4-BE49-F238E27FC236}">
                <a16:creationId xmlns:a16="http://schemas.microsoft.com/office/drawing/2014/main" id="{BA8D79E5-6CFD-B651-20DB-806D42608A69}"/>
              </a:ext>
            </a:extLst>
          </p:cNvPr>
          <p:cNvSpPr/>
          <p:nvPr/>
        </p:nvSpPr>
        <p:spPr bwMode="gray">
          <a:xfrm>
            <a:off x="1351924" y="1021838"/>
            <a:ext cx="8136507" cy="354667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p:txBody>
      </p:sp>
      <p:pic>
        <p:nvPicPr>
          <p:cNvPr id="34" name="図 33">
            <a:extLst>
              <a:ext uri="{FF2B5EF4-FFF2-40B4-BE49-F238E27FC236}">
                <a16:creationId xmlns:a16="http://schemas.microsoft.com/office/drawing/2014/main" id="{045DD70B-5AC9-1D3C-F694-F20EC509BE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0517" y="1487545"/>
            <a:ext cx="4962758" cy="2520935"/>
          </a:xfrm>
          <a:prstGeom prst="rect">
            <a:avLst/>
          </a:prstGeom>
        </p:spPr>
      </p:pic>
      <p:sp>
        <p:nvSpPr>
          <p:cNvPr id="40" name="正方形/長方形 39">
            <a:extLst>
              <a:ext uri="{FF2B5EF4-FFF2-40B4-BE49-F238E27FC236}">
                <a16:creationId xmlns:a16="http://schemas.microsoft.com/office/drawing/2014/main" id="{53166FAC-2E34-81F8-6D30-C52C382B140E}"/>
              </a:ext>
            </a:extLst>
          </p:cNvPr>
          <p:cNvSpPr/>
          <p:nvPr/>
        </p:nvSpPr>
        <p:spPr bwMode="gray">
          <a:xfrm rot="286550">
            <a:off x="3070454" y="3460523"/>
            <a:ext cx="1710174" cy="156831"/>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2" name="正方形/長方形 41">
            <a:extLst>
              <a:ext uri="{FF2B5EF4-FFF2-40B4-BE49-F238E27FC236}">
                <a16:creationId xmlns:a16="http://schemas.microsoft.com/office/drawing/2014/main" id="{09BCDB7E-341A-A71A-8FDA-DA7DBDACA491}"/>
              </a:ext>
            </a:extLst>
          </p:cNvPr>
          <p:cNvSpPr/>
          <p:nvPr/>
        </p:nvSpPr>
        <p:spPr bwMode="gray">
          <a:xfrm rot="18171427">
            <a:off x="4144460" y="2564602"/>
            <a:ext cx="2317574" cy="156997"/>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3" name="正方形/長方形 42">
            <a:extLst>
              <a:ext uri="{FF2B5EF4-FFF2-40B4-BE49-F238E27FC236}">
                <a16:creationId xmlns:a16="http://schemas.microsoft.com/office/drawing/2014/main" id="{DB510439-2A59-7038-7BC1-BB61DA92035F}"/>
              </a:ext>
            </a:extLst>
          </p:cNvPr>
          <p:cNvSpPr/>
          <p:nvPr/>
        </p:nvSpPr>
        <p:spPr bwMode="gray">
          <a:xfrm rot="19673483">
            <a:off x="2898299" y="2287655"/>
            <a:ext cx="2842364" cy="156831"/>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4" name="正方形/長方形 43">
            <a:extLst>
              <a:ext uri="{FF2B5EF4-FFF2-40B4-BE49-F238E27FC236}">
                <a16:creationId xmlns:a16="http://schemas.microsoft.com/office/drawing/2014/main" id="{E3046658-F0AE-B8A1-0BC5-9F05FC52799A}"/>
              </a:ext>
            </a:extLst>
          </p:cNvPr>
          <p:cNvSpPr/>
          <p:nvPr/>
        </p:nvSpPr>
        <p:spPr bwMode="gray">
          <a:xfrm rot="16577962">
            <a:off x="2997929" y="3190975"/>
            <a:ext cx="371801" cy="156997"/>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5" name="正方形/長方形 44">
            <a:extLst>
              <a:ext uri="{FF2B5EF4-FFF2-40B4-BE49-F238E27FC236}">
                <a16:creationId xmlns:a16="http://schemas.microsoft.com/office/drawing/2014/main" id="{9A2F0CF4-CE87-64A7-0849-2A69DC0FF877}"/>
              </a:ext>
            </a:extLst>
          </p:cNvPr>
          <p:cNvSpPr/>
          <p:nvPr/>
        </p:nvSpPr>
        <p:spPr bwMode="gray">
          <a:xfrm rot="685203">
            <a:off x="5445591" y="1560422"/>
            <a:ext cx="531516" cy="156831"/>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6" name="星: 5 pt 45">
            <a:extLst>
              <a:ext uri="{FF2B5EF4-FFF2-40B4-BE49-F238E27FC236}">
                <a16:creationId xmlns:a16="http://schemas.microsoft.com/office/drawing/2014/main" id="{7F47F36F-0D28-397C-C814-B370D57F9CC6}"/>
              </a:ext>
            </a:extLst>
          </p:cNvPr>
          <p:cNvSpPr/>
          <p:nvPr/>
        </p:nvSpPr>
        <p:spPr bwMode="gray">
          <a:xfrm>
            <a:off x="2926902" y="2781311"/>
            <a:ext cx="197070" cy="205907"/>
          </a:xfrm>
          <a:prstGeom prst="star5">
            <a:avLst/>
          </a:prstGeom>
          <a:no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7" name="星: 5 pt 46">
            <a:extLst>
              <a:ext uri="{FF2B5EF4-FFF2-40B4-BE49-F238E27FC236}">
                <a16:creationId xmlns:a16="http://schemas.microsoft.com/office/drawing/2014/main" id="{EBCC12AB-53C9-5717-4459-3D9A39447FF3}"/>
              </a:ext>
            </a:extLst>
          </p:cNvPr>
          <p:cNvSpPr/>
          <p:nvPr/>
        </p:nvSpPr>
        <p:spPr bwMode="gray">
          <a:xfrm>
            <a:off x="2828366" y="3009513"/>
            <a:ext cx="197070" cy="205907"/>
          </a:xfrm>
          <a:prstGeom prst="star5">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8" name="フリーフォーム 98">
            <a:extLst>
              <a:ext uri="{FF2B5EF4-FFF2-40B4-BE49-F238E27FC236}">
                <a16:creationId xmlns:a16="http://schemas.microsoft.com/office/drawing/2014/main" id="{B84007E4-BE1A-00C1-79AC-7E7C26FD0DA1}"/>
              </a:ext>
            </a:extLst>
          </p:cNvPr>
          <p:cNvSpPr>
            <a:spLocks noChangeAspect="1"/>
          </p:cNvSpPr>
          <p:nvPr/>
        </p:nvSpPr>
        <p:spPr bwMode="gray">
          <a:xfrm>
            <a:off x="5497578" y="2523767"/>
            <a:ext cx="274746" cy="274454"/>
          </a:xfrm>
          <a:custGeom>
            <a:avLst/>
            <a:gdLst>
              <a:gd name="connsiteX0" fmla="*/ 2975170 w 4428000"/>
              <a:gd name="connsiteY0" fmla="*/ 2607740 h 4428000"/>
              <a:gd name="connsiteX1" fmla="*/ 2829116 w 4428000"/>
              <a:gd name="connsiteY1" fmla="*/ 2753794 h 4428000"/>
              <a:gd name="connsiteX2" fmla="*/ 2837289 w 4428000"/>
              <a:gd name="connsiteY2" fmla="*/ 2794275 h 4428000"/>
              <a:gd name="connsiteX3" fmla="*/ 2840594 w 4428000"/>
              <a:gd name="connsiteY3" fmla="*/ 2810645 h 4428000"/>
              <a:gd name="connsiteX4" fmla="*/ 2975170 w 4428000"/>
              <a:gd name="connsiteY4" fmla="*/ 2899848 h 4428000"/>
              <a:gd name="connsiteX5" fmla="*/ 3109746 w 4428000"/>
              <a:gd name="connsiteY5" fmla="*/ 2810645 h 4428000"/>
              <a:gd name="connsiteX6" fmla="*/ 3113051 w 4428000"/>
              <a:gd name="connsiteY6" fmla="*/ 2794275 h 4428000"/>
              <a:gd name="connsiteX7" fmla="*/ 3121224 w 4428000"/>
              <a:gd name="connsiteY7" fmla="*/ 2753794 h 4428000"/>
              <a:gd name="connsiteX8" fmla="*/ 2975170 w 4428000"/>
              <a:gd name="connsiteY8" fmla="*/ 2607740 h 4428000"/>
              <a:gd name="connsiteX9" fmla="*/ 1570632 w 4428000"/>
              <a:gd name="connsiteY9" fmla="*/ 2607740 h 4428000"/>
              <a:gd name="connsiteX10" fmla="*/ 1424578 w 4428000"/>
              <a:gd name="connsiteY10" fmla="*/ 2753794 h 4428000"/>
              <a:gd name="connsiteX11" fmla="*/ 1432751 w 4428000"/>
              <a:gd name="connsiteY11" fmla="*/ 2794275 h 4428000"/>
              <a:gd name="connsiteX12" fmla="*/ 1436056 w 4428000"/>
              <a:gd name="connsiteY12" fmla="*/ 2810645 h 4428000"/>
              <a:gd name="connsiteX13" fmla="*/ 1570632 w 4428000"/>
              <a:gd name="connsiteY13" fmla="*/ 2899848 h 4428000"/>
              <a:gd name="connsiteX14" fmla="*/ 1705208 w 4428000"/>
              <a:gd name="connsiteY14" fmla="*/ 2810645 h 4428000"/>
              <a:gd name="connsiteX15" fmla="*/ 1708513 w 4428000"/>
              <a:gd name="connsiteY15" fmla="*/ 2794275 h 4428000"/>
              <a:gd name="connsiteX16" fmla="*/ 1716686 w 4428000"/>
              <a:gd name="connsiteY16" fmla="*/ 2753794 h 4428000"/>
              <a:gd name="connsiteX17" fmla="*/ 1570632 w 4428000"/>
              <a:gd name="connsiteY17" fmla="*/ 2607740 h 4428000"/>
              <a:gd name="connsiteX18" fmla="*/ 2814869 w 4428000"/>
              <a:gd name="connsiteY18" fmla="*/ 1758783 h 4428000"/>
              <a:gd name="connsiteX19" fmla="*/ 2814869 w 4428000"/>
              <a:gd name="connsiteY19" fmla="*/ 1972753 h 4428000"/>
              <a:gd name="connsiteX20" fmla="*/ 3010387 w 4428000"/>
              <a:gd name="connsiteY20" fmla="*/ 1972753 h 4428000"/>
              <a:gd name="connsiteX21" fmla="*/ 3010387 w 4428000"/>
              <a:gd name="connsiteY21" fmla="*/ 1758783 h 4428000"/>
              <a:gd name="connsiteX22" fmla="*/ 2143956 w 4428000"/>
              <a:gd name="connsiteY22" fmla="*/ 1758783 h 4428000"/>
              <a:gd name="connsiteX23" fmla="*/ 2143956 w 4428000"/>
              <a:gd name="connsiteY23" fmla="*/ 1972753 h 4428000"/>
              <a:gd name="connsiteX24" fmla="*/ 2339474 w 4428000"/>
              <a:gd name="connsiteY24" fmla="*/ 1972753 h 4428000"/>
              <a:gd name="connsiteX25" fmla="*/ 2339474 w 4428000"/>
              <a:gd name="connsiteY25" fmla="*/ 1758783 h 4428000"/>
              <a:gd name="connsiteX26" fmla="*/ 1524660 w 4428000"/>
              <a:gd name="connsiteY26" fmla="*/ 1747340 h 4428000"/>
              <a:gd name="connsiteX27" fmla="*/ 1468977 w 4428000"/>
              <a:gd name="connsiteY27" fmla="*/ 1892401 h 4428000"/>
              <a:gd name="connsiteX28" fmla="*/ 1468976 w 4428000"/>
              <a:gd name="connsiteY28" fmla="*/ 2159304 h 4428000"/>
              <a:gd name="connsiteX29" fmla="*/ 1675282 w 4428000"/>
              <a:gd name="connsiteY29" fmla="*/ 2159304 h 4428000"/>
              <a:gd name="connsiteX30" fmla="*/ 1675281 w 4428000"/>
              <a:gd name="connsiteY30" fmla="*/ 1747340 h 4428000"/>
              <a:gd name="connsiteX31" fmla="*/ 2740387 w 4428000"/>
              <a:gd name="connsiteY31" fmla="*/ 1578783 h 4428000"/>
              <a:gd name="connsiteX32" fmla="*/ 3100387 w 4428000"/>
              <a:gd name="connsiteY32" fmla="*/ 1578783 h 4428000"/>
              <a:gd name="connsiteX33" fmla="*/ 3190387 w 4428000"/>
              <a:gd name="connsiteY33" fmla="*/ 1668783 h 4428000"/>
              <a:gd name="connsiteX34" fmla="*/ 3189790 w 4428000"/>
              <a:gd name="connsiteY34" fmla="*/ 1671739 h 4428000"/>
              <a:gd name="connsiteX35" fmla="*/ 3190387 w 4428000"/>
              <a:gd name="connsiteY35" fmla="*/ 1674694 h 4428000"/>
              <a:gd name="connsiteX36" fmla="*/ 3190387 w 4428000"/>
              <a:gd name="connsiteY36" fmla="*/ 2034694 h 4428000"/>
              <a:gd name="connsiteX37" fmla="*/ 3190387 w 4428000"/>
              <a:gd name="connsiteY37" fmla="*/ 2062753 h 4428000"/>
              <a:gd name="connsiteX38" fmla="*/ 3100387 w 4428000"/>
              <a:gd name="connsiteY38" fmla="*/ 2152753 h 4428000"/>
              <a:gd name="connsiteX39" fmla="*/ 2740387 w 4428000"/>
              <a:gd name="connsiteY39" fmla="*/ 2152753 h 4428000"/>
              <a:gd name="connsiteX40" fmla="*/ 2634869 w 4428000"/>
              <a:gd name="connsiteY40" fmla="*/ 2034694 h 4428000"/>
              <a:gd name="connsiteX41" fmla="*/ 2634869 w 4428000"/>
              <a:gd name="connsiteY41" fmla="*/ 1674694 h 4428000"/>
              <a:gd name="connsiteX42" fmla="*/ 2740387 w 4428000"/>
              <a:gd name="connsiteY42" fmla="*/ 1578783 h 4428000"/>
              <a:gd name="connsiteX43" fmla="*/ 2069474 w 4428000"/>
              <a:gd name="connsiteY43" fmla="*/ 1578783 h 4428000"/>
              <a:gd name="connsiteX44" fmla="*/ 2429474 w 4428000"/>
              <a:gd name="connsiteY44" fmla="*/ 1578783 h 4428000"/>
              <a:gd name="connsiteX45" fmla="*/ 2519474 w 4428000"/>
              <a:gd name="connsiteY45" fmla="*/ 1668783 h 4428000"/>
              <a:gd name="connsiteX46" fmla="*/ 2518877 w 4428000"/>
              <a:gd name="connsiteY46" fmla="*/ 1671739 h 4428000"/>
              <a:gd name="connsiteX47" fmla="*/ 2519474 w 4428000"/>
              <a:gd name="connsiteY47" fmla="*/ 1674694 h 4428000"/>
              <a:gd name="connsiteX48" fmla="*/ 2519474 w 4428000"/>
              <a:gd name="connsiteY48" fmla="*/ 2034694 h 4428000"/>
              <a:gd name="connsiteX49" fmla="*/ 2519474 w 4428000"/>
              <a:gd name="connsiteY49" fmla="*/ 2062753 h 4428000"/>
              <a:gd name="connsiteX50" fmla="*/ 2429474 w 4428000"/>
              <a:gd name="connsiteY50" fmla="*/ 2152753 h 4428000"/>
              <a:gd name="connsiteX51" fmla="*/ 2069474 w 4428000"/>
              <a:gd name="connsiteY51" fmla="*/ 2152753 h 4428000"/>
              <a:gd name="connsiteX52" fmla="*/ 1963956 w 4428000"/>
              <a:gd name="connsiteY52" fmla="*/ 2034694 h 4428000"/>
              <a:gd name="connsiteX53" fmla="*/ 1963956 w 4428000"/>
              <a:gd name="connsiteY53" fmla="*/ 1674694 h 4428000"/>
              <a:gd name="connsiteX54" fmla="*/ 2069474 w 4428000"/>
              <a:gd name="connsiteY54" fmla="*/ 1578783 h 4428000"/>
              <a:gd name="connsiteX55" fmla="*/ 1463551 w 4428000"/>
              <a:gd name="connsiteY55" fmla="*/ 1567340 h 4428000"/>
              <a:gd name="connsiteX56" fmla="*/ 1751551 w 4428000"/>
              <a:gd name="connsiteY56" fmla="*/ 1567340 h 4428000"/>
              <a:gd name="connsiteX57" fmla="*/ 1815191 w 4428000"/>
              <a:gd name="connsiteY57" fmla="*/ 1593700 h 4428000"/>
              <a:gd name="connsiteX58" fmla="*/ 1815504 w 4428000"/>
              <a:gd name="connsiteY58" fmla="*/ 1594166 h 4428000"/>
              <a:gd name="connsiteX59" fmla="*/ 1828921 w 4428000"/>
              <a:gd name="connsiteY59" fmla="*/ 1603212 h 4428000"/>
              <a:gd name="connsiteX60" fmla="*/ 1855281 w 4428000"/>
              <a:gd name="connsiteY60" fmla="*/ 1666852 h 4428000"/>
              <a:gd name="connsiteX61" fmla="*/ 1855281 w 4428000"/>
              <a:gd name="connsiteY61" fmla="*/ 2242852 h 4428000"/>
              <a:gd name="connsiteX62" fmla="*/ 1765281 w 4428000"/>
              <a:gd name="connsiteY62" fmla="*/ 2332852 h 4428000"/>
              <a:gd name="connsiteX63" fmla="*/ 1751404 w 4428000"/>
              <a:gd name="connsiteY63" fmla="*/ 2330050 h 4428000"/>
              <a:gd name="connsiteX64" fmla="*/ 1748169 w 4428000"/>
              <a:gd name="connsiteY64" fmla="*/ 2332232 h 4428000"/>
              <a:gd name="connsiteX65" fmla="*/ 1390105 w 4428000"/>
              <a:gd name="connsiteY65" fmla="*/ 2332232 h 4428000"/>
              <a:gd name="connsiteX66" fmla="*/ 1388248 w 4428000"/>
              <a:gd name="connsiteY66" fmla="*/ 2330980 h 4428000"/>
              <a:gd name="connsiteX67" fmla="*/ 1378976 w 4428000"/>
              <a:gd name="connsiteY67" fmla="*/ 2332852 h 4428000"/>
              <a:gd name="connsiteX68" fmla="*/ 1288976 w 4428000"/>
              <a:gd name="connsiteY68" fmla="*/ 2242852 h 4428000"/>
              <a:gd name="connsiteX69" fmla="*/ 1288976 w 4428000"/>
              <a:gd name="connsiteY69" fmla="*/ 1882852 h 4428000"/>
              <a:gd name="connsiteX70" fmla="*/ 1297415 w 4428000"/>
              <a:gd name="connsiteY70" fmla="*/ 1837056 h 4428000"/>
              <a:gd name="connsiteX71" fmla="*/ 1374823 w 4428000"/>
              <a:gd name="connsiteY71" fmla="*/ 1635402 h 4428000"/>
              <a:gd name="connsiteX72" fmla="*/ 1379451 w 4428000"/>
              <a:gd name="connsiteY72" fmla="*/ 1628114 h 4428000"/>
              <a:gd name="connsiteX73" fmla="*/ 1380623 w 4428000"/>
              <a:gd name="connsiteY73" fmla="*/ 1622308 h 4428000"/>
              <a:gd name="connsiteX74" fmla="*/ 1463551 w 4428000"/>
              <a:gd name="connsiteY74" fmla="*/ 1567340 h 4428000"/>
              <a:gd name="connsiteX75" fmla="*/ 1362378 w 4428000"/>
              <a:gd name="connsiteY75" fmla="*/ 1408772 h 4428000"/>
              <a:gd name="connsiteX76" fmla="*/ 1107224 w 4428000"/>
              <a:gd name="connsiteY76" fmla="*/ 1978251 h 4428000"/>
              <a:gd name="connsiteX77" fmla="*/ 1107224 w 4428000"/>
              <a:gd name="connsiteY77" fmla="*/ 2398768 h 4428000"/>
              <a:gd name="connsiteX78" fmla="*/ 1265323 w 4428000"/>
              <a:gd name="connsiteY78" fmla="*/ 2592750 h 4428000"/>
              <a:gd name="connsiteX79" fmla="*/ 1292436 w 4428000"/>
              <a:gd name="connsiteY79" fmla="*/ 2595483 h 4428000"/>
              <a:gd name="connsiteX80" fmla="*/ 1304065 w 4428000"/>
              <a:gd name="connsiteY80" fmla="*/ 2574058 h 4428000"/>
              <a:gd name="connsiteX81" fmla="*/ 1570632 w 4428000"/>
              <a:gd name="connsiteY81" fmla="*/ 2432325 h 4428000"/>
              <a:gd name="connsiteX82" fmla="*/ 1837199 w 4428000"/>
              <a:gd name="connsiteY82" fmla="*/ 2574058 h 4428000"/>
              <a:gd name="connsiteX83" fmla="*/ 1849528 w 4428000"/>
              <a:gd name="connsiteY83" fmla="*/ 2596772 h 4428000"/>
              <a:gd name="connsiteX84" fmla="*/ 2696274 w 4428000"/>
              <a:gd name="connsiteY84" fmla="*/ 2596772 h 4428000"/>
              <a:gd name="connsiteX85" fmla="*/ 2708603 w 4428000"/>
              <a:gd name="connsiteY85" fmla="*/ 2574058 h 4428000"/>
              <a:gd name="connsiteX86" fmla="*/ 2975170 w 4428000"/>
              <a:gd name="connsiteY86" fmla="*/ 2432325 h 4428000"/>
              <a:gd name="connsiteX87" fmla="*/ 3202483 w 4428000"/>
              <a:gd name="connsiteY87" fmla="*/ 2526482 h 4428000"/>
              <a:gd name="connsiteX88" fmla="*/ 3237928 w 4428000"/>
              <a:gd name="connsiteY88" fmla="*/ 2569441 h 4428000"/>
              <a:gd name="connsiteX89" fmla="*/ 3283407 w 4428000"/>
              <a:gd name="connsiteY89" fmla="*/ 2538778 h 4428000"/>
              <a:gd name="connsiteX90" fmla="*/ 3341401 w 4428000"/>
              <a:gd name="connsiteY90" fmla="*/ 2398768 h 4428000"/>
              <a:gd name="connsiteX91" fmla="*/ 3341401 w 4428000"/>
              <a:gd name="connsiteY91" fmla="*/ 1606776 h 4428000"/>
              <a:gd name="connsiteX92" fmla="*/ 3143397 w 4428000"/>
              <a:gd name="connsiteY92" fmla="*/ 1408772 h 4428000"/>
              <a:gd name="connsiteX93" fmla="*/ 1227737 w 4428000"/>
              <a:gd name="connsiteY93" fmla="*/ 1222650 h 4428000"/>
              <a:gd name="connsiteX94" fmla="*/ 3304177 w 4428000"/>
              <a:gd name="connsiteY94" fmla="*/ 1222650 h 4428000"/>
              <a:gd name="connsiteX95" fmla="*/ 3530400 w 4428000"/>
              <a:gd name="connsiteY95" fmla="*/ 1484593 h 4428000"/>
              <a:gd name="connsiteX96" fmla="*/ 3530400 w 4428000"/>
              <a:gd name="connsiteY96" fmla="*/ 2532333 h 4428000"/>
              <a:gd name="connsiteX97" fmla="*/ 3304177 w 4428000"/>
              <a:gd name="connsiteY97" fmla="*/ 2794275 h 4428000"/>
              <a:gd name="connsiteX98" fmla="*/ 3292558 w 4428000"/>
              <a:gd name="connsiteY98" fmla="*/ 2794275 h 4428000"/>
              <a:gd name="connsiteX99" fmla="*/ 3290108 w 4428000"/>
              <a:gd name="connsiteY99" fmla="*/ 2818581 h 4428000"/>
              <a:gd name="connsiteX100" fmla="*/ 2975170 w 4428000"/>
              <a:gd name="connsiteY100" fmla="*/ 3075263 h 4428000"/>
              <a:gd name="connsiteX101" fmla="*/ 2660232 w 4428000"/>
              <a:gd name="connsiteY101" fmla="*/ 2818581 h 4428000"/>
              <a:gd name="connsiteX102" fmla="*/ 2657782 w 4428000"/>
              <a:gd name="connsiteY102" fmla="*/ 2794275 h 4428000"/>
              <a:gd name="connsiteX103" fmla="*/ 1888020 w 4428000"/>
              <a:gd name="connsiteY103" fmla="*/ 2794275 h 4428000"/>
              <a:gd name="connsiteX104" fmla="*/ 1885570 w 4428000"/>
              <a:gd name="connsiteY104" fmla="*/ 2818581 h 4428000"/>
              <a:gd name="connsiteX105" fmla="*/ 1570632 w 4428000"/>
              <a:gd name="connsiteY105" fmla="*/ 3075263 h 4428000"/>
              <a:gd name="connsiteX106" fmla="*/ 1255694 w 4428000"/>
              <a:gd name="connsiteY106" fmla="*/ 2818581 h 4428000"/>
              <a:gd name="connsiteX107" fmla="*/ 1253244 w 4428000"/>
              <a:gd name="connsiteY107" fmla="*/ 2794275 h 4428000"/>
              <a:gd name="connsiteX108" fmla="*/ 1132486 w 4428000"/>
              <a:gd name="connsiteY108" fmla="*/ 2794275 h 4428000"/>
              <a:gd name="connsiteX109" fmla="*/ 906263 w 4428000"/>
              <a:gd name="connsiteY109" fmla="*/ 2532333 h 4428000"/>
              <a:gd name="connsiteX110" fmla="*/ 911026 w 4428000"/>
              <a:gd name="connsiteY110" fmla="*/ 1986411 h 4428000"/>
              <a:gd name="connsiteX111" fmla="*/ 1227737 w 4428000"/>
              <a:gd name="connsiteY111" fmla="*/ 1222650 h 4428000"/>
              <a:gd name="connsiteX112" fmla="*/ 2214000 w 4428000"/>
              <a:gd name="connsiteY112" fmla="*/ 180000 h 4428000"/>
              <a:gd name="connsiteX113" fmla="*/ 180000 w 4428000"/>
              <a:gd name="connsiteY113" fmla="*/ 2214000 h 4428000"/>
              <a:gd name="connsiteX114" fmla="*/ 2214000 w 4428000"/>
              <a:gd name="connsiteY114" fmla="*/ 4248000 h 4428000"/>
              <a:gd name="connsiteX115" fmla="*/ 4248000 w 4428000"/>
              <a:gd name="connsiteY115" fmla="*/ 2214000 h 4428000"/>
              <a:gd name="connsiteX116" fmla="*/ 2214000 w 4428000"/>
              <a:gd name="connsiteY116" fmla="*/ 180000 h 4428000"/>
              <a:gd name="connsiteX117" fmla="*/ 2214000 w 4428000"/>
              <a:gd name="connsiteY117" fmla="*/ 0 h 4428000"/>
              <a:gd name="connsiteX118" fmla="*/ 4428000 w 4428000"/>
              <a:gd name="connsiteY118" fmla="*/ 2214000 h 4428000"/>
              <a:gd name="connsiteX119" fmla="*/ 2214000 w 4428000"/>
              <a:gd name="connsiteY119" fmla="*/ 4428000 h 4428000"/>
              <a:gd name="connsiteX120" fmla="*/ 0 w 4428000"/>
              <a:gd name="connsiteY120" fmla="*/ 2214000 h 4428000"/>
              <a:gd name="connsiteX121" fmla="*/ 2214000 w 4428000"/>
              <a:gd name="connsiteY121"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4428000" h="4428000">
                <a:moveTo>
                  <a:pt x="2975170" y="2607740"/>
                </a:moveTo>
                <a:cubicBezTo>
                  <a:pt x="2894507" y="2607740"/>
                  <a:pt x="2829116" y="2673131"/>
                  <a:pt x="2829116" y="2753794"/>
                </a:cubicBezTo>
                <a:lnTo>
                  <a:pt x="2837289" y="2794275"/>
                </a:lnTo>
                <a:lnTo>
                  <a:pt x="2840594" y="2810645"/>
                </a:lnTo>
                <a:cubicBezTo>
                  <a:pt x="2862766" y="2863066"/>
                  <a:pt x="2914673" y="2899848"/>
                  <a:pt x="2975170" y="2899848"/>
                </a:cubicBezTo>
                <a:cubicBezTo>
                  <a:pt x="3035667" y="2899848"/>
                  <a:pt x="3087574" y="2863066"/>
                  <a:pt x="3109746" y="2810645"/>
                </a:cubicBezTo>
                <a:lnTo>
                  <a:pt x="3113051" y="2794275"/>
                </a:lnTo>
                <a:lnTo>
                  <a:pt x="3121224" y="2753794"/>
                </a:lnTo>
                <a:cubicBezTo>
                  <a:pt x="3121224" y="2673131"/>
                  <a:pt x="3055833" y="2607740"/>
                  <a:pt x="2975170" y="2607740"/>
                </a:cubicBezTo>
                <a:close/>
                <a:moveTo>
                  <a:pt x="1570632" y="2607740"/>
                </a:moveTo>
                <a:cubicBezTo>
                  <a:pt x="1489969" y="2607740"/>
                  <a:pt x="1424578" y="2673131"/>
                  <a:pt x="1424578" y="2753794"/>
                </a:cubicBezTo>
                <a:lnTo>
                  <a:pt x="1432751" y="2794275"/>
                </a:lnTo>
                <a:lnTo>
                  <a:pt x="1436056" y="2810645"/>
                </a:lnTo>
                <a:cubicBezTo>
                  <a:pt x="1458228" y="2863066"/>
                  <a:pt x="1510135" y="2899848"/>
                  <a:pt x="1570632" y="2899848"/>
                </a:cubicBezTo>
                <a:cubicBezTo>
                  <a:pt x="1631129" y="2899848"/>
                  <a:pt x="1683036" y="2863066"/>
                  <a:pt x="1705208" y="2810645"/>
                </a:cubicBezTo>
                <a:lnTo>
                  <a:pt x="1708513" y="2794275"/>
                </a:lnTo>
                <a:lnTo>
                  <a:pt x="1716686" y="2753794"/>
                </a:lnTo>
                <a:cubicBezTo>
                  <a:pt x="1716686" y="2673131"/>
                  <a:pt x="1651295" y="2607740"/>
                  <a:pt x="1570632" y="2607740"/>
                </a:cubicBezTo>
                <a:close/>
                <a:moveTo>
                  <a:pt x="2814869" y="1758783"/>
                </a:moveTo>
                <a:lnTo>
                  <a:pt x="2814869" y="1972753"/>
                </a:lnTo>
                <a:lnTo>
                  <a:pt x="3010387" y="1972753"/>
                </a:lnTo>
                <a:lnTo>
                  <a:pt x="3010387" y="1758783"/>
                </a:lnTo>
                <a:close/>
                <a:moveTo>
                  <a:pt x="2143956" y="1758783"/>
                </a:moveTo>
                <a:lnTo>
                  <a:pt x="2143956" y="1972753"/>
                </a:lnTo>
                <a:lnTo>
                  <a:pt x="2339474" y="1972753"/>
                </a:lnTo>
                <a:lnTo>
                  <a:pt x="2339474" y="1758783"/>
                </a:lnTo>
                <a:close/>
                <a:moveTo>
                  <a:pt x="1524660" y="1747340"/>
                </a:moveTo>
                <a:lnTo>
                  <a:pt x="1468977" y="1892401"/>
                </a:lnTo>
                <a:lnTo>
                  <a:pt x="1468976" y="2159304"/>
                </a:lnTo>
                <a:lnTo>
                  <a:pt x="1675282" y="2159304"/>
                </a:lnTo>
                <a:lnTo>
                  <a:pt x="1675281" y="1747340"/>
                </a:lnTo>
                <a:close/>
                <a:moveTo>
                  <a:pt x="2740387" y="1578783"/>
                </a:moveTo>
                <a:lnTo>
                  <a:pt x="3100387" y="1578783"/>
                </a:lnTo>
                <a:cubicBezTo>
                  <a:pt x="3150093" y="1578783"/>
                  <a:pt x="3190387" y="1619077"/>
                  <a:pt x="3190387" y="1668783"/>
                </a:cubicBezTo>
                <a:lnTo>
                  <a:pt x="3189790" y="1671739"/>
                </a:lnTo>
                <a:lnTo>
                  <a:pt x="3190387" y="1674694"/>
                </a:lnTo>
                <a:lnTo>
                  <a:pt x="3190387" y="2034694"/>
                </a:lnTo>
                <a:lnTo>
                  <a:pt x="3190387" y="2062753"/>
                </a:lnTo>
                <a:cubicBezTo>
                  <a:pt x="3190387" y="2112459"/>
                  <a:pt x="3150093" y="2152753"/>
                  <a:pt x="3100387" y="2152753"/>
                </a:cubicBezTo>
                <a:lnTo>
                  <a:pt x="2740387" y="2152753"/>
                </a:lnTo>
                <a:cubicBezTo>
                  <a:pt x="2662801" y="2133077"/>
                  <a:pt x="2634424" y="2068006"/>
                  <a:pt x="2634869" y="2034694"/>
                </a:cubicBezTo>
                <a:lnTo>
                  <a:pt x="2634869" y="1674694"/>
                </a:lnTo>
                <a:cubicBezTo>
                  <a:pt x="2637000" y="1629618"/>
                  <a:pt x="2696286" y="1581888"/>
                  <a:pt x="2740387" y="1578783"/>
                </a:cubicBezTo>
                <a:close/>
                <a:moveTo>
                  <a:pt x="2069474" y="1578783"/>
                </a:moveTo>
                <a:lnTo>
                  <a:pt x="2429474" y="1578783"/>
                </a:lnTo>
                <a:cubicBezTo>
                  <a:pt x="2479180" y="1578783"/>
                  <a:pt x="2519474" y="1619077"/>
                  <a:pt x="2519474" y="1668783"/>
                </a:cubicBezTo>
                <a:lnTo>
                  <a:pt x="2518877" y="1671739"/>
                </a:lnTo>
                <a:lnTo>
                  <a:pt x="2519474" y="1674694"/>
                </a:lnTo>
                <a:lnTo>
                  <a:pt x="2519474" y="2034694"/>
                </a:lnTo>
                <a:lnTo>
                  <a:pt x="2519474" y="2062753"/>
                </a:lnTo>
                <a:cubicBezTo>
                  <a:pt x="2519474" y="2112459"/>
                  <a:pt x="2479180" y="2152753"/>
                  <a:pt x="2429474" y="2152753"/>
                </a:cubicBezTo>
                <a:lnTo>
                  <a:pt x="2069474" y="2152753"/>
                </a:lnTo>
                <a:cubicBezTo>
                  <a:pt x="1991888" y="2133077"/>
                  <a:pt x="1963511" y="2068006"/>
                  <a:pt x="1963956" y="2034694"/>
                </a:cubicBezTo>
                <a:lnTo>
                  <a:pt x="1963956" y="1674694"/>
                </a:lnTo>
                <a:cubicBezTo>
                  <a:pt x="1966087" y="1629618"/>
                  <a:pt x="2025373" y="1581888"/>
                  <a:pt x="2069474" y="1578783"/>
                </a:cubicBezTo>
                <a:close/>
                <a:moveTo>
                  <a:pt x="1463551" y="1567340"/>
                </a:moveTo>
                <a:lnTo>
                  <a:pt x="1751551" y="1567340"/>
                </a:lnTo>
                <a:cubicBezTo>
                  <a:pt x="1776403" y="1567340"/>
                  <a:pt x="1798904" y="1577414"/>
                  <a:pt x="1815191" y="1593700"/>
                </a:cubicBezTo>
                <a:lnTo>
                  <a:pt x="1815504" y="1594166"/>
                </a:lnTo>
                <a:lnTo>
                  <a:pt x="1828921" y="1603212"/>
                </a:lnTo>
                <a:cubicBezTo>
                  <a:pt x="1845208" y="1619499"/>
                  <a:pt x="1855282" y="1641999"/>
                  <a:pt x="1855281" y="1666852"/>
                </a:cubicBezTo>
                <a:lnTo>
                  <a:pt x="1855281" y="2242852"/>
                </a:lnTo>
                <a:cubicBezTo>
                  <a:pt x="1855281" y="2292558"/>
                  <a:pt x="1814988" y="2332853"/>
                  <a:pt x="1765281" y="2332852"/>
                </a:cubicBezTo>
                <a:lnTo>
                  <a:pt x="1751404" y="2330050"/>
                </a:lnTo>
                <a:lnTo>
                  <a:pt x="1748169" y="2332232"/>
                </a:lnTo>
                <a:cubicBezTo>
                  <a:pt x="1687952" y="2332595"/>
                  <a:pt x="1450091" y="2332440"/>
                  <a:pt x="1390105" y="2332232"/>
                </a:cubicBezTo>
                <a:cubicBezTo>
                  <a:pt x="1389486" y="2331814"/>
                  <a:pt x="1388866" y="2331398"/>
                  <a:pt x="1388248" y="2330980"/>
                </a:cubicBezTo>
                <a:lnTo>
                  <a:pt x="1378976" y="2332852"/>
                </a:lnTo>
                <a:cubicBezTo>
                  <a:pt x="1329271" y="2332852"/>
                  <a:pt x="1288977" y="2292558"/>
                  <a:pt x="1288976" y="2242852"/>
                </a:cubicBezTo>
                <a:lnTo>
                  <a:pt x="1288976" y="1882852"/>
                </a:lnTo>
                <a:lnTo>
                  <a:pt x="1297415" y="1837056"/>
                </a:lnTo>
                <a:lnTo>
                  <a:pt x="1374823" y="1635402"/>
                </a:lnTo>
                <a:lnTo>
                  <a:pt x="1379451" y="1628114"/>
                </a:lnTo>
                <a:lnTo>
                  <a:pt x="1380623" y="1622308"/>
                </a:lnTo>
                <a:cubicBezTo>
                  <a:pt x="1394285" y="1590006"/>
                  <a:pt x="1426271" y="1567340"/>
                  <a:pt x="1463551" y="1567340"/>
                </a:cubicBezTo>
                <a:close/>
                <a:moveTo>
                  <a:pt x="1362378" y="1408772"/>
                </a:moveTo>
                <a:cubicBezTo>
                  <a:pt x="1253023" y="1408772"/>
                  <a:pt x="1107224" y="1868896"/>
                  <a:pt x="1107224" y="1978251"/>
                </a:cubicBezTo>
                <a:lnTo>
                  <a:pt x="1107224" y="2398768"/>
                </a:lnTo>
                <a:cubicBezTo>
                  <a:pt x="1107224" y="2494454"/>
                  <a:pt x="1175096" y="2574286"/>
                  <a:pt x="1265323" y="2592750"/>
                </a:cubicBezTo>
                <a:lnTo>
                  <a:pt x="1292436" y="2595483"/>
                </a:lnTo>
                <a:lnTo>
                  <a:pt x="1304065" y="2574058"/>
                </a:lnTo>
                <a:cubicBezTo>
                  <a:pt x="1361835" y="2488547"/>
                  <a:pt x="1459668" y="2432325"/>
                  <a:pt x="1570632" y="2432325"/>
                </a:cubicBezTo>
                <a:cubicBezTo>
                  <a:pt x="1681596" y="2432325"/>
                  <a:pt x="1779429" y="2488547"/>
                  <a:pt x="1837199" y="2574058"/>
                </a:cubicBezTo>
                <a:lnTo>
                  <a:pt x="1849528" y="2596772"/>
                </a:lnTo>
                <a:lnTo>
                  <a:pt x="2696274" y="2596772"/>
                </a:lnTo>
                <a:lnTo>
                  <a:pt x="2708603" y="2574058"/>
                </a:lnTo>
                <a:cubicBezTo>
                  <a:pt x="2766373" y="2488547"/>
                  <a:pt x="2864206" y="2432325"/>
                  <a:pt x="2975170" y="2432325"/>
                </a:cubicBezTo>
                <a:cubicBezTo>
                  <a:pt x="3063941" y="2432325"/>
                  <a:pt x="3144308" y="2468307"/>
                  <a:pt x="3202483" y="2526482"/>
                </a:cubicBezTo>
                <a:lnTo>
                  <a:pt x="3237928" y="2569441"/>
                </a:lnTo>
                <a:lnTo>
                  <a:pt x="3283407" y="2538778"/>
                </a:lnTo>
                <a:cubicBezTo>
                  <a:pt x="3319239" y="2502947"/>
                  <a:pt x="3341401" y="2453446"/>
                  <a:pt x="3341401" y="2398768"/>
                </a:cubicBezTo>
                <a:lnTo>
                  <a:pt x="3341401" y="1606776"/>
                </a:lnTo>
                <a:cubicBezTo>
                  <a:pt x="3341401" y="1497421"/>
                  <a:pt x="3252752" y="1408772"/>
                  <a:pt x="3143397" y="1408772"/>
                </a:cubicBezTo>
                <a:close/>
                <a:moveTo>
                  <a:pt x="1227737" y="1222650"/>
                </a:moveTo>
                <a:lnTo>
                  <a:pt x="3304177" y="1222650"/>
                </a:lnTo>
                <a:cubicBezTo>
                  <a:pt x="3429117" y="1222650"/>
                  <a:pt x="3530400" y="1339925"/>
                  <a:pt x="3530400" y="1484593"/>
                </a:cubicBezTo>
                <a:lnTo>
                  <a:pt x="3530400" y="2532333"/>
                </a:lnTo>
                <a:cubicBezTo>
                  <a:pt x="3530400" y="2677000"/>
                  <a:pt x="3429117" y="2794275"/>
                  <a:pt x="3304177" y="2794275"/>
                </a:cubicBezTo>
                <a:lnTo>
                  <a:pt x="3292558" y="2794275"/>
                </a:lnTo>
                <a:lnTo>
                  <a:pt x="3290108" y="2818581"/>
                </a:lnTo>
                <a:cubicBezTo>
                  <a:pt x="3260132" y="2965069"/>
                  <a:pt x="3130519" y="3075263"/>
                  <a:pt x="2975170" y="3075263"/>
                </a:cubicBezTo>
                <a:cubicBezTo>
                  <a:pt x="2819821" y="3075263"/>
                  <a:pt x="2690208" y="2965069"/>
                  <a:pt x="2660232" y="2818581"/>
                </a:cubicBezTo>
                <a:lnTo>
                  <a:pt x="2657782" y="2794275"/>
                </a:lnTo>
                <a:lnTo>
                  <a:pt x="1888020" y="2794275"/>
                </a:lnTo>
                <a:lnTo>
                  <a:pt x="1885570" y="2818581"/>
                </a:lnTo>
                <a:cubicBezTo>
                  <a:pt x="1855594" y="2965069"/>
                  <a:pt x="1725981" y="3075263"/>
                  <a:pt x="1570632" y="3075263"/>
                </a:cubicBezTo>
                <a:cubicBezTo>
                  <a:pt x="1415283" y="3075263"/>
                  <a:pt x="1285670" y="2965069"/>
                  <a:pt x="1255694" y="2818581"/>
                </a:cubicBezTo>
                <a:lnTo>
                  <a:pt x="1253244" y="2794275"/>
                </a:lnTo>
                <a:lnTo>
                  <a:pt x="1132486" y="2794275"/>
                </a:lnTo>
                <a:cubicBezTo>
                  <a:pt x="1007546" y="2794275"/>
                  <a:pt x="906263" y="2677000"/>
                  <a:pt x="906263" y="2532333"/>
                </a:cubicBezTo>
                <a:cubicBezTo>
                  <a:pt x="906263" y="2183086"/>
                  <a:pt x="911026" y="2335657"/>
                  <a:pt x="911026" y="1986411"/>
                </a:cubicBezTo>
                <a:cubicBezTo>
                  <a:pt x="911026" y="1841743"/>
                  <a:pt x="1102797" y="1222650"/>
                  <a:pt x="1227737" y="1222650"/>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Autofit/>
          </a:bodyPr>
          <a:lstStyle/>
          <a:p>
            <a:pPr algn="ctr"/>
            <a:endParaRPr kumimoji="1" lang="ja-JP" altLang="en-US" sz="975">
              <a:sym typeface="+mn-lt"/>
            </a:endParaRPr>
          </a:p>
        </p:txBody>
      </p:sp>
      <p:sp>
        <p:nvSpPr>
          <p:cNvPr id="49" name="楕円 48">
            <a:extLst>
              <a:ext uri="{FF2B5EF4-FFF2-40B4-BE49-F238E27FC236}">
                <a16:creationId xmlns:a16="http://schemas.microsoft.com/office/drawing/2014/main" id="{B6B82C68-B152-6E6F-F124-15E99BB8FDE6}"/>
              </a:ext>
            </a:extLst>
          </p:cNvPr>
          <p:cNvSpPr/>
          <p:nvPr/>
        </p:nvSpPr>
        <p:spPr bwMode="gray">
          <a:xfrm>
            <a:off x="3101226" y="3377367"/>
            <a:ext cx="156997" cy="156831"/>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6</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2" name="楕円 51">
            <a:extLst>
              <a:ext uri="{FF2B5EF4-FFF2-40B4-BE49-F238E27FC236}">
                <a16:creationId xmlns:a16="http://schemas.microsoft.com/office/drawing/2014/main" id="{F1EB661C-A43E-F4E2-142E-77CEBB6498CA}"/>
              </a:ext>
            </a:extLst>
          </p:cNvPr>
          <p:cNvSpPr/>
          <p:nvPr/>
        </p:nvSpPr>
        <p:spPr bwMode="gray">
          <a:xfrm>
            <a:off x="3101226" y="2984095"/>
            <a:ext cx="156997" cy="156831"/>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1</a:t>
            </a:r>
          </a:p>
        </p:txBody>
      </p:sp>
      <p:sp>
        <p:nvSpPr>
          <p:cNvPr id="62" name="楕円 61">
            <a:extLst>
              <a:ext uri="{FF2B5EF4-FFF2-40B4-BE49-F238E27FC236}">
                <a16:creationId xmlns:a16="http://schemas.microsoft.com/office/drawing/2014/main" id="{5EFBA8E5-39C4-DA72-735F-51F998A41BDA}"/>
              </a:ext>
            </a:extLst>
          </p:cNvPr>
          <p:cNvSpPr/>
          <p:nvPr/>
        </p:nvSpPr>
        <p:spPr bwMode="gray">
          <a:xfrm>
            <a:off x="5231821" y="1683758"/>
            <a:ext cx="156997" cy="156831"/>
          </a:xfrm>
          <a:prstGeom prst="ellipse">
            <a:avLst/>
          </a:prstGeom>
          <a:solidFill>
            <a:srgbClr val="00206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schemeClr val="bg1"/>
                </a:solidFill>
                <a:effectLst/>
                <a:uLnTx/>
                <a:uFillTx/>
                <a:latin typeface="+mn-lt"/>
                <a:ea typeface="+mn-ea"/>
                <a:cs typeface="+mn-cs"/>
              </a:rPr>
              <a:t>3</a:t>
            </a:r>
            <a:endParaRPr kumimoji="1" lang="ja-JP" altLang="en-US" sz="1200" b="0" i="0" u="none" strike="noStrike" kern="1200" cap="none" spc="0" normalizeH="0" baseline="0" noProof="0">
              <a:ln>
                <a:noFill/>
              </a:ln>
              <a:solidFill>
                <a:schemeClr val="bg1"/>
              </a:solidFill>
              <a:effectLst/>
              <a:uLnTx/>
              <a:uFillTx/>
              <a:latin typeface="+mn-lt"/>
              <a:ea typeface="+mn-ea"/>
              <a:cs typeface="+mn-cs"/>
            </a:endParaRPr>
          </a:p>
        </p:txBody>
      </p:sp>
      <p:sp>
        <p:nvSpPr>
          <p:cNvPr id="63" name="楕円 62">
            <a:extLst>
              <a:ext uri="{FF2B5EF4-FFF2-40B4-BE49-F238E27FC236}">
                <a16:creationId xmlns:a16="http://schemas.microsoft.com/office/drawing/2014/main" id="{06F391C5-5B64-AB62-18C4-E82CE68D4DEC}"/>
              </a:ext>
            </a:extLst>
          </p:cNvPr>
          <p:cNvSpPr/>
          <p:nvPr/>
        </p:nvSpPr>
        <p:spPr bwMode="gray">
          <a:xfrm>
            <a:off x="4593397" y="3510737"/>
            <a:ext cx="156997" cy="156831"/>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5</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25" name="楕円 1024">
            <a:extLst>
              <a:ext uri="{FF2B5EF4-FFF2-40B4-BE49-F238E27FC236}">
                <a16:creationId xmlns:a16="http://schemas.microsoft.com/office/drawing/2014/main" id="{DA80701D-230D-0D2B-2F23-B7455957CEB3}"/>
              </a:ext>
            </a:extLst>
          </p:cNvPr>
          <p:cNvSpPr/>
          <p:nvPr/>
        </p:nvSpPr>
        <p:spPr bwMode="gray">
          <a:xfrm>
            <a:off x="5818369" y="1593025"/>
            <a:ext cx="156997" cy="156831"/>
          </a:xfrm>
          <a:prstGeom prst="ellipse">
            <a:avLst/>
          </a:prstGeom>
          <a:solidFill>
            <a:srgbClr val="A0DCFF"/>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4</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26" name="正方形/長方形 1025">
            <a:extLst>
              <a:ext uri="{FF2B5EF4-FFF2-40B4-BE49-F238E27FC236}">
                <a16:creationId xmlns:a16="http://schemas.microsoft.com/office/drawing/2014/main" id="{72BB25A6-2D93-B80D-FB83-5FCAEB1BAB78}"/>
              </a:ext>
            </a:extLst>
          </p:cNvPr>
          <p:cNvSpPr/>
          <p:nvPr/>
        </p:nvSpPr>
        <p:spPr bwMode="gray">
          <a:xfrm>
            <a:off x="5818369" y="2502816"/>
            <a:ext cx="717078" cy="316356"/>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〇〇駅</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27" name="正方形/長方形 1026">
            <a:extLst>
              <a:ext uri="{FF2B5EF4-FFF2-40B4-BE49-F238E27FC236}">
                <a16:creationId xmlns:a16="http://schemas.microsoft.com/office/drawing/2014/main" id="{118674BD-49E9-BDC9-E6D6-12AA022712D6}"/>
              </a:ext>
            </a:extLst>
          </p:cNvPr>
          <p:cNvSpPr/>
          <p:nvPr/>
        </p:nvSpPr>
        <p:spPr bwMode="gray">
          <a:xfrm>
            <a:off x="2236499" y="2730483"/>
            <a:ext cx="654865" cy="316356"/>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〇〇駅</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28" name="正方形/長方形 1027">
            <a:extLst>
              <a:ext uri="{FF2B5EF4-FFF2-40B4-BE49-F238E27FC236}">
                <a16:creationId xmlns:a16="http://schemas.microsoft.com/office/drawing/2014/main" id="{BD1DA99D-C766-C58E-DBEA-67024E2ABB3E}"/>
              </a:ext>
            </a:extLst>
          </p:cNvPr>
          <p:cNvSpPr/>
          <p:nvPr/>
        </p:nvSpPr>
        <p:spPr bwMode="gray">
          <a:xfrm>
            <a:off x="415925" y="1021838"/>
            <a:ext cx="935999" cy="3546669"/>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ルート地図</a:t>
            </a:r>
            <a:br>
              <a:rPr kumimoji="1" lang="en-US" altLang="ja-JP" sz="1400" b="1" i="0" u="none" strike="noStrike" kern="1200" cap="none" spc="0" normalizeH="0" baseline="0" noProof="0" dirty="0">
                <a:ln>
                  <a:noFill/>
                </a:ln>
                <a:solidFill>
                  <a:schemeClr val="bg1"/>
                </a:solidFill>
                <a:effectLst/>
                <a:uLnTx/>
                <a:uFillTx/>
                <a:latin typeface="+mn-lt"/>
                <a:ea typeface="+mn-ea"/>
                <a:cs typeface="+mn-cs"/>
              </a:rPr>
            </a:br>
            <a:r>
              <a:rPr kumimoji="1" lang="ja-JP" altLang="en-US" sz="1400" b="1" i="0" u="none" strike="noStrike" kern="1200" cap="none" spc="0" normalizeH="0" baseline="0" noProof="0">
                <a:ln>
                  <a:noFill/>
                </a:ln>
                <a:solidFill>
                  <a:schemeClr val="bg1"/>
                </a:solidFill>
                <a:effectLst/>
                <a:uLnTx/>
                <a:uFillTx/>
                <a:latin typeface="+mn-lt"/>
                <a:ea typeface="+mn-ea"/>
                <a:cs typeface="+mn-cs"/>
              </a:rPr>
              <a:t>概要</a:t>
            </a:r>
          </a:p>
        </p:txBody>
      </p:sp>
      <p:sp>
        <p:nvSpPr>
          <p:cNvPr id="1029" name="正方形/長方形 1028">
            <a:extLst>
              <a:ext uri="{FF2B5EF4-FFF2-40B4-BE49-F238E27FC236}">
                <a16:creationId xmlns:a16="http://schemas.microsoft.com/office/drawing/2014/main" id="{E4E66086-8E11-9F08-1EA7-77261CE2A198}"/>
              </a:ext>
            </a:extLst>
          </p:cNvPr>
          <p:cNvSpPr/>
          <p:nvPr/>
        </p:nvSpPr>
        <p:spPr bwMode="gray">
          <a:xfrm>
            <a:off x="7532494" y="1103415"/>
            <a:ext cx="1856055" cy="3378135"/>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30" name="星: 5 pt 1029">
            <a:extLst>
              <a:ext uri="{FF2B5EF4-FFF2-40B4-BE49-F238E27FC236}">
                <a16:creationId xmlns:a16="http://schemas.microsoft.com/office/drawing/2014/main" id="{263B925C-26E7-0FD8-1AD0-6AB230881BE8}"/>
              </a:ext>
            </a:extLst>
          </p:cNvPr>
          <p:cNvSpPr/>
          <p:nvPr/>
        </p:nvSpPr>
        <p:spPr bwMode="gray">
          <a:xfrm>
            <a:off x="7812763" y="2017948"/>
            <a:ext cx="180755" cy="189061"/>
          </a:xfrm>
          <a:prstGeom prst="star5">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31" name="フリーフォーム 98">
            <a:extLst>
              <a:ext uri="{FF2B5EF4-FFF2-40B4-BE49-F238E27FC236}">
                <a16:creationId xmlns:a16="http://schemas.microsoft.com/office/drawing/2014/main" id="{BF3C6448-F93C-7A79-307A-5CB8CCE174F7}"/>
              </a:ext>
            </a:extLst>
          </p:cNvPr>
          <p:cNvSpPr>
            <a:spLocks noChangeAspect="1"/>
          </p:cNvSpPr>
          <p:nvPr/>
        </p:nvSpPr>
        <p:spPr bwMode="gray">
          <a:xfrm>
            <a:off x="7777140" y="2294387"/>
            <a:ext cx="252000" cy="252000"/>
          </a:xfrm>
          <a:custGeom>
            <a:avLst/>
            <a:gdLst>
              <a:gd name="connsiteX0" fmla="*/ 2975170 w 4428000"/>
              <a:gd name="connsiteY0" fmla="*/ 2607740 h 4428000"/>
              <a:gd name="connsiteX1" fmla="*/ 2829116 w 4428000"/>
              <a:gd name="connsiteY1" fmla="*/ 2753794 h 4428000"/>
              <a:gd name="connsiteX2" fmla="*/ 2837289 w 4428000"/>
              <a:gd name="connsiteY2" fmla="*/ 2794275 h 4428000"/>
              <a:gd name="connsiteX3" fmla="*/ 2840594 w 4428000"/>
              <a:gd name="connsiteY3" fmla="*/ 2810645 h 4428000"/>
              <a:gd name="connsiteX4" fmla="*/ 2975170 w 4428000"/>
              <a:gd name="connsiteY4" fmla="*/ 2899848 h 4428000"/>
              <a:gd name="connsiteX5" fmla="*/ 3109746 w 4428000"/>
              <a:gd name="connsiteY5" fmla="*/ 2810645 h 4428000"/>
              <a:gd name="connsiteX6" fmla="*/ 3113051 w 4428000"/>
              <a:gd name="connsiteY6" fmla="*/ 2794275 h 4428000"/>
              <a:gd name="connsiteX7" fmla="*/ 3121224 w 4428000"/>
              <a:gd name="connsiteY7" fmla="*/ 2753794 h 4428000"/>
              <a:gd name="connsiteX8" fmla="*/ 2975170 w 4428000"/>
              <a:gd name="connsiteY8" fmla="*/ 2607740 h 4428000"/>
              <a:gd name="connsiteX9" fmla="*/ 1570632 w 4428000"/>
              <a:gd name="connsiteY9" fmla="*/ 2607740 h 4428000"/>
              <a:gd name="connsiteX10" fmla="*/ 1424578 w 4428000"/>
              <a:gd name="connsiteY10" fmla="*/ 2753794 h 4428000"/>
              <a:gd name="connsiteX11" fmla="*/ 1432751 w 4428000"/>
              <a:gd name="connsiteY11" fmla="*/ 2794275 h 4428000"/>
              <a:gd name="connsiteX12" fmla="*/ 1436056 w 4428000"/>
              <a:gd name="connsiteY12" fmla="*/ 2810645 h 4428000"/>
              <a:gd name="connsiteX13" fmla="*/ 1570632 w 4428000"/>
              <a:gd name="connsiteY13" fmla="*/ 2899848 h 4428000"/>
              <a:gd name="connsiteX14" fmla="*/ 1705208 w 4428000"/>
              <a:gd name="connsiteY14" fmla="*/ 2810645 h 4428000"/>
              <a:gd name="connsiteX15" fmla="*/ 1708513 w 4428000"/>
              <a:gd name="connsiteY15" fmla="*/ 2794275 h 4428000"/>
              <a:gd name="connsiteX16" fmla="*/ 1716686 w 4428000"/>
              <a:gd name="connsiteY16" fmla="*/ 2753794 h 4428000"/>
              <a:gd name="connsiteX17" fmla="*/ 1570632 w 4428000"/>
              <a:gd name="connsiteY17" fmla="*/ 2607740 h 4428000"/>
              <a:gd name="connsiteX18" fmla="*/ 2814869 w 4428000"/>
              <a:gd name="connsiteY18" fmla="*/ 1758783 h 4428000"/>
              <a:gd name="connsiteX19" fmla="*/ 2814869 w 4428000"/>
              <a:gd name="connsiteY19" fmla="*/ 1972753 h 4428000"/>
              <a:gd name="connsiteX20" fmla="*/ 3010387 w 4428000"/>
              <a:gd name="connsiteY20" fmla="*/ 1972753 h 4428000"/>
              <a:gd name="connsiteX21" fmla="*/ 3010387 w 4428000"/>
              <a:gd name="connsiteY21" fmla="*/ 1758783 h 4428000"/>
              <a:gd name="connsiteX22" fmla="*/ 2143956 w 4428000"/>
              <a:gd name="connsiteY22" fmla="*/ 1758783 h 4428000"/>
              <a:gd name="connsiteX23" fmla="*/ 2143956 w 4428000"/>
              <a:gd name="connsiteY23" fmla="*/ 1972753 h 4428000"/>
              <a:gd name="connsiteX24" fmla="*/ 2339474 w 4428000"/>
              <a:gd name="connsiteY24" fmla="*/ 1972753 h 4428000"/>
              <a:gd name="connsiteX25" fmla="*/ 2339474 w 4428000"/>
              <a:gd name="connsiteY25" fmla="*/ 1758783 h 4428000"/>
              <a:gd name="connsiteX26" fmla="*/ 1524660 w 4428000"/>
              <a:gd name="connsiteY26" fmla="*/ 1747340 h 4428000"/>
              <a:gd name="connsiteX27" fmla="*/ 1468977 w 4428000"/>
              <a:gd name="connsiteY27" fmla="*/ 1892401 h 4428000"/>
              <a:gd name="connsiteX28" fmla="*/ 1468976 w 4428000"/>
              <a:gd name="connsiteY28" fmla="*/ 2159304 h 4428000"/>
              <a:gd name="connsiteX29" fmla="*/ 1675282 w 4428000"/>
              <a:gd name="connsiteY29" fmla="*/ 2159304 h 4428000"/>
              <a:gd name="connsiteX30" fmla="*/ 1675281 w 4428000"/>
              <a:gd name="connsiteY30" fmla="*/ 1747340 h 4428000"/>
              <a:gd name="connsiteX31" fmla="*/ 2740387 w 4428000"/>
              <a:gd name="connsiteY31" fmla="*/ 1578783 h 4428000"/>
              <a:gd name="connsiteX32" fmla="*/ 3100387 w 4428000"/>
              <a:gd name="connsiteY32" fmla="*/ 1578783 h 4428000"/>
              <a:gd name="connsiteX33" fmla="*/ 3190387 w 4428000"/>
              <a:gd name="connsiteY33" fmla="*/ 1668783 h 4428000"/>
              <a:gd name="connsiteX34" fmla="*/ 3189790 w 4428000"/>
              <a:gd name="connsiteY34" fmla="*/ 1671739 h 4428000"/>
              <a:gd name="connsiteX35" fmla="*/ 3190387 w 4428000"/>
              <a:gd name="connsiteY35" fmla="*/ 1674694 h 4428000"/>
              <a:gd name="connsiteX36" fmla="*/ 3190387 w 4428000"/>
              <a:gd name="connsiteY36" fmla="*/ 2034694 h 4428000"/>
              <a:gd name="connsiteX37" fmla="*/ 3190387 w 4428000"/>
              <a:gd name="connsiteY37" fmla="*/ 2062753 h 4428000"/>
              <a:gd name="connsiteX38" fmla="*/ 3100387 w 4428000"/>
              <a:gd name="connsiteY38" fmla="*/ 2152753 h 4428000"/>
              <a:gd name="connsiteX39" fmla="*/ 2740387 w 4428000"/>
              <a:gd name="connsiteY39" fmla="*/ 2152753 h 4428000"/>
              <a:gd name="connsiteX40" fmla="*/ 2634869 w 4428000"/>
              <a:gd name="connsiteY40" fmla="*/ 2034694 h 4428000"/>
              <a:gd name="connsiteX41" fmla="*/ 2634869 w 4428000"/>
              <a:gd name="connsiteY41" fmla="*/ 1674694 h 4428000"/>
              <a:gd name="connsiteX42" fmla="*/ 2740387 w 4428000"/>
              <a:gd name="connsiteY42" fmla="*/ 1578783 h 4428000"/>
              <a:gd name="connsiteX43" fmla="*/ 2069474 w 4428000"/>
              <a:gd name="connsiteY43" fmla="*/ 1578783 h 4428000"/>
              <a:gd name="connsiteX44" fmla="*/ 2429474 w 4428000"/>
              <a:gd name="connsiteY44" fmla="*/ 1578783 h 4428000"/>
              <a:gd name="connsiteX45" fmla="*/ 2519474 w 4428000"/>
              <a:gd name="connsiteY45" fmla="*/ 1668783 h 4428000"/>
              <a:gd name="connsiteX46" fmla="*/ 2518877 w 4428000"/>
              <a:gd name="connsiteY46" fmla="*/ 1671739 h 4428000"/>
              <a:gd name="connsiteX47" fmla="*/ 2519474 w 4428000"/>
              <a:gd name="connsiteY47" fmla="*/ 1674694 h 4428000"/>
              <a:gd name="connsiteX48" fmla="*/ 2519474 w 4428000"/>
              <a:gd name="connsiteY48" fmla="*/ 2034694 h 4428000"/>
              <a:gd name="connsiteX49" fmla="*/ 2519474 w 4428000"/>
              <a:gd name="connsiteY49" fmla="*/ 2062753 h 4428000"/>
              <a:gd name="connsiteX50" fmla="*/ 2429474 w 4428000"/>
              <a:gd name="connsiteY50" fmla="*/ 2152753 h 4428000"/>
              <a:gd name="connsiteX51" fmla="*/ 2069474 w 4428000"/>
              <a:gd name="connsiteY51" fmla="*/ 2152753 h 4428000"/>
              <a:gd name="connsiteX52" fmla="*/ 1963956 w 4428000"/>
              <a:gd name="connsiteY52" fmla="*/ 2034694 h 4428000"/>
              <a:gd name="connsiteX53" fmla="*/ 1963956 w 4428000"/>
              <a:gd name="connsiteY53" fmla="*/ 1674694 h 4428000"/>
              <a:gd name="connsiteX54" fmla="*/ 2069474 w 4428000"/>
              <a:gd name="connsiteY54" fmla="*/ 1578783 h 4428000"/>
              <a:gd name="connsiteX55" fmla="*/ 1463551 w 4428000"/>
              <a:gd name="connsiteY55" fmla="*/ 1567340 h 4428000"/>
              <a:gd name="connsiteX56" fmla="*/ 1751551 w 4428000"/>
              <a:gd name="connsiteY56" fmla="*/ 1567340 h 4428000"/>
              <a:gd name="connsiteX57" fmla="*/ 1815191 w 4428000"/>
              <a:gd name="connsiteY57" fmla="*/ 1593700 h 4428000"/>
              <a:gd name="connsiteX58" fmla="*/ 1815504 w 4428000"/>
              <a:gd name="connsiteY58" fmla="*/ 1594166 h 4428000"/>
              <a:gd name="connsiteX59" fmla="*/ 1828921 w 4428000"/>
              <a:gd name="connsiteY59" fmla="*/ 1603212 h 4428000"/>
              <a:gd name="connsiteX60" fmla="*/ 1855281 w 4428000"/>
              <a:gd name="connsiteY60" fmla="*/ 1666852 h 4428000"/>
              <a:gd name="connsiteX61" fmla="*/ 1855281 w 4428000"/>
              <a:gd name="connsiteY61" fmla="*/ 2242852 h 4428000"/>
              <a:gd name="connsiteX62" fmla="*/ 1765281 w 4428000"/>
              <a:gd name="connsiteY62" fmla="*/ 2332852 h 4428000"/>
              <a:gd name="connsiteX63" fmla="*/ 1751404 w 4428000"/>
              <a:gd name="connsiteY63" fmla="*/ 2330050 h 4428000"/>
              <a:gd name="connsiteX64" fmla="*/ 1748169 w 4428000"/>
              <a:gd name="connsiteY64" fmla="*/ 2332232 h 4428000"/>
              <a:gd name="connsiteX65" fmla="*/ 1390105 w 4428000"/>
              <a:gd name="connsiteY65" fmla="*/ 2332232 h 4428000"/>
              <a:gd name="connsiteX66" fmla="*/ 1388248 w 4428000"/>
              <a:gd name="connsiteY66" fmla="*/ 2330980 h 4428000"/>
              <a:gd name="connsiteX67" fmla="*/ 1378976 w 4428000"/>
              <a:gd name="connsiteY67" fmla="*/ 2332852 h 4428000"/>
              <a:gd name="connsiteX68" fmla="*/ 1288976 w 4428000"/>
              <a:gd name="connsiteY68" fmla="*/ 2242852 h 4428000"/>
              <a:gd name="connsiteX69" fmla="*/ 1288976 w 4428000"/>
              <a:gd name="connsiteY69" fmla="*/ 1882852 h 4428000"/>
              <a:gd name="connsiteX70" fmla="*/ 1297415 w 4428000"/>
              <a:gd name="connsiteY70" fmla="*/ 1837056 h 4428000"/>
              <a:gd name="connsiteX71" fmla="*/ 1374823 w 4428000"/>
              <a:gd name="connsiteY71" fmla="*/ 1635402 h 4428000"/>
              <a:gd name="connsiteX72" fmla="*/ 1379451 w 4428000"/>
              <a:gd name="connsiteY72" fmla="*/ 1628114 h 4428000"/>
              <a:gd name="connsiteX73" fmla="*/ 1380623 w 4428000"/>
              <a:gd name="connsiteY73" fmla="*/ 1622308 h 4428000"/>
              <a:gd name="connsiteX74" fmla="*/ 1463551 w 4428000"/>
              <a:gd name="connsiteY74" fmla="*/ 1567340 h 4428000"/>
              <a:gd name="connsiteX75" fmla="*/ 1362378 w 4428000"/>
              <a:gd name="connsiteY75" fmla="*/ 1408772 h 4428000"/>
              <a:gd name="connsiteX76" fmla="*/ 1107224 w 4428000"/>
              <a:gd name="connsiteY76" fmla="*/ 1978251 h 4428000"/>
              <a:gd name="connsiteX77" fmla="*/ 1107224 w 4428000"/>
              <a:gd name="connsiteY77" fmla="*/ 2398768 h 4428000"/>
              <a:gd name="connsiteX78" fmla="*/ 1265323 w 4428000"/>
              <a:gd name="connsiteY78" fmla="*/ 2592750 h 4428000"/>
              <a:gd name="connsiteX79" fmla="*/ 1292436 w 4428000"/>
              <a:gd name="connsiteY79" fmla="*/ 2595483 h 4428000"/>
              <a:gd name="connsiteX80" fmla="*/ 1304065 w 4428000"/>
              <a:gd name="connsiteY80" fmla="*/ 2574058 h 4428000"/>
              <a:gd name="connsiteX81" fmla="*/ 1570632 w 4428000"/>
              <a:gd name="connsiteY81" fmla="*/ 2432325 h 4428000"/>
              <a:gd name="connsiteX82" fmla="*/ 1837199 w 4428000"/>
              <a:gd name="connsiteY82" fmla="*/ 2574058 h 4428000"/>
              <a:gd name="connsiteX83" fmla="*/ 1849528 w 4428000"/>
              <a:gd name="connsiteY83" fmla="*/ 2596772 h 4428000"/>
              <a:gd name="connsiteX84" fmla="*/ 2696274 w 4428000"/>
              <a:gd name="connsiteY84" fmla="*/ 2596772 h 4428000"/>
              <a:gd name="connsiteX85" fmla="*/ 2708603 w 4428000"/>
              <a:gd name="connsiteY85" fmla="*/ 2574058 h 4428000"/>
              <a:gd name="connsiteX86" fmla="*/ 2975170 w 4428000"/>
              <a:gd name="connsiteY86" fmla="*/ 2432325 h 4428000"/>
              <a:gd name="connsiteX87" fmla="*/ 3202483 w 4428000"/>
              <a:gd name="connsiteY87" fmla="*/ 2526482 h 4428000"/>
              <a:gd name="connsiteX88" fmla="*/ 3237928 w 4428000"/>
              <a:gd name="connsiteY88" fmla="*/ 2569441 h 4428000"/>
              <a:gd name="connsiteX89" fmla="*/ 3283407 w 4428000"/>
              <a:gd name="connsiteY89" fmla="*/ 2538778 h 4428000"/>
              <a:gd name="connsiteX90" fmla="*/ 3341401 w 4428000"/>
              <a:gd name="connsiteY90" fmla="*/ 2398768 h 4428000"/>
              <a:gd name="connsiteX91" fmla="*/ 3341401 w 4428000"/>
              <a:gd name="connsiteY91" fmla="*/ 1606776 h 4428000"/>
              <a:gd name="connsiteX92" fmla="*/ 3143397 w 4428000"/>
              <a:gd name="connsiteY92" fmla="*/ 1408772 h 4428000"/>
              <a:gd name="connsiteX93" fmla="*/ 1227737 w 4428000"/>
              <a:gd name="connsiteY93" fmla="*/ 1222650 h 4428000"/>
              <a:gd name="connsiteX94" fmla="*/ 3304177 w 4428000"/>
              <a:gd name="connsiteY94" fmla="*/ 1222650 h 4428000"/>
              <a:gd name="connsiteX95" fmla="*/ 3530400 w 4428000"/>
              <a:gd name="connsiteY95" fmla="*/ 1484593 h 4428000"/>
              <a:gd name="connsiteX96" fmla="*/ 3530400 w 4428000"/>
              <a:gd name="connsiteY96" fmla="*/ 2532333 h 4428000"/>
              <a:gd name="connsiteX97" fmla="*/ 3304177 w 4428000"/>
              <a:gd name="connsiteY97" fmla="*/ 2794275 h 4428000"/>
              <a:gd name="connsiteX98" fmla="*/ 3292558 w 4428000"/>
              <a:gd name="connsiteY98" fmla="*/ 2794275 h 4428000"/>
              <a:gd name="connsiteX99" fmla="*/ 3290108 w 4428000"/>
              <a:gd name="connsiteY99" fmla="*/ 2818581 h 4428000"/>
              <a:gd name="connsiteX100" fmla="*/ 2975170 w 4428000"/>
              <a:gd name="connsiteY100" fmla="*/ 3075263 h 4428000"/>
              <a:gd name="connsiteX101" fmla="*/ 2660232 w 4428000"/>
              <a:gd name="connsiteY101" fmla="*/ 2818581 h 4428000"/>
              <a:gd name="connsiteX102" fmla="*/ 2657782 w 4428000"/>
              <a:gd name="connsiteY102" fmla="*/ 2794275 h 4428000"/>
              <a:gd name="connsiteX103" fmla="*/ 1888020 w 4428000"/>
              <a:gd name="connsiteY103" fmla="*/ 2794275 h 4428000"/>
              <a:gd name="connsiteX104" fmla="*/ 1885570 w 4428000"/>
              <a:gd name="connsiteY104" fmla="*/ 2818581 h 4428000"/>
              <a:gd name="connsiteX105" fmla="*/ 1570632 w 4428000"/>
              <a:gd name="connsiteY105" fmla="*/ 3075263 h 4428000"/>
              <a:gd name="connsiteX106" fmla="*/ 1255694 w 4428000"/>
              <a:gd name="connsiteY106" fmla="*/ 2818581 h 4428000"/>
              <a:gd name="connsiteX107" fmla="*/ 1253244 w 4428000"/>
              <a:gd name="connsiteY107" fmla="*/ 2794275 h 4428000"/>
              <a:gd name="connsiteX108" fmla="*/ 1132486 w 4428000"/>
              <a:gd name="connsiteY108" fmla="*/ 2794275 h 4428000"/>
              <a:gd name="connsiteX109" fmla="*/ 906263 w 4428000"/>
              <a:gd name="connsiteY109" fmla="*/ 2532333 h 4428000"/>
              <a:gd name="connsiteX110" fmla="*/ 911026 w 4428000"/>
              <a:gd name="connsiteY110" fmla="*/ 1986411 h 4428000"/>
              <a:gd name="connsiteX111" fmla="*/ 1227737 w 4428000"/>
              <a:gd name="connsiteY111" fmla="*/ 1222650 h 4428000"/>
              <a:gd name="connsiteX112" fmla="*/ 2214000 w 4428000"/>
              <a:gd name="connsiteY112" fmla="*/ 180000 h 4428000"/>
              <a:gd name="connsiteX113" fmla="*/ 180000 w 4428000"/>
              <a:gd name="connsiteY113" fmla="*/ 2214000 h 4428000"/>
              <a:gd name="connsiteX114" fmla="*/ 2214000 w 4428000"/>
              <a:gd name="connsiteY114" fmla="*/ 4248000 h 4428000"/>
              <a:gd name="connsiteX115" fmla="*/ 4248000 w 4428000"/>
              <a:gd name="connsiteY115" fmla="*/ 2214000 h 4428000"/>
              <a:gd name="connsiteX116" fmla="*/ 2214000 w 4428000"/>
              <a:gd name="connsiteY116" fmla="*/ 180000 h 4428000"/>
              <a:gd name="connsiteX117" fmla="*/ 2214000 w 4428000"/>
              <a:gd name="connsiteY117" fmla="*/ 0 h 4428000"/>
              <a:gd name="connsiteX118" fmla="*/ 4428000 w 4428000"/>
              <a:gd name="connsiteY118" fmla="*/ 2214000 h 4428000"/>
              <a:gd name="connsiteX119" fmla="*/ 2214000 w 4428000"/>
              <a:gd name="connsiteY119" fmla="*/ 4428000 h 4428000"/>
              <a:gd name="connsiteX120" fmla="*/ 0 w 4428000"/>
              <a:gd name="connsiteY120" fmla="*/ 2214000 h 4428000"/>
              <a:gd name="connsiteX121" fmla="*/ 2214000 w 4428000"/>
              <a:gd name="connsiteY121"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4428000" h="4428000">
                <a:moveTo>
                  <a:pt x="2975170" y="2607740"/>
                </a:moveTo>
                <a:cubicBezTo>
                  <a:pt x="2894507" y="2607740"/>
                  <a:pt x="2829116" y="2673131"/>
                  <a:pt x="2829116" y="2753794"/>
                </a:cubicBezTo>
                <a:lnTo>
                  <a:pt x="2837289" y="2794275"/>
                </a:lnTo>
                <a:lnTo>
                  <a:pt x="2840594" y="2810645"/>
                </a:lnTo>
                <a:cubicBezTo>
                  <a:pt x="2862766" y="2863066"/>
                  <a:pt x="2914673" y="2899848"/>
                  <a:pt x="2975170" y="2899848"/>
                </a:cubicBezTo>
                <a:cubicBezTo>
                  <a:pt x="3035667" y="2899848"/>
                  <a:pt x="3087574" y="2863066"/>
                  <a:pt x="3109746" y="2810645"/>
                </a:cubicBezTo>
                <a:lnTo>
                  <a:pt x="3113051" y="2794275"/>
                </a:lnTo>
                <a:lnTo>
                  <a:pt x="3121224" y="2753794"/>
                </a:lnTo>
                <a:cubicBezTo>
                  <a:pt x="3121224" y="2673131"/>
                  <a:pt x="3055833" y="2607740"/>
                  <a:pt x="2975170" y="2607740"/>
                </a:cubicBezTo>
                <a:close/>
                <a:moveTo>
                  <a:pt x="1570632" y="2607740"/>
                </a:moveTo>
                <a:cubicBezTo>
                  <a:pt x="1489969" y="2607740"/>
                  <a:pt x="1424578" y="2673131"/>
                  <a:pt x="1424578" y="2753794"/>
                </a:cubicBezTo>
                <a:lnTo>
                  <a:pt x="1432751" y="2794275"/>
                </a:lnTo>
                <a:lnTo>
                  <a:pt x="1436056" y="2810645"/>
                </a:lnTo>
                <a:cubicBezTo>
                  <a:pt x="1458228" y="2863066"/>
                  <a:pt x="1510135" y="2899848"/>
                  <a:pt x="1570632" y="2899848"/>
                </a:cubicBezTo>
                <a:cubicBezTo>
                  <a:pt x="1631129" y="2899848"/>
                  <a:pt x="1683036" y="2863066"/>
                  <a:pt x="1705208" y="2810645"/>
                </a:cubicBezTo>
                <a:lnTo>
                  <a:pt x="1708513" y="2794275"/>
                </a:lnTo>
                <a:lnTo>
                  <a:pt x="1716686" y="2753794"/>
                </a:lnTo>
                <a:cubicBezTo>
                  <a:pt x="1716686" y="2673131"/>
                  <a:pt x="1651295" y="2607740"/>
                  <a:pt x="1570632" y="2607740"/>
                </a:cubicBezTo>
                <a:close/>
                <a:moveTo>
                  <a:pt x="2814869" y="1758783"/>
                </a:moveTo>
                <a:lnTo>
                  <a:pt x="2814869" y="1972753"/>
                </a:lnTo>
                <a:lnTo>
                  <a:pt x="3010387" y="1972753"/>
                </a:lnTo>
                <a:lnTo>
                  <a:pt x="3010387" y="1758783"/>
                </a:lnTo>
                <a:close/>
                <a:moveTo>
                  <a:pt x="2143956" y="1758783"/>
                </a:moveTo>
                <a:lnTo>
                  <a:pt x="2143956" y="1972753"/>
                </a:lnTo>
                <a:lnTo>
                  <a:pt x="2339474" y="1972753"/>
                </a:lnTo>
                <a:lnTo>
                  <a:pt x="2339474" y="1758783"/>
                </a:lnTo>
                <a:close/>
                <a:moveTo>
                  <a:pt x="1524660" y="1747340"/>
                </a:moveTo>
                <a:lnTo>
                  <a:pt x="1468977" y="1892401"/>
                </a:lnTo>
                <a:lnTo>
                  <a:pt x="1468976" y="2159304"/>
                </a:lnTo>
                <a:lnTo>
                  <a:pt x="1675282" y="2159304"/>
                </a:lnTo>
                <a:lnTo>
                  <a:pt x="1675281" y="1747340"/>
                </a:lnTo>
                <a:close/>
                <a:moveTo>
                  <a:pt x="2740387" y="1578783"/>
                </a:moveTo>
                <a:lnTo>
                  <a:pt x="3100387" y="1578783"/>
                </a:lnTo>
                <a:cubicBezTo>
                  <a:pt x="3150093" y="1578783"/>
                  <a:pt x="3190387" y="1619077"/>
                  <a:pt x="3190387" y="1668783"/>
                </a:cubicBezTo>
                <a:lnTo>
                  <a:pt x="3189790" y="1671739"/>
                </a:lnTo>
                <a:lnTo>
                  <a:pt x="3190387" y="1674694"/>
                </a:lnTo>
                <a:lnTo>
                  <a:pt x="3190387" y="2034694"/>
                </a:lnTo>
                <a:lnTo>
                  <a:pt x="3190387" y="2062753"/>
                </a:lnTo>
                <a:cubicBezTo>
                  <a:pt x="3190387" y="2112459"/>
                  <a:pt x="3150093" y="2152753"/>
                  <a:pt x="3100387" y="2152753"/>
                </a:cubicBezTo>
                <a:lnTo>
                  <a:pt x="2740387" y="2152753"/>
                </a:lnTo>
                <a:cubicBezTo>
                  <a:pt x="2662801" y="2133077"/>
                  <a:pt x="2634424" y="2068006"/>
                  <a:pt x="2634869" y="2034694"/>
                </a:cubicBezTo>
                <a:lnTo>
                  <a:pt x="2634869" y="1674694"/>
                </a:lnTo>
                <a:cubicBezTo>
                  <a:pt x="2637000" y="1629618"/>
                  <a:pt x="2696286" y="1581888"/>
                  <a:pt x="2740387" y="1578783"/>
                </a:cubicBezTo>
                <a:close/>
                <a:moveTo>
                  <a:pt x="2069474" y="1578783"/>
                </a:moveTo>
                <a:lnTo>
                  <a:pt x="2429474" y="1578783"/>
                </a:lnTo>
                <a:cubicBezTo>
                  <a:pt x="2479180" y="1578783"/>
                  <a:pt x="2519474" y="1619077"/>
                  <a:pt x="2519474" y="1668783"/>
                </a:cubicBezTo>
                <a:lnTo>
                  <a:pt x="2518877" y="1671739"/>
                </a:lnTo>
                <a:lnTo>
                  <a:pt x="2519474" y="1674694"/>
                </a:lnTo>
                <a:lnTo>
                  <a:pt x="2519474" y="2034694"/>
                </a:lnTo>
                <a:lnTo>
                  <a:pt x="2519474" y="2062753"/>
                </a:lnTo>
                <a:cubicBezTo>
                  <a:pt x="2519474" y="2112459"/>
                  <a:pt x="2479180" y="2152753"/>
                  <a:pt x="2429474" y="2152753"/>
                </a:cubicBezTo>
                <a:lnTo>
                  <a:pt x="2069474" y="2152753"/>
                </a:lnTo>
                <a:cubicBezTo>
                  <a:pt x="1991888" y="2133077"/>
                  <a:pt x="1963511" y="2068006"/>
                  <a:pt x="1963956" y="2034694"/>
                </a:cubicBezTo>
                <a:lnTo>
                  <a:pt x="1963956" y="1674694"/>
                </a:lnTo>
                <a:cubicBezTo>
                  <a:pt x="1966087" y="1629618"/>
                  <a:pt x="2025373" y="1581888"/>
                  <a:pt x="2069474" y="1578783"/>
                </a:cubicBezTo>
                <a:close/>
                <a:moveTo>
                  <a:pt x="1463551" y="1567340"/>
                </a:moveTo>
                <a:lnTo>
                  <a:pt x="1751551" y="1567340"/>
                </a:lnTo>
                <a:cubicBezTo>
                  <a:pt x="1776403" y="1567340"/>
                  <a:pt x="1798904" y="1577414"/>
                  <a:pt x="1815191" y="1593700"/>
                </a:cubicBezTo>
                <a:lnTo>
                  <a:pt x="1815504" y="1594166"/>
                </a:lnTo>
                <a:lnTo>
                  <a:pt x="1828921" y="1603212"/>
                </a:lnTo>
                <a:cubicBezTo>
                  <a:pt x="1845208" y="1619499"/>
                  <a:pt x="1855282" y="1641999"/>
                  <a:pt x="1855281" y="1666852"/>
                </a:cubicBezTo>
                <a:lnTo>
                  <a:pt x="1855281" y="2242852"/>
                </a:lnTo>
                <a:cubicBezTo>
                  <a:pt x="1855281" y="2292558"/>
                  <a:pt x="1814988" y="2332853"/>
                  <a:pt x="1765281" y="2332852"/>
                </a:cubicBezTo>
                <a:lnTo>
                  <a:pt x="1751404" y="2330050"/>
                </a:lnTo>
                <a:lnTo>
                  <a:pt x="1748169" y="2332232"/>
                </a:lnTo>
                <a:cubicBezTo>
                  <a:pt x="1687952" y="2332595"/>
                  <a:pt x="1450091" y="2332440"/>
                  <a:pt x="1390105" y="2332232"/>
                </a:cubicBezTo>
                <a:cubicBezTo>
                  <a:pt x="1389486" y="2331814"/>
                  <a:pt x="1388866" y="2331398"/>
                  <a:pt x="1388248" y="2330980"/>
                </a:cubicBezTo>
                <a:lnTo>
                  <a:pt x="1378976" y="2332852"/>
                </a:lnTo>
                <a:cubicBezTo>
                  <a:pt x="1329271" y="2332852"/>
                  <a:pt x="1288977" y="2292558"/>
                  <a:pt x="1288976" y="2242852"/>
                </a:cubicBezTo>
                <a:lnTo>
                  <a:pt x="1288976" y="1882852"/>
                </a:lnTo>
                <a:lnTo>
                  <a:pt x="1297415" y="1837056"/>
                </a:lnTo>
                <a:lnTo>
                  <a:pt x="1374823" y="1635402"/>
                </a:lnTo>
                <a:lnTo>
                  <a:pt x="1379451" y="1628114"/>
                </a:lnTo>
                <a:lnTo>
                  <a:pt x="1380623" y="1622308"/>
                </a:lnTo>
                <a:cubicBezTo>
                  <a:pt x="1394285" y="1590006"/>
                  <a:pt x="1426271" y="1567340"/>
                  <a:pt x="1463551" y="1567340"/>
                </a:cubicBezTo>
                <a:close/>
                <a:moveTo>
                  <a:pt x="1362378" y="1408772"/>
                </a:moveTo>
                <a:cubicBezTo>
                  <a:pt x="1253023" y="1408772"/>
                  <a:pt x="1107224" y="1868896"/>
                  <a:pt x="1107224" y="1978251"/>
                </a:cubicBezTo>
                <a:lnTo>
                  <a:pt x="1107224" y="2398768"/>
                </a:lnTo>
                <a:cubicBezTo>
                  <a:pt x="1107224" y="2494454"/>
                  <a:pt x="1175096" y="2574286"/>
                  <a:pt x="1265323" y="2592750"/>
                </a:cubicBezTo>
                <a:lnTo>
                  <a:pt x="1292436" y="2595483"/>
                </a:lnTo>
                <a:lnTo>
                  <a:pt x="1304065" y="2574058"/>
                </a:lnTo>
                <a:cubicBezTo>
                  <a:pt x="1361835" y="2488547"/>
                  <a:pt x="1459668" y="2432325"/>
                  <a:pt x="1570632" y="2432325"/>
                </a:cubicBezTo>
                <a:cubicBezTo>
                  <a:pt x="1681596" y="2432325"/>
                  <a:pt x="1779429" y="2488547"/>
                  <a:pt x="1837199" y="2574058"/>
                </a:cubicBezTo>
                <a:lnTo>
                  <a:pt x="1849528" y="2596772"/>
                </a:lnTo>
                <a:lnTo>
                  <a:pt x="2696274" y="2596772"/>
                </a:lnTo>
                <a:lnTo>
                  <a:pt x="2708603" y="2574058"/>
                </a:lnTo>
                <a:cubicBezTo>
                  <a:pt x="2766373" y="2488547"/>
                  <a:pt x="2864206" y="2432325"/>
                  <a:pt x="2975170" y="2432325"/>
                </a:cubicBezTo>
                <a:cubicBezTo>
                  <a:pt x="3063941" y="2432325"/>
                  <a:pt x="3144308" y="2468307"/>
                  <a:pt x="3202483" y="2526482"/>
                </a:cubicBezTo>
                <a:lnTo>
                  <a:pt x="3237928" y="2569441"/>
                </a:lnTo>
                <a:lnTo>
                  <a:pt x="3283407" y="2538778"/>
                </a:lnTo>
                <a:cubicBezTo>
                  <a:pt x="3319239" y="2502947"/>
                  <a:pt x="3341401" y="2453446"/>
                  <a:pt x="3341401" y="2398768"/>
                </a:cubicBezTo>
                <a:lnTo>
                  <a:pt x="3341401" y="1606776"/>
                </a:lnTo>
                <a:cubicBezTo>
                  <a:pt x="3341401" y="1497421"/>
                  <a:pt x="3252752" y="1408772"/>
                  <a:pt x="3143397" y="1408772"/>
                </a:cubicBezTo>
                <a:close/>
                <a:moveTo>
                  <a:pt x="1227737" y="1222650"/>
                </a:moveTo>
                <a:lnTo>
                  <a:pt x="3304177" y="1222650"/>
                </a:lnTo>
                <a:cubicBezTo>
                  <a:pt x="3429117" y="1222650"/>
                  <a:pt x="3530400" y="1339925"/>
                  <a:pt x="3530400" y="1484593"/>
                </a:cubicBezTo>
                <a:lnTo>
                  <a:pt x="3530400" y="2532333"/>
                </a:lnTo>
                <a:cubicBezTo>
                  <a:pt x="3530400" y="2677000"/>
                  <a:pt x="3429117" y="2794275"/>
                  <a:pt x="3304177" y="2794275"/>
                </a:cubicBezTo>
                <a:lnTo>
                  <a:pt x="3292558" y="2794275"/>
                </a:lnTo>
                <a:lnTo>
                  <a:pt x="3290108" y="2818581"/>
                </a:lnTo>
                <a:cubicBezTo>
                  <a:pt x="3260132" y="2965069"/>
                  <a:pt x="3130519" y="3075263"/>
                  <a:pt x="2975170" y="3075263"/>
                </a:cubicBezTo>
                <a:cubicBezTo>
                  <a:pt x="2819821" y="3075263"/>
                  <a:pt x="2690208" y="2965069"/>
                  <a:pt x="2660232" y="2818581"/>
                </a:cubicBezTo>
                <a:lnTo>
                  <a:pt x="2657782" y="2794275"/>
                </a:lnTo>
                <a:lnTo>
                  <a:pt x="1888020" y="2794275"/>
                </a:lnTo>
                <a:lnTo>
                  <a:pt x="1885570" y="2818581"/>
                </a:lnTo>
                <a:cubicBezTo>
                  <a:pt x="1855594" y="2965069"/>
                  <a:pt x="1725981" y="3075263"/>
                  <a:pt x="1570632" y="3075263"/>
                </a:cubicBezTo>
                <a:cubicBezTo>
                  <a:pt x="1415283" y="3075263"/>
                  <a:pt x="1285670" y="2965069"/>
                  <a:pt x="1255694" y="2818581"/>
                </a:cubicBezTo>
                <a:lnTo>
                  <a:pt x="1253244" y="2794275"/>
                </a:lnTo>
                <a:lnTo>
                  <a:pt x="1132486" y="2794275"/>
                </a:lnTo>
                <a:cubicBezTo>
                  <a:pt x="1007546" y="2794275"/>
                  <a:pt x="906263" y="2677000"/>
                  <a:pt x="906263" y="2532333"/>
                </a:cubicBezTo>
                <a:cubicBezTo>
                  <a:pt x="906263" y="2183086"/>
                  <a:pt x="911026" y="2335657"/>
                  <a:pt x="911026" y="1986411"/>
                </a:cubicBezTo>
                <a:cubicBezTo>
                  <a:pt x="911026" y="1841743"/>
                  <a:pt x="1102797" y="1222650"/>
                  <a:pt x="1227737" y="1222650"/>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Autofit/>
          </a:bodyPr>
          <a:lstStyle/>
          <a:p>
            <a:pPr algn="ctr"/>
            <a:endParaRPr kumimoji="1" lang="ja-JP" altLang="en-US" sz="975">
              <a:sym typeface="+mn-lt"/>
            </a:endParaRPr>
          </a:p>
        </p:txBody>
      </p:sp>
      <p:sp>
        <p:nvSpPr>
          <p:cNvPr id="1039" name="Graphic 4">
            <a:extLst>
              <a:ext uri="{FF2B5EF4-FFF2-40B4-BE49-F238E27FC236}">
                <a16:creationId xmlns:a16="http://schemas.microsoft.com/office/drawing/2014/main" id="{6A6F3242-D3F4-9D98-125E-F6DA32AA7823}"/>
              </a:ext>
            </a:extLst>
          </p:cNvPr>
          <p:cNvSpPr/>
          <p:nvPr/>
        </p:nvSpPr>
        <p:spPr bwMode="gray">
          <a:xfrm>
            <a:off x="7798406" y="2847981"/>
            <a:ext cx="216000" cy="216000"/>
          </a:xfrm>
          <a:custGeom>
            <a:avLst/>
            <a:gdLst>
              <a:gd name="connsiteX0" fmla="*/ 181474 w 362312"/>
              <a:gd name="connsiteY0" fmla="*/ 0 h 361971"/>
              <a:gd name="connsiteX1" fmla="*/ 0 w 362312"/>
              <a:gd name="connsiteY1" fmla="*/ 180667 h 361971"/>
              <a:gd name="connsiteX2" fmla="*/ 180835 w 362312"/>
              <a:gd name="connsiteY2" fmla="*/ 361971 h 361971"/>
              <a:gd name="connsiteX3" fmla="*/ 362309 w 362312"/>
              <a:gd name="connsiteY3" fmla="*/ 181305 h 361971"/>
              <a:gd name="connsiteX4" fmla="*/ 362309 w 362312"/>
              <a:gd name="connsiteY4" fmla="*/ 181305 h 361971"/>
              <a:gd name="connsiteX5" fmla="*/ 181474 w 362312"/>
              <a:gd name="connsiteY5" fmla="*/ 0 h 361971"/>
              <a:gd name="connsiteX6" fmla="*/ 181474 w 362312"/>
              <a:gd name="connsiteY6" fmla="*/ 349204 h 361971"/>
              <a:gd name="connsiteX7" fmla="*/ 12780 w 362312"/>
              <a:gd name="connsiteY7" fmla="*/ 181305 h 361971"/>
              <a:gd name="connsiteX8" fmla="*/ 180835 w 362312"/>
              <a:gd name="connsiteY8" fmla="*/ 12768 h 361971"/>
              <a:gd name="connsiteX9" fmla="*/ 349529 w 362312"/>
              <a:gd name="connsiteY9" fmla="*/ 180667 h 361971"/>
              <a:gd name="connsiteX10" fmla="*/ 349529 w 362312"/>
              <a:gd name="connsiteY10" fmla="*/ 180667 h 361971"/>
              <a:gd name="connsiteX11" fmla="*/ 181474 w 362312"/>
              <a:gd name="connsiteY11" fmla="*/ 349204 h 361971"/>
              <a:gd name="connsiteX12" fmla="*/ 181474 w 362312"/>
              <a:gd name="connsiteY12" fmla="*/ 349204 h 361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2312" h="361971">
                <a:moveTo>
                  <a:pt x="181474" y="0"/>
                </a:moveTo>
                <a:cubicBezTo>
                  <a:pt x="81152" y="0"/>
                  <a:pt x="0" y="81076"/>
                  <a:pt x="0" y="180667"/>
                </a:cubicBezTo>
                <a:cubicBezTo>
                  <a:pt x="0" y="280257"/>
                  <a:pt x="81152" y="361971"/>
                  <a:pt x="180835" y="361971"/>
                </a:cubicBezTo>
                <a:cubicBezTo>
                  <a:pt x="280518" y="361971"/>
                  <a:pt x="362309" y="280895"/>
                  <a:pt x="362309" y="181305"/>
                </a:cubicBezTo>
                <a:cubicBezTo>
                  <a:pt x="362309" y="181305"/>
                  <a:pt x="362309" y="181305"/>
                  <a:pt x="362309" y="181305"/>
                </a:cubicBezTo>
                <a:cubicBezTo>
                  <a:pt x="362948" y="81076"/>
                  <a:pt x="281796" y="0"/>
                  <a:pt x="181474" y="0"/>
                </a:cubicBezTo>
                <a:close/>
                <a:moveTo>
                  <a:pt x="181474" y="349204"/>
                </a:moveTo>
                <a:cubicBezTo>
                  <a:pt x="88181" y="349204"/>
                  <a:pt x="12780" y="273873"/>
                  <a:pt x="12780" y="181305"/>
                </a:cubicBezTo>
                <a:cubicBezTo>
                  <a:pt x="12780" y="88099"/>
                  <a:pt x="88181" y="12768"/>
                  <a:pt x="180835" y="12768"/>
                </a:cubicBezTo>
                <a:cubicBezTo>
                  <a:pt x="274128" y="12768"/>
                  <a:pt x="349529" y="88099"/>
                  <a:pt x="349529" y="180667"/>
                </a:cubicBezTo>
                <a:cubicBezTo>
                  <a:pt x="349529" y="180667"/>
                  <a:pt x="349529" y="180667"/>
                  <a:pt x="349529" y="180667"/>
                </a:cubicBezTo>
                <a:cubicBezTo>
                  <a:pt x="349529" y="273873"/>
                  <a:pt x="274767" y="349204"/>
                  <a:pt x="181474" y="349204"/>
                </a:cubicBezTo>
                <a:lnTo>
                  <a:pt x="181474" y="349204"/>
                </a:lnTo>
                <a:close/>
              </a:path>
            </a:pathLst>
          </a:custGeom>
          <a:solidFill>
            <a:schemeClr val="tx1"/>
          </a:solidFill>
          <a:ln w="6390" cap="flat">
            <a:noFill/>
            <a:prstDash val="solid"/>
            <a:miter/>
          </a:ln>
        </p:spPr>
        <p:txBody>
          <a:bodyPr wrap="none" lIns="0" tIns="0" rIns="0" bIns="0" rtlCol="0" anchor="ctr"/>
          <a:lstStyle/>
          <a:p>
            <a:pPr algn="ctr"/>
            <a:endParaRPr lang="ja-JP" altLang="en-US" sz="975">
              <a:latin typeface="+mn-lt"/>
              <a:cs typeface="+mn-cs"/>
              <a:sym typeface="+mn-lt"/>
            </a:endParaRPr>
          </a:p>
        </p:txBody>
      </p:sp>
      <p:sp>
        <p:nvSpPr>
          <p:cNvPr id="1040" name="Graphic 4">
            <a:extLst>
              <a:ext uri="{FF2B5EF4-FFF2-40B4-BE49-F238E27FC236}">
                <a16:creationId xmlns:a16="http://schemas.microsoft.com/office/drawing/2014/main" id="{5F515A59-086D-1771-FB29-591EED795CA3}"/>
              </a:ext>
            </a:extLst>
          </p:cNvPr>
          <p:cNvSpPr/>
          <p:nvPr/>
        </p:nvSpPr>
        <p:spPr bwMode="gray">
          <a:xfrm>
            <a:off x="7867929" y="2891790"/>
            <a:ext cx="76952" cy="128381"/>
          </a:xfrm>
          <a:custGeom>
            <a:avLst/>
            <a:gdLst>
              <a:gd name="connsiteX0" fmla="*/ 99364 w 129077"/>
              <a:gd name="connsiteY0" fmla="*/ 3192 h 215139"/>
              <a:gd name="connsiteX1" fmla="*/ 93613 w 129077"/>
              <a:gd name="connsiteY1" fmla="*/ 0 h 215139"/>
              <a:gd name="connsiteX2" fmla="*/ 35464 w 129077"/>
              <a:gd name="connsiteY2" fmla="*/ 0 h 215139"/>
              <a:gd name="connsiteX3" fmla="*/ 29713 w 129077"/>
              <a:gd name="connsiteY3" fmla="*/ 3192 h 215139"/>
              <a:gd name="connsiteX4" fmla="*/ 959 w 129077"/>
              <a:gd name="connsiteY4" fmla="*/ 53625 h 215139"/>
              <a:gd name="connsiteX5" fmla="*/ 959 w 129077"/>
              <a:gd name="connsiteY5" fmla="*/ 60009 h 215139"/>
              <a:gd name="connsiteX6" fmla="*/ 29713 w 129077"/>
              <a:gd name="connsiteY6" fmla="*/ 110443 h 215139"/>
              <a:gd name="connsiteX7" fmla="*/ 35464 w 129077"/>
              <a:gd name="connsiteY7" fmla="*/ 113635 h 215139"/>
              <a:gd name="connsiteX8" fmla="*/ 58468 w 129077"/>
              <a:gd name="connsiteY8" fmla="*/ 113635 h 215139"/>
              <a:gd name="connsiteX9" fmla="*/ 58468 w 129077"/>
              <a:gd name="connsiteY9" fmla="*/ 208756 h 215139"/>
              <a:gd name="connsiteX10" fmla="*/ 64858 w 129077"/>
              <a:gd name="connsiteY10" fmla="*/ 215140 h 215139"/>
              <a:gd name="connsiteX11" fmla="*/ 71248 w 129077"/>
              <a:gd name="connsiteY11" fmla="*/ 208756 h 215139"/>
              <a:gd name="connsiteX12" fmla="*/ 71248 w 129077"/>
              <a:gd name="connsiteY12" fmla="*/ 113635 h 215139"/>
              <a:gd name="connsiteX13" fmla="*/ 93613 w 129077"/>
              <a:gd name="connsiteY13" fmla="*/ 113635 h 215139"/>
              <a:gd name="connsiteX14" fmla="*/ 99364 w 129077"/>
              <a:gd name="connsiteY14" fmla="*/ 110443 h 215139"/>
              <a:gd name="connsiteX15" fmla="*/ 128118 w 129077"/>
              <a:gd name="connsiteY15" fmla="*/ 60009 h 215139"/>
              <a:gd name="connsiteX16" fmla="*/ 128118 w 129077"/>
              <a:gd name="connsiteY16" fmla="*/ 53625 h 215139"/>
              <a:gd name="connsiteX17" fmla="*/ 99364 w 129077"/>
              <a:gd name="connsiteY17" fmla="*/ 3192 h 215139"/>
              <a:gd name="connsiteX18" fmla="*/ 90418 w 129077"/>
              <a:gd name="connsiteY18" fmla="*/ 100867 h 215139"/>
              <a:gd name="connsiteX19" fmla="*/ 39298 w 129077"/>
              <a:gd name="connsiteY19" fmla="*/ 100867 h 215139"/>
              <a:gd name="connsiteX20" fmla="*/ 13738 w 129077"/>
              <a:gd name="connsiteY20" fmla="*/ 56817 h 215139"/>
              <a:gd name="connsiteX21" fmla="*/ 39298 w 129077"/>
              <a:gd name="connsiteY21" fmla="*/ 12768 h 215139"/>
              <a:gd name="connsiteX22" fmla="*/ 90418 w 129077"/>
              <a:gd name="connsiteY22" fmla="*/ 12768 h 215139"/>
              <a:gd name="connsiteX23" fmla="*/ 115977 w 129077"/>
              <a:gd name="connsiteY23" fmla="*/ 56817 h 215139"/>
              <a:gd name="connsiteX24" fmla="*/ 90418 w 129077"/>
              <a:gd name="connsiteY24" fmla="*/ 100867 h 2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9077" h="215139">
                <a:moveTo>
                  <a:pt x="99364" y="3192"/>
                </a:moveTo>
                <a:cubicBezTo>
                  <a:pt x="98086" y="1276"/>
                  <a:pt x="96169" y="0"/>
                  <a:pt x="93613" y="0"/>
                </a:cubicBezTo>
                <a:lnTo>
                  <a:pt x="35464" y="0"/>
                </a:lnTo>
                <a:cubicBezTo>
                  <a:pt x="32908" y="0"/>
                  <a:pt x="30991" y="1276"/>
                  <a:pt x="29713" y="3192"/>
                </a:cubicBezTo>
                <a:lnTo>
                  <a:pt x="959" y="53625"/>
                </a:lnTo>
                <a:cubicBezTo>
                  <a:pt x="-320" y="55540"/>
                  <a:pt x="-320" y="58094"/>
                  <a:pt x="959" y="60009"/>
                </a:cubicBezTo>
                <a:lnTo>
                  <a:pt x="29713" y="110443"/>
                </a:lnTo>
                <a:cubicBezTo>
                  <a:pt x="30991" y="112358"/>
                  <a:pt x="32908" y="113635"/>
                  <a:pt x="35464" y="113635"/>
                </a:cubicBezTo>
                <a:lnTo>
                  <a:pt x="58468" y="113635"/>
                </a:lnTo>
                <a:lnTo>
                  <a:pt x="58468" y="208756"/>
                </a:lnTo>
                <a:cubicBezTo>
                  <a:pt x="58468" y="212587"/>
                  <a:pt x="61024" y="215140"/>
                  <a:pt x="64858" y="215140"/>
                </a:cubicBezTo>
                <a:cubicBezTo>
                  <a:pt x="68692" y="215140"/>
                  <a:pt x="71248" y="212587"/>
                  <a:pt x="71248" y="208756"/>
                </a:cubicBezTo>
                <a:lnTo>
                  <a:pt x="71248" y="113635"/>
                </a:lnTo>
                <a:lnTo>
                  <a:pt x="93613" y="113635"/>
                </a:lnTo>
                <a:cubicBezTo>
                  <a:pt x="96169" y="113635"/>
                  <a:pt x="98086" y="112358"/>
                  <a:pt x="99364" y="110443"/>
                </a:cubicBezTo>
                <a:lnTo>
                  <a:pt x="128118" y="60009"/>
                </a:lnTo>
                <a:cubicBezTo>
                  <a:pt x="129397" y="58094"/>
                  <a:pt x="129397" y="55540"/>
                  <a:pt x="128118" y="53625"/>
                </a:cubicBezTo>
                <a:lnTo>
                  <a:pt x="99364" y="3192"/>
                </a:lnTo>
                <a:close/>
                <a:moveTo>
                  <a:pt x="90418" y="100867"/>
                </a:moveTo>
                <a:lnTo>
                  <a:pt x="39298" y="100867"/>
                </a:lnTo>
                <a:lnTo>
                  <a:pt x="13738" y="56817"/>
                </a:lnTo>
                <a:lnTo>
                  <a:pt x="39298" y="12768"/>
                </a:lnTo>
                <a:lnTo>
                  <a:pt x="90418" y="12768"/>
                </a:lnTo>
                <a:lnTo>
                  <a:pt x="115977" y="56817"/>
                </a:lnTo>
                <a:lnTo>
                  <a:pt x="90418" y="100867"/>
                </a:lnTo>
                <a:close/>
              </a:path>
            </a:pathLst>
          </a:custGeom>
          <a:solidFill>
            <a:schemeClr val="tx1"/>
          </a:solidFill>
          <a:ln w="6390" cap="flat">
            <a:noFill/>
            <a:prstDash val="solid"/>
            <a:miter/>
          </a:ln>
        </p:spPr>
        <p:txBody>
          <a:bodyPr wrap="none" lIns="0" tIns="0" rIns="0" bIns="0" rtlCol="0" anchor="ctr"/>
          <a:lstStyle/>
          <a:p>
            <a:pPr algn="ctr"/>
            <a:endParaRPr lang="ja-JP" altLang="en-US" sz="975">
              <a:latin typeface="+mn-lt"/>
              <a:cs typeface="+mn-cs"/>
              <a:sym typeface="+mn-lt"/>
            </a:endParaRPr>
          </a:p>
        </p:txBody>
      </p:sp>
      <p:sp>
        <p:nvSpPr>
          <p:cNvPr id="1041" name="星: 5 pt 1040">
            <a:extLst>
              <a:ext uri="{FF2B5EF4-FFF2-40B4-BE49-F238E27FC236}">
                <a16:creationId xmlns:a16="http://schemas.microsoft.com/office/drawing/2014/main" id="{DD365962-D92D-D686-C399-AE2C7CBDE5BE}"/>
              </a:ext>
            </a:extLst>
          </p:cNvPr>
          <p:cNvSpPr/>
          <p:nvPr/>
        </p:nvSpPr>
        <p:spPr bwMode="gray">
          <a:xfrm>
            <a:off x="7812763" y="1730875"/>
            <a:ext cx="180755" cy="189061"/>
          </a:xfrm>
          <a:prstGeom prst="star5">
            <a:avLst/>
          </a:prstGeom>
          <a:no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42" name="正方形/長方形 1041">
            <a:extLst>
              <a:ext uri="{FF2B5EF4-FFF2-40B4-BE49-F238E27FC236}">
                <a16:creationId xmlns:a16="http://schemas.microsoft.com/office/drawing/2014/main" id="{DD809B5E-DFCA-6B35-FB1B-C76B72A5AFDF}"/>
              </a:ext>
            </a:extLst>
          </p:cNvPr>
          <p:cNvSpPr/>
          <p:nvPr/>
        </p:nvSpPr>
        <p:spPr bwMode="gray">
          <a:xfrm>
            <a:off x="7750740" y="1278794"/>
            <a:ext cx="304800" cy="45719"/>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43" name="楕円 1042">
            <a:extLst>
              <a:ext uri="{FF2B5EF4-FFF2-40B4-BE49-F238E27FC236}">
                <a16:creationId xmlns:a16="http://schemas.microsoft.com/office/drawing/2014/main" id="{CF5AE28C-9D19-3E33-28D2-CEB51AF790C8}"/>
              </a:ext>
            </a:extLst>
          </p:cNvPr>
          <p:cNvSpPr/>
          <p:nvPr/>
        </p:nvSpPr>
        <p:spPr bwMode="gray">
          <a:xfrm>
            <a:off x="7813140" y="2591234"/>
            <a:ext cx="180000" cy="180000"/>
          </a:xfrm>
          <a:prstGeom prst="ellipse">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44" name="正方形/長方形 1043">
            <a:extLst>
              <a:ext uri="{FF2B5EF4-FFF2-40B4-BE49-F238E27FC236}">
                <a16:creationId xmlns:a16="http://schemas.microsoft.com/office/drawing/2014/main" id="{AC6683DB-64A6-C09C-720C-4F4A34CDE920}"/>
              </a:ext>
            </a:extLst>
          </p:cNvPr>
          <p:cNvSpPr/>
          <p:nvPr/>
        </p:nvSpPr>
        <p:spPr bwMode="gray">
          <a:xfrm>
            <a:off x="7750740" y="1560817"/>
            <a:ext cx="304800" cy="45719"/>
          </a:xfrm>
          <a:prstGeom prst="rect">
            <a:avLst/>
          </a:prstGeom>
          <a:solidFill>
            <a:srgbClr val="00B0F0"/>
          </a:solidFill>
          <a:ln w="12700" algn="ctr">
            <a:solidFill>
              <a:srgbClr val="00B0F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45" name="楕円 1044">
            <a:extLst>
              <a:ext uri="{FF2B5EF4-FFF2-40B4-BE49-F238E27FC236}">
                <a16:creationId xmlns:a16="http://schemas.microsoft.com/office/drawing/2014/main" id="{E7507D91-B912-C99A-843C-C05FEFEB3AB1}"/>
              </a:ext>
            </a:extLst>
          </p:cNvPr>
          <p:cNvSpPr/>
          <p:nvPr/>
        </p:nvSpPr>
        <p:spPr bwMode="gray">
          <a:xfrm>
            <a:off x="7831140" y="3160963"/>
            <a:ext cx="144000" cy="144000"/>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46" name="楕円 1045">
            <a:extLst>
              <a:ext uri="{FF2B5EF4-FFF2-40B4-BE49-F238E27FC236}">
                <a16:creationId xmlns:a16="http://schemas.microsoft.com/office/drawing/2014/main" id="{608A882B-242B-FE2B-EE46-2D079C8B02E3}"/>
              </a:ext>
            </a:extLst>
          </p:cNvPr>
          <p:cNvSpPr/>
          <p:nvPr/>
        </p:nvSpPr>
        <p:spPr bwMode="gray">
          <a:xfrm>
            <a:off x="7831140" y="3437532"/>
            <a:ext cx="144000" cy="144000"/>
          </a:xfrm>
          <a:prstGeom prst="ellipse">
            <a:avLst/>
          </a:prstGeom>
          <a:solidFill>
            <a:schemeClr val="accent1"/>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47" name="楕円 1046">
            <a:extLst>
              <a:ext uri="{FF2B5EF4-FFF2-40B4-BE49-F238E27FC236}">
                <a16:creationId xmlns:a16="http://schemas.microsoft.com/office/drawing/2014/main" id="{64302C81-C477-1E47-AECF-A9E0B75ECACE}"/>
              </a:ext>
            </a:extLst>
          </p:cNvPr>
          <p:cNvSpPr/>
          <p:nvPr/>
        </p:nvSpPr>
        <p:spPr bwMode="gray">
          <a:xfrm>
            <a:off x="7831140" y="3714101"/>
            <a:ext cx="144000" cy="144000"/>
          </a:xfrm>
          <a:prstGeom prst="ellipse">
            <a:avLst/>
          </a:prstGeom>
          <a:solidFill>
            <a:schemeClr val="accent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48" name="楕円 1047">
            <a:extLst>
              <a:ext uri="{FF2B5EF4-FFF2-40B4-BE49-F238E27FC236}">
                <a16:creationId xmlns:a16="http://schemas.microsoft.com/office/drawing/2014/main" id="{7193346F-E4C8-CB86-8536-2EF9C0ECFCDE}"/>
              </a:ext>
            </a:extLst>
          </p:cNvPr>
          <p:cNvSpPr/>
          <p:nvPr/>
        </p:nvSpPr>
        <p:spPr bwMode="gray">
          <a:xfrm>
            <a:off x="7831140" y="3990670"/>
            <a:ext cx="144000" cy="144000"/>
          </a:xfrm>
          <a:prstGeom prst="ellipse">
            <a:avLst/>
          </a:prstGeom>
          <a:solidFill>
            <a:srgbClr val="00206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49" name="楕円 1048">
            <a:extLst>
              <a:ext uri="{FF2B5EF4-FFF2-40B4-BE49-F238E27FC236}">
                <a16:creationId xmlns:a16="http://schemas.microsoft.com/office/drawing/2014/main" id="{1D630953-DA1C-1CD6-BDEA-4A10D996961A}"/>
              </a:ext>
            </a:extLst>
          </p:cNvPr>
          <p:cNvSpPr/>
          <p:nvPr/>
        </p:nvSpPr>
        <p:spPr bwMode="gray">
          <a:xfrm>
            <a:off x="7831140" y="4267240"/>
            <a:ext cx="144000" cy="144000"/>
          </a:xfrm>
          <a:prstGeom prst="ellipse">
            <a:avLst/>
          </a:prstGeom>
          <a:solidFill>
            <a:srgbClr val="A0DCFF"/>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50" name="正方形/長方形 1049">
            <a:extLst>
              <a:ext uri="{FF2B5EF4-FFF2-40B4-BE49-F238E27FC236}">
                <a16:creationId xmlns:a16="http://schemas.microsoft.com/office/drawing/2014/main" id="{4B0F9324-5A7E-0C7A-6437-1B13C70BB337}"/>
              </a:ext>
            </a:extLst>
          </p:cNvPr>
          <p:cNvSpPr/>
          <p:nvPr/>
        </p:nvSpPr>
        <p:spPr bwMode="gray">
          <a:xfrm>
            <a:off x="8144544" y="1126853"/>
            <a:ext cx="1244005" cy="3331261"/>
          </a:xfrm>
          <a:prstGeom prst="rect">
            <a:avLst/>
          </a:prstGeom>
          <a:no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50000"/>
              </a:lnSpc>
              <a:spcBef>
                <a:spcPts val="0"/>
              </a:spcBef>
              <a:spcAft>
                <a:spcPts val="0"/>
              </a:spcAft>
              <a:buClrTx/>
              <a:buSzPct val="100000"/>
              <a:tabLst/>
            </a:pPr>
            <a:r>
              <a:rPr kumimoji="1" lang="ja-JP" altLang="en-US" sz="1200" b="0" i="0" u="none" strike="noStrike" kern="1200" cap="none" spc="0" normalizeH="0" baseline="0" noProof="0">
                <a:ln>
                  <a:noFill/>
                </a:ln>
                <a:solidFill>
                  <a:prstClr val="black"/>
                </a:solidFill>
                <a:effectLst/>
                <a:uLnTx/>
                <a:uFillTx/>
                <a:latin typeface="+mn-ea"/>
                <a:cs typeface="+mn-cs"/>
              </a:rPr>
              <a:t>ルート</a:t>
            </a:r>
            <a:endParaRPr kumimoji="1" lang="en-US" altLang="ja-JP" sz="1200" b="0" i="0" u="none" strike="noStrike" kern="1200" cap="none" spc="0" normalizeH="0" baseline="0" noProof="0" dirty="0">
              <a:ln>
                <a:noFill/>
              </a:ln>
              <a:solidFill>
                <a:prstClr val="black"/>
              </a:solidFill>
              <a:effectLst/>
              <a:uLnTx/>
              <a:uFillTx/>
              <a:latin typeface="+mn-ea"/>
              <a:cs typeface="+mn-cs"/>
            </a:endParaRPr>
          </a:p>
          <a:p>
            <a:pPr marR="0" defTabSz="990564" rtl="0" eaLnBrk="1" fontAlgn="auto" latinLnBrk="0" hangingPunct="1">
              <a:lnSpc>
                <a:spcPct val="150000"/>
              </a:lnSpc>
              <a:spcBef>
                <a:spcPts val="0"/>
              </a:spcBef>
              <a:spcAft>
                <a:spcPts val="0"/>
              </a:spcAft>
              <a:buClrTx/>
              <a:buSzPct val="100000"/>
              <a:tabLst/>
            </a:pPr>
            <a:r>
              <a:rPr kumimoji="1" lang="ja-JP" altLang="en-US" sz="1200">
                <a:solidFill>
                  <a:prstClr val="black"/>
                </a:solidFill>
                <a:latin typeface="+mn-ea"/>
                <a:cs typeface="+mn-cs"/>
              </a:rPr>
              <a:t>減速走行箇所</a:t>
            </a:r>
            <a:endParaRPr kumimoji="1" lang="en-US" altLang="ja-JP" sz="1200" b="0" i="0" u="none" strike="noStrike" kern="1200" cap="none" spc="0" normalizeH="0" baseline="0" noProof="0" dirty="0">
              <a:ln>
                <a:noFill/>
              </a:ln>
              <a:solidFill>
                <a:prstClr val="black"/>
              </a:solidFill>
              <a:effectLst/>
              <a:uLnTx/>
              <a:uFillTx/>
              <a:latin typeface="+mn-ea"/>
              <a:cs typeface="+mn-cs"/>
            </a:endParaRPr>
          </a:p>
          <a:p>
            <a:pPr defTabSz="990564" fontAlgn="auto">
              <a:lnSpc>
                <a:spcPct val="150000"/>
              </a:lnSpc>
              <a:spcBef>
                <a:spcPts val="0"/>
              </a:spcBef>
              <a:spcAft>
                <a:spcPts val="0"/>
              </a:spcAft>
              <a:buSzPct val="100000"/>
            </a:pPr>
            <a:r>
              <a:rPr kumimoji="1" lang="ja-JP" altLang="en-US" sz="1200" b="0" i="0" u="none" strike="noStrike" kern="1200" cap="none" spc="0" normalizeH="0" baseline="0" noProof="0">
                <a:ln>
                  <a:noFill/>
                </a:ln>
                <a:solidFill>
                  <a:prstClr val="black"/>
                </a:solidFill>
                <a:effectLst/>
                <a:uLnTx/>
                <a:uFillTx/>
                <a:latin typeface="+mn-ea"/>
                <a:cs typeface="+mn-cs"/>
              </a:rPr>
              <a:t>運行開始地点</a:t>
            </a:r>
            <a:endParaRPr kumimoji="1" lang="en-US" altLang="ja-JP" sz="1200" dirty="0">
              <a:solidFill>
                <a:prstClr val="black"/>
              </a:solidFill>
              <a:latin typeface="+mn-ea"/>
              <a:cs typeface="+mn-cs"/>
            </a:endParaRPr>
          </a:p>
          <a:p>
            <a:pPr defTabSz="990564" fontAlgn="auto">
              <a:lnSpc>
                <a:spcPct val="150000"/>
              </a:lnSpc>
              <a:spcBef>
                <a:spcPts val="0"/>
              </a:spcBef>
              <a:spcAft>
                <a:spcPts val="0"/>
              </a:spcAft>
              <a:buSzPct val="100000"/>
            </a:pPr>
            <a:r>
              <a:rPr kumimoji="1" lang="ja-JP" altLang="en-US" sz="1200" b="0" i="0" u="none" strike="noStrike" kern="1200" cap="none" spc="0" normalizeH="0" baseline="0" noProof="0">
                <a:ln>
                  <a:noFill/>
                </a:ln>
                <a:solidFill>
                  <a:prstClr val="black"/>
                </a:solidFill>
                <a:effectLst/>
                <a:uLnTx/>
                <a:uFillTx/>
                <a:latin typeface="+mn-ea"/>
                <a:cs typeface="+mn-cs"/>
              </a:rPr>
              <a:t>運行停止地点</a:t>
            </a:r>
            <a:endParaRPr kumimoji="1" lang="en-US" altLang="ja-JP" sz="1200" b="0" i="0" u="none" strike="noStrike" kern="1200" cap="none" spc="0" normalizeH="0" baseline="0" noProof="0" dirty="0">
              <a:ln>
                <a:noFill/>
              </a:ln>
              <a:solidFill>
                <a:prstClr val="black"/>
              </a:solidFill>
              <a:effectLst/>
              <a:uLnTx/>
              <a:uFillTx/>
              <a:latin typeface="+mn-ea"/>
              <a:cs typeface="+mn-cs"/>
            </a:endParaRPr>
          </a:p>
          <a:p>
            <a:pPr defTabSz="990564" fontAlgn="auto">
              <a:lnSpc>
                <a:spcPct val="150000"/>
              </a:lnSpc>
              <a:spcBef>
                <a:spcPts val="0"/>
              </a:spcBef>
              <a:spcAft>
                <a:spcPts val="0"/>
              </a:spcAft>
              <a:buSzPct val="100000"/>
            </a:pPr>
            <a:r>
              <a:rPr kumimoji="1" lang="ja-JP" altLang="en-US" sz="1200">
                <a:solidFill>
                  <a:prstClr val="black"/>
                </a:solidFill>
                <a:latin typeface="+mn-ea"/>
                <a:cs typeface="+mn-cs"/>
              </a:rPr>
              <a:t>停留所</a:t>
            </a:r>
            <a:endParaRPr kumimoji="1" lang="en-US" altLang="ja-JP" sz="1200" b="0" i="0" u="none" strike="noStrike" kern="1200" cap="none" spc="0" normalizeH="0" baseline="0" noProof="0" dirty="0">
              <a:ln>
                <a:noFill/>
              </a:ln>
              <a:solidFill>
                <a:prstClr val="black"/>
              </a:solidFill>
              <a:effectLst/>
              <a:uLnTx/>
              <a:uFillTx/>
              <a:latin typeface="+mn-ea"/>
              <a:cs typeface="+mn-cs"/>
            </a:endParaRPr>
          </a:p>
          <a:p>
            <a:pPr defTabSz="990564" fontAlgn="auto">
              <a:lnSpc>
                <a:spcPct val="150000"/>
              </a:lnSpc>
              <a:spcBef>
                <a:spcPts val="0"/>
              </a:spcBef>
              <a:spcAft>
                <a:spcPts val="0"/>
              </a:spcAft>
              <a:buSzPct val="100000"/>
            </a:pPr>
            <a:r>
              <a:rPr kumimoji="1" lang="ja-JP" altLang="en-US" sz="1200">
                <a:solidFill>
                  <a:prstClr val="black"/>
                </a:solidFill>
                <a:latin typeface="+mn-ea"/>
                <a:cs typeface="+mn-cs"/>
              </a:rPr>
              <a:t>待避所</a:t>
            </a:r>
            <a:endParaRPr kumimoji="1" lang="en-US" altLang="ja-JP" sz="1200" dirty="0">
              <a:solidFill>
                <a:prstClr val="black"/>
              </a:solidFill>
              <a:latin typeface="+mn-ea"/>
              <a:cs typeface="+mn-cs"/>
            </a:endParaRPr>
          </a:p>
          <a:p>
            <a:pPr defTabSz="990564" fontAlgn="auto">
              <a:lnSpc>
                <a:spcPct val="150000"/>
              </a:lnSpc>
              <a:spcBef>
                <a:spcPts val="0"/>
              </a:spcBef>
              <a:spcAft>
                <a:spcPts val="0"/>
              </a:spcAft>
              <a:buSzPct val="100000"/>
            </a:pPr>
            <a:r>
              <a:rPr kumimoji="1" lang="ja-JP" altLang="en-US" sz="1200">
                <a:solidFill>
                  <a:prstClr val="black"/>
                </a:solidFill>
                <a:latin typeface="+mn-ea"/>
                <a:cs typeface="+mn-cs"/>
              </a:rPr>
              <a:t>道路標識</a:t>
            </a:r>
            <a:endParaRPr kumimoji="1" lang="en-US" altLang="ja-JP" sz="1200" dirty="0">
              <a:solidFill>
                <a:prstClr val="black"/>
              </a:solidFill>
              <a:latin typeface="+mn-ea"/>
              <a:cs typeface="+mn-cs"/>
            </a:endParaRPr>
          </a:p>
          <a:p>
            <a:pPr defTabSz="990564" fontAlgn="auto">
              <a:lnSpc>
                <a:spcPct val="150000"/>
              </a:lnSpc>
              <a:spcBef>
                <a:spcPts val="0"/>
              </a:spcBef>
              <a:spcAft>
                <a:spcPts val="0"/>
              </a:spcAft>
              <a:buSzPct val="100000"/>
            </a:pPr>
            <a:r>
              <a:rPr kumimoji="1" lang="ja-JP" altLang="en-US" sz="1200" b="0" i="0" u="none" strike="noStrike" kern="1200" cap="none" spc="0" normalizeH="0" baseline="0" noProof="0">
                <a:ln>
                  <a:noFill/>
                </a:ln>
                <a:solidFill>
                  <a:prstClr val="black"/>
                </a:solidFill>
                <a:effectLst/>
                <a:uLnTx/>
                <a:uFillTx/>
                <a:latin typeface="+mn-ea"/>
                <a:cs typeface="+mn-cs"/>
              </a:rPr>
              <a:t>交差点</a:t>
            </a:r>
            <a:endParaRPr kumimoji="1" lang="en-US" altLang="ja-JP" sz="1200" b="0" i="0" u="none" strike="noStrike" kern="1200" cap="none" spc="0" normalizeH="0" baseline="0" noProof="0" dirty="0">
              <a:ln>
                <a:noFill/>
              </a:ln>
              <a:solidFill>
                <a:prstClr val="black"/>
              </a:solidFill>
              <a:effectLst/>
              <a:uLnTx/>
              <a:uFillTx/>
              <a:latin typeface="+mn-ea"/>
              <a:cs typeface="+mn-cs"/>
            </a:endParaRPr>
          </a:p>
          <a:p>
            <a:pPr defTabSz="990564" fontAlgn="auto">
              <a:lnSpc>
                <a:spcPct val="150000"/>
              </a:lnSpc>
              <a:spcBef>
                <a:spcPts val="0"/>
              </a:spcBef>
              <a:spcAft>
                <a:spcPts val="0"/>
              </a:spcAft>
              <a:buSzPct val="100000"/>
            </a:pPr>
            <a:r>
              <a:rPr kumimoji="1" lang="ja-JP" altLang="en-US" sz="1200">
                <a:solidFill>
                  <a:prstClr val="black"/>
                </a:solidFill>
                <a:latin typeface="+mn-ea"/>
                <a:cs typeface="+mn-cs"/>
              </a:rPr>
              <a:t>分合流箇所</a:t>
            </a:r>
            <a:endParaRPr kumimoji="1" lang="en-US" altLang="ja-JP" sz="1200" dirty="0">
              <a:solidFill>
                <a:prstClr val="black"/>
              </a:solidFill>
              <a:latin typeface="+mn-ea"/>
              <a:cs typeface="+mn-cs"/>
            </a:endParaRPr>
          </a:p>
          <a:p>
            <a:pPr defTabSz="990564" fontAlgn="auto">
              <a:lnSpc>
                <a:spcPct val="150000"/>
              </a:lnSpc>
              <a:spcBef>
                <a:spcPts val="0"/>
              </a:spcBef>
              <a:spcAft>
                <a:spcPts val="0"/>
              </a:spcAft>
              <a:buSzPct val="100000"/>
            </a:pPr>
            <a:r>
              <a:rPr kumimoji="1" lang="ja-JP" altLang="en-US" sz="1200" b="0" i="0" u="none" strike="noStrike" kern="1200" cap="none" spc="0" normalizeH="0" baseline="0" noProof="0">
                <a:ln>
                  <a:noFill/>
                </a:ln>
                <a:solidFill>
                  <a:prstClr val="black"/>
                </a:solidFill>
                <a:effectLst/>
                <a:uLnTx/>
                <a:uFillTx/>
                <a:latin typeface="+mn-ea"/>
                <a:cs typeface="+mn-cs"/>
              </a:rPr>
              <a:t>死角</a:t>
            </a:r>
            <a:endParaRPr kumimoji="1" lang="en-US" altLang="ja-JP" sz="1200" b="0" i="0" u="none" strike="noStrike" kern="1200" cap="none" spc="0" normalizeH="0" baseline="0" noProof="0" dirty="0">
              <a:ln>
                <a:noFill/>
              </a:ln>
              <a:solidFill>
                <a:prstClr val="black"/>
              </a:solidFill>
              <a:effectLst/>
              <a:uLnTx/>
              <a:uFillTx/>
              <a:latin typeface="+mn-ea"/>
              <a:cs typeface="+mn-cs"/>
            </a:endParaRPr>
          </a:p>
          <a:p>
            <a:pPr defTabSz="990564" fontAlgn="auto">
              <a:lnSpc>
                <a:spcPct val="150000"/>
              </a:lnSpc>
              <a:spcBef>
                <a:spcPts val="0"/>
              </a:spcBef>
              <a:spcAft>
                <a:spcPts val="0"/>
              </a:spcAft>
              <a:buSzPct val="100000"/>
            </a:pPr>
            <a:r>
              <a:rPr kumimoji="1" lang="ja-JP" altLang="en-US" sz="1200">
                <a:solidFill>
                  <a:prstClr val="black"/>
                </a:solidFill>
                <a:latin typeface="+mn-ea"/>
                <a:cs typeface="+mn-cs"/>
              </a:rPr>
              <a:t>横断歩道</a:t>
            </a:r>
            <a:endParaRPr kumimoji="1" lang="en-US" altLang="ja-JP" sz="1200" dirty="0">
              <a:solidFill>
                <a:prstClr val="black"/>
              </a:solidFill>
              <a:latin typeface="+mn-ea"/>
              <a:cs typeface="+mn-cs"/>
            </a:endParaRPr>
          </a:p>
          <a:p>
            <a:pPr defTabSz="990564" fontAlgn="auto">
              <a:lnSpc>
                <a:spcPct val="150000"/>
              </a:lnSpc>
              <a:spcBef>
                <a:spcPts val="0"/>
              </a:spcBef>
              <a:spcAft>
                <a:spcPts val="0"/>
              </a:spcAft>
              <a:buSzPct val="100000"/>
            </a:pPr>
            <a:r>
              <a:rPr kumimoji="1" lang="ja-JP" altLang="en-US" sz="1200" b="0" i="0" u="none" strike="noStrike" kern="1200" cap="none" spc="0" normalizeH="0" baseline="0" noProof="0">
                <a:ln>
                  <a:noFill/>
                </a:ln>
                <a:solidFill>
                  <a:prstClr val="black"/>
                </a:solidFill>
                <a:effectLst/>
                <a:uLnTx/>
                <a:uFillTx/>
                <a:latin typeface="+mn-ea"/>
                <a:cs typeface="+mn-cs"/>
              </a:rPr>
              <a:t>一時停止</a:t>
            </a:r>
            <a:endParaRPr kumimoji="1" lang="en-US" altLang="ja-JP" sz="1200" b="0" i="0" u="none" strike="noStrike" kern="1200" cap="none" spc="0" normalizeH="0" baseline="0" noProof="0" dirty="0">
              <a:ln>
                <a:noFill/>
              </a:ln>
              <a:solidFill>
                <a:prstClr val="black"/>
              </a:solidFill>
              <a:effectLst/>
              <a:uLnTx/>
              <a:uFillTx/>
              <a:latin typeface="+mn-ea"/>
              <a:cs typeface="+mn-cs"/>
            </a:endParaRPr>
          </a:p>
        </p:txBody>
      </p:sp>
      <p:sp>
        <p:nvSpPr>
          <p:cNvPr id="1052" name="正方形/長方形 1051">
            <a:extLst>
              <a:ext uri="{FF2B5EF4-FFF2-40B4-BE49-F238E27FC236}">
                <a16:creationId xmlns:a16="http://schemas.microsoft.com/office/drawing/2014/main" id="{7DCB27E6-DD3F-54F5-F172-5AEB4C3DFB66}"/>
              </a:ext>
            </a:extLst>
          </p:cNvPr>
          <p:cNvSpPr/>
          <p:nvPr/>
        </p:nvSpPr>
        <p:spPr bwMode="gray">
          <a:xfrm rot="19673483">
            <a:off x="3280049" y="2795021"/>
            <a:ext cx="450462" cy="165246"/>
          </a:xfrm>
          <a:prstGeom prst="rect">
            <a:avLst/>
          </a:prstGeom>
          <a:solidFill>
            <a:srgbClr val="00B0F0"/>
          </a:solidFill>
          <a:ln w="12700" algn="ctr">
            <a:solidFill>
              <a:srgbClr val="00B0F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1" name="楕円 60">
            <a:extLst>
              <a:ext uri="{FF2B5EF4-FFF2-40B4-BE49-F238E27FC236}">
                <a16:creationId xmlns:a16="http://schemas.microsoft.com/office/drawing/2014/main" id="{CA2FD631-CD90-317C-4EED-5E199A9B43AD}"/>
              </a:ext>
            </a:extLst>
          </p:cNvPr>
          <p:cNvSpPr/>
          <p:nvPr/>
        </p:nvSpPr>
        <p:spPr bwMode="gray">
          <a:xfrm>
            <a:off x="3285921" y="2865791"/>
            <a:ext cx="156997" cy="156831"/>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2</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2907795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8064ABBF-B7CD-0AED-D46F-DF063D7F0EED}"/>
              </a:ext>
            </a:extLst>
          </p:cNvPr>
          <p:cNvSpPr/>
          <p:nvPr/>
        </p:nvSpPr>
        <p:spPr bwMode="gray">
          <a:xfrm>
            <a:off x="1351924" y="1040135"/>
            <a:ext cx="8136507" cy="528688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11</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1-(3).</a:t>
            </a:r>
            <a:r>
              <a:rPr lang="ja-JP" altLang="en-US">
                <a:latin typeface="+mn-ea"/>
              </a:rPr>
              <a:t> </a:t>
            </a:r>
            <a:r>
              <a:rPr lang="ja-JP" altLang="en-US"/>
              <a:t>走行環境の詳細</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事業概要</a:t>
            </a:r>
            <a:r>
              <a:rPr kumimoji="1" lang="ja-JP" altLang="en-US" sz="1100" b="0" i="0" u="none" strike="noStrike" kern="1200" cap="none" spc="0" normalizeH="0" baseline="0" noProof="0">
                <a:ln>
                  <a:noFill/>
                </a:ln>
                <a:solidFill>
                  <a:schemeClr val="bg1"/>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走行環境条件</a:t>
            </a:r>
            <a:endParaRPr kumimoji="1" lang="ja-JP" altLang="en-US" sz="1100" b="0" i="0" u="none" strike="noStrike" kern="1200" cap="none" spc="0" normalizeH="0" baseline="0" noProof="0">
              <a:ln>
                <a:noFill/>
              </a:ln>
              <a:solidFill>
                <a:schemeClr val="bg1"/>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30" name="正方形/長方形 29">
            <a:extLst>
              <a:ext uri="{FF2B5EF4-FFF2-40B4-BE49-F238E27FC236}">
                <a16:creationId xmlns:a16="http://schemas.microsoft.com/office/drawing/2014/main" id="{75DCA630-10A4-3E70-3702-B6EB070B114F}"/>
              </a:ext>
            </a:extLst>
          </p:cNvPr>
          <p:cNvSpPr/>
          <p:nvPr/>
        </p:nvSpPr>
        <p:spPr bwMode="gray">
          <a:xfrm>
            <a:off x="2614625" y="3716725"/>
            <a:ext cx="2212809" cy="2592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p:txBody>
      </p:sp>
      <p:sp>
        <p:nvSpPr>
          <p:cNvPr id="7" name="正方形/長方形 6">
            <a:extLst>
              <a:ext uri="{FF2B5EF4-FFF2-40B4-BE49-F238E27FC236}">
                <a16:creationId xmlns:a16="http://schemas.microsoft.com/office/drawing/2014/main" id="{96FF23AE-1580-1BC1-F20E-072E16C6B8FB}"/>
              </a:ext>
            </a:extLst>
          </p:cNvPr>
          <p:cNvSpPr/>
          <p:nvPr/>
        </p:nvSpPr>
        <p:spPr bwMode="gray">
          <a:xfrm>
            <a:off x="415925" y="1021838"/>
            <a:ext cx="935999" cy="5286887"/>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主要ポイント</a:t>
            </a:r>
          </a:p>
        </p:txBody>
      </p:sp>
      <p:sp>
        <p:nvSpPr>
          <p:cNvPr id="14" name="正方形/長方形 13">
            <a:extLst>
              <a:ext uri="{FF2B5EF4-FFF2-40B4-BE49-F238E27FC236}">
                <a16:creationId xmlns:a16="http://schemas.microsoft.com/office/drawing/2014/main" id="{444B4DF9-40FF-1DEC-292C-4D76D49EE758}"/>
              </a:ext>
            </a:extLst>
          </p:cNvPr>
          <p:cNvSpPr/>
          <p:nvPr/>
        </p:nvSpPr>
        <p:spPr bwMode="gray">
          <a:xfrm>
            <a:off x="4649066" y="1484313"/>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②</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交差点</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5" name="正方形/長方形 14">
            <a:extLst>
              <a:ext uri="{FF2B5EF4-FFF2-40B4-BE49-F238E27FC236}">
                <a16:creationId xmlns:a16="http://schemas.microsoft.com/office/drawing/2014/main" id="{F408F6D0-745D-7293-1891-6F85E7525C2D}"/>
              </a:ext>
            </a:extLst>
          </p:cNvPr>
          <p:cNvSpPr/>
          <p:nvPr/>
        </p:nvSpPr>
        <p:spPr bwMode="gray">
          <a:xfrm>
            <a:off x="7080724" y="1484313"/>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横断歩道</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6" name="正方形/長方形 15">
            <a:extLst>
              <a:ext uri="{FF2B5EF4-FFF2-40B4-BE49-F238E27FC236}">
                <a16:creationId xmlns:a16="http://schemas.microsoft.com/office/drawing/2014/main" id="{F5C30313-2606-7168-4443-0932441B7C28}"/>
              </a:ext>
            </a:extLst>
          </p:cNvPr>
          <p:cNvSpPr/>
          <p:nvPr/>
        </p:nvSpPr>
        <p:spPr bwMode="gray">
          <a:xfrm>
            <a:off x="7080724" y="3938614"/>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⑥ </a:t>
            </a:r>
            <a:r>
              <a:rPr kumimoji="1" lang="en-US" altLang="ja-JP" sz="1200" dirty="0">
                <a:solidFill>
                  <a:prstClr val="black"/>
                </a:solidFill>
                <a:latin typeface="+mn-lt"/>
                <a:cs typeface="+mn-cs"/>
              </a:rPr>
              <a:t>××</a:t>
            </a:r>
            <a:r>
              <a:rPr kumimoji="1" lang="ja-JP" altLang="en-US" sz="1200">
                <a:solidFill>
                  <a:prstClr val="black"/>
                </a:solidFill>
                <a:latin typeface="+mn-lt"/>
                <a:cs typeface="+mn-cs"/>
              </a:rPr>
              <a:t>交差点</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8" name="正方形/長方形 17">
            <a:extLst>
              <a:ext uri="{FF2B5EF4-FFF2-40B4-BE49-F238E27FC236}">
                <a16:creationId xmlns:a16="http://schemas.microsoft.com/office/drawing/2014/main" id="{68015F13-86B2-FBDB-C57C-A7687F94D37B}"/>
              </a:ext>
            </a:extLst>
          </p:cNvPr>
          <p:cNvSpPr/>
          <p:nvPr/>
        </p:nvSpPr>
        <p:spPr bwMode="gray">
          <a:xfrm>
            <a:off x="4649066" y="3938614"/>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⑤ </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交差点</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 name="正方形/長方形 21">
            <a:extLst>
              <a:ext uri="{FF2B5EF4-FFF2-40B4-BE49-F238E27FC236}">
                <a16:creationId xmlns:a16="http://schemas.microsoft.com/office/drawing/2014/main" id="{AB4A7E6D-B479-C71C-8411-8983B4B79356}"/>
              </a:ext>
            </a:extLst>
          </p:cNvPr>
          <p:cNvSpPr/>
          <p:nvPr/>
        </p:nvSpPr>
        <p:spPr bwMode="gray">
          <a:xfrm>
            <a:off x="2242364" y="1484313"/>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①</a:t>
            </a:r>
            <a:r>
              <a:rPr kumimoji="1" lang="en-US" altLang="ja-JP" sz="1200" dirty="0">
                <a:solidFill>
                  <a:prstClr val="black"/>
                </a:solidFill>
                <a:latin typeface="+mn-lt"/>
                <a:cs typeface="+mn-cs"/>
              </a:rPr>
              <a:t>××</a:t>
            </a:r>
            <a:r>
              <a:rPr kumimoji="1" lang="ja-JP" altLang="en-US" sz="1200">
                <a:solidFill>
                  <a:prstClr val="black"/>
                </a:solidFill>
                <a:latin typeface="+mn-lt"/>
                <a:cs typeface="+mn-cs"/>
              </a:rPr>
              <a:t>交差点</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8DD59721-3A9B-55D4-BC76-F3DF710AA6A5}"/>
              </a:ext>
            </a:extLst>
          </p:cNvPr>
          <p:cNvSpPr/>
          <p:nvPr/>
        </p:nvSpPr>
        <p:spPr bwMode="gray">
          <a:xfrm>
            <a:off x="2242364" y="3938614"/>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④一時停止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 name="正方形/長方形 12">
            <a:extLst>
              <a:ext uri="{FF2B5EF4-FFF2-40B4-BE49-F238E27FC236}">
                <a16:creationId xmlns:a16="http://schemas.microsoft.com/office/drawing/2014/main" id="{57974C43-BED7-8F28-55DF-A13AF259DCDB}"/>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9" name="正方形/長方形 18">
            <a:extLst>
              <a:ext uri="{FF2B5EF4-FFF2-40B4-BE49-F238E27FC236}">
                <a16:creationId xmlns:a16="http://schemas.microsoft.com/office/drawing/2014/main" id="{384F9702-8C27-EFFD-688C-E5A57578C681}"/>
              </a:ext>
            </a:extLst>
          </p:cNvPr>
          <p:cNvSpPr/>
          <p:nvPr/>
        </p:nvSpPr>
        <p:spPr>
          <a:xfrm>
            <a:off x="417000" y="6308725"/>
            <a:ext cx="9071388" cy="288929"/>
          </a:xfrm>
          <a:prstGeom prst="rect">
            <a:avLst/>
          </a:prstGeom>
        </p:spPr>
        <p:txBody>
          <a:bodyPr wrap="square" lIns="0" tIns="0" rIns="0" bIns="0" anchor="ctr">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ja-JP" sz="800" b="0" i="0" u="none" strike="noStrike" kern="120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endParaRPr>
          </a:p>
        </p:txBody>
      </p:sp>
      <p:sp>
        <p:nvSpPr>
          <p:cNvPr id="4" name="正方形/長方形 3">
            <a:extLst>
              <a:ext uri="{FF2B5EF4-FFF2-40B4-BE49-F238E27FC236}">
                <a16:creationId xmlns:a16="http://schemas.microsoft.com/office/drawing/2014/main" id="{D04021A5-AF01-CCCE-855B-D6A46A586518}"/>
              </a:ext>
            </a:extLst>
          </p:cNvPr>
          <p:cNvSpPr/>
          <p:nvPr/>
        </p:nvSpPr>
        <p:spPr bwMode="gray">
          <a:xfrm>
            <a:off x="6972274" y="1796361"/>
            <a:ext cx="1923879" cy="144000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
        <p:nvSpPr>
          <p:cNvPr id="36" name="正方形/長方形 35">
            <a:extLst>
              <a:ext uri="{FF2B5EF4-FFF2-40B4-BE49-F238E27FC236}">
                <a16:creationId xmlns:a16="http://schemas.microsoft.com/office/drawing/2014/main" id="{6678AF0C-95AF-D736-7679-2F421508FF95}"/>
              </a:ext>
            </a:extLst>
          </p:cNvPr>
          <p:cNvSpPr/>
          <p:nvPr/>
        </p:nvSpPr>
        <p:spPr bwMode="gray">
          <a:xfrm>
            <a:off x="4540616" y="1796361"/>
            <a:ext cx="1923879" cy="144000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
        <p:nvSpPr>
          <p:cNvPr id="37" name="正方形/長方形 36">
            <a:extLst>
              <a:ext uri="{FF2B5EF4-FFF2-40B4-BE49-F238E27FC236}">
                <a16:creationId xmlns:a16="http://schemas.microsoft.com/office/drawing/2014/main" id="{26EC49BA-1B1D-4751-B817-26243A56F69A}"/>
              </a:ext>
            </a:extLst>
          </p:cNvPr>
          <p:cNvSpPr/>
          <p:nvPr/>
        </p:nvSpPr>
        <p:spPr bwMode="gray">
          <a:xfrm>
            <a:off x="2118934" y="1796361"/>
            <a:ext cx="1923879" cy="144000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
        <p:nvSpPr>
          <p:cNvPr id="38" name="正方形/長方形 37">
            <a:extLst>
              <a:ext uri="{FF2B5EF4-FFF2-40B4-BE49-F238E27FC236}">
                <a16:creationId xmlns:a16="http://schemas.microsoft.com/office/drawing/2014/main" id="{2E64AFA3-A328-1756-20D4-490471556331}"/>
              </a:ext>
            </a:extLst>
          </p:cNvPr>
          <p:cNvSpPr/>
          <p:nvPr/>
        </p:nvSpPr>
        <p:spPr bwMode="gray">
          <a:xfrm>
            <a:off x="2118934" y="4294931"/>
            <a:ext cx="1923879" cy="144000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
        <p:nvSpPr>
          <p:cNvPr id="40" name="正方形/長方形 39">
            <a:extLst>
              <a:ext uri="{FF2B5EF4-FFF2-40B4-BE49-F238E27FC236}">
                <a16:creationId xmlns:a16="http://schemas.microsoft.com/office/drawing/2014/main" id="{4E9EB164-6F5C-A1A4-DADB-4A1F122C9602}"/>
              </a:ext>
            </a:extLst>
          </p:cNvPr>
          <p:cNvSpPr/>
          <p:nvPr/>
        </p:nvSpPr>
        <p:spPr bwMode="gray">
          <a:xfrm>
            <a:off x="6972274" y="4294931"/>
            <a:ext cx="1923879" cy="144000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
        <p:nvSpPr>
          <p:cNvPr id="41" name="正方形/長方形 40">
            <a:extLst>
              <a:ext uri="{FF2B5EF4-FFF2-40B4-BE49-F238E27FC236}">
                <a16:creationId xmlns:a16="http://schemas.microsoft.com/office/drawing/2014/main" id="{CB88E58E-9BE9-B374-448C-298B028B8E24}"/>
              </a:ext>
            </a:extLst>
          </p:cNvPr>
          <p:cNvSpPr/>
          <p:nvPr/>
        </p:nvSpPr>
        <p:spPr bwMode="gray">
          <a:xfrm>
            <a:off x="4540616" y="4294931"/>
            <a:ext cx="1923879" cy="144000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
        <p:nvSpPr>
          <p:cNvPr id="20" name="吹き出し: 四角形 19">
            <a:extLst>
              <a:ext uri="{FF2B5EF4-FFF2-40B4-BE49-F238E27FC236}">
                <a16:creationId xmlns:a16="http://schemas.microsoft.com/office/drawing/2014/main" id="{7ACB3B35-AA1B-5CF4-4278-29326506E302}"/>
              </a:ext>
            </a:extLst>
          </p:cNvPr>
          <p:cNvSpPr/>
          <p:nvPr/>
        </p:nvSpPr>
        <p:spPr bwMode="gray">
          <a:xfrm>
            <a:off x="5900286" y="656017"/>
            <a:ext cx="3585390" cy="740269"/>
          </a:xfrm>
          <a:prstGeom prst="wedgeRectCallout">
            <a:avLst>
              <a:gd name="adj1" fmla="val -26337"/>
              <a:gd name="adj2" fmla="val 85636"/>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交差点や一時停止など、</a:t>
            </a:r>
            <a:br>
              <a:rPr kumimoji="1" lang="en-US" altLang="ja-JP" sz="1200" b="0" i="0" u="none" strike="noStrike" kern="1200" cap="none" spc="0" normalizeH="0" baseline="0" noProof="0" dirty="0">
                <a:ln>
                  <a:noFill/>
                </a:ln>
                <a:solidFill>
                  <a:schemeClr val="bg1"/>
                </a:solidFill>
                <a:effectLst/>
                <a:uLnTx/>
                <a:uFillTx/>
                <a:latin typeface="+mn-lt"/>
                <a:ea typeface="+mn-ea"/>
                <a:cs typeface="+mn-cs"/>
              </a:rPr>
            </a:br>
            <a:r>
              <a:rPr kumimoji="1" lang="ja-JP" altLang="en-US" sz="1200" b="0" i="0" u="none" strike="noStrike" kern="1200" cap="none" spc="0" normalizeH="0" baseline="0" noProof="0">
                <a:ln>
                  <a:noFill/>
                </a:ln>
                <a:solidFill>
                  <a:schemeClr val="bg1"/>
                </a:solidFill>
                <a:effectLst/>
                <a:uLnTx/>
                <a:uFillTx/>
                <a:latin typeface="+mn-lt"/>
                <a:ea typeface="+mn-ea"/>
                <a:cs typeface="+mn-cs"/>
              </a:rPr>
              <a:t>走行環境の中で特に重要なポイントを網羅的に記載</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schemeClr val="bg1"/>
                </a:solidFill>
                <a:effectLst/>
                <a:uLnTx/>
                <a:uFillTx/>
                <a:latin typeface="+mn-lt"/>
                <a:ea typeface="+mn-ea"/>
                <a:cs typeface="+mn-cs"/>
              </a:rPr>
              <a:t>GPS</a:t>
            </a:r>
            <a:r>
              <a:rPr kumimoji="1" lang="ja-JP" altLang="en-US" sz="1200" b="0" i="0" u="none" strike="noStrike" kern="1200" cap="none" spc="0" normalizeH="0" baseline="0" noProof="0">
                <a:ln>
                  <a:noFill/>
                </a:ln>
                <a:solidFill>
                  <a:schemeClr val="bg1"/>
                </a:solidFill>
                <a:effectLst/>
                <a:uLnTx/>
                <a:uFillTx/>
                <a:latin typeface="+mn-lt"/>
                <a:ea typeface="+mn-ea"/>
                <a:cs typeface="+mn-cs"/>
              </a:rPr>
              <a:t>受信状況が悪化し、かつ特別な対応が必要な個所等があればそれについても記載</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21" name="正方形/長方形 20">
            <a:extLst>
              <a:ext uri="{FF2B5EF4-FFF2-40B4-BE49-F238E27FC236}">
                <a16:creationId xmlns:a16="http://schemas.microsoft.com/office/drawing/2014/main" id="{4A12E40B-4823-397F-5DB2-641DB65C629E}"/>
              </a:ext>
            </a:extLst>
          </p:cNvPr>
          <p:cNvSpPr/>
          <p:nvPr/>
        </p:nvSpPr>
        <p:spPr bwMode="gray">
          <a:xfrm>
            <a:off x="4538505" y="3261404"/>
            <a:ext cx="1923880" cy="540348"/>
          </a:xfrm>
          <a:prstGeom prst="rect">
            <a:avLst/>
          </a:prstGeom>
          <a:no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r>
              <a:rPr kumimoji="1" lang="ja-JP" altLang="en-US" sz="1100" dirty="0">
                <a:latin typeface="+mn-lt"/>
                <a:cs typeface="+mn-cs"/>
              </a:rPr>
              <a:t>交差点手前</a:t>
            </a:r>
            <a:r>
              <a:rPr kumimoji="1" lang="en-US" altLang="ja-JP" sz="1100" dirty="0">
                <a:latin typeface="+mn-lt"/>
                <a:cs typeface="+mn-cs"/>
              </a:rPr>
              <a:t>××m</a:t>
            </a:r>
            <a:r>
              <a:rPr kumimoji="1" lang="ja-JP" altLang="en-US" sz="1100" dirty="0">
                <a:latin typeface="+mn-lt"/>
                <a:cs typeface="+mn-cs"/>
              </a:rPr>
              <a:t>～通過まで、</a:t>
            </a:r>
            <a:r>
              <a:rPr kumimoji="1" lang="en-US" altLang="ja-JP" sz="1100" dirty="0">
                <a:latin typeface="+mn-lt"/>
                <a:cs typeface="+mn-cs"/>
              </a:rPr>
              <a:t>××km/h</a:t>
            </a:r>
            <a:r>
              <a:rPr kumimoji="1" lang="ja-JP" altLang="en-US" sz="1100" dirty="0">
                <a:latin typeface="+mn-lt"/>
                <a:cs typeface="+mn-cs"/>
              </a:rPr>
              <a:t>で減速走行</a:t>
            </a:r>
            <a:endParaRPr kumimoji="1" lang="en-US" altLang="ja-JP" sz="1100" dirty="0">
              <a:latin typeface="+mn-lt"/>
              <a:cs typeface="+mn-cs"/>
            </a:endParaRPr>
          </a:p>
        </p:txBody>
      </p:sp>
      <p:sp>
        <p:nvSpPr>
          <p:cNvPr id="24" name="正方形/長方形 23">
            <a:extLst>
              <a:ext uri="{FF2B5EF4-FFF2-40B4-BE49-F238E27FC236}">
                <a16:creationId xmlns:a16="http://schemas.microsoft.com/office/drawing/2014/main" id="{C7B3B51A-1F80-FD5D-BE0A-63467610FBF2}"/>
              </a:ext>
            </a:extLst>
          </p:cNvPr>
          <p:cNvSpPr/>
          <p:nvPr/>
        </p:nvSpPr>
        <p:spPr bwMode="gray">
          <a:xfrm>
            <a:off x="2118934" y="5743334"/>
            <a:ext cx="1923880" cy="540348"/>
          </a:xfrm>
          <a:prstGeom prst="rect">
            <a:avLst/>
          </a:prstGeom>
          <a:no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r>
              <a:rPr kumimoji="1" lang="ja-JP" altLang="en-US" sz="1100">
                <a:latin typeface="+mn-lt"/>
                <a:cs typeface="+mn-cs"/>
              </a:rPr>
              <a:t>一時停止後、交差点通過まで徐行運転</a:t>
            </a:r>
            <a:endParaRPr kumimoji="1" lang="en-US" altLang="ja-JP" sz="1100" dirty="0">
              <a:latin typeface="+mn-lt"/>
              <a:cs typeface="+mn-cs"/>
            </a:endParaRPr>
          </a:p>
        </p:txBody>
      </p:sp>
      <p:sp>
        <p:nvSpPr>
          <p:cNvPr id="25" name="吹き出し: 四角形 24">
            <a:extLst>
              <a:ext uri="{FF2B5EF4-FFF2-40B4-BE49-F238E27FC236}">
                <a16:creationId xmlns:a16="http://schemas.microsoft.com/office/drawing/2014/main" id="{6B3F5609-5EEB-2354-07F4-E506B1AA0667}"/>
              </a:ext>
            </a:extLst>
          </p:cNvPr>
          <p:cNvSpPr/>
          <p:nvPr/>
        </p:nvSpPr>
        <p:spPr bwMode="gray">
          <a:xfrm>
            <a:off x="7496175" y="5560312"/>
            <a:ext cx="1853782" cy="641671"/>
          </a:xfrm>
          <a:prstGeom prst="wedgeRectCallout">
            <a:avLst>
              <a:gd name="adj1" fmla="val -46342"/>
              <a:gd name="adj2" fmla="val -76195"/>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schemeClr val="bg1"/>
                </a:solidFill>
                <a:latin typeface="+mn-lt"/>
                <a:cs typeface="+mn-cs"/>
              </a:rPr>
              <a:t>安全確保の観点で</a:t>
            </a:r>
            <a:endParaRPr kumimoji="1" lang="en-US" altLang="ja-JP" sz="12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schemeClr val="bg1"/>
                </a:solidFill>
                <a:latin typeface="+mn-lt"/>
                <a:cs typeface="+mn-cs"/>
              </a:rPr>
              <a:t>二段階停止が有効な個所があればその旨も記載</a:t>
            </a:r>
            <a:endParaRPr kumimoji="1" lang="ja-JP" altLang="en-US" sz="1200" b="0" i="0" u="none" strike="noStrike" kern="1200" cap="none" spc="0" normalizeH="0" baseline="0" noProof="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937880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12</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1-(4). </a:t>
            </a:r>
            <a:r>
              <a:rPr lang="ja-JP" altLang="en-US"/>
              <a:t>これまでの走行実績</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事業概要</a:t>
            </a:r>
            <a:r>
              <a:rPr kumimoji="1" lang="ja-JP" altLang="en-US" sz="1100" b="0" i="0" u="none" strike="noStrike" kern="1200" cap="none" spc="0" normalizeH="0" baseline="0" noProof="0">
                <a:ln>
                  <a:noFill/>
                </a:ln>
                <a:solidFill>
                  <a:schemeClr val="bg1"/>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走行環境条件</a:t>
            </a:r>
            <a:endParaRPr kumimoji="1" lang="ja-JP" altLang="en-US" sz="1100" b="0" i="0" u="none" strike="noStrike" kern="1200" cap="none" spc="0" normalizeH="0" baseline="0" noProof="0">
              <a:ln>
                <a:noFill/>
              </a:ln>
              <a:solidFill>
                <a:schemeClr val="bg1"/>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走行実績</a:t>
            </a:r>
            <a:endParaRPr kumimoji="1" lang="en-US" altLang="ja-JP" sz="1400" b="1" dirty="0">
              <a:solidFill>
                <a:schemeClr val="bg1"/>
              </a:solidFill>
              <a:latin typeface="+mn-lt"/>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45654" y="1016000"/>
            <a:ext cx="341036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300"/>
              </a:spcBef>
              <a:spcAft>
                <a:spcPts val="0"/>
              </a:spcAft>
              <a:buClrTx/>
              <a:buSzPct val="100000"/>
              <a:tabLst/>
            </a:pPr>
            <a:r>
              <a:rPr kumimoji="1" lang="ja-JP" altLang="en-US" sz="1100">
                <a:solidFill>
                  <a:prstClr val="black"/>
                </a:solidFill>
                <a:latin typeface="+mn-lt"/>
                <a:cs typeface="+mn-cs"/>
              </a:rPr>
              <a:t>認可申請を行う走行環境の走行実績は必ず記載</a:t>
            </a:r>
          </a:p>
          <a:p>
            <a:pPr marR="0" defTabSz="990564" rtl="0" eaLnBrk="1" fontAlgn="auto" latinLnBrk="0" hangingPunct="1">
              <a:lnSpc>
                <a:spcPct val="100000"/>
              </a:lnSpc>
              <a:spcBef>
                <a:spcPts val="300"/>
              </a:spcBef>
              <a:spcAft>
                <a:spcPts val="0"/>
              </a:spcAft>
              <a:buClrTx/>
              <a:buSzPct val="100000"/>
              <a:tabLst/>
            </a:pPr>
            <a:r>
              <a:rPr kumimoji="1" lang="en-US" altLang="ja-JP" sz="1100" dirty="0">
                <a:solidFill>
                  <a:prstClr val="black"/>
                </a:solidFill>
                <a:latin typeface="+mn-lt"/>
                <a:cs typeface="+mn-cs"/>
              </a:rPr>
              <a:t>※</a:t>
            </a:r>
            <a:r>
              <a:rPr kumimoji="1" lang="ja-JP" altLang="en-US" sz="1100">
                <a:solidFill>
                  <a:prstClr val="black"/>
                </a:solidFill>
                <a:latin typeface="+mn-lt"/>
                <a:cs typeface="+mn-cs"/>
              </a:rPr>
              <a:t>申請区間と同じ場所は補足として他の走行実績を記載</a:t>
            </a: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300"/>
              </a:spcBef>
              <a:spcAft>
                <a:spcPts val="0"/>
              </a:spcAft>
              <a:buClrTx/>
              <a:buSzPct val="100000"/>
              <a:tabLst/>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実験概要</a:t>
            </a:r>
            <a:endParaRPr kumimoji="1" lang="en-US" altLang="ja-JP" sz="1200" b="1" dirty="0">
              <a:solidFill>
                <a:prstClr val="black"/>
              </a:solidFill>
              <a:latin typeface="+mn-lt"/>
              <a:cs typeface="+mn-cs"/>
            </a:endParaRPr>
          </a:p>
          <a:p>
            <a:pPr marL="432000" lvl="1" indent="-171450" defTabSz="990600"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走行期間：</a:t>
            </a:r>
            <a:r>
              <a:rPr kumimoji="1" lang="en-US" altLang="ja-JP" sz="1100" dirty="0">
                <a:solidFill>
                  <a:prstClr val="black"/>
                </a:solidFill>
                <a:latin typeface="+mn-lt"/>
                <a:cs typeface="+mn-cs"/>
              </a:rPr>
              <a:t>20××</a:t>
            </a:r>
            <a:r>
              <a:rPr kumimoji="1" lang="ja-JP" altLang="en-US" sz="1100">
                <a:solidFill>
                  <a:prstClr val="black"/>
                </a:solidFill>
                <a:latin typeface="+mn-lt"/>
                <a:cs typeface="+mn-cs"/>
              </a:rPr>
              <a:t>年</a:t>
            </a:r>
            <a:r>
              <a:rPr kumimoji="1" lang="en-US" altLang="ja-JP" sz="1100" dirty="0">
                <a:solidFill>
                  <a:prstClr val="black"/>
                </a:solidFill>
                <a:latin typeface="+mn-lt"/>
                <a:cs typeface="+mn-cs"/>
              </a:rPr>
              <a:t>×</a:t>
            </a:r>
            <a:r>
              <a:rPr kumimoji="1" lang="ja-JP" altLang="en-US" sz="1100">
                <a:solidFill>
                  <a:prstClr val="black"/>
                </a:solidFill>
                <a:latin typeface="+mn-lt"/>
                <a:cs typeface="+mn-cs"/>
              </a:rPr>
              <a:t>月～</a:t>
            </a:r>
            <a:r>
              <a:rPr kumimoji="1" lang="en-US" altLang="ja-JP" sz="1100" dirty="0">
                <a:solidFill>
                  <a:prstClr val="black"/>
                </a:solidFill>
                <a:latin typeface="+mn-lt"/>
                <a:cs typeface="+mn-cs"/>
              </a:rPr>
              <a:t>×</a:t>
            </a:r>
            <a:r>
              <a:rPr kumimoji="1" lang="ja-JP" altLang="en-US" sz="1100">
                <a:solidFill>
                  <a:prstClr val="black"/>
                </a:solidFill>
                <a:latin typeface="+mn-lt"/>
                <a:cs typeface="+mn-cs"/>
              </a:rPr>
              <a:t>月</a:t>
            </a:r>
            <a:endParaRPr kumimoji="1" lang="en-US" altLang="ja-JP" sz="1100" dirty="0">
              <a:solidFill>
                <a:prstClr val="black"/>
              </a:solidFill>
              <a:latin typeface="+mn-lt"/>
              <a:cs typeface="+mn-cs"/>
            </a:endParaRPr>
          </a:p>
          <a:p>
            <a:pPr marL="432000" lvl="1" indent="-171450" defTabSz="990600"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運行場所：</a:t>
            </a:r>
            <a:r>
              <a:rPr kumimoji="1" lang="en-US" altLang="ja-JP" sz="1100" dirty="0">
                <a:solidFill>
                  <a:prstClr val="black"/>
                </a:solidFill>
                <a:latin typeface="+mn-lt"/>
                <a:cs typeface="+mn-cs"/>
              </a:rPr>
              <a:t>××</a:t>
            </a:r>
            <a:r>
              <a:rPr kumimoji="1" lang="ja-JP" altLang="en-US" sz="1100">
                <a:solidFill>
                  <a:prstClr val="black"/>
                </a:solidFill>
                <a:latin typeface="+mn-lt"/>
                <a:cs typeface="+mn-cs"/>
              </a:rPr>
              <a:t>県</a:t>
            </a:r>
            <a:r>
              <a:rPr kumimoji="1" lang="en-US" altLang="ja-JP" sz="1100" dirty="0">
                <a:solidFill>
                  <a:prstClr val="black"/>
                </a:solidFill>
                <a:latin typeface="+mn-lt"/>
                <a:cs typeface="+mn-cs"/>
              </a:rPr>
              <a:t>××</a:t>
            </a:r>
            <a:r>
              <a:rPr kumimoji="1" lang="ja-JP" altLang="en-US" sz="1100">
                <a:solidFill>
                  <a:prstClr val="black"/>
                </a:solidFill>
                <a:latin typeface="+mn-lt"/>
                <a:cs typeface="+mn-cs"/>
              </a:rPr>
              <a:t>市</a:t>
            </a:r>
            <a:endParaRPr kumimoji="1" lang="en-US" altLang="ja-JP" sz="1100" dirty="0">
              <a:solidFill>
                <a:prstClr val="black"/>
              </a:solidFill>
              <a:latin typeface="+mn-lt"/>
              <a:cs typeface="+mn-cs"/>
            </a:endParaRPr>
          </a:p>
          <a:p>
            <a:pPr marL="432000" lvl="1" indent="-171450" defTabSz="990600"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総走行距離：約</a:t>
            </a:r>
            <a:r>
              <a:rPr kumimoji="1" lang="en-US" altLang="ja-JP" sz="1100" dirty="0">
                <a:solidFill>
                  <a:prstClr val="black"/>
                </a:solidFill>
                <a:latin typeface="+mn-lt"/>
                <a:cs typeface="+mn-cs"/>
              </a:rPr>
              <a:t>×××km</a:t>
            </a:r>
          </a:p>
          <a:p>
            <a:pPr marL="432000" lvl="1" indent="-171450" defTabSz="990600" fontAlgn="auto">
              <a:spcBef>
                <a:spcPts val="300"/>
              </a:spcBef>
              <a:spcAft>
                <a:spcPts val="0"/>
              </a:spcAft>
              <a:buSzPct val="100000"/>
              <a:buFont typeface="Arial" panose="020B0604020202020204" pitchFamily="34" charset="0"/>
              <a:buChar char="•"/>
              <a:tabLst>
                <a:tab pos="895350" algn="l"/>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車両提供</a:t>
            </a:r>
            <a:r>
              <a:rPr kumimoji="1" lang="ja-JP" altLang="en-US" sz="1100">
                <a:solidFill>
                  <a:prstClr val="black"/>
                </a:solidFill>
                <a:latin typeface="+mn-lt"/>
                <a:cs typeface="+mn-cs"/>
              </a:rPr>
              <a:t>：</a:t>
            </a:r>
            <a:r>
              <a:rPr kumimoji="1" lang="en-US" altLang="ja-JP" sz="1100" dirty="0">
                <a:solidFill>
                  <a:prstClr val="black"/>
                </a:solidFill>
                <a:latin typeface="+mn-lt"/>
                <a:cs typeface="+mn-cs"/>
              </a:rPr>
              <a:t>××</a:t>
            </a:r>
            <a:r>
              <a:rPr kumimoji="1" lang="ja-JP" altLang="en-US" sz="1100">
                <a:solidFill>
                  <a:prstClr val="black"/>
                </a:solidFill>
                <a:latin typeface="+mn-lt"/>
                <a:cs typeface="+mn-cs"/>
              </a:rPr>
              <a:t>社</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道路状況</a:t>
            </a:r>
            <a:endParaRPr kumimoji="1" lang="en-US" altLang="ja-JP" sz="1200" b="1" dirty="0">
              <a:solidFill>
                <a:prstClr val="black"/>
              </a:solidFill>
              <a:latin typeface="+mn-lt"/>
              <a:cs typeface="+mn-cs"/>
            </a:endParaRPr>
          </a:p>
          <a:p>
            <a:pPr marL="432000" lvl="1" indent="-180975"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道路種別：専用道</a:t>
            </a:r>
            <a:endParaRPr kumimoji="1" lang="en-US" altLang="ja-JP" sz="1100" dirty="0">
              <a:solidFill>
                <a:prstClr val="black"/>
              </a:solidFill>
              <a:latin typeface="+mn-lt"/>
              <a:cs typeface="+mn-cs"/>
            </a:endParaRPr>
          </a:p>
          <a:p>
            <a:pPr marL="432000" lvl="1" indent="-180975"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法定速度：</a:t>
            </a:r>
            <a:r>
              <a:rPr kumimoji="1" lang="en-US" altLang="ja-JP" sz="1100" dirty="0">
                <a:solidFill>
                  <a:prstClr val="black"/>
                </a:solidFill>
                <a:latin typeface="+mn-lt"/>
                <a:cs typeface="+mn-cs"/>
              </a:rPr>
              <a:t>××km/h</a:t>
            </a:r>
          </a:p>
          <a:p>
            <a:pPr marL="432000" lvl="1" indent="-180975" defTabSz="990564" fontAlgn="auto">
              <a:spcBef>
                <a:spcPts val="300"/>
              </a:spcBef>
              <a:spcAft>
                <a:spcPts val="0"/>
              </a:spcAft>
              <a:buSzPct val="100000"/>
              <a:buFont typeface="Arial" panose="020B0604020202020204" pitchFamily="34" charset="0"/>
              <a:buChar char="•"/>
            </a:pPr>
            <a:r>
              <a:rPr kumimoji="1" lang="ja-JP" altLang="en-US" sz="1100" i="0" u="none" strike="noStrike" kern="1200" cap="none" spc="0" normalizeH="0" baseline="0" noProof="0">
                <a:ln>
                  <a:noFill/>
                </a:ln>
                <a:solidFill>
                  <a:prstClr val="black"/>
                </a:solidFill>
                <a:effectLst/>
                <a:uLnTx/>
                <a:uFillTx/>
                <a:latin typeface="+mn-lt"/>
                <a:ea typeface="+mn-ea"/>
                <a:cs typeface="+mn-cs"/>
              </a:rPr>
              <a:t>車線数：片側一車線</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601218" lvl="1" indent="-171450" defTabSz="990564" fontAlgn="auto">
              <a:spcBef>
                <a:spcPts val="300"/>
              </a:spcBef>
              <a:spcAft>
                <a:spcPts val="0"/>
              </a:spcAft>
              <a:buSzPct val="100000"/>
              <a:buFont typeface="Wingdings" panose="05000000000000000000" pitchFamily="2" charset="2"/>
              <a:buChar char="n"/>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環境条件</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冬は降雪あり</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走行状況</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自車の運行速度が</a:t>
            </a:r>
            <a:r>
              <a:rPr kumimoji="1" lang="en-US" altLang="ja-JP" sz="1100" dirty="0">
                <a:solidFill>
                  <a:prstClr val="black"/>
                </a:solidFill>
                <a:latin typeface="+mn-lt"/>
                <a:cs typeface="+mn-cs"/>
              </a:rPr>
              <a:t>××km/h</a:t>
            </a:r>
            <a:r>
              <a:rPr kumimoji="1" lang="ja-JP" altLang="en-US" sz="1100">
                <a:solidFill>
                  <a:prstClr val="black"/>
                </a:solidFill>
                <a:latin typeface="+mn-lt"/>
                <a:cs typeface="+mn-cs"/>
              </a:rPr>
              <a:t>以下</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その他の条件</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特になし</a:t>
            </a:r>
            <a:endParaRPr kumimoji="1" lang="en-US" altLang="ja-JP" sz="1100" dirty="0">
              <a:solidFill>
                <a:prstClr val="black"/>
              </a:solidFill>
              <a:latin typeface="+mn-lt"/>
              <a:cs typeface="+mn-cs"/>
            </a:endParaRPr>
          </a:p>
        </p:txBody>
      </p:sp>
      <p:sp>
        <p:nvSpPr>
          <p:cNvPr id="22" name="正方形/長方形 21">
            <a:extLst>
              <a:ext uri="{FF2B5EF4-FFF2-40B4-BE49-F238E27FC236}">
                <a16:creationId xmlns:a16="http://schemas.microsoft.com/office/drawing/2014/main" id="{9378DBED-5A12-BBD6-F4EF-4834083408EF}"/>
              </a:ext>
            </a:extLst>
          </p:cNvPr>
          <p:cNvSpPr/>
          <p:nvPr/>
        </p:nvSpPr>
        <p:spPr bwMode="gray">
          <a:xfrm>
            <a:off x="3078576" y="4049661"/>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車両外観</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4" name="正方形/長方形 33">
            <a:extLst>
              <a:ext uri="{FF2B5EF4-FFF2-40B4-BE49-F238E27FC236}">
                <a16:creationId xmlns:a16="http://schemas.microsoft.com/office/drawing/2014/main" id="{28C241D3-137F-207A-74E0-93B4AF682243}"/>
              </a:ext>
            </a:extLst>
          </p:cNvPr>
          <p:cNvSpPr/>
          <p:nvPr/>
        </p:nvSpPr>
        <p:spPr bwMode="gray">
          <a:xfrm>
            <a:off x="3079325" y="2748386"/>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走行経路</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5" name="正方形/長方形 34">
            <a:extLst>
              <a:ext uri="{FF2B5EF4-FFF2-40B4-BE49-F238E27FC236}">
                <a16:creationId xmlns:a16="http://schemas.microsoft.com/office/drawing/2014/main" id="{F8C6403A-EB7E-C02B-F0CC-DC27ED87CED6}"/>
              </a:ext>
            </a:extLst>
          </p:cNvPr>
          <p:cNvSpPr/>
          <p:nvPr/>
        </p:nvSpPr>
        <p:spPr bwMode="gray">
          <a:xfrm>
            <a:off x="5132388" y="1015998"/>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ヒヤリハット等を踏まえた改善事項</a:t>
            </a:r>
            <a:endParaRPr kumimoji="1" lang="en-US" altLang="ja-JP" sz="1400" b="1" i="0" u="none" strike="noStrike" kern="1200" cap="none" spc="0" normalizeH="0" baseline="0" noProof="0" dirty="0">
              <a:ln>
                <a:noFill/>
              </a:ln>
              <a:solidFill>
                <a:schemeClr val="bg1"/>
              </a:solidFill>
              <a:effectLst/>
              <a:uLnTx/>
              <a:uFillTx/>
              <a:latin typeface="+mn-lt"/>
              <a:ea typeface="+mn-ea"/>
              <a:cs typeface="+mn-cs"/>
            </a:endParaRPr>
          </a:p>
        </p:txBody>
      </p:sp>
      <p:sp>
        <p:nvSpPr>
          <p:cNvPr id="36" name="正方形/長方形 35">
            <a:extLst>
              <a:ext uri="{FF2B5EF4-FFF2-40B4-BE49-F238E27FC236}">
                <a16:creationId xmlns:a16="http://schemas.microsoft.com/office/drawing/2014/main" id="{3E5F2F27-6307-E7E3-D7B4-006F7CD8C145}"/>
              </a:ext>
            </a:extLst>
          </p:cNvPr>
          <p:cNvSpPr/>
          <p:nvPr/>
        </p:nvSpPr>
        <p:spPr bwMode="gray">
          <a:xfrm>
            <a:off x="6068388" y="1015998"/>
            <a:ext cx="3420613" cy="5292727"/>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en-US" altLang="ja-JP" sz="1200" b="1" i="0" u="none" strike="noStrike" kern="1200" cap="none" spc="0" normalizeH="0" baseline="0" noProof="0" dirty="0">
                <a:ln>
                  <a:noFill/>
                </a:ln>
                <a:solidFill>
                  <a:prstClr val="black"/>
                </a:solidFill>
                <a:effectLst/>
                <a:uLnTx/>
                <a:uFillTx/>
                <a:latin typeface="+mn-lt"/>
                <a:ea typeface="+mn-ea"/>
                <a:cs typeface="+mn-cs"/>
              </a:rPr>
              <a:t>’20××/××/××</a:t>
            </a:r>
            <a:endParaRPr kumimoji="1" lang="en-US" altLang="ja-JP" sz="1100" b="1" i="0" u="none"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600"/>
              </a:spcBef>
              <a:spcAft>
                <a:spcPts val="0"/>
              </a:spcAft>
              <a:buSzPct val="100000"/>
              <a:buFont typeface="Arial" panose="020B0604020202020204" pitchFamily="34" charset="0"/>
              <a:buChar char="•"/>
            </a:pPr>
            <a:r>
              <a:rPr kumimoji="1" lang="ja-JP" altLang="en-US" sz="1100">
                <a:solidFill>
                  <a:prstClr val="black"/>
                </a:solidFill>
                <a:latin typeface="+mn-lt"/>
                <a:cs typeface="+mn-cs"/>
              </a:rPr>
              <a:t>センサーの死角から自転車が近づき、接触を回避するため緊急停止を行った</a:t>
            </a:r>
            <a:br>
              <a:rPr kumimoji="1" lang="en-US" altLang="ja-JP" sz="1100" dirty="0">
                <a:solidFill>
                  <a:prstClr val="black"/>
                </a:solidFill>
                <a:latin typeface="+mn-lt"/>
                <a:cs typeface="+mn-cs"/>
              </a:rPr>
            </a:br>
            <a:r>
              <a:rPr kumimoji="1" lang="ja-JP" altLang="en-US" sz="1100">
                <a:solidFill>
                  <a:prstClr val="black"/>
                </a:solidFill>
                <a:latin typeface="+mn-lt"/>
                <a:cs typeface="+mn-cs"/>
              </a:rPr>
              <a:t>→過去実験から各種センサーの個数を増やし、死角　　を減らした</a:t>
            </a: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300"/>
              </a:spcBef>
              <a:spcAft>
                <a:spcPts val="0"/>
              </a:spcAft>
              <a:buClrTx/>
              <a:buSzPct val="100000"/>
              <a:tabLst/>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en-US" altLang="ja-JP" sz="1200" b="1" i="0" u="none" strike="noStrike" kern="1200" cap="none" spc="0" normalizeH="0" baseline="0" noProof="0" dirty="0">
                <a:ln>
                  <a:noFill/>
                </a:ln>
                <a:solidFill>
                  <a:prstClr val="black"/>
                </a:solidFill>
                <a:effectLst/>
                <a:uLnTx/>
                <a:uFillTx/>
                <a:latin typeface="+mn-lt"/>
                <a:ea typeface="+mn-ea"/>
                <a:cs typeface="+mn-cs"/>
              </a:rPr>
              <a:t>’</a:t>
            </a:r>
            <a:r>
              <a:rPr kumimoji="1" lang="en-US" altLang="ja-JP" sz="1200" b="1" dirty="0">
                <a:solidFill>
                  <a:prstClr val="black"/>
                </a:solidFill>
                <a:latin typeface="+mn-lt"/>
                <a:cs typeface="+mn-cs"/>
              </a:rPr>
              <a:t>20××/××/××</a:t>
            </a:r>
            <a:endParaRPr kumimoji="1" lang="en-US" altLang="ja-JP" sz="1100" b="1" dirty="0">
              <a:solidFill>
                <a:prstClr val="black"/>
              </a:solidFill>
              <a:latin typeface="+mn-lt"/>
              <a:cs typeface="+mn-cs"/>
            </a:endParaRPr>
          </a:p>
          <a:p>
            <a:pPr marL="432000" lvl="1" indent="-171450" defTabSz="990564" fontAlgn="auto">
              <a:spcBef>
                <a:spcPts val="600"/>
              </a:spcBef>
              <a:spcAft>
                <a:spcPts val="0"/>
              </a:spcAft>
              <a:buSzPct val="100000"/>
              <a:buFont typeface="Arial" panose="020B0604020202020204" pitchFamily="34" charset="0"/>
              <a:buChar char="•"/>
            </a:pPr>
            <a:r>
              <a:rPr kumimoji="1" lang="ja-JP" altLang="en-US" sz="1100">
                <a:solidFill>
                  <a:prstClr val="black"/>
                </a:solidFill>
                <a:latin typeface="+mn-lt"/>
                <a:cs typeface="+mn-cs"/>
              </a:rPr>
              <a:t>信号青の状態で自動運行装置が停止し、乗務員が手動切り替えを行った</a:t>
            </a:r>
            <a:br>
              <a:rPr kumimoji="1" lang="en-US" altLang="ja-JP" sz="1100" dirty="0">
                <a:solidFill>
                  <a:prstClr val="black"/>
                </a:solidFill>
                <a:latin typeface="+mn-lt"/>
                <a:cs typeface="+mn-cs"/>
              </a:rPr>
            </a:br>
            <a:r>
              <a:rPr kumimoji="1" lang="ja-JP" altLang="en-US" sz="1100">
                <a:solidFill>
                  <a:prstClr val="black"/>
                </a:solidFill>
                <a:latin typeface="+mn-lt"/>
                <a:cs typeface="+mn-cs"/>
              </a:rPr>
              <a:t>→センサーの信号灯色識別機能を新たに追加した</a:t>
            </a:r>
            <a:endParaRPr kumimoji="1" lang="en-US" altLang="ja-JP" sz="1100" dirty="0">
              <a:solidFill>
                <a:prstClr val="black"/>
              </a:solidFill>
              <a:latin typeface="+mn-lt"/>
              <a:cs typeface="+mn-cs"/>
            </a:endParaRPr>
          </a:p>
        </p:txBody>
      </p:sp>
      <p:sp>
        <p:nvSpPr>
          <p:cNvPr id="5" name="正方形/長方形 4">
            <a:extLst>
              <a:ext uri="{FF2B5EF4-FFF2-40B4-BE49-F238E27FC236}">
                <a16:creationId xmlns:a16="http://schemas.microsoft.com/office/drawing/2014/main" id="{844DCB48-389F-749D-7831-6EDE48FEBD03}"/>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41" name="正方形/長方形 40">
            <a:extLst>
              <a:ext uri="{FF2B5EF4-FFF2-40B4-BE49-F238E27FC236}">
                <a16:creationId xmlns:a16="http://schemas.microsoft.com/office/drawing/2014/main" id="{6097987F-1965-27E2-8CFA-D7A43AE087AE}"/>
              </a:ext>
            </a:extLst>
          </p:cNvPr>
          <p:cNvSpPr/>
          <p:nvPr/>
        </p:nvSpPr>
        <p:spPr bwMode="gray">
          <a:xfrm>
            <a:off x="3203014" y="4302318"/>
            <a:ext cx="1458103" cy="820341"/>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
        <p:nvSpPr>
          <p:cNvPr id="9" name="正方形/長方形 8">
            <a:extLst>
              <a:ext uri="{FF2B5EF4-FFF2-40B4-BE49-F238E27FC236}">
                <a16:creationId xmlns:a16="http://schemas.microsoft.com/office/drawing/2014/main" id="{5134F12F-A535-9EC5-5676-F51C5BA977BD}"/>
              </a:ext>
            </a:extLst>
          </p:cNvPr>
          <p:cNvSpPr/>
          <p:nvPr/>
        </p:nvSpPr>
        <p:spPr bwMode="gray">
          <a:xfrm>
            <a:off x="3203014" y="2986970"/>
            <a:ext cx="1458103" cy="820341"/>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地図</a:t>
            </a:r>
          </a:p>
        </p:txBody>
      </p:sp>
    </p:spTree>
    <p:extLst>
      <p:ext uri="{BB962C8B-B14F-4D97-AF65-F5344CB8AC3E}">
        <p14:creationId xmlns:p14="http://schemas.microsoft.com/office/powerpoint/2010/main" val="718548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13</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1-(4). </a:t>
            </a:r>
            <a:r>
              <a:rPr lang="ja-JP" altLang="en-US"/>
              <a:t>これまでの走行実績</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事業概要</a:t>
            </a:r>
            <a:r>
              <a:rPr kumimoji="1" lang="ja-JP" altLang="en-US" sz="1100" b="0" i="0" u="none" strike="noStrike" kern="1200" cap="none" spc="0" normalizeH="0" baseline="0" noProof="0">
                <a:ln>
                  <a:noFill/>
                </a:ln>
                <a:solidFill>
                  <a:schemeClr val="bg1"/>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走行環境条件</a:t>
            </a:r>
            <a:endParaRPr kumimoji="1" lang="ja-JP" altLang="en-US" sz="1100" b="0" i="0" u="none" strike="noStrike" kern="1200" cap="none" spc="0" normalizeH="0" baseline="0" noProof="0">
              <a:ln>
                <a:noFill/>
              </a:ln>
              <a:solidFill>
                <a:schemeClr val="bg1"/>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事故内容</a:t>
            </a:r>
            <a:endParaRPr kumimoji="1" lang="ja-JP" altLang="en-US" sz="1400" i="0" u="none" strike="noStrike" kern="1200" cap="none" spc="0" normalizeH="0" baseline="0" noProof="0">
              <a:ln>
                <a:noFill/>
              </a:ln>
              <a:solidFill>
                <a:schemeClr val="bg1"/>
              </a:solidFill>
              <a:effectLst/>
              <a:uLnTx/>
              <a:uFillTx/>
              <a:latin typeface="+mn-lt"/>
              <a:ea typeface="+mn-ea"/>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45653" y="1016000"/>
            <a:ext cx="8143347"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graphicFrame>
        <p:nvGraphicFramePr>
          <p:cNvPr id="4" name="表 4">
            <a:extLst>
              <a:ext uri="{FF2B5EF4-FFF2-40B4-BE49-F238E27FC236}">
                <a16:creationId xmlns:a16="http://schemas.microsoft.com/office/drawing/2014/main" id="{04BBBDB5-141E-5C85-2567-14DD73880E48}"/>
              </a:ext>
            </a:extLst>
          </p:cNvPr>
          <p:cNvGraphicFramePr>
            <a:graphicFrameLocks noGrp="1"/>
          </p:cNvGraphicFramePr>
          <p:nvPr>
            <p:extLst>
              <p:ext uri="{D42A27DB-BD31-4B8C-83A1-F6EECF244321}">
                <p14:modId xmlns:p14="http://schemas.microsoft.com/office/powerpoint/2010/main" val="3249900862"/>
              </p:ext>
            </p:extLst>
          </p:nvPr>
        </p:nvGraphicFramePr>
        <p:xfrm>
          <a:off x="1690606" y="2238374"/>
          <a:ext cx="7443869" cy="2847978"/>
        </p:xfrm>
        <a:graphic>
          <a:graphicData uri="http://schemas.openxmlformats.org/drawingml/2006/table">
            <a:tbl>
              <a:tblPr firstRow="1" bandRow="1">
                <a:tableStyleId>{2D5ABB26-0587-4C30-8999-92F81FD0307C}</a:tableStyleId>
              </a:tblPr>
              <a:tblGrid>
                <a:gridCol w="1488774">
                  <a:extLst>
                    <a:ext uri="{9D8B030D-6E8A-4147-A177-3AD203B41FA5}">
                      <a16:colId xmlns:a16="http://schemas.microsoft.com/office/drawing/2014/main" val="2187773684"/>
                    </a:ext>
                  </a:extLst>
                </a:gridCol>
                <a:gridCol w="5955095">
                  <a:extLst>
                    <a:ext uri="{9D8B030D-6E8A-4147-A177-3AD203B41FA5}">
                      <a16:colId xmlns:a16="http://schemas.microsoft.com/office/drawing/2014/main" val="3691128376"/>
                    </a:ext>
                  </a:extLst>
                </a:gridCol>
              </a:tblGrid>
              <a:tr h="474663">
                <a:tc>
                  <a:txBody>
                    <a:bodyPr/>
                    <a:lstStyle/>
                    <a:p>
                      <a:pPr algn="ctr">
                        <a:spcBef>
                          <a:spcPts val="600"/>
                        </a:spcBef>
                      </a:pPr>
                      <a:r>
                        <a:rPr kumimoji="1" lang="ja-JP" altLang="en-US" sz="1200" b="1">
                          <a:solidFill>
                            <a:schemeClr val="bg1"/>
                          </a:solidFill>
                        </a:rPr>
                        <a:t>事故発生日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spcBef>
                          <a:spcPts val="300"/>
                        </a:spcBef>
                      </a:pPr>
                      <a:r>
                        <a:rPr kumimoji="1" lang="en-US" altLang="ja-JP" sz="1100" dirty="0"/>
                        <a:t>20××/×/××</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599529775"/>
                  </a:ext>
                </a:extLst>
              </a:tr>
              <a:tr h="474663">
                <a:tc>
                  <a:txBody>
                    <a:bodyPr/>
                    <a:lstStyle/>
                    <a:p>
                      <a:pPr algn="ctr">
                        <a:spcBef>
                          <a:spcPts val="600"/>
                        </a:spcBef>
                      </a:pPr>
                      <a:r>
                        <a:rPr kumimoji="1" lang="ja-JP" altLang="en-US" sz="1200" b="1">
                          <a:solidFill>
                            <a:schemeClr val="bg1"/>
                          </a:solidFill>
                        </a:rPr>
                        <a:t>車両区分</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40327193"/>
                  </a:ext>
                </a:extLst>
              </a:tr>
              <a:tr h="474663">
                <a:tc>
                  <a:txBody>
                    <a:bodyPr/>
                    <a:lstStyle/>
                    <a:p>
                      <a:pPr algn="ctr">
                        <a:spcBef>
                          <a:spcPts val="600"/>
                        </a:spcBef>
                      </a:pPr>
                      <a:r>
                        <a:rPr kumimoji="1" lang="ja-JP" altLang="en-US" sz="1200" b="1">
                          <a:solidFill>
                            <a:schemeClr val="bg1"/>
                          </a:solidFill>
                        </a:rPr>
                        <a:t>概要</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spcBef>
                          <a:spcPts val="300"/>
                        </a:spcBef>
                      </a:pPr>
                      <a:r>
                        <a:rPr kumimoji="1" lang="ja-JP" altLang="en-US" sz="1100"/>
                        <a:t>運行車と駐輪されていた子供用自転車が接触</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189840614"/>
                  </a:ext>
                </a:extLst>
              </a:tr>
              <a:tr h="474663">
                <a:tc>
                  <a:txBody>
                    <a:bodyPr/>
                    <a:lstStyle/>
                    <a:p>
                      <a:pPr algn="ctr">
                        <a:spcBef>
                          <a:spcPts val="600"/>
                        </a:spcBef>
                      </a:pPr>
                      <a:r>
                        <a:rPr kumimoji="1" lang="ja-JP" altLang="en-US" sz="1200" b="1">
                          <a:solidFill>
                            <a:schemeClr val="bg1"/>
                          </a:solidFill>
                        </a:rPr>
                        <a:t>発生内容</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spcBef>
                          <a:spcPts val="300"/>
                        </a:spcBef>
                      </a:pPr>
                      <a:r>
                        <a:rPr kumimoji="1" lang="ja-JP" altLang="en-US" sz="1100"/>
                        <a:t>運行車が左折時、道路脇に駐輪されていた子供用自転車と接触し緊急停止をした</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36120301"/>
                  </a:ext>
                </a:extLst>
              </a:tr>
              <a:tr h="474663">
                <a:tc>
                  <a:txBody>
                    <a:bodyPr/>
                    <a:lstStyle/>
                    <a:p>
                      <a:pPr algn="ctr">
                        <a:spcBef>
                          <a:spcPts val="600"/>
                        </a:spcBef>
                      </a:pPr>
                      <a:r>
                        <a:rPr kumimoji="1" lang="ja-JP" altLang="en-US" sz="1200" b="1">
                          <a:solidFill>
                            <a:schemeClr val="bg1"/>
                          </a:solidFill>
                        </a:rPr>
                        <a:t>要因</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marL="171450" indent="-171450">
                        <a:spcBef>
                          <a:spcPts val="300"/>
                        </a:spcBef>
                        <a:buFont typeface="Wingdings" panose="05000000000000000000" pitchFamily="2" charset="2"/>
                        <a:buChar char="n"/>
                      </a:pPr>
                      <a:r>
                        <a:rPr kumimoji="1" lang="ja-JP" altLang="en-US" sz="1100"/>
                        <a:t>子供用自転車のサイズが検知可能範囲以下のものだった</a:t>
                      </a:r>
                      <a:endParaRPr kumimoji="1" lang="en-US" altLang="ja-JP" sz="1100" dirty="0"/>
                    </a:p>
                    <a:p>
                      <a:pPr marL="171450" indent="-171450">
                        <a:spcBef>
                          <a:spcPts val="300"/>
                        </a:spcBef>
                        <a:buFont typeface="Wingdings" panose="05000000000000000000" pitchFamily="2" charset="2"/>
                        <a:buChar char="n"/>
                      </a:pPr>
                      <a:r>
                        <a:rPr kumimoji="1" lang="ja-JP" altLang="en-US" sz="1100"/>
                        <a:t>左折時のセンサーの死角にあったと考えられる</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879283269"/>
                  </a:ext>
                </a:extLst>
              </a:tr>
              <a:tr h="474663">
                <a:tc>
                  <a:txBody>
                    <a:bodyPr/>
                    <a:lstStyle/>
                    <a:p>
                      <a:pPr algn="ctr">
                        <a:spcBef>
                          <a:spcPts val="600"/>
                        </a:spcBef>
                      </a:pPr>
                      <a:r>
                        <a:rPr kumimoji="1" lang="ja-JP" altLang="en-US" sz="1200" b="1">
                          <a:solidFill>
                            <a:schemeClr val="bg1"/>
                          </a:solidFill>
                        </a:rPr>
                        <a:t>対策</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spcBef>
                          <a:spcPts val="300"/>
                        </a:spcBef>
                      </a:pPr>
                      <a:r>
                        <a:rPr kumimoji="1" lang="ja-JP" altLang="en-US" sz="1100" dirty="0"/>
                        <a:t>運行車搭載センサーの個数を増やし、従来のセンサーより性能の高いものを搭載した</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48194694"/>
                  </a:ext>
                </a:extLst>
              </a:tr>
            </a:tbl>
          </a:graphicData>
        </a:graphic>
      </p:graphicFrame>
      <p:sp>
        <p:nvSpPr>
          <p:cNvPr id="5" name="正方形/長方形 4">
            <a:extLst>
              <a:ext uri="{FF2B5EF4-FFF2-40B4-BE49-F238E27FC236}">
                <a16:creationId xmlns:a16="http://schemas.microsoft.com/office/drawing/2014/main" id="{47C74F25-34B9-4D70-3896-EA80028CA7B3}"/>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1185210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CB69FCB9-577B-E2DE-7D94-1616D964DEE0}"/>
              </a:ext>
            </a:extLst>
          </p:cNvPr>
          <p:cNvSpPr/>
          <p:nvPr/>
        </p:nvSpPr>
        <p:spPr bwMode="gray">
          <a:xfrm>
            <a:off x="1351924" y="1021838"/>
            <a:ext cx="8136507" cy="250865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14</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1-(4). </a:t>
            </a:r>
            <a:r>
              <a:rPr lang="ja-JP" altLang="en-US"/>
              <a:t>これまでの走行実績</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事業概要</a:t>
            </a:r>
            <a:r>
              <a:rPr kumimoji="1" lang="ja-JP" altLang="en-US" sz="1100" b="0" i="0" u="none" strike="noStrike" kern="1200" cap="none" spc="0" normalizeH="0" baseline="0" noProof="0">
                <a:ln>
                  <a:noFill/>
                </a:ln>
                <a:solidFill>
                  <a:schemeClr val="bg1"/>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走行環境条件</a:t>
            </a:r>
            <a:endParaRPr kumimoji="1" lang="ja-JP" altLang="en-US" sz="1100" b="0" i="0" u="none" strike="noStrike" kern="1200" cap="none" spc="0" normalizeH="0" baseline="0" noProof="0">
              <a:ln>
                <a:noFill/>
              </a:ln>
              <a:solidFill>
                <a:schemeClr val="bg1"/>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7" name="正方形/長方形 6">
            <a:extLst>
              <a:ext uri="{FF2B5EF4-FFF2-40B4-BE49-F238E27FC236}">
                <a16:creationId xmlns:a16="http://schemas.microsoft.com/office/drawing/2014/main" id="{B3F4CFD6-085C-BB31-DAE7-BB2C10AB29C2}"/>
              </a:ext>
            </a:extLst>
          </p:cNvPr>
          <p:cNvSpPr/>
          <p:nvPr/>
        </p:nvSpPr>
        <p:spPr bwMode="gray">
          <a:xfrm>
            <a:off x="415925" y="3627783"/>
            <a:ext cx="936000" cy="2691805"/>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基本的な</a:t>
            </a:r>
            <a:endParaRPr kumimoji="1" lang="en-US" altLang="ja-JP" sz="14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運行方式のうち</a:t>
            </a:r>
            <a:endParaRPr kumimoji="1" lang="en-US" altLang="ja-JP" sz="14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手動介入があったもの</a:t>
            </a:r>
          </a:p>
        </p:txBody>
      </p:sp>
      <p:pic>
        <p:nvPicPr>
          <p:cNvPr id="32" name="図 31">
            <a:extLst>
              <a:ext uri="{FF2B5EF4-FFF2-40B4-BE49-F238E27FC236}">
                <a16:creationId xmlns:a16="http://schemas.microsoft.com/office/drawing/2014/main" id="{2B26ED84-0007-FB98-D1DC-74BDDECD1A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2011" y="1255696"/>
            <a:ext cx="4022989" cy="2043560"/>
          </a:xfrm>
          <a:prstGeom prst="rect">
            <a:avLst/>
          </a:prstGeom>
        </p:spPr>
      </p:pic>
      <p:sp>
        <p:nvSpPr>
          <p:cNvPr id="35" name="正方形/長方形 34">
            <a:extLst>
              <a:ext uri="{FF2B5EF4-FFF2-40B4-BE49-F238E27FC236}">
                <a16:creationId xmlns:a16="http://schemas.microsoft.com/office/drawing/2014/main" id="{D2B01FB2-3937-DE8C-6ECF-53B0556F9360}"/>
              </a:ext>
            </a:extLst>
          </p:cNvPr>
          <p:cNvSpPr/>
          <p:nvPr/>
        </p:nvSpPr>
        <p:spPr bwMode="gray">
          <a:xfrm rot="286550">
            <a:off x="3835319" y="2855062"/>
            <a:ext cx="1386328" cy="127133"/>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6" name="正方形/長方形 35">
            <a:extLst>
              <a:ext uri="{FF2B5EF4-FFF2-40B4-BE49-F238E27FC236}">
                <a16:creationId xmlns:a16="http://schemas.microsoft.com/office/drawing/2014/main" id="{4E078B96-1302-6730-729E-77E49D8556D5}"/>
              </a:ext>
            </a:extLst>
          </p:cNvPr>
          <p:cNvSpPr/>
          <p:nvPr/>
        </p:nvSpPr>
        <p:spPr bwMode="gray">
          <a:xfrm rot="18171427">
            <a:off x="4705947" y="2128797"/>
            <a:ext cx="1878709" cy="127268"/>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7" name="正方形/長方形 36">
            <a:extLst>
              <a:ext uri="{FF2B5EF4-FFF2-40B4-BE49-F238E27FC236}">
                <a16:creationId xmlns:a16="http://schemas.microsoft.com/office/drawing/2014/main" id="{8C1C530E-770D-BE51-0225-56C1C10FCBCE}"/>
              </a:ext>
            </a:extLst>
          </p:cNvPr>
          <p:cNvSpPr/>
          <p:nvPr/>
        </p:nvSpPr>
        <p:spPr bwMode="gray">
          <a:xfrm rot="19673483">
            <a:off x="3695764" y="1904294"/>
            <a:ext cx="2304121" cy="127133"/>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8" name="正方形/長方形 37">
            <a:extLst>
              <a:ext uri="{FF2B5EF4-FFF2-40B4-BE49-F238E27FC236}">
                <a16:creationId xmlns:a16="http://schemas.microsoft.com/office/drawing/2014/main" id="{C8F06766-C158-87F4-3085-D126DA6C3E9C}"/>
              </a:ext>
            </a:extLst>
          </p:cNvPr>
          <p:cNvSpPr/>
          <p:nvPr/>
        </p:nvSpPr>
        <p:spPr bwMode="gray">
          <a:xfrm rot="16577962">
            <a:off x="3776528" y="2636557"/>
            <a:ext cx="301395" cy="127268"/>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9" name="正方形/長方形 38">
            <a:extLst>
              <a:ext uri="{FF2B5EF4-FFF2-40B4-BE49-F238E27FC236}">
                <a16:creationId xmlns:a16="http://schemas.microsoft.com/office/drawing/2014/main" id="{A37FD251-5B50-4A60-30EC-502E9EEAD4F1}"/>
              </a:ext>
            </a:extLst>
          </p:cNvPr>
          <p:cNvSpPr/>
          <p:nvPr/>
        </p:nvSpPr>
        <p:spPr bwMode="gray">
          <a:xfrm rot="685203">
            <a:off x="5760690" y="1314772"/>
            <a:ext cx="430866" cy="127133"/>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1" name="星: 5 pt 40">
            <a:extLst>
              <a:ext uri="{FF2B5EF4-FFF2-40B4-BE49-F238E27FC236}">
                <a16:creationId xmlns:a16="http://schemas.microsoft.com/office/drawing/2014/main" id="{8C49220E-0DFD-E19A-49F5-792E5C4A36AE}"/>
              </a:ext>
            </a:extLst>
          </p:cNvPr>
          <p:cNvSpPr/>
          <p:nvPr/>
        </p:nvSpPr>
        <p:spPr bwMode="gray">
          <a:xfrm>
            <a:off x="3718951" y="2304469"/>
            <a:ext cx="159752" cy="166915"/>
          </a:xfrm>
          <a:prstGeom prst="star5">
            <a:avLst/>
          </a:prstGeom>
          <a:no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0" name="星: 5 pt 49">
            <a:extLst>
              <a:ext uri="{FF2B5EF4-FFF2-40B4-BE49-F238E27FC236}">
                <a16:creationId xmlns:a16="http://schemas.microsoft.com/office/drawing/2014/main" id="{5DE81861-4030-B6FC-9995-B34F341C18D0}"/>
              </a:ext>
            </a:extLst>
          </p:cNvPr>
          <p:cNvSpPr/>
          <p:nvPr/>
        </p:nvSpPr>
        <p:spPr bwMode="gray">
          <a:xfrm>
            <a:off x="3639074" y="2489457"/>
            <a:ext cx="159752" cy="166915"/>
          </a:xfrm>
          <a:prstGeom prst="star5">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1" name="フリーフォーム 98">
            <a:extLst>
              <a:ext uri="{FF2B5EF4-FFF2-40B4-BE49-F238E27FC236}">
                <a16:creationId xmlns:a16="http://schemas.microsoft.com/office/drawing/2014/main" id="{18071F95-28F6-C35E-16F6-245C3DF70722}"/>
              </a:ext>
            </a:extLst>
          </p:cNvPr>
          <p:cNvSpPr>
            <a:spLocks noChangeAspect="1"/>
          </p:cNvSpPr>
          <p:nvPr/>
        </p:nvSpPr>
        <p:spPr bwMode="gray">
          <a:xfrm>
            <a:off x="5802833" y="2095694"/>
            <a:ext cx="222719" cy="222482"/>
          </a:xfrm>
          <a:custGeom>
            <a:avLst/>
            <a:gdLst>
              <a:gd name="connsiteX0" fmla="*/ 2975170 w 4428000"/>
              <a:gd name="connsiteY0" fmla="*/ 2607740 h 4428000"/>
              <a:gd name="connsiteX1" fmla="*/ 2829116 w 4428000"/>
              <a:gd name="connsiteY1" fmla="*/ 2753794 h 4428000"/>
              <a:gd name="connsiteX2" fmla="*/ 2837289 w 4428000"/>
              <a:gd name="connsiteY2" fmla="*/ 2794275 h 4428000"/>
              <a:gd name="connsiteX3" fmla="*/ 2840594 w 4428000"/>
              <a:gd name="connsiteY3" fmla="*/ 2810645 h 4428000"/>
              <a:gd name="connsiteX4" fmla="*/ 2975170 w 4428000"/>
              <a:gd name="connsiteY4" fmla="*/ 2899848 h 4428000"/>
              <a:gd name="connsiteX5" fmla="*/ 3109746 w 4428000"/>
              <a:gd name="connsiteY5" fmla="*/ 2810645 h 4428000"/>
              <a:gd name="connsiteX6" fmla="*/ 3113051 w 4428000"/>
              <a:gd name="connsiteY6" fmla="*/ 2794275 h 4428000"/>
              <a:gd name="connsiteX7" fmla="*/ 3121224 w 4428000"/>
              <a:gd name="connsiteY7" fmla="*/ 2753794 h 4428000"/>
              <a:gd name="connsiteX8" fmla="*/ 2975170 w 4428000"/>
              <a:gd name="connsiteY8" fmla="*/ 2607740 h 4428000"/>
              <a:gd name="connsiteX9" fmla="*/ 1570632 w 4428000"/>
              <a:gd name="connsiteY9" fmla="*/ 2607740 h 4428000"/>
              <a:gd name="connsiteX10" fmla="*/ 1424578 w 4428000"/>
              <a:gd name="connsiteY10" fmla="*/ 2753794 h 4428000"/>
              <a:gd name="connsiteX11" fmla="*/ 1432751 w 4428000"/>
              <a:gd name="connsiteY11" fmla="*/ 2794275 h 4428000"/>
              <a:gd name="connsiteX12" fmla="*/ 1436056 w 4428000"/>
              <a:gd name="connsiteY12" fmla="*/ 2810645 h 4428000"/>
              <a:gd name="connsiteX13" fmla="*/ 1570632 w 4428000"/>
              <a:gd name="connsiteY13" fmla="*/ 2899848 h 4428000"/>
              <a:gd name="connsiteX14" fmla="*/ 1705208 w 4428000"/>
              <a:gd name="connsiteY14" fmla="*/ 2810645 h 4428000"/>
              <a:gd name="connsiteX15" fmla="*/ 1708513 w 4428000"/>
              <a:gd name="connsiteY15" fmla="*/ 2794275 h 4428000"/>
              <a:gd name="connsiteX16" fmla="*/ 1716686 w 4428000"/>
              <a:gd name="connsiteY16" fmla="*/ 2753794 h 4428000"/>
              <a:gd name="connsiteX17" fmla="*/ 1570632 w 4428000"/>
              <a:gd name="connsiteY17" fmla="*/ 2607740 h 4428000"/>
              <a:gd name="connsiteX18" fmla="*/ 2814869 w 4428000"/>
              <a:gd name="connsiteY18" fmla="*/ 1758783 h 4428000"/>
              <a:gd name="connsiteX19" fmla="*/ 2814869 w 4428000"/>
              <a:gd name="connsiteY19" fmla="*/ 1972753 h 4428000"/>
              <a:gd name="connsiteX20" fmla="*/ 3010387 w 4428000"/>
              <a:gd name="connsiteY20" fmla="*/ 1972753 h 4428000"/>
              <a:gd name="connsiteX21" fmla="*/ 3010387 w 4428000"/>
              <a:gd name="connsiteY21" fmla="*/ 1758783 h 4428000"/>
              <a:gd name="connsiteX22" fmla="*/ 2143956 w 4428000"/>
              <a:gd name="connsiteY22" fmla="*/ 1758783 h 4428000"/>
              <a:gd name="connsiteX23" fmla="*/ 2143956 w 4428000"/>
              <a:gd name="connsiteY23" fmla="*/ 1972753 h 4428000"/>
              <a:gd name="connsiteX24" fmla="*/ 2339474 w 4428000"/>
              <a:gd name="connsiteY24" fmla="*/ 1972753 h 4428000"/>
              <a:gd name="connsiteX25" fmla="*/ 2339474 w 4428000"/>
              <a:gd name="connsiteY25" fmla="*/ 1758783 h 4428000"/>
              <a:gd name="connsiteX26" fmla="*/ 1524660 w 4428000"/>
              <a:gd name="connsiteY26" fmla="*/ 1747340 h 4428000"/>
              <a:gd name="connsiteX27" fmla="*/ 1468977 w 4428000"/>
              <a:gd name="connsiteY27" fmla="*/ 1892401 h 4428000"/>
              <a:gd name="connsiteX28" fmla="*/ 1468976 w 4428000"/>
              <a:gd name="connsiteY28" fmla="*/ 2159304 h 4428000"/>
              <a:gd name="connsiteX29" fmla="*/ 1675282 w 4428000"/>
              <a:gd name="connsiteY29" fmla="*/ 2159304 h 4428000"/>
              <a:gd name="connsiteX30" fmla="*/ 1675281 w 4428000"/>
              <a:gd name="connsiteY30" fmla="*/ 1747340 h 4428000"/>
              <a:gd name="connsiteX31" fmla="*/ 2740387 w 4428000"/>
              <a:gd name="connsiteY31" fmla="*/ 1578783 h 4428000"/>
              <a:gd name="connsiteX32" fmla="*/ 3100387 w 4428000"/>
              <a:gd name="connsiteY32" fmla="*/ 1578783 h 4428000"/>
              <a:gd name="connsiteX33" fmla="*/ 3190387 w 4428000"/>
              <a:gd name="connsiteY33" fmla="*/ 1668783 h 4428000"/>
              <a:gd name="connsiteX34" fmla="*/ 3189790 w 4428000"/>
              <a:gd name="connsiteY34" fmla="*/ 1671739 h 4428000"/>
              <a:gd name="connsiteX35" fmla="*/ 3190387 w 4428000"/>
              <a:gd name="connsiteY35" fmla="*/ 1674694 h 4428000"/>
              <a:gd name="connsiteX36" fmla="*/ 3190387 w 4428000"/>
              <a:gd name="connsiteY36" fmla="*/ 2034694 h 4428000"/>
              <a:gd name="connsiteX37" fmla="*/ 3190387 w 4428000"/>
              <a:gd name="connsiteY37" fmla="*/ 2062753 h 4428000"/>
              <a:gd name="connsiteX38" fmla="*/ 3100387 w 4428000"/>
              <a:gd name="connsiteY38" fmla="*/ 2152753 h 4428000"/>
              <a:gd name="connsiteX39" fmla="*/ 2740387 w 4428000"/>
              <a:gd name="connsiteY39" fmla="*/ 2152753 h 4428000"/>
              <a:gd name="connsiteX40" fmla="*/ 2634869 w 4428000"/>
              <a:gd name="connsiteY40" fmla="*/ 2034694 h 4428000"/>
              <a:gd name="connsiteX41" fmla="*/ 2634869 w 4428000"/>
              <a:gd name="connsiteY41" fmla="*/ 1674694 h 4428000"/>
              <a:gd name="connsiteX42" fmla="*/ 2740387 w 4428000"/>
              <a:gd name="connsiteY42" fmla="*/ 1578783 h 4428000"/>
              <a:gd name="connsiteX43" fmla="*/ 2069474 w 4428000"/>
              <a:gd name="connsiteY43" fmla="*/ 1578783 h 4428000"/>
              <a:gd name="connsiteX44" fmla="*/ 2429474 w 4428000"/>
              <a:gd name="connsiteY44" fmla="*/ 1578783 h 4428000"/>
              <a:gd name="connsiteX45" fmla="*/ 2519474 w 4428000"/>
              <a:gd name="connsiteY45" fmla="*/ 1668783 h 4428000"/>
              <a:gd name="connsiteX46" fmla="*/ 2518877 w 4428000"/>
              <a:gd name="connsiteY46" fmla="*/ 1671739 h 4428000"/>
              <a:gd name="connsiteX47" fmla="*/ 2519474 w 4428000"/>
              <a:gd name="connsiteY47" fmla="*/ 1674694 h 4428000"/>
              <a:gd name="connsiteX48" fmla="*/ 2519474 w 4428000"/>
              <a:gd name="connsiteY48" fmla="*/ 2034694 h 4428000"/>
              <a:gd name="connsiteX49" fmla="*/ 2519474 w 4428000"/>
              <a:gd name="connsiteY49" fmla="*/ 2062753 h 4428000"/>
              <a:gd name="connsiteX50" fmla="*/ 2429474 w 4428000"/>
              <a:gd name="connsiteY50" fmla="*/ 2152753 h 4428000"/>
              <a:gd name="connsiteX51" fmla="*/ 2069474 w 4428000"/>
              <a:gd name="connsiteY51" fmla="*/ 2152753 h 4428000"/>
              <a:gd name="connsiteX52" fmla="*/ 1963956 w 4428000"/>
              <a:gd name="connsiteY52" fmla="*/ 2034694 h 4428000"/>
              <a:gd name="connsiteX53" fmla="*/ 1963956 w 4428000"/>
              <a:gd name="connsiteY53" fmla="*/ 1674694 h 4428000"/>
              <a:gd name="connsiteX54" fmla="*/ 2069474 w 4428000"/>
              <a:gd name="connsiteY54" fmla="*/ 1578783 h 4428000"/>
              <a:gd name="connsiteX55" fmla="*/ 1463551 w 4428000"/>
              <a:gd name="connsiteY55" fmla="*/ 1567340 h 4428000"/>
              <a:gd name="connsiteX56" fmla="*/ 1751551 w 4428000"/>
              <a:gd name="connsiteY56" fmla="*/ 1567340 h 4428000"/>
              <a:gd name="connsiteX57" fmla="*/ 1815191 w 4428000"/>
              <a:gd name="connsiteY57" fmla="*/ 1593700 h 4428000"/>
              <a:gd name="connsiteX58" fmla="*/ 1815504 w 4428000"/>
              <a:gd name="connsiteY58" fmla="*/ 1594166 h 4428000"/>
              <a:gd name="connsiteX59" fmla="*/ 1828921 w 4428000"/>
              <a:gd name="connsiteY59" fmla="*/ 1603212 h 4428000"/>
              <a:gd name="connsiteX60" fmla="*/ 1855281 w 4428000"/>
              <a:gd name="connsiteY60" fmla="*/ 1666852 h 4428000"/>
              <a:gd name="connsiteX61" fmla="*/ 1855281 w 4428000"/>
              <a:gd name="connsiteY61" fmla="*/ 2242852 h 4428000"/>
              <a:gd name="connsiteX62" fmla="*/ 1765281 w 4428000"/>
              <a:gd name="connsiteY62" fmla="*/ 2332852 h 4428000"/>
              <a:gd name="connsiteX63" fmla="*/ 1751404 w 4428000"/>
              <a:gd name="connsiteY63" fmla="*/ 2330050 h 4428000"/>
              <a:gd name="connsiteX64" fmla="*/ 1748169 w 4428000"/>
              <a:gd name="connsiteY64" fmla="*/ 2332232 h 4428000"/>
              <a:gd name="connsiteX65" fmla="*/ 1390105 w 4428000"/>
              <a:gd name="connsiteY65" fmla="*/ 2332232 h 4428000"/>
              <a:gd name="connsiteX66" fmla="*/ 1388248 w 4428000"/>
              <a:gd name="connsiteY66" fmla="*/ 2330980 h 4428000"/>
              <a:gd name="connsiteX67" fmla="*/ 1378976 w 4428000"/>
              <a:gd name="connsiteY67" fmla="*/ 2332852 h 4428000"/>
              <a:gd name="connsiteX68" fmla="*/ 1288976 w 4428000"/>
              <a:gd name="connsiteY68" fmla="*/ 2242852 h 4428000"/>
              <a:gd name="connsiteX69" fmla="*/ 1288976 w 4428000"/>
              <a:gd name="connsiteY69" fmla="*/ 1882852 h 4428000"/>
              <a:gd name="connsiteX70" fmla="*/ 1297415 w 4428000"/>
              <a:gd name="connsiteY70" fmla="*/ 1837056 h 4428000"/>
              <a:gd name="connsiteX71" fmla="*/ 1374823 w 4428000"/>
              <a:gd name="connsiteY71" fmla="*/ 1635402 h 4428000"/>
              <a:gd name="connsiteX72" fmla="*/ 1379451 w 4428000"/>
              <a:gd name="connsiteY72" fmla="*/ 1628114 h 4428000"/>
              <a:gd name="connsiteX73" fmla="*/ 1380623 w 4428000"/>
              <a:gd name="connsiteY73" fmla="*/ 1622308 h 4428000"/>
              <a:gd name="connsiteX74" fmla="*/ 1463551 w 4428000"/>
              <a:gd name="connsiteY74" fmla="*/ 1567340 h 4428000"/>
              <a:gd name="connsiteX75" fmla="*/ 1362378 w 4428000"/>
              <a:gd name="connsiteY75" fmla="*/ 1408772 h 4428000"/>
              <a:gd name="connsiteX76" fmla="*/ 1107224 w 4428000"/>
              <a:gd name="connsiteY76" fmla="*/ 1978251 h 4428000"/>
              <a:gd name="connsiteX77" fmla="*/ 1107224 w 4428000"/>
              <a:gd name="connsiteY77" fmla="*/ 2398768 h 4428000"/>
              <a:gd name="connsiteX78" fmla="*/ 1265323 w 4428000"/>
              <a:gd name="connsiteY78" fmla="*/ 2592750 h 4428000"/>
              <a:gd name="connsiteX79" fmla="*/ 1292436 w 4428000"/>
              <a:gd name="connsiteY79" fmla="*/ 2595483 h 4428000"/>
              <a:gd name="connsiteX80" fmla="*/ 1304065 w 4428000"/>
              <a:gd name="connsiteY80" fmla="*/ 2574058 h 4428000"/>
              <a:gd name="connsiteX81" fmla="*/ 1570632 w 4428000"/>
              <a:gd name="connsiteY81" fmla="*/ 2432325 h 4428000"/>
              <a:gd name="connsiteX82" fmla="*/ 1837199 w 4428000"/>
              <a:gd name="connsiteY82" fmla="*/ 2574058 h 4428000"/>
              <a:gd name="connsiteX83" fmla="*/ 1849528 w 4428000"/>
              <a:gd name="connsiteY83" fmla="*/ 2596772 h 4428000"/>
              <a:gd name="connsiteX84" fmla="*/ 2696274 w 4428000"/>
              <a:gd name="connsiteY84" fmla="*/ 2596772 h 4428000"/>
              <a:gd name="connsiteX85" fmla="*/ 2708603 w 4428000"/>
              <a:gd name="connsiteY85" fmla="*/ 2574058 h 4428000"/>
              <a:gd name="connsiteX86" fmla="*/ 2975170 w 4428000"/>
              <a:gd name="connsiteY86" fmla="*/ 2432325 h 4428000"/>
              <a:gd name="connsiteX87" fmla="*/ 3202483 w 4428000"/>
              <a:gd name="connsiteY87" fmla="*/ 2526482 h 4428000"/>
              <a:gd name="connsiteX88" fmla="*/ 3237928 w 4428000"/>
              <a:gd name="connsiteY88" fmla="*/ 2569441 h 4428000"/>
              <a:gd name="connsiteX89" fmla="*/ 3283407 w 4428000"/>
              <a:gd name="connsiteY89" fmla="*/ 2538778 h 4428000"/>
              <a:gd name="connsiteX90" fmla="*/ 3341401 w 4428000"/>
              <a:gd name="connsiteY90" fmla="*/ 2398768 h 4428000"/>
              <a:gd name="connsiteX91" fmla="*/ 3341401 w 4428000"/>
              <a:gd name="connsiteY91" fmla="*/ 1606776 h 4428000"/>
              <a:gd name="connsiteX92" fmla="*/ 3143397 w 4428000"/>
              <a:gd name="connsiteY92" fmla="*/ 1408772 h 4428000"/>
              <a:gd name="connsiteX93" fmla="*/ 1227737 w 4428000"/>
              <a:gd name="connsiteY93" fmla="*/ 1222650 h 4428000"/>
              <a:gd name="connsiteX94" fmla="*/ 3304177 w 4428000"/>
              <a:gd name="connsiteY94" fmla="*/ 1222650 h 4428000"/>
              <a:gd name="connsiteX95" fmla="*/ 3530400 w 4428000"/>
              <a:gd name="connsiteY95" fmla="*/ 1484593 h 4428000"/>
              <a:gd name="connsiteX96" fmla="*/ 3530400 w 4428000"/>
              <a:gd name="connsiteY96" fmla="*/ 2532333 h 4428000"/>
              <a:gd name="connsiteX97" fmla="*/ 3304177 w 4428000"/>
              <a:gd name="connsiteY97" fmla="*/ 2794275 h 4428000"/>
              <a:gd name="connsiteX98" fmla="*/ 3292558 w 4428000"/>
              <a:gd name="connsiteY98" fmla="*/ 2794275 h 4428000"/>
              <a:gd name="connsiteX99" fmla="*/ 3290108 w 4428000"/>
              <a:gd name="connsiteY99" fmla="*/ 2818581 h 4428000"/>
              <a:gd name="connsiteX100" fmla="*/ 2975170 w 4428000"/>
              <a:gd name="connsiteY100" fmla="*/ 3075263 h 4428000"/>
              <a:gd name="connsiteX101" fmla="*/ 2660232 w 4428000"/>
              <a:gd name="connsiteY101" fmla="*/ 2818581 h 4428000"/>
              <a:gd name="connsiteX102" fmla="*/ 2657782 w 4428000"/>
              <a:gd name="connsiteY102" fmla="*/ 2794275 h 4428000"/>
              <a:gd name="connsiteX103" fmla="*/ 1888020 w 4428000"/>
              <a:gd name="connsiteY103" fmla="*/ 2794275 h 4428000"/>
              <a:gd name="connsiteX104" fmla="*/ 1885570 w 4428000"/>
              <a:gd name="connsiteY104" fmla="*/ 2818581 h 4428000"/>
              <a:gd name="connsiteX105" fmla="*/ 1570632 w 4428000"/>
              <a:gd name="connsiteY105" fmla="*/ 3075263 h 4428000"/>
              <a:gd name="connsiteX106" fmla="*/ 1255694 w 4428000"/>
              <a:gd name="connsiteY106" fmla="*/ 2818581 h 4428000"/>
              <a:gd name="connsiteX107" fmla="*/ 1253244 w 4428000"/>
              <a:gd name="connsiteY107" fmla="*/ 2794275 h 4428000"/>
              <a:gd name="connsiteX108" fmla="*/ 1132486 w 4428000"/>
              <a:gd name="connsiteY108" fmla="*/ 2794275 h 4428000"/>
              <a:gd name="connsiteX109" fmla="*/ 906263 w 4428000"/>
              <a:gd name="connsiteY109" fmla="*/ 2532333 h 4428000"/>
              <a:gd name="connsiteX110" fmla="*/ 911026 w 4428000"/>
              <a:gd name="connsiteY110" fmla="*/ 1986411 h 4428000"/>
              <a:gd name="connsiteX111" fmla="*/ 1227737 w 4428000"/>
              <a:gd name="connsiteY111" fmla="*/ 1222650 h 4428000"/>
              <a:gd name="connsiteX112" fmla="*/ 2214000 w 4428000"/>
              <a:gd name="connsiteY112" fmla="*/ 180000 h 4428000"/>
              <a:gd name="connsiteX113" fmla="*/ 180000 w 4428000"/>
              <a:gd name="connsiteY113" fmla="*/ 2214000 h 4428000"/>
              <a:gd name="connsiteX114" fmla="*/ 2214000 w 4428000"/>
              <a:gd name="connsiteY114" fmla="*/ 4248000 h 4428000"/>
              <a:gd name="connsiteX115" fmla="*/ 4248000 w 4428000"/>
              <a:gd name="connsiteY115" fmla="*/ 2214000 h 4428000"/>
              <a:gd name="connsiteX116" fmla="*/ 2214000 w 4428000"/>
              <a:gd name="connsiteY116" fmla="*/ 180000 h 4428000"/>
              <a:gd name="connsiteX117" fmla="*/ 2214000 w 4428000"/>
              <a:gd name="connsiteY117" fmla="*/ 0 h 4428000"/>
              <a:gd name="connsiteX118" fmla="*/ 4428000 w 4428000"/>
              <a:gd name="connsiteY118" fmla="*/ 2214000 h 4428000"/>
              <a:gd name="connsiteX119" fmla="*/ 2214000 w 4428000"/>
              <a:gd name="connsiteY119" fmla="*/ 4428000 h 4428000"/>
              <a:gd name="connsiteX120" fmla="*/ 0 w 4428000"/>
              <a:gd name="connsiteY120" fmla="*/ 2214000 h 4428000"/>
              <a:gd name="connsiteX121" fmla="*/ 2214000 w 4428000"/>
              <a:gd name="connsiteY121"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4428000" h="4428000">
                <a:moveTo>
                  <a:pt x="2975170" y="2607740"/>
                </a:moveTo>
                <a:cubicBezTo>
                  <a:pt x="2894507" y="2607740"/>
                  <a:pt x="2829116" y="2673131"/>
                  <a:pt x="2829116" y="2753794"/>
                </a:cubicBezTo>
                <a:lnTo>
                  <a:pt x="2837289" y="2794275"/>
                </a:lnTo>
                <a:lnTo>
                  <a:pt x="2840594" y="2810645"/>
                </a:lnTo>
                <a:cubicBezTo>
                  <a:pt x="2862766" y="2863066"/>
                  <a:pt x="2914673" y="2899848"/>
                  <a:pt x="2975170" y="2899848"/>
                </a:cubicBezTo>
                <a:cubicBezTo>
                  <a:pt x="3035667" y="2899848"/>
                  <a:pt x="3087574" y="2863066"/>
                  <a:pt x="3109746" y="2810645"/>
                </a:cubicBezTo>
                <a:lnTo>
                  <a:pt x="3113051" y="2794275"/>
                </a:lnTo>
                <a:lnTo>
                  <a:pt x="3121224" y="2753794"/>
                </a:lnTo>
                <a:cubicBezTo>
                  <a:pt x="3121224" y="2673131"/>
                  <a:pt x="3055833" y="2607740"/>
                  <a:pt x="2975170" y="2607740"/>
                </a:cubicBezTo>
                <a:close/>
                <a:moveTo>
                  <a:pt x="1570632" y="2607740"/>
                </a:moveTo>
                <a:cubicBezTo>
                  <a:pt x="1489969" y="2607740"/>
                  <a:pt x="1424578" y="2673131"/>
                  <a:pt x="1424578" y="2753794"/>
                </a:cubicBezTo>
                <a:lnTo>
                  <a:pt x="1432751" y="2794275"/>
                </a:lnTo>
                <a:lnTo>
                  <a:pt x="1436056" y="2810645"/>
                </a:lnTo>
                <a:cubicBezTo>
                  <a:pt x="1458228" y="2863066"/>
                  <a:pt x="1510135" y="2899848"/>
                  <a:pt x="1570632" y="2899848"/>
                </a:cubicBezTo>
                <a:cubicBezTo>
                  <a:pt x="1631129" y="2899848"/>
                  <a:pt x="1683036" y="2863066"/>
                  <a:pt x="1705208" y="2810645"/>
                </a:cubicBezTo>
                <a:lnTo>
                  <a:pt x="1708513" y="2794275"/>
                </a:lnTo>
                <a:lnTo>
                  <a:pt x="1716686" y="2753794"/>
                </a:lnTo>
                <a:cubicBezTo>
                  <a:pt x="1716686" y="2673131"/>
                  <a:pt x="1651295" y="2607740"/>
                  <a:pt x="1570632" y="2607740"/>
                </a:cubicBezTo>
                <a:close/>
                <a:moveTo>
                  <a:pt x="2814869" y="1758783"/>
                </a:moveTo>
                <a:lnTo>
                  <a:pt x="2814869" y="1972753"/>
                </a:lnTo>
                <a:lnTo>
                  <a:pt x="3010387" y="1972753"/>
                </a:lnTo>
                <a:lnTo>
                  <a:pt x="3010387" y="1758783"/>
                </a:lnTo>
                <a:close/>
                <a:moveTo>
                  <a:pt x="2143956" y="1758783"/>
                </a:moveTo>
                <a:lnTo>
                  <a:pt x="2143956" y="1972753"/>
                </a:lnTo>
                <a:lnTo>
                  <a:pt x="2339474" y="1972753"/>
                </a:lnTo>
                <a:lnTo>
                  <a:pt x="2339474" y="1758783"/>
                </a:lnTo>
                <a:close/>
                <a:moveTo>
                  <a:pt x="1524660" y="1747340"/>
                </a:moveTo>
                <a:lnTo>
                  <a:pt x="1468977" y="1892401"/>
                </a:lnTo>
                <a:lnTo>
                  <a:pt x="1468976" y="2159304"/>
                </a:lnTo>
                <a:lnTo>
                  <a:pt x="1675282" y="2159304"/>
                </a:lnTo>
                <a:lnTo>
                  <a:pt x="1675281" y="1747340"/>
                </a:lnTo>
                <a:close/>
                <a:moveTo>
                  <a:pt x="2740387" y="1578783"/>
                </a:moveTo>
                <a:lnTo>
                  <a:pt x="3100387" y="1578783"/>
                </a:lnTo>
                <a:cubicBezTo>
                  <a:pt x="3150093" y="1578783"/>
                  <a:pt x="3190387" y="1619077"/>
                  <a:pt x="3190387" y="1668783"/>
                </a:cubicBezTo>
                <a:lnTo>
                  <a:pt x="3189790" y="1671739"/>
                </a:lnTo>
                <a:lnTo>
                  <a:pt x="3190387" y="1674694"/>
                </a:lnTo>
                <a:lnTo>
                  <a:pt x="3190387" y="2034694"/>
                </a:lnTo>
                <a:lnTo>
                  <a:pt x="3190387" y="2062753"/>
                </a:lnTo>
                <a:cubicBezTo>
                  <a:pt x="3190387" y="2112459"/>
                  <a:pt x="3150093" y="2152753"/>
                  <a:pt x="3100387" y="2152753"/>
                </a:cubicBezTo>
                <a:lnTo>
                  <a:pt x="2740387" y="2152753"/>
                </a:lnTo>
                <a:cubicBezTo>
                  <a:pt x="2662801" y="2133077"/>
                  <a:pt x="2634424" y="2068006"/>
                  <a:pt x="2634869" y="2034694"/>
                </a:cubicBezTo>
                <a:lnTo>
                  <a:pt x="2634869" y="1674694"/>
                </a:lnTo>
                <a:cubicBezTo>
                  <a:pt x="2637000" y="1629618"/>
                  <a:pt x="2696286" y="1581888"/>
                  <a:pt x="2740387" y="1578783"/>
                </a:cubicBezTo>
                <a:close/>
                <a:moveTo>
                  <a:pt x="2069474" y="1578783"/>
                </a:moveTo>
                <a:lnTo>
                  <a:pt x="2429474" y="1578783"/>
                </a:lnTo>
                <a:cubicBezTo>
                  <a:pt x="2479180" y="1578783"/>
                  <a:pt x="2519474" y="1619077"/>
                  <a:pt x="2519474" y="1668783"/>
                </a:cubicBezTo>
                <a:lnTo>
                  <a:pt x="2518877" y="1671739"/>
                </a:lnTo>
                <a:lnTo>
                  <a:pt x="2519474" y="1674694"/>
                </a:lnTo>
                <a:lnTo>
                  <a:pt x="2519474" y="2034694"/>
                </a:lnTo>
                <a:lnTo>
                  <a:pt x="2519474" y="2062753"/>
                </a:lnTo>
                <a:cubicBezTo>
                  <a:pt x="2519474" y="2112459"/>
                  <a:pt x="2479180" y="2152753"/>
                  <a:pt x="2429474" y="2152753"/>
                </a:cubicBezTo>
                <a:lnTo>
                  <a:pt x="2069474" y="2152753"/>
                </a:lnTo>
                <a:cubicBezTo>
                  <a:pt x="1991888" y="2133077"/>
                  <a:pt x="1963511" y="2068006"/>
                  <a:pt x="1963956" y="2034694"/>
                </a:cubicBezTo>
                <a:lnTo>
                  <a:pt x="1963956" y="1674694"/>
                </a:lnTo>
                <a:cubicBezTo>
                  <a:pt x="1966087" y="1629618"/>
                  <a:pt x="2025373" y="1581888"/>
                  <a:pt x="2069474" y="1578783"/>
                </a:cubicBezTo>
                <a:close/>
                <a:moveTo>
                  <a:pt x="1463551" y="1567340"/>
                </a:moveTo>
                <a:lnTo>
                  <a:pt x="1751551" y="1567340"/>
                </a:lnTo>
                <a:cubicBezTo>
                  <a:pt x="1776403" y="1567340"/>
                  <a:pt x="1798904" y="1577414"/>
                  <a:pt x="1815191" y="1593700"/>
                </a:cubicBezTo>
                <a:lnTo>
                  <a:pt x="1815504" y="1594166"/>
                </a:lnTo>
                <a:lnTo>
                  <a:pt x="1828921" y="1603212"/>
                </a:lnTo>
                <a:cubicBezTo>
                  <a:pt x="1845208" y="1619499"/>
                  <a:pt x="1855282" y="1641999"/>
                  <a:pt x="1855281" y="1666852"/>
                </a:cubicBezTo>
                <a:lnTo>
                  <a:pt x="1855281" y="2242852"/>
                </a:lnTo>
                <a:cubicBezTo>
                  <a:pt x="1855281" y="2292558"/>
                  <a:pt x="1814988" y="2332853"/>
                  <a:pt x="1765281" y="2332852"/>
                </a:cubicBezTo>
                <a:lnTo>
                  <a:pt x="1751404" y="2330050"/>
                </a:lnTo>
                <a:lnTo>
                  <a:pt x="1748169" y="2332232"/>
                </a:lnTo>
                <a:cubicBezTo>
                  <a:pt x="1687952" y="2332595"/>
                  <a:pt x="1450091" y="2332440"/>
                  <a:pt x="1390105" y="2332232"/>
                </a:cubicBezTo>
                <a:cubicBezTo>
                  <a:pt x="1389486" y="2331814"/>
                  <a:pt x="1388866" y="2331398"/>
                  <a:pt x="1388248" y="2330980"/>
                </a:cubicBezTo>
                <a:lnTo>
                  <a:pt x="1378976" y="2332852"/>
                </a:lnTo>
                <a:cubicBezTo>
                  <a:pt x="1329271" y="2332852"/>
                  <a:pt x="1288977" y="2292558"/>
                  <a:pt x="1288976" y="2242852"/>
                </a:cubicBezTo>
                <a:lnTo>
                  <a:pt x="1288976" y="1882852"/>
                </a:lnTo>
                <a:lnTo>
                  <a:pt x="1297415" y="1837056"/>
                </a:lnTo>
                <a:lnTo>
                  <a:pt x="1374823" y="1635402"/>
                </a:lnTo>
                <a:lnTo>
                  <a:pt x="1379451" y="1628114"/>
                </a:lnTo>
                <a:lnTo>
                  <a:pt x="1380623" y="1622308"/>
                </a:lnTo>
                <a:cubicBezTo>
                  <a:pt x="1394285" y="1590006"/>
                  <a:pt x="1426271" y="1567340"/>
                  <a:pt x="1463551" y="1567340"/>
                </a:cubicBezTo>
                <a:close/>
                <a:moveTo>
                  <a:pt x="1362378" y="1408772"/>
                </a:moveTo>
                <a:cubicBezTo>
                  <a:pt x="1253023" y="1408772"/>
                  <a:pt x="1107224" y="1868896"/>
                  <a:pt x="1107224" y="1978251"/>
                </a:cubicBezTo>
                <a:lnTo>
                  <a:pt x="1107224" y="2398768"/>
                </a:lnTo>
                <a:cubicBezTo>
                  <a:pt x="1107224" y="2494454"/>
                  <a:pt x="1175096" y="2574286"/>
                  <a:pt x="1265323" y="2592750"/>
                </a:cubicBezTo>
                <a:lnTo>
                  <a:pt x="1292436" y="2595483"/>
                </a:lnTo>
                <a:lnTo>
                  <a:pt x="1304065" y="2574058"/>
                </a:lnTo>
                <a:cubicBezTo>
                  <a:pt x="1361835" y="2488547"/>
                  <a:pt x="1459668" y="2432325"/>
                  <a:pt x="1570632" y="2432325"/>
                </a:cubicBezTo>
                <a:cubicBezTo>
                  <a:pt x="1681596" y="2432325"/>
                  <a:pt x="1779429" y="2488547"/>
                  <a:pt x="1837199" y="2574058"/>
                </a:cubicBezTo>
                <a:lnTo>
                  <a:pt x="1849528" y="2596772"/>
                </a:lnTo>
                <a:lnTo>
                  <a:pt x="2696274" y="2596772"/>
                </a:lnTo>
                <a:lnTo>
                  <a:pt x="2708603" y="2574058"/>
                </a:lnTo>
                <a:cubicBezTo>
                  <a:pt x="2766373" y="2488547"/>
                  <a:pt x="2864206" y="2432325"/>
                  <a:pt x="2975170" y="2432325"/>
                </a:cubicBezTo>
                <a:cubicBezTo>
                  <a:pt x="3063941" y="2432325"/>
                  <a:pt x="3144308" y="2468307"/>
                  <a:pt x="3202483" y="2526482"/>
                </a:cubicBezTo>
                <a:lnTo>
                  <a:pt x="3237928" y="2569441"/>
                </a:lnTo>
                <a:lnTo>
                  <a:pt x="3283407" y="2538778"/>
                </a:lnTo>
                <a:cubicBezTo>
                  <a:pt x="3319239" y="2502947"/>
                  <a:pt x="3341401" y="2453446"/>
                  <a:pt x="3341401" y="2398768"/>
                </a:cubicBezTo>
                <a:lnTo>
                  <a:pt x="3341401" y="1606776"/>
                </a:lnTo>
                <a:cubicBezTo>
                  <a:pt x="3341401" y="1497421"/>
                  <a:pt x="3252752" y="1408772"/>
                  <a:pt x="3143397" y="1408772"/>
                </a:cubicBezTo>
                <a:close/>
                <a:moveTo>
                  <a:pt x="1227737" y="1222650"/>
                </a:moveTo>
                <a:lnTo>
                  <a:pt x="3304177" y="1222650"/>
                </a:lnTo>
                <a:cubicBezTo>
                  <a:pt x="3429117" y="1222650"/>
                  <a:pt x="3530400" y="1339925"/>
                  <a:pt x="3530400" y="1484593"/>
                </a:cubicBezTo>
                <a:lnTo>
                  <a:pt x="3530400" y="2532333"/>
                </a:lnTo>
                <a:cubicBezTo>
                  <a:pt x="3530400" y="2677000"/>
                  <a:pt x="3429117" y="2794275"/>
                  <a:pt x="3304177" y="2794275"/>
                </a:cubicBezTo>
                <a:lnTo>
                  <a:pt x="3292558" y="2794275"/>
                </a:lnTo>
                <a:lnTo>
                  <a:pt x="3290108" y="2818581"/>
                </a:lnTo>
                <a:cubicBezTo>
                  <a:pt x="3260132" y="2965069"/>
                  <a:pt x="3130519" y="3075263"/>
                  <a:pt x="2975170" y="3075263"/>
                </a:cubicBezTo>
                <a:cubicBezTo>
                  <a:pt x="2819821" y="3075263"/>
                  <a:pt x="2690208" y="2965069"/>
                  <a:pt x="2660232" y="2818581"/>
                </a:cubicBezTo>
                <a:lnTo>
                  <a:pt x="2657782" y="2794275"/>
                </a:lnTo>
                <a:lnTo>
                  <a:pt x="1888020" y="2794275"/>
                </a:lnTo>
                <a:lnTo>
                  <a:pt x="1885570" y="2818581"/>
                </a:lnTo>
                <a:cubicBezTo>
                  <a:pt x="1855594" y="2965069"/>
                  <a:pt x="1725981" y="3075263"/>
                  <a:pt x="1570632" y="3075263"/>
                </a:cubicBezTo>
                <a:cubicBezTo>
                  <a:pt x="1415283" y="3075263"/>
                  <a:pt x="1285670" y="2965069"/>
                  <a:pt x="1255694" y="2818581"/>
                </a:cubicBezTo>
                <a:lnTo>
                  <a:pt x="1253244" y="2794275"/>
                </a:lnTo>
                <a:lnTo>
                  <a:pt x="1132486" y="2794275"/>
                </a:lnTo>
                <a:cubicBezTo>
                  <a:pt x="1007546" y="2794275"/>
                  <a:pt x="906263" y="2677000"/>
                  <a:pt x="906263" y="2532333"/>
                </a:cubicBezTo>
                <a:cubicBezTo>
                  <a:pt x="906263" y="2183086"/>
                  <a:pt x="911026" y="2335657"/>
                  <a:pt x="911026" y="1986411"/>
                </a:cubicBezTo>
                <a:cubicBezTo>
                  <a:pt x="911026" y="1841743"/>
                  <a:pt x="1102797" y="1222650"/>
                  <a:pt x="1227737" y="1222650"/>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Autofit/>
          </a:bodyPr>
          <a:lstStyle/>
          <a:p>
            <a:pPr algn="ctr"/>
            <a:endParaRPr kumimoji="1" lang="ja-JP" altLang="en-US" sz="975">
              <a:sym typeface="+mn-lt"/>
            </a:endParaRPr>
          </a:p>
        </p:txBody>
      </p:sp>
      <p:sp>
        <p:nvSpPr>
          <p:cNvPr id="53" name="楕円 52">
            <a:extLst>
              <a:ext uri="{FF2B5EF4-FFF2-40B4-BE49-F238E27FC236}">
                <a16:creationId xmlns:a16="http://schemas.microsoft.com/office/drawing/2014/main" id="{06A7D4EC-61D8-A43C-50A4-715BC49ED4EE}"/>
              </a:ext>
            </a:extLst>
          </p:cNvPr>
          <p:cNvSpPr/>
          <p:nvPr/>
        </p:nvSpPr>
        <p:spPr bwMode="gray">
          <a:xfrm>
            <a:off x="3860265" y="2787654"/>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6</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4" name="楕円 53">
            <a:extLst>
              <a:ext uri="{FF2B5EF4-FFF2-40B4-BE49-F238E27FC236}">
                <a16:creationId xmlns:a16="http://schemas.microsoft.com/office/drawing/2014/main" id="{C7181828-7A3D-D88F-82C3-960FAD4DA735}"/>
              </a:ext>
            </a:extLst>
          </p:cNvPr>
          <p:cNvSpPr/>
          <p:nvPr/>
        </p:nvSpPr>
        <p:spPr bwMode="gray">
          <a:xfrm>
            <a:off x="3860265" y="2468853"/>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1</a:t>
            </a:r>
          </a:p>
        </p:txBody>
      </p:sp>
      <p:sp>
        <p:nvSpPr>
          <p:cNvPr id="55" name="楕円 54">
            <a:extLst>
              <a:ext uri="{FF2B5EF4-FFF2-40B4-BE49-F238E27FC236}">
                <a16:creationId xmlns:a16="http://schemas.microsoft.com/office/drawing/2014/main" id="{850BA5AF-69CA-2A77-D079-4B343CDFAF72}"/>
              </a:ext>
            </a:extLst>
          </p:cNvPr>
          <p:cNvSpPr/>
          <p:nvPr/>
        </p:nvSpPr>
        <p:spPr bwMode="gray">
          <a:xfrm>
            <a:off x="4009985" y="2372952"/>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2</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6" name="楕円 55">
            <a:extLst>
              <a:ext uri="{FF2B5EF4-FFF2-40B4-BE49-F238E27FC236}">
                <a16:creationId xmlns:a16="http://schemas.microsoft.com/office/drawing/2014/main" id="{7D85984B-1A27-E45B-9418-0FB5B1B5AE7A}"/>
              </a:ext>
            </a:extLst>
          </p:cNvPr>
          <p:cNvSpPr/>
          <p:nvPr/>
        </p:nvSpPr>
        <p:spPr bwMode="gray">
          <a:xfrm>
            <a:off x="5587401" y="1414753"/>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dirty="0">
                <a:solidFill>
                  <a:prstClr val="black"/>
                </a:solidFill>
                <a:latin typeface="+mn-lt"/>
                <a:cs typeface="+mn-cs"/>
              </a:rPr>
              <a:t>3</a:t>
            </a:r>
            <a:endParaRPr kumimoji="1" lang="ja-JP" altLang="en-US" sz="1200">
              <a:solidFill>
                <a:prstClr val="black"/>
              </a:solidFill>
              <a:latin typeface="+mn-lt"/>
              <a:cs typeface="+mn-cs"/>
            </a:endParaRPr>
          </a:p>
        </p:txBody>
      </p:sp>
      <p:sp>
        <p:nvSpPr>
          <p:cNvPr id="57" name="楕円 56">
            <a:extLst>
              <a:ext uri="{FF2B5EF4-FFF2-40B4-BE49-F238E27FC236}">
                <a16:creationId xmlns:a16="http://schemas.microsoft.com/office/drawing/2014/main" id="{D46EFDD5-F795-D33B-54D3-CED6629B6281}"/>
              </a:ext>
            </a:extLst>
          </p:cNvPr>
          <p:cNvSpPr/>
          <p:nvPr/>
        </p:nvSpPr>
        <p:spPr bwMode="gray">
          <a:xfrm>
            <a:off x="5069871" y="2895767"/>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5</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8" name="楕円 57">
            <a:extLst>
              <a:ext uri="{FF2B5EF4-FFF2-40B4-BE49-F238E27FC236}">
                <a16:creationId xmlns:a16="http://schemas.microsoft.com/office/drawing/2014/main" id="{5C9B2A0C-7ED4-5B7E-CF6A-44EA45277661}"/>
              </a:ext>
            </a:extLst>
          </p:cNvPr>
          <p:cNvSpPr/>
          <p:nvPr/>
        </p:nvSpPr>
        <p:spPr bwMode="gray">
          <a:xfrm>
            <a:off x="6062878" y="1341202"/>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dirty="0">
                <a:solidFill>
                  <a:prstClr val="black"/>
                </a:solidFill>
                <a:latin typeface="+mn-lt"/>
                <a:cs typeface="+mn-cs"/>
              </a:rPr>
              <a:t>4</a:t>
            </a:r>
            <a:endParaRPr kumimoji="1" lang="ja-JP" altLang="en-US" sz="1200">
              <a:solidFill>
                <a:prstClr val="black"/>
              </a:solidFill>
              <a:latin typeface="+mn-lt"/>
              <a:cs typeface="+mn-cs"/>
            </a:endParaRPr>
          </a:p>
        </p:txBody>
      </p:sp>
      <p:sp>
        <p:nvSpPr>
          <p:cNvPr id="59" name="正方形/長方形 58">
            <a:extLst>
              <a:ext uri="{FF2B5EF4-FFF2-40B4-BE49-F238E27FC236}">
                <a16:creationId xmlns:a16="http://schemas.microsoft.com/office/drawing/2014/main" id="{60998837-8065-94D5-D4F9-B51137F39218}"/>
              </a:ext>
            </a:extLst>
          </p:cNvPr>
          <p:cNvSpPr/>
          <p:nvPr/>
        </p:nvSpPr>
        <p:spPr bwMode="gray">
          <a:xfrm>
            <a:off x="6062878" y="2078711"/>
            <a:ext cx="581289" cy="256449"/>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a:t>
            </a:r>
            <a:r>
              <a:rPr kumimoji="1" lang="ja-JP" altLang="en-US" sz="1200">
                <a:solidFill>
                  <a:prstClr val="black"/>
                </a:solidFill>
                <a:latin typeface="+mn-lt"/>
                <a:cs typeface="+mn-cs"/>
              </a:rPr>
              <a:t>駅</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0" name="正方形/長方形 59">
            <a:extLst>
              <a:ext uri="{FF2B5EF4-FFF2-40B4-BE49-F238E27FC236}">
                <a16:creationId xmlns:a16="http://schemas.microsoft.com/office/drawing/2014/main" id="{CE326B6A-2D70-8B2C-FF1E-FA5E3EADF252}"/>
              </a:ext>
            </a:extLst>
          </p:cNvPr>
          <p:cNvSpPr/>
          <p:nvPr/>
        </p:nvSpPr>
        <p:spPr bwMode="gray">
          <a:xfrm>
            <a:off x="3159285" y="2263266"/>
            <a:ext cx="530857" cy="256449"/>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a:t>
            </a:r>
            <a:r>
              <a:rPr kumimoji="1" lang="ja-JP" altLang="en-US" sz="1200">
                <a:solidFill>
                  <a:prstClr val="black"/>
                </a:solidFill>
                <a:latin typeface="+mn-lt"/>
                <a:cs typeface="+mn-cs"/>
              </a:rPr>
              <a:t>駅</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 name="正方形/長方形 3">
            <a:extLst>
              <a:ext uri="{FF2B5EF4-FFF2-40B4-BE49-F238E27FC236}">
                <a16:creationId xmlns:a16="http://schemas.microsoft.com/office/drawing/2014/main" id="{3AF1A0EC-22C7-BF60-2945-416E0BA50720}"/>
              </a:ext>
            </a:extLst>
          </p:cNvPr>
          <p:cNvSpPr/>
          <p:nvPr/>
        </p:nvSpPr>
        <p:spPr bwMode="gray">
          <a:xfrm>
            <a:off x="415925" y="1021839"/>
            <a:ext cx="935999" cy="250865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ルート地図</a:t>
            </a:r>
            <a:br>
              <a:rPr kumimoji="1" lang="en-US" altLang="ja-JP" sz="1400" b="1" i="0" u="none" strike="noStrike" kern="1200" cap="none" spc="0" normalizeH="0" baseline="0" noProof="0" dirty="0">
                <a:ln>
                  <a:noFill/>
                </a:ln>
                <a:solidFill>
                  <a:schemeClr val="bg1"/>
                </a:solidFill>
                <a:effectLst/>
                <a:uLnTx/>
                <a:uFillTx/>
                <a:latin typeface="+mn-lt"/>
                <a:ea typeface="+mn-ea"/>
                <a:cs typeface="+mn-cs"/>
              </a:rPr>
            </a:br>
            <a:r>
              <a:rPr kumimoji="1" lang="ja-JP" altLang="en-US" sz="1400" b="1" i="0" u="none" strike="noStrike" kern="1200" cap="none" spc="0" normalizeH="0" baseline="0" noProof="0">
                <a:ln>
                  <a:noFill/>
                </a:ln>
                <a:solidFill>
                  <a:schemeClr val="bg1"/>
                </a:solidFill>
                <a:effectLst/>
                <a:uLnTx/>
                <a:uFillTx/>
                <a:latin typeface="+mn-lt"/>
                <a:ea typeface="+mn-ea"/>
                <a:cs typeface="+mn-cs"/>
              </a:rPr>
              <a:t>概要</a:t>
            </a:r>
          </a:p>
        </p:txBody>
      </p:sp>
      <p:sp>
        <p:nvSpPr>
          <p:cNvPr id="18" name="正方形/長方形 17">
            <a:extLst>
              <a:ext uri="{FF2B5EF4-FFF2-40B4-BE49-F238E27FC236}">
                <a16:creationId xmlns:a16="http://schemas.microsoft.com/office/drawing/2014/main" id="{3EF3D435-1DF3-2752-AC9D-A481F13EF048}"/>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5" name="正方形/長方形 14">
            <a:extLst>
              <a:ext uri="{FF2B5EF4-FFF2-40B4-BE49-F238E27FC236}">
                <a16:creationId xmlns:a16="http://schemas.microsoft.com/office/drawing/2014/main" id="{8E859B2E-1E1C-11B5-2137-BAC468328184}"/>
              </a:ext>
            </a:extLst>
          </p:cNvPr>
          <p:cNvSpPr/>
          <p:nvPr/>
        </p:nvSpPr>
        <p:spPr bwMode="gray">
          <a:xfrm>
            <a:off x="1351924" y="3627783"/>
            <a:ext cx="8139889" cy="267917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endParaRPr kumimoji="1" lang="en-US" altLang="ja-JP" sz="1100" dirty="0">
              <a:solidFill>
                <a:prstClr val="black"/>
              </a:solidFill>
              <a:latin typeface="+mn-lt"/>
              <a:cs typeface="+mn-cs"/>
            </a:endParaRPr>
          </a:p>
        </p:txBody>
      </p:sp>
      <p:sp>
        <p:nvSpPr>
          <p:cNvPr id="5" name="テキスト ボックス 4">
            <a:extLst>
              <a:ext uri="{FF2B5EF4-FFF2-40B4-BE49-F238E27FC236}">
                <a16:creationId xmlns:a16="http://schemas.microsoft.com/office/drawing/2014/main" id="{DD0CC98E-9A6B-BD9D-C4A8-ED9441EE7DC4}"/>
              </a:ext>
            </a:extLst>
          </p:cNvPr>
          <p:cNvSpPr txBox="1"/>
          <p:nvPr/>
        </p:nvSpPr>
        <p:spPr>
          <a:xfrm>
            <a:off x="2398197" y="5634589"/>
            <a:ext cx="6970729" cy="276999"/>
          </a:xfrm>
          <a:prstGeom prst="rect">
            <a:avLst/>
          </a:prstGeom>
          <a:noFill/>
        </p:spPr>
        <p:txBody>
          <a:bodyPr wrap="square" rtlCol="0">
            <a:spAutoFit/>
          </a:bodyPr>
          <a:lstStyle/>
          <a:p>
            <a:r>
              <a:rPr kumimoji="1" lang="ja-JP" altLang="en-US" sz="1200" u="sng"/>
              <a:t>（補足）詳細は第</a:t>
            </a:r>
            <a:r>
              <a:rPr kumimoji="1" lang="en-US" altLang="ja-JP" sz="1200" u="sng" dirty="0"/>
              <a:t>×</a:t>
            </a:r>
            <a:r>
              <a:rPr kumimoji="1" lang="ja-JP" altLang="en-US" sz="1200" u="sng"/>
              <a:t>項（</a:t>
            </a:r>
            <a:r>
              <a:rPr lang="ja-JP" altLang="en-US" sz="1200" u="sng"/>
              <a:t>または●頁）にて説明</a:t>
            </a:r>
            <a:endParaRPr kumimoji="1" lang="ja-JP" altLang="en-US" sz="1200" u="sng"/>
          </a:p>
        </p:txBody>
      </p:sp>
      <p:sp>
        <p:nvSpPr>
          <p:cNvPr id="9" name="吹き出し: 四角形 8">
            <a:extLst>
              <a:ext uri="{FF2B5EF4-FFF2-40B4-BE49-F238E27FC236}">
                <a16:creationId xmlns:a16="http://schemas.microsoft.com/office/drawing/2014/main" id="{D4865ECE-E0FA-86A4-E2E2-0D3A48B48B11}"/>
              </a:ext>
            </a:extLst>
          </p:cNvPr>
          <p:cNvSpPr/>
          <p:nvPr/>
        </p:nvSpPr>
        <p:spPr bwMode="gray">
          <a:xfrm>
            <a:off x="194762" y="5918425"/>
            <a:ext cx="3360599" cy="613978"/>
          </a:xfrm>
          <a:prstGeom prst="wedgeRectCallout">
            <a:avLst>
              <a:gd name="adj1" fmla="val -27362"/>
              <a:gd name="adj2" fmla="val -106238"/>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b="1" u="sng" dirty="0">
                <a:solidFill>
                  <a:schemeClr val="bg1"/>
                </a:solidFill>
                <a:latin typeface="+mn-lt"/>
                <a:cs typeface="+mn-cs"/>
              </a:rPr>
              <a:t>基本的な運行方式</a:t>
            </a:r>
          </a:p>
          <a:p>
            <a:pPr algn="ctr" defTabSz="990564" fontAlgn="auto">
              <a:spcBef>
                <a:spcPts val="0"/>
              </a:spcBef>
              <a:spcAft>
                <a:spcPts val="0"/>
              </a:spcAft>
              <a:buSzPct val="100000"/>
            </a:pPr>
            <a:r>
              <a:rPr kumimoji="1" lang="ja-JP" altLang="en-US" sz="1200" dirty="0">
                <a:solidFill>
                  <a:schemeClr val="bg1"/>
                </a:solidFill>
                <a:latin typeface="+mn-lt"/>
                <a:cs typeface="+mn-cs"/>
              </a:rPr>
              <a:t>交差点・信号・横断歩道等、特に技術的な検証が必要となる交通シーンについて記載してください</a:t>
            </a:r>
            <a:endParaRPr kumimoji="1" lang="en-US" altLang="ja-JP" sz="1200" dirty="0">
              <a:solidFill>
                <a:schemeClr val="bg1"/>
              </a:solidFill>
              <a:latin typeface="+mn-lt"/>
              <a:cs typeface="+mn-cs"/>
            </a:endParaRPr>
          </a:p>
        </p:txBody>
      </p:sp>
      <p:sp>
        <p:nvSpPr>
          <p:cNvPr id="14" name="吹き出し: 四角形 13">
            <a:extLst>
              <a:ext uri="{FF2B5EF4-FFF2-40B4-BE49-F238E27FC236}">
                <a16:creationId xmlns:a16="http://schemas.microsoft.com/office/drawing/2014/main" id="{F9F70B77-DF77-6AD1-A07C-0B94765D74A4}"/>
              </a:ext>
            </a:extLst>
          </p:cNvPr>
          <p:cNvSpPr/>
          <p:nvPr/>
        </p:nvSpPr>
        <p:spPr bwMode="gray">
          <a:xfrm>
            <a:off x="7284963" y="2500085"/>
            <a:ext cx="2203468" cy="729825"/>
          </a:xfrm>
          <a:prstGeom prst="wedgeRectCallout">
            <a:avLst>
              <a:gd name="adj1" fmla="val -27362"/>
              <a:gd name="adj2" fmla="val -106238"/>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schemeClr val="bg1"/>
                </a:solidFill>
                <a:latin typeface="+mn-lt"/>
                <a:cs typeface="+mn-cs"/>
              </a:rPr>
              <a:t>必要に応じて追加資料で写真等を用いて詳細を説明してください</a:t>
            </a:r>
            <a:endParaRPr kumimoji="1" lang="en-US" altLang="ja-JP" sz="1200" dirty="0">
              <a:solidFill>
                <a:schemeClr val="bg1"/>
              </a:solidFill>
              <a:latin typeface="+mn-lt"/>
              <a:cs typeface="+mn-cs"/>
            </a:endParaRPr>
          </a:p>
        </p:txBody>
      </p:sp>
      <mc:AlternateContent xmlns:mc="http://schemas.openxmlformats.org/markup-compatibility/2006" xmlns:a14="http://schemas.microsoft.com/office/drawing/2010/main">
        <mc:Choice Requires="a14">
          <p:graphicFrame>
            <p:nvGraphicFramePr>
              <p:cNvPr id="28" name="表 2">
                <a:extLst>
                  <a:ext uri="{FF2B5EF4-FFF2-40B4-BE49-F238E27FC236}">
                    <a16:creationId xmlns:a16="http://schemas.microsoft.com/office/drawing/2014/main" id="{F64830D1-0156-C76C-C013-8E25004DE026}"/>
                  </a:ext>
                </a:extLst>
              </p:cNvPr>
              <p:cNvGraphicFramePr>
                <a:graphicFrameLocks noGrp="1"/>
              </p:cNvGraphicFramePr>
              <p:nvPr>
                <p:extLst>
                  <p:ext uri="{D42A27DB-BD31-4B8C-83A1-F6EECF244321}">
                    <p14:modId xmlns:p14="http://schemas.microsoft.com/office/powerpoint/2010/main" val="1341569007"/>
                  </p:ext>
                </p:extLst>
              </p:nvPr>
            </p:nvGraphicFramePr>
            <p:xfrm>
              <a:off x="1418329" y="3742341"/>
              <a:ext cx="8028000" cy="1664136"/>
            </p:xfrm>
            <a:graphic>
              <a:graphicData uri="http://schemas.openxmlformats.org/drawingml/2006/table">
                <a:tbl>
                  <a:tblPr firstRow="1" bandRow="1">
                    <a:tableStyleId>{5940675A-B579-460E-94D1-54222C63F5DA}</a:tableStyleId>
                  </a:tblPr>
                  <a:tblGrid>
                    <a:gridCol w="468000">
                      <a:extLst>
                        <a:ext uri="{9D8B030D-6E8A-4147-A177-3AD203B41FA5}">
                          <a16:colId xmlns:a16="http://schemas.microsoft.com/office/drawing/2014/main" val="3995789694"/>
                        </a:ext>
                      </a:extLst>
                    </a:gridCol>
                    <a:gridCol w="468000">
                      <a:extLst>
                        <a:ext uri="{9D8B030D-6E8A-4147-A177-3AD203B41FA5}">
                          <a16:colId xmlns:a16="http://schemas.microsoft.com/office/drawing/2014/main" val="2076434388"/>
                        </a:ext>
                      </a:extLst>
                    </a:gridCol>
                    <a:gridCol w="1332000">
                      <a:extLst>
                        <a:ext uri="{9D8B030D-6E8A-4147-A177-3AD203B41FA5}">
                          <a16:colId xmlns:a16="http://schemas.microsoft.com/office/drawing/2014/main" val="3265017036"/>
                        </a:ext>
                      </a:extLst>
                    </a:gridCol>
                    <a:gridCol w="1332000">
                      <a:extLst>
                        <a:ext uri="{9D8B030D-6E8A-4147-A177-3AD203B41FA5}">
                          <a16:colId xmlns:a16="http://schemas.microsoft.com/office/drawing/2014/main" val="1594242140"/>
                        </a:ext>
                      </a:extLst>
                    </a:gridCol>
                    <a:gridCol w="1332000">
                      <a:extLst>
                        <a:ext uri="{9D8B030D-6E8A-4147-A177-3AD203B41FA5}">
                          <a16:colId xmlns:a16="http://schemas.microsoft.com/office/drawing/2014/main" val="2789160526"/>
                        </a:ext>
                      </a:extLst>
                    </a:gridCol>
                    <a:gridCol w="1548000">
                      <a:extLst>
                        <a:ext uri="{9D8B030D-6E8A-4147-A177-3AD203B41FA5}">
                          <a16:colId xmlns:a16="http://schemas.microsoft.com/office/drawing/2014/main" val="1077832812"/>
                        </a:ext>
                      </a:extLst>
                    </a:gridCol>
                    <a:gridCol w="1548000">
                      <a:extLst>
                        <a:ext uri="{9D8B030D-6E8A-4147-A177-3AD203B41FA5}">
                          <a16:colId xmlns:a16="http://schemas.microsoft.com/office/drawing/2014/main" val="2244903549"/>
                        </a:ext>
                      </a:extLst>
                    </a:gridCol>
                  </a:tblGrid>
                  <a:tr h="254661">
                    <a:tc rowSpan="2">
                      <a:txBody>
                        <a:bodyPr/>
                        <a:lstStyle/>
                        <a:p>
                          <a:pPr algn="ctr"/>
                          <a:r>
                            <a:rPr kumimoji="1" lang="en-US" altLang="ja-JP" sz="1100" dirty="0">
                              <a:solidFill>
                                <a:schemeClr val="bg1"/>
                              </a:solidFill>
                            </a:rPr>
                            <a:t>No.</a:t>
                          </a:r>
                          <a:endParaRPr kumimoji="1" lang="ja-JP" altLang="en-US" sz="1100" dirty="0">
                            <a:solidFill>
                              <a:schemeClr val="bg1"/>
                            </a:solidFill>
                          </a:endParaRPr>
                        </a:p>
                      </a:txBody>
                      <a:tcPr anchor="ctr">
                        <a:solidFill>
                          <a:schemeClr val="tx2"/>
                        </a:solidFill>
                      </a:tcPr>
                    </a:tc>
                    <a:tc rowSpan="2">
                      <a:txBody>
                        <a:bodyPr/>
                        <a:lstStyle/>
                        <a:p>
                          <a:pPr algn="ctr"/>
                          <a:r>
                            <a:rPr kumimoji="1" lang="ja-JP" altLang="en-US" sz="1100" dirty="0">
                              <a:solidFill>
                                <a:schemeClr val="bg1"/>
                              </a:solidFill>
                            </a:rPr>
                            <a:t>交通</a:t>
                          </a:r>
                          <a:endParaRPr kumimoji="1" lang="en-US" altLang="ja-JP" sz="1100" dirty="0">
                            <a:solidFill>
                              <a:schemeClr val="bg1"/>
                            </a:solidFill>
                          </a:endParaRPr>
                        </a:p>
                        <a:p>
                          <a:pPr algn="ctr"/>
                          <a:r>
                            <a:rPr kumimoji="1" lang="ja-JP" altLang="en-US" sz="1100" dirty="0">
                              <a:solidFill>
                                <a:schemeClr val="bg1"/>
                              </a:solidFill>
                            </a:rPr>
                            <a:t>場面</a:t>
                          </a:r>
                        </a:p>
                      </a:txBody>
                      <a:tcPr anchor="ctr">
                        <a:solidFill>
                          <a:schemeClr val="tx2"/>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運行方式</a:t>
                          </a:r>
                          <a:endParaRPr kumimoji="1" lang="en-US" altLang="ja-JP" sz="11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（交通場面概要）</a:t>
                          </a:r>
                        </a:p>
                      </a:txBody>
                      <a:tcPr anchor="ctr">
                        <a:solidFill>
                          <a:schemeClr val="tx2"/>
                        </a:solidFill>
                      </a:tcPr>
                    </a:tc>
                    <a:tc rowSpan="2">
                      <a:txBody>
                        <a:bodyPr/>
                        <a:lstStyle/>
                        <a:p>
                          <a:pPr algn="ctr"/>
                          <a:r>
                            <a:rPr kumimoji="1" lang="ja-JP" altLang="en-US" sz="1100">
                              <a:solidFill>
                                <a:schemeClr val="bg1"/>
                              </a:solidFill>
                            </a:rPr>
                            <a:t>手動介入状況</a:t>
                          </a:r>
                          <a:endParaRPr kumimoji="1" lang="en-US" altLang="ja-JP" sz="1100" dirty="0">
                            <a:solidFill>
                              <a:schemeClr val="bg1"/>
                            </a:solidFill>
                          </a:endParaRPr>
                        </a:p>
                      </a:txBody>
                      <a:tcPr anchor="ctr">
                        <a:solidFill>
                          <a:schemeClr val="tx2"/>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改善措置</a:t>
                          </a:r>
                          <a:endParaRPr kumimoji="1" lang="en-US" altLang="ja-JP" sz="11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・その他対応策</a:t>
                          </a:r>
                          <a:endParaRPr kumimoji="1" lang="en-US" altLang="ja-JP" sz="1100" dirty="0">
                            <a:solidFill>
                              <a:schemeClr val="bg1"/>
                            </a:solidFill>
                          </a:endParaRPr>
                        </a:p>
                      </a:txBody>
                      <a:tcPr anchor="ctr">
                        <a:solidFill>
                          <a:schemeClr val="tx2"/>
                        </a:solidFill>
                      </a:tcPr>
                    </a:tc>
                    <a:tc gridSpan="2">
                      <a:txBody>
                        <a:bodyPr/>
                        <a:lstStyle/>
                        <a:p>
                          <a:pPr algn="ctr"/>
                          <a:r>
                            <a:rPr kumimoji="1" lang="ja-JP" altLang="en-US" sz="1100">
                              <a:solidFill>
                                <a:schemeClr val="bg1"/>
                              </a:solidFill>
                            </a:rPr>
                            <a:t>改善後の手動介入頻度（％表示）</a:t>
                          </a:r>
                        </a:p>
                      </a:txBody>
                      <a:tcPr anchor="ctr">
                        <a:solidFill>
                          <a:schemeClr val="tx2"/>
                        </a:solidFill>
                      </a:tcPr>
                    </a:tc>
                    <a:tc hMerge="1">
                      <a:txBody>
                        <a:bodyPr/>
                        <a:lstStyle/>
                        <a:p>
                          <a:pPr algn="ctr"/>
                          <a:r>
                            <a:rPr kumimoji="1" lang="ja-JP" altLang="en-US" sz="1200">
                              <a:solidFill>
                                <a:schemeClr val="tx1"/>
                              </a:solidFill>
                            </a:rPr>
                            <a:t>改善後の手動介入回数</a:t>
                          </a:r>
                          <a:endParaRPr kumimoji="1" lang="en-US" altLang="ja-JP" sz="1200">
                            <a:solidFill>
                              <a:schemeClr val="tx1"/>
                            </a:solidFill>
                          </a:endParaRPr>
                        </a:p>
                        <a:p>
                          <a:pPr algn="ctr"/>
                          <a:r>
                            <a:rPr kumimoji="1" lang="ja-JP" altLang="en-US" sz="1200">
                              <a:solidFill>
                                <a:schemeClr val="tx1"/>
                              </a:solidFill>
                            </a:rPr>
                            <a:t>（％表示）</a:t>
                          </a:r>
                        </a:p>
                      </a:txBody>
                      <a:tcPr anchor="ctr"/>
                    </a:tc>
                    <a:extLst>
                      <a:ext uri="{0D108BD9-81ED-4DB2-BD59-A6C34878D82A}">
                        <a16:rowId xmlns:a16="http://schemas.microsoft.com/office/drawing/2014/main" val="1328833836"/>
                      </a:ext>
                    </a:extLst>
                  </a:tr>
                  <a:tr h="254661">
                    <a:tc vMerge="1">
                      <a:txBody>
                        <a:bodyPr/>
                        <a:lstStyle/>
                        <a:p>
                          <a:pPr algn="ctr"/>
                          <a:endParaRPr kumimoji="1" lang="ja-JP" altLang="en-US" sz="1200">
                            <a:solidFill>
                              <a:schemeClr val="tx1"/>
                            </a:solidFill>
                          </a:endParaRPr>
                        </a:p>
                      </a:txBody>
                      <a:tcPr anchor="ctr"/>
                    </a:tc>
                    <a:tc vMerge="1">
                      <a:txBody>
                        <a:bodyPr/>
                        <a:lstStyle/>
                        <a:p>
                          <a:pPr algn="ctr"/>
                          <a:endParaRPr kumimoji="1" lang="ja-JP" altLang="en-US" sz="1200">
                            <a:solidFill>
                              <a:schemeClr val="tx1"/>
                            </a:solidFill>
                          </a:endParaRPr>
                        </a:p>
                      </a:txBody>
                      <a:tcPr anchor="ct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a:solidFill>
                              <a:schemeClr val="tx1"/>
                            </a:solidFill>
                          </a:endParaRPr>
                        </a:p>
                      </a:txBody>
                      <a:tcPr anchor="ctr"/>
                    </a:tc>
                    <a:tc vMerge="1">
                      <a:txBody>
                        <a:bodyPr/>
                        <a:lstStyle/>
                        <a:p>
                          <a:pPr algn="ctr"/>
                          <a:endParaRPr kumimoji="1" lang="ja-JP" altLang="en-US" sz="1200">
                            <a:solidFill>
                              <a:schemeClr val="tx1"/>
                            </a:solidFill>
                          </a:endParaRPr>
                        </a:p>
                      </a:txBody>
                      <a:tcPr anchor="ctr"/>
                    </a:tc>
                    <a:tc vMerge="1">
                      <a:txBody>
                        <a:bodyPr/>
                        <a:lstStyle/>
                        <a:p>
                          <a:endParaRPr kumimoji="1" lang="ja-JP" altLang="en-US"/>
                        </a:p>
                      </a:txBody>
                      <a:tcPr/>
                    </a:tc>
                    <a:tc>
                      <a:txBody>
                        <a:bodyPr/>
                        <a:lstStyle/>
                        <a:p>
                          <a:pPr algn="ctr"/>
                          <a:r>
                            <a:rPr kumimoji="1" lang="ja-JP" altLang="en-US" sz="1100">
                              <a:solidFill>
                                <a:schemeClr val="bg1"/>
                              </a:solidFill>
                            </a:rPr>
                            <a:t>改善前</a:t>
                          </a:r>
                          <a:endParaRPr kumimoji="1" lang="en-US" altLang="ja-JP" sz="1100" dirty="0">
                            <a:solidFill>
                              <a:schemeClr val="bg1"/>
                            </a:solidFill>
                          </a:endParaRPr>
                        </a:p>
                      </a:txBody>
                      <a:tcPr anchor="ctr">
                        <a:solidFill>
                          <a:schemeClr val="tx2"/>
                        </a:solidFill>
                      </a:tcPr>
                    </a:tc>
                    <a:tc>
                      <a:txBody>
                        <a:bodyPr/>
                        <a:lstStyle/>
                        <a:p>
                          <a:pPr algn="ctr"/>
                          <a:r>
                            <a:rPr kumimoji="1" lang="ja-JP" altLang="en-US" sz="1100">
                              <a:solidFill>
                                <a:schemeClr val="bg1"/>
                              </a:solidFill>
                            </a:rPr>
                            <a:t>改善後</a:t>
                          </a:r>
                        </a:p>
                      </a:txBody>
                      <a:tcPr anchor="ctr">
                        <a:solidFill>
                          <a:schemeClr val="tx2"/>
                        </a:solidFill>
                      </a:tcPr>
                    </a:tc>
                    <a:extLst>
                      <a:ext uri="{0D108BD9-81ED-4DB2-BD59-A6C34878D82A}">
                        <a16:rowId xmlns:a16="http://schemas.microsoft.com/office/drawing/2014/main" val="791197092"/>
                      </a:ext>
                    </a:extLst>
                  </a:tr>
                  <a:tr h="424436">
                    <a:tc>
                      <a:txBody>
                        <a:bodyPr/>
                        <a:lstStyle/>
                        <a:p>
                          <a:pPr algn="ctr"/>
                          <a:r>
                            <a:rPr kumimoji="1" lang="en-US" altLang="ja-JP" sz="1100" dirty="0"/>
                            <a:t>(</a:t>
                          </a:r>
                          <a:r>
                            <a:rPr kumimoji="1" lang="ja-JP" altLang="en-US" sz="1100"/>
                            <a:t>例</a:t>
                          </a:r>
                          <a:r>
                            <a:rPr kumimoji="1" lang="en-US" altLang="ja-JP" sz="1100" dirty="0"/>
                            <a:t>)</a:t>
                          </a:r>
                          <a:endParaRPr kumimoji="1" lang="ja-JP" altLang="en-US" sz="1100"/>
                        </a:p>
                      </a:txBody>
                      <a:tcPr marL="36000" marR="36000" marT="36000" marB="36000" anchor="ctr"/>
                    </a:tc>
                    <a:tc>
                      <a:txBody>
                        <a:bodyPr/>
                        <a:lstStyle/>
                        <a:p>
                          <a:pPr algn="ctr"/>
                          <a:r>
                            <a:rPr kumimoji="1" lang="ja-JP" altLang="en-US" sz="1100"/>
                            <a:t>①</a:t>
                          </a:r>
                        </a:p>
                      </a:txBody>
                      <a:tcPr marL="36000" marR="36000" marT="36000" marB="36000" anchor="ctr"/>
                    </a:tc>
                    <a:tc>
                      <a:txBody>
                        <a:bodyPr/>
                        <a:lstStyle/>
                        <a:p>
                          <a:pPr algn="ctr"/>
                          <a:r>
                            <a:rPr kumimoji="1" lang="ja-JP" altLang="en-US" sz="1100"/>
                            <a:t>交差点通過</a:t>
                          </a:r>
                          <a:endParaRPr kumimoji="1" lang="en-US" altLang="ja-JP" sz="1100" dirty="0"/>
                        </a:p>
                        <a:p>
                          <a:pPr algn="ctr"/>
                          <a:r>
                            <a:rPr kumimoji="1" lang="ja-JP" altLang="en-US" sz="1100"/>
                            <a:t>（右折・信号有）</a:t>
                          </a:r>
                          <a:endParaRPr kumimoji="1" lang="en-US" altLang="ja-JP" sz="1100" dirty="0"/>
                        </a:p>
                      </a:txBody>
                      <a:tcPr marL="36000" marR="36000" marT="36000" marB="36000" anchor="ctr"/>
                    </a:tc>
                    <a:tc>
                      <a:txBody>
                        <a:bodyPr/>
                        <a:lstStyle/>
                        <a:p>
                          <a:pPr algn="ctr"/>
                          <a:r>
                            <a:rPr kumimoji="1" lang="en-US" altLang="ja-JP" sz="1100" dirty="0"/>
                            <a:t>xxxxx</a:t>
                          </a:r>
                        </a:p>
                      </a:txBody>
                      <a:tcPr marL="36000" marR="36000" marT="36000" marB="36000" anchor="ctr"/>
                    </a:tc>
                    <a:tc>
                      <a:txBody>
                        <a:bodyPr/>
                        <a:lstStyle/>
                        <a:p>
                          <a:pPr algn="ctr"/>
                          <a:endParaRPr kumimoji="1" lang="ja-JP" altLang="en-US" sz="1100"/>
                        </a:p>
                      </a:txBody>
                      <a:tcPr marL="36000" marR="36000" marT="36000" marB="36000" anchor="ctr"/>
                    </a:tc>
                    <a:tc>
                      <a:txBody>
                        <a:bodyPr/>
                        <a:lstStyle/>
                        <a:p>
                          <a:pPr algn="ctr"/>
                          <a14:m>
                            <m:oMath xmlns:m="http://schemas.openxmlformats.org/officeDocument/2006/math">
                              <m:f>
                                <m:fPr>
                                  <m:ctrlPr>
                                    <a:rPr kumimoji="1" lang="en-US" altLang="ja-JP" sz="1100" i="1" dirty="0" smtClean="0">
                                      <a:latin typeface="Cambria Math" panose="02040503050406030204" pitchFamily="18" charset="0"/>
                                    </a:rPr>
                                  </m:ctrlPr>
                                </m:fPr>
                                <m:num>
                                  <m:r>
                                    <a:rPr kumimoji="1" lang="ja-JP" altLang="en-US" sz="1100" i="1" dirty="0" smtClean="0">
                                      <a:latin typeface="Cambria Math" panose="02040503050406030204" pitchFamily="18" charset="0"/>
                                    </a:rPr>
                                    <m:t>手動介入回数</m:t>
                                  </m:r>
                                  <m:r>
                                    <a:rPr kumimoji="1" lang="ja-JP" altLang="en-US" sz="1100" i="1" dirty="0" smtClean="0">
                                      <a:latin typeface="Cambria Math" panose="02040503050406030204" pitchFamily="18" charset="0"/>
                                    </a:rPr>
                                    <m:t> </m:t>
                                  </m:r>
                                </m:num>
                                <m:den>
                                  <m:r>
                                    <a:rPr kumimoji="1" lang="ja-JP" altLang="en-US" sz="1100" i="1" dirty="0" smtClean="0">
                                      <a:latin typeface="Cambria Math" panose="02040503050406030204" pitchFamily="18" charset="0"/>
                                    </a:rPr>
                                    <m:t>運行回数</m:t>
                                  </m:r>
                                </m:den>
                              </m:f>
                            </m:oMath>
                          </a14:m>
                          <a:r>
                            <a:rPr kumimoji="1" lang="ja-JP" altLang="en-US" sz="1100"/>
                            <a:t>（</a:t>
                          </a:r>
                          <a:r>
                            <a:rPr kumimoji="1" lang="en-US" altLang="ja-JP" sz="1100" dirty="0"/>
                            <a:t>×</a:t>
                          </a:r>
                          <a:r>
                            <a:rPr kumimoji="1" lang="ja-JP" altLang="en-US" sz="1100"/>
                            <a:t>％）</a:t>
                          </a:r>
                        </a:p>
                      </a:txBody>
                      <a:tcPr marL="36000" marR="36000" marT="36000" marB="36000" anchor="ctr"/>
                    </a:tc>
                    <a:tc>
                      <a:txBody>
                        <a:bodyPr/>
                        <a:lstStyle/>
                        <a:p>
                          <a:pPr algn="ctr"/>
                          <a14:m>
                            <m:oMath xmlns:m="http://schemas.openxmlformats.org/officeDocument/2006/math">
                              <m:f>
                                <m:fPr>
                                  <m:ctrlPr>
                                    <a:rPr kumimoji="1" lang="en-US" altLang="ja-JP" sz="1100" i="1" dirty="0" smtClean="0">
                                      <a:latin typeface="Cambria Math" panose="02040503050406030204" pitchFamily="18" charset="0"/>
                                    </a:rPr>
                                  </m:ctrlPr>
                                </m:fPr>
                                <m:num>
                                  <m:r>
                                    <a:rPr kumimoji="1" lang="ja-JP" altLang="en-US" sz="1100" i="1" dirty="0" smtClean="0">
                                      <a:latin typeface="Cambria Math" panose="02040503050406030204" pitchFamily="18" charset="0"/>
                                    </a:rPr>
                                    <m:t>手動介入回数</m:t>
                                  </m:r>
                                  <m:r>
                                    <a:rPr kumimoji="1" lang="ja-JP" altLang="en-US" sz="1100" i="1" dirty="0" smtClean="0">
                                      <a:latin typeface="Cambria Math" panose="02040503050406030204" pitchFamily="18" charset="0"/>
                                    </a:rPr>
                                    <m:t> </m:t>
                                  </m:r>
                                </m:num>
                                <m:den>
                                  <m:r>
                                    <a:rPr kumimoji="1" lang="ja-JP" altLang="en-US" sz="1100" i="1" dirty="0" smtClean="0">
                                      <a:latin typeface="Cambria Math" panose="02040503050406030204" pitchFamily="18" charset="0"/>
                                    </a:rPr>
                                    <m:t>運行回数</m:t>
                                  </m:r>
                                </m:den>
                              </m:f>
                            </m:oMath>
                          </a14:m>
                          <a:r>
                            <a:rPr kumimoji="1" lang="ja-JP" altLang="en-US" sz="1100"/>
                            <a:t>（●％）</a:t>
                          </a:r>
                        </a:p>
                      </a:txBody>
                      <a:tcPr marL="36000" marR="36000" marT="36000" marB="36000" anchor="ctr"/>
                    </a:tc>
                    <a:extLst>
                      <a:ext uri="{0D108BD9-81ED-4DB2-BD59-A6C34878D82A}">
                        <a16:rowId xmlns:a16="http://schemas.microsoft.com/office/drawing/2014/main" val="2302629186"/>
                      </a:ext>
                    </a:extLst>
                  </a:tr>
                  <a:tr h="360770">
                    <a:tc>
                      <a:txBody>
                        <a:bodyPr/>
                        <a:lstStyle/>
                        <a:p>
                          <a:pPr algn="ctr"/>
                          <a:endParaRPr kumimoji="1" lang="ja-JP" altLang="en-US" sz="1100"/>
                        </a:p>
                      </a:txBody>
                      <a:tcPr/>
                    </a:tc>
                    <a:tc>
                      <a:txBody>
                        <a:bodyPr/>
                        <a:lstStyle/>
                        <a:p>
                          <a:pPr algn="ctr"/>
                          <a:endParaRPr kumimoji="1" lang="en-US" altLang="ja-JP" sz="1100" dirty="0"/>
                        </a:p>
                      </a:txBody>
                      <a:tcPr/>
                    </a:tc>
                    <a:tc>
                      <a:txBody>
                        <a:bodyPr/>
                        <a:lstStyle/>
                        <a:p>
                          <a:pPr algn="ctr"/>
                          <a:endParaRPr kumimoji="1" lang="ja-JP" altLang="en-US" sz="1100"/>
                        </a:p>
                      </a:txBody>
                      <a:tcPr/>
                    </a:tc>
                    <a:tc>
                      <a:txBody>
                        <a:bodyPr/>
                        <a:lstStyle/>
                        <a:p>
                          <a:pPr algn="ctr"/>
                          <a:endParaRPr kumimoji="1" lang="ja-JP" altLang="en-US" sz="1100"/>
                        </a:p>
                      </a:txBody>
                      <a:tcPr/>
                    </a:tc>
                    <a:tc>
                      <a:txBody>
                        <a:bodyPr/>
                        <a:lstStyle/>
                        <a:p>
                          <a:pPr algn="ctr"/>
                          <a:endParaRPr kumimoji="1" lang="ja-JP" altLang="en-US" sz="1100"/>
                        </a:p>
                      </a:txBody>
                      <a:tcPr/>
                    </a:tc>
                    <a:tc>
                      <a:txBody>
                        <a:bodyPr/>
                        <a:lstStyle/>
                        <a:p>
                          <a:pPr algn="ctr"/>
                          <a:endParaRPr kumimoji="1" lang="ja-JP" altLang="en-US" sz="1100"/>
                        </a:p>
                      </a:txBody>
                      <a:tcPr/>
                    </a:tc>
                    <a:tc>
                      <a:txBody>
                        <a:bodyPr/>
                        <a:lstStyle/>
                        <a:p>
                          <a:pPr algn="ctr"/>
                          <a:endParaRPr kumimoji="1" lang="ja-JP" altLang="en-US" sz="1100"/>
                        </a:p>
                      </a:txBody>
                      <a:tcPr/>
                    </a:tc>
                    <a:extLst>
                      <a:ext uri="{0D108BD9-81ED-4DB2-BD59-A6C34878D82A}">
                        <a16:rowId xmlns:a16="http://schemas.microsoft.com/office/drawing/2014/main" val="659180221"/>
                      </a:ext>
                    </a:extLst>
                  </a:tr>
                  <a:tr h="360770">
                    <a:tc>
                      <a:txBody>
                        <a:bodyPr/>
                        <a:lstStyle/>
                        <a:p>
                          <a:pPr algn="ctr"/>
                          <a:endParaRPr kumimoji="1" lang="ja-JP" altLang="en-US" sz="1100"/>
                        </a:p>
                      </a:txBody>
                      <a:tcPr/>
                    </a:tc>
                    <a:tc>
                      <a:txBody>
                        <a:bodyPr/>
                        <a:lstStyle/>
                        <a:p>
                          <a:pPr algn="ctr"/>
                          <a:endParaRPr kumimoji="1" lang="en-US" altLang="ja-JP" sz="1100" dirty="0"/>
                        </a:p>
                      </a:txBody>
                      <a:tcPr/>
                    </a:tc>
                    <a:tc>
                      <a:txBody>
                        <a:bodyPr/>
                        <a:lstStyle/>
                        <a:p>
                          <a:pPr algn="ctr"/>
                          <a:endParaRPr kumimoji="1" lang="ja-JP" altLang="en-US" sz="1100"/>
                        </a:p>
                      </a:txBody>
                      <a:tcPr/>
                    </a:tc>
                    <a:tc>
                      <a:txBody>
                        <a:bodyPr/>
                        <a:lstStyle/>
                        <a:p>
                          <a:pPr algn="ctr"/>
                          <a:endParaRPr kumimoji="1" lang="ja-JP" altLang="en-US" sz="1100"/>
                        </a:p>
                      </a:txBody>
                      <a:tcPr/>
                    </a:tc>
                    <a:tc>
                      <a:txBody>
                        <a:bodyPr/>
                        <a:lstStyle/>
                        <a:p>
                          <a:pPr algn="ctr"/>
                          <a:endParaRPr kumimoji="1" lang="ja-JP" altLang="en-US" sz="1100" dirty="0"/>
                        </a:p>
                      </a:txBody>
                      <a:tcPr/>
                    </a:tc>
                    <a:tc>
                      <a:txBody>
                        <a:bodyPr/>
                        <a:lstStyle/>
                        <a:p>
                          <a:pPr algn="ctr"/>
                          <a:endParaRPr kumimoji="1" lang="ja-JP" altLang="en-US" sz="1100"/>
                        </a:p>
                      </a:txBody>
                      <a:tcPr/>
                    </a:tc>
                    <a:tc>
                      <a:txBody>
                        <a:bodyPr/>
                        <a:lstStyle/>
                        <a:p>
                          <a:pPr algn="ctr"/>
                          <a:endParaRPr kumimoji="1" lang="ja-JP" altLang="en-US" sz="1100" dirty="0"/>
                        </a:p>
                      </a:txBody>
                      <a:tcPr/>
                    </a:tc>
                    <a:extLst>
                      <a:ext uri="{0D108BD9-81ED-4DB2-BD59-A6C34878D82A}">
                        <a16:rowId xmlns:a16="http://schemas.microsoft.com/office/drawing/2014/main" val="3682787814"/>
                      </a:ext>
                    </a:extLst>
                  </a:tr>
                </a:tbl>
              </a:graphicData>
            </a:graphic>
          </p:graphicFrame>
        </mc:Choice>
        <mc:Fallback xmlns="">
          <p:graphicFrame>
            <p:nvGraphicFramePr>
              <p:cNvPr id="28" name="表 2">
                <a:extLst>
                  <a:ext uri="{FF2B5EF4-FFF2-40B4-BE49-F238E27FC236}">
                    <a16:creationId xmlns:a16="http://schemas.microsoft.com/office/drawing/2014/main" id="{F64830D1-0156-C76C-C013-8E25004DE026}"/>
                  </a:ext>
                </a:extLst>
              </p:cNvPr>
              <p:cNvGraphicFramePr>
                <a:graphicFrameLocks noGrp="1"/>
              </p:cNvGraphicFramePr>
              <p:nvPr>
                <p:extLst>
                  <p:ext uri="{D42A27DB-BD31-4B8C-83A1-F6EECF244321}">
                    <p14:modId xmlns:p14="http://schemas.microsoft.com/office/powerpoint/2010/main" val="1341569007"/>
                  </p:ext>
                </p:extLst>
              </p:nvPr>
            </p:nvGraphicFramePr>
            <p:xfrm>
              <a:off x="1418329" y="3742341"/>
              <a:ext cx="8028000" cy="1664136"/>
            </p:xfrm>
            <a:graphic>
              <a:graphicData uri="http://schemas.openxmlformats.org/drawingml/2006/table">
                <a:tbl>
                  <a:tblPr firstRow="1" bandRow="1">
                    <a:tableStyleId>{5940675A-B579-460E-94D1-54222C63F5DA}</a:tableStyleId>
                  </a:tblPr>
                  <a:tblGrid>
                    <a:gridCol w="468000">
                      <a:extLst>
                        <a:ext uri="{9D8B030D-6E8A-4147-A177-3AD203B41FA5}">
                          <a16:colId xmlns:a16="http://schemas.microsoft.com/office/drawing/2014/main" val="3995789694"/>
                        </a:ext>
                      </a:extLst>
                    </a:gridCol>
                    <a:gridCol w="468000">
                      <a:extLst>
                        <a:ext uri="{9D8B030D-6E8A-4147-A177-3AD203B41FA5}">
                          <a16:colId xmlns:a16="http://schemas.microsoft.com/office/drawing/2014/main" val="2076434388"/>
                        </a:ext>
                      </a:extLst>
                    </a:gridCol>
                    <a:gridCol w="1332000">
                      <a:extLst>
                        <a:ext uri="{9D8B030D-6E8A-4147-A177-3AD203B41FA5}">
                          <a16:colId xmlns:a16="http://schemas.microsoft.com/office/drawing/2014/main" val="3265017036"/>
                        </a:ext>
                      </a:extLst>
                    </a:gridCol>
                    <a:gridCol w="1332000">
                      <a:extLst>
                        <a:ext uri="{9D8B030D-6E8A-4147-A177-3AD203B41FA5}">
                          <a16:colId xmlns:a16="http://schemas.microsoft.com/office/drawing/2014/main" val="1594242140"/>
                        </a:ext>
                      </a:extLst>
                    </a:gridCol>
                    <a:gridCol w="1332000">
                      <a:extLst>
                        <a:ext uri="{9D8B030D-6E8A-4147-A177-3AD203B41FA5}">
                          <a16:colId xmlns:a16="http://schemas.microsoft.com/office/drawing/2014/main" val="2789160526"/>
                        </a:ext>
                      </a:extLst>
                    </a:gridCol>
                    <a:gridCol w="1548000">
                      <a:extLst>
                        <a:ext uri="{9D8B030D-6E8A-4147-A177-3AD203B41FA5}">
                          <a16:colId xmlns:a16="http://schemas.microsoft.com/office/drawing/2014/main" val="1077832812"/>
                        </a:ext>
                      </a:extLst>
                    </a:gridCol>
                    <a:gridCol w="1548000">
                      <a:extLst>
                        <a:ext uri="{9D8B030D-6E8A-4147-A177-3AD203B41FA5}">
                          <a16:colId xmlns:a16="http://schemas.microsoft.com/office/drawing/2014/main" val="2244903549"/>
                        </a:ext>
                      </a:extLst>
                    </a:gridCol>
                  </a:tblGrid>
                  <a:tr h="259080">
                    <a:tc rowSpan="2">
                      <a:txBody>
                        <a:bodyPr/>
                        <a:lstStyle/>
                        <a:p>
                          <a:pPr algn="ctr"/>
                          <a:r>
                            <a:rPr kumimoji="1" lang="en-US" altLang="ja-JP" sz="1100" dirty="0">
                              <a:solidFill>
                                <a:schemeClr val="bg1"/>
                              </a:solidFill>
                            </a:rPr>
                            <a:t>No.</a:t>
                          </a:r>
                          <a:endParaRPr kumimoji="1" lang="ja-JP" altLang="en-US" sz="1100" dirty="0">
                            <a:solidFill>
                              <a:schemeClr val="bg1"/>
                            </a:solidFill>
                          </a:endParaRPr>
                        </a:p>
                      </a:txBody>
                      <a:tcPr anchor="ctr">
                        <a:solidFill>
                          <a:schemeClr val="tx2"/>
                        </a:solidFill>
                      </a:tcPr>
                    </a:tc>
                    <a:tc rowSpan="2">
                      <a:txBody>
                        <a:bodyPr/>
                        <a:lstStyle/>
                        <a:p>
                          <a:pPr algn="ctr"/>
                          <a:r>
                            <a:rPr kumimoji="1" lang="ja-JP" altLang="en-US" sz="1100" dirty="0">
                              <a:solidFill>
                                <a:schemeClr val="bg1"/>
                              </a:solidFill>
                            </a:rPr>
                            <a:t>交通</a:t>
                          </a:r>
                          <a:endParaRPr kumimoji="1" lang="en-US" altLang="ja-JP" sz="1100" dirty="0">
                            <a:solidFill>
                              <a:schemeClr val="bg1"/>
                            </a:solidFill>
                          </a:endParaRPr>
                        </a:p>
                        <a:p>
                          <a:pPr algn="ctr"/>
                          <a:r>
                            <a:rPr kumimoji="1" lang="ja-JP" altLang="en-US" sz="1100" dirty="0">
                              <a:solidFill>
                                <a:schemeClr val="bg1"/>
                              </a:solidFill>
                            </a:rPr>
                            <a:t>場面</a:t>
                          </a:r>
                        </a:p>
                      </a:txBody>
                      <a:tcPr anchor="ctr">
                        <a:solidFill>
                          <a:schemeClr val="tx2"/>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運行方式</a:t>
                          </a:r>
                          <a:endParaRPr kumimoji="1" lang="en-US" altLang="ja-JP" sz="11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（交通場面概要）</a:t>
                          </a:r>
                        </a:p>
                      </a:txBody>
                      <a:tcPr anchor="ctr">
                        <a:solidFill>
                          <a:schemeClr val="tx2"/>
                        </a:solidFill>
                      </a:tcPr>
                    </a:tc>
                    <a:tc rowSpan="2">
                      <a:txBody>
                        <a:bodyPr/>
                        <a:lstStyle/>
                        <a:p>
                          <a:pPr algn="ctr"/>
                          <a:r>
                            <a:rPr kumimoji="1" lang="ja-JP" altLang="en-US" sz="1100">
                              <a:solidFill>
                                <a:schemeClr val="bg1"/>
                              </a:solidFill>
                            </a:rPr>
                            <a:t>手動介入状況</a:t>
                          </a:r>
                          <a:endParaRPr kumimoji="1" lang="en-US" altLang="ja-JP" sz="1100" dirty="0">
                            <a:solidFill>
                              <a:schemeClr val="bg1"/>
                            </a:solidFill>
                          </a:endParaRPr>
                        </a:p>
                      </a:txBody>
                      <a:tcPr anchor="ctr">
                        <a:solidFill>
                          <a:schemeClr val="tx2"/>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改善措置</a:t>
                          </a:r>
                          <a:endParaRPr kumimoji="1" lang="en-US" altLang="ja-JP" sz="11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・その他対応策</a:t>
                          </a:r>
                          <a:endParaRPr kumimoji="1" lang="en-US" altLang="ja-JP" sz="1100" dirty="0">
                            <a:solidFill>
                              <a:schemeClr val="bg1"/>
                            </a:solidFill>
                          </a:endParaRPr>
                        </a:p>
                      </a:txBody>
                      <a:tcPr anchor="ctr">
                        <a:solidFill>
                          <a:schemeClr val="tx2"/>
                        </a:solidFill>
                      </a:tcPr>
                    </a:tc>
                    <a:tc gridSpan="2">
                      <a:txBody>
                        <a:bodyPr/>
                        <a:lstStyle/>
                        <a:p>
                          <a:pPr algn="ctr"/>
                          <a:r>
                            <a:rPr kumimoji="1" lang="ja-JP" altLang="en-US" sz="1100">
                              <a:solidFill>
                                <a:schemeClr val="bg1"/>
                              </a:solidFill>
                            </a:rPr>
                            <a:t>改善後の手動介入頻度（％表示）</a:t>
                          </a:r>
                        </a:p>
                      </a:txBody>
                      <a:tcPr anchor="ctr">
                        <a:solidFill>
                          <a:schemeClr val="tx2"/>
                        </a:solidFill>
                      </a:tcPr>
                    </a:tc>
                    <a:tc hMerge="1">
                      <a:txBody>
                        <a:bodyPr/>
                        <a:lstStyle/>
                        <a:p>
                          <a:pPr algn="ctr"/>
                          <a:r>
                            <a:rPr kumimoji="1" lang="ja-JP" altLang="en-US" sz="1200">
                              <a:solidFill>
                                <a:schemeClr val="tx1"/>
                              </a:solidFill>
                            </a:rPr>
                            <a:t>改善後の手動介入回数</a:t>
                          </a:r>
                          <a:endParaRPr kumimoji="1" lang="en-US" altLang="ja-JP" sz="1200">
                            <a:solidFill>
                              <a:schemeClr val="tx1"/>
                            </a:solidFill>
                          </a:endParaRPr>
                        </a:p>
                        <a:p>
                          <a:pPr algn="ctr"/>
                          <a:r>
                            <a:rPr kumimoji="1" lang="ja-JP" altLang="en-US" sz="1200">
                              <a:solidFill>
                                <a:schemeClr val="tx1"/>
                              </a:solidFill>
                            </a:rPr>
                            <a:t>（％表示）</a:t>
                          </a:r>
                        </a:p>
                      </a:txBody>
                      <a:tcPr anchor="ctr"/>
                    </a:tc>
                    <a:extLst>
                      <a:ext uri="{0D108BD9-81ED-4DB2-BD59-A6C34878D82A}">
                        <a16:rowId xmlns:a16="http://schemas.microsoft.com/office/drawing/2014/main" val="1328833836"/>
                      </a:ext>
                    </a:extLst>
                  </a:tr>
                  <a:tr h="259080">
                    <a:tc vMerge="1">
                      <a:txBody>
                        <a:bodyPr/>
                        <a:lstStyle/>
                        <a:p>
                          <a:pPr algn="ctr"/>
                          <a:endParaRPr kumimoji="1" lang="ja-JP" altLang="en-US" sz="1200">
                            <a:solidFill>
                              <a:schemeClr val="tx1"/>
                            </a:solidFill>
                          </a:endParaRPr>
                        </a:p>
                      </a:txBody>
                      <a:tcPr anchor="ctr"/>
                    </a:tc>
                    <a:tc vMerge="1">
                      <a:txBody>
                        <a:bodyPr/>
                        <a:lstStyle/>
                        <a:p>
                          <a:pPr algn="ctr"/>
                          <a:endParaRPr kumimoji="1" lang="ja-JP" altLang="en-US" sz="1200">
                            <a:solidFill>
                              <a:schemeClr val="tx1"/>
                            </a:solidFill>
                          </a:endParaRPr>
                        </a:p>
                      </a:txBody>
                      <a:tcPr anchor="ct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a:solidFill>
                              <a:schemeClr val="tx1"/>
                            </a:solidFill>
                          </a:endParaRPr>
                        </a:p>
                      </a:txBody>
                      <a:tcPr anchor="ctr"/>
                    </a:tc>
                    <a:tc vMerge="1">
                      <a:txBody>
                        <a:bodyPr/>
                        <a:lstStyle/>
                        <a:p>
                          <a:pPr algn="ctr"/>
                          <a:endParaRPr kumimoji="1" lang="ja-JP" altLang="en-US" sz="1200">
                            <a:solidFill>
                              <a:schemeClr val="tx1"/>
                            </a:solidFill>
                          </a:endParaRPr>
                        </a:p>
                      </a:txBody>
                      <a:tcPr anchor="ctr"/>
                    </a:tc>
                    <a:tc vMerge="1">
                      <a:txBody>
                        <a:bodyPr/>
                        <a:lstStyle/>
                        <a:p>
                          <a:endParaRPr kumimoji="1" lang="ja-JP" altLang="en-US"/>
                        </a:p>
                      </a:txBody>
                      <a:tcPr/>
                    </a:tc>
                    <a:tc>
                      <a:txBody>
                        <a:bodyPr/>
                        <a:lstStyle/>
                        <a:p>
                          <a:pPr algn="ctr"/>
                          <a:r>
                            <a:rPr kumimoji="1" lang="ja-JP" altLang="en-US" sz="1100">
                              <a:solidFill>
                                <a:schemeClr val="bg1"/>
                              </a:solidFill>
                            </a:rPr>
                            <a:t>改善前</a:t>
                          </a:r>
                          <a:endParaRPr kumimoji="1" lang="en-US" altLang="ja-JP" sz="1100" dirty="0">
                            <a:solidFill>
                              <a:schemeClr val="bg1"/>
                            </a:solidFill>
                          </a:endParaRPr>
                        </a:p>
                      </a:txBody>
                      <a:tcPr anchor="ctr">
                        <a:solidFill>
                          <a:schemeClr val="tx2"/>
                        </a:solidFill>
                      </a:tcPr>
                    </a:tc>
                    <a:tc>
                      <a:txBody>
                        <a:bodyPr/>
                        <a:lstStyle/>
                        <a:p>
                          <a:pPr algn="ctr"/>
                          <a:r>
                            <a:rPr kumimoji="1" lang="ja-JP" altLang="en-US" sz="1100">
                              <a:solidFill>
                                <a:schemeClr val="bg1"/>
                              </a:solidFill>
                            </a:rPr>
                            <a:t>改善後</a:t>
                          </a:r>
                        </a:p>
                      </a:txBody>
                      <a:tcPr anchor="ctr">
                        <a:solidFill>
                          <a:schemeClr val="tx2"/>
                        </a:solidFill>
                      </a:tcPr>
                    </a:tc>
                    <a:extLst>
                      <a:ext uri="{0D108BD9-81ED-4DB2-BD59-A6C34878D82A}">
                        <a16:rowId xmlns:a16="http://schemas.microsoft.com/office/drawing/2014/main" val="791197092"/>
                      </a:ext>
                    </a:extLst>
                  </a:tr>
                  <a:tr h="424436">
                    <a:tc>
                      <a:txBody>
                        <a:bodyPr/>
                        <a:lstStyle/>
                        <a:p>
                          <a:pPr algn="ctr"/>
                          <a:r>
                            <a:rPr kumimoji="1" lang="en-US" altLang="ja-JP" sz="1100" dirty="0"/>
                            <a:t>(</a:t>
                          </a:r>
                          <a:r>
                            <a:rPr kumimoji="1" lang="ja-JP" altLang="en-US" sz="1100"/>
                            <a:t>例</a:t>
                          </a:r>
                          <a:r>
                            <a:rPr kumimoji="1" lang="en-US" altLang="ja-JP" sz="1100" dirty="0"/>
                            <a:t>)</a:t>
                          </a:r>
                          <a:endParaRPr kumimoji="1" lang="ja-JP" altLang="en-US" sz="1100"/>
                        </a:p>
                      </a:txBody>
                      <a:tcPr marL="36000" marR="36000" marT="36000" marB="36000" anchor="ctr"/>
                    </a:tc>
                    <a:tc>
                      <a:txBody>
                        <a:bodyPr/>
                        <a:lstStyle/>
                        <a:p>
                          <a:pPr algn="ctr"/>
                          <a:r>
                            <a:rPr kumimoji="1" lang="ja-JP" altLang="en-US" sz="1100"/>
                            <a:t>①</a:t>
                          </a:r>
                        </a:p>
                      </a:txBody>
                      <a:tcPr marL="36000" marR="36000" marT="36000" marB="36000" anchor="ctr"/>
                    </a:tc>
                    <a:tc>
                      <a:txBody>
                        <a:bodyPr/>
                        <a:lstStyle/>
                        <a:p>
                          <a:pPr algn="ctr"/>
                          <a:r>
                            <a:rPr kumimoji="1" lang="ja-JP" altLang="en-US" sz="1100"/>
                            <a:t>交差点通過</a:t>
                          </a:r>
                          <a:endParaRPr kumimoji="1" lang="en-US" altLang="ja-JP" sz="1100" dirty="0"/>
                        </a:p>
                        <a:p>
                          <a:pPr algn="ctr"/>
                          <a:r>
                            <a:rPr kumimoji="1" lang="ja-JP" altLang="en-US" sz="1100"/>
                            <a:t>（右折・信号有）</a:t>
                          </a:r>
                          <a:endParaRPr kumimoji="1" lang="en-US" altLang="ja-JP" sz="1100" dirty="0"/>
                        </a:p>
                      </a:txBody>
                      <a:tcPr marL="36000" marR="36000" marT="36000" marB="36000" anchor="ctr"/>
                    </a:tc>
                    <a:tc>
                      <a:txBody>
                        <a:bodyPr/>
                        <a:lstStyle/>
                        <a:p>
                          <a:pPr algn="ctr"/>
                          <a:r>
                            <a:rPr kumimoji="1" lang="en-US" altLang="ja-JP" sz="1100" dirty="0"/>
                            <a:t>xxxxx</a:t>
                          </a:r>
                        </a:p>
                      </a:txBody>
                      <a:tcPr marL="36000" marR="36000" marT="36000" marB="36000" anchor="ctr"/>
                    </a:tc>
                    <a:tc>
                      <a:txBody>
                        <a:bodyPr/>
                        <a:lstStyle/>
                        <a:p>
                          <a:pPr algn="ctr"/>
                          <a:endParaRPr kumimoji="1" lang="ja-JP" altLang="en-US" sz="1100"/>
                        </a:p>
                      </a:txBody>
                      <a:tcPr marL="36000" marR="36000" marT="36000" marB="36000" anchor="ctr"/>
                    </a:tc>
                    <a:tc>
                      <a:txBody>
                        <a:bodyPr/>
                        <a:lstStyle/>
                        <a:p>
                          <a:endParaRPr lang="ja-JP"/>
                        </a:p>
                      </a:txBody>
                      <a:tcPr marL="36000" marR="36000" marT="36000" marB="36000" anchor="ctr">
                        <a:blipFill>
                          <a:blip r:embed="rId3"/>
                          <a:stretch>
                            <a:fillRect l="-319291" t="-122857" r="-100787" b="-172857"/>
                          </a:stretch>
                        </a:blipFill>
                      </a:tcPr>
                    </a:tc>
                    <a:tc>
                      <a:txBody>
                        <a:bodyPr/>
                        <a:lstStyle/>
                        <a:p>
                          <a:endParaRPr lang="ja-JP"/>
                        </a:p>
                      </a:txBody>
                      <a:tcPr marL="36000" marR="36000" marT="36000" marB="36000" anchor="ctr">
                        <a:blipFill>
                          <a:blip r:embed="rId3"/>
                          <a:stretch>
                            <a:fillRect l="-419291" t="-122857" r="-787" b="-172857"/>
                          </a:stretch>
                        </a:blipFill>
                      </a:tcPr>
                    </a:tc>
                    <a:extLst>
                      <a:ext uri="{0D108BD9-81ED-4DB2-BD59-A6C34878D82A}">
                        <a16:rowId xmlns:a16="http://schemas.microsoft.com/office/drawing/2014/main" val="2302629186"/>
                      </a:ext>
                    </a:extLst>
                  </a:tr>
                  <a:tr h="360770">
                    <a:tc>
                      <a:txBody>
                        <a:bodyPr/>
                        <a:lstStyle/>
                        <a:p>
                          <a:pPr algn="ctr"/>
                          <a:endParaRPr kumimoji="1" lang="ja-JP" altLang="en-US" sz="1100"/>
                        </a:p>
                      </a:txBody>
                      <a:tcPr/>
                    </a:tc>
                    <a:tc>
                      <a:txBody>
                        <a:bodyPr/>
                        <a:lstStyle/>
                        <a:p>
                          <a:pPr algn="ctr"/>
                          <a:endParaRPr kumimoji="1" lang="en-US" altLang="ja-JP" sz="1100" dirty="0"/>
                        </a:p>
                      </a:txBody>
                      <a:tcPr/>
                    </a:tc>
                    <a:tc>
                      <a:txBody>
                        <a:bodyPr/>
                        <a:lstStyle/>
                        <a:p>
                          <a:pPr algn="ctr"/>
                          <a:endParaRPr kumimoji="1" lang="ja-JP" altLang="en-US" sz="1100"/>
                        </a:p>
                      </a:txBody>
                      <a:tcPr/>
                    </a:tc>
                    <a:tc>
                      <a:txBody>
                        <a:bodyPr/>
                        <a:lstStyle/>
                        <a:p>
                          <a:pPr algn="ctr"/>
                          <a:endParaRPr kumimoji="1" lang="ja-JP" altLang="en-US" sz="1100"/>
                        </a:p>
                      </a:txBody>
                      <a:tcPr/>
                    </a:tc>
                    <a:tc>
                      <a:txBody>
                        <a:bodyPr/>
                        <a:lstStyle/>
                        <a:p>
                          <a:pPr algn="ctr"/>
                          <a:endParaRPr kumimoji="1" lang="ja-JP" altLang="en-US" sz="1100"/>
                        </a:p>
                      </a:txBody>
                      <a:tcPr/>
                    </a:tc>
                    <a:tc>
                      <a:txBody>
                        <a:bodyPr/>
                        <a:lstStyle/>
                        <a:p>
                          <a:pPr algn="ctr"/>
                          <a:endParaRPr kumimoji="1" lang="ja-JP" altLang="en-US" sz="1100"/>
                        </a:p>
                      </a:txBody>
                      <a:tcPr/>
                    </a:tc>
                    <a:tc>
                      <a:txBody>
                        <a:bodyPr/>
                        <a:lstStyle/>
                        <a:p>
                          <a:pPr algn="ctr"/>
                          <a:endParaRPr kumimoji="1" lang="ja-JP" altLang="en-US" sz="1100"/>
                        </a:p>
                      </a:txBody>
                      <a:tcPr/>
                    </a:tc>
                    <a:extLst>
                      <a:ext uri="{0D108BD9-81ED-4DB2-BD59-A6C34878D82A}">
                        <a16:rowId xmlns:a16="http://schemas.microsoft.com/office/drawing/2014/main" val="659180221"/>
                      </a:ext>
                    </a:extLst>
                  </a:tr>
                  <a:tr h="360770">
                    <a:tc>
                      <a:txBody>
                        <a:bodyPr/>
                        <a:lstStyle/>
                        <a:p>
                          <a:pPr algn="ctr"/>
                          <a:endParaRPr kumimoji="1" lang="ja-JP" altLang="en-US" sz="1100"/>
                        </a:p>
                      </a:txBody>
                      <a:tcPr/>
                    </a:tc>
                    <a:tc>
                      <a:txBody>
                        <a:bodyPr/>
                        <a:lstStyle/>
                        <a:p>
                          <a:pPr algn="ctr"/>
                          <a:endParaRPr kumimoji="1" lang="en-US" altLang="ja-JP" sz="1100" dirty="0"/>
                        </a:p>
                      </a:txBody>
                      <a:tcPr/>
                    </a:tc>
                    <a:tc>
                      <a:txBody>
                        <a:bodyPr/>
                        <a:lstStyle/>
                        <a:p>
                          <a:pPr algn="ctr"/>
                          <a:endParaRPr kumimoji="1" lang="ja-JP" altLang="en-US" sz="1100"/>
                        </a:p>
                      </a:txBody>
                      <a:tcPr/>
                    </a:tc>
                    <a:tc>
                      <a:txBody>
                        <a:bodyPr/>
                        <a:lstStyle/>
                        <a:p>
                          <a:pPr algn="ctr"/>
                          <a:endParaRPr kumimoji="1" lang="ja-JP" altLang="en-US" sz="1100"/>
                        </a:p>
                      </a:txBody>
                      <a:tcPr/>
                    </a:tc>
                    <a:tc>
                      <a:txBody>
                        <a:bodyPr/>
                        <a:lstStyle/>
                        <a:p>
                          <a:pPr algn="ctr"/>
                          <a:endParaRPr kumimoji="1" lang="ja-JP" altLang="en-US" sz="1100" dirty="0"/>
                        </a:p>
                      </a:txBody>
                      <a:tcPr/>
                    </a:tc>
                    <a:tc>
                      <a:txBody>
                        <a:bodyPr/>
                        <a:lstStyle/>
                        <a:p>
                          <a:pPr algn="ctr"/>
                          <a:endParaRPr kumimoji="1" lang="ja-JP" altLang="en-US" sz="1100"/>
                        </a:p>
                      </a:txBody>
                      <a:tcPr/>
                    </a:tc>
                    <a:tc>
                      <a:txBody>
                        <a:bodyPr/>
                        <a:lstStyle/>
                        <a:p>
                          <a:pPr algn="ctr"/>
                          <a:endParaRPr kumimoji="1" lang="ja-JP" altLang="en-US" sz="1100" dirty="0"/>
                        </a:p>
                      </a:txBody>
                      <a:tcPr/>
                    </a:tc>
                    <a:extLst>
                      <a:ext uri="{0D108BD9-81ED-4DB2-BD59-A6C34878D82A}">
                        <a16:rowId xmlns:a16="http://schemas.microsoft.com/office/drawing/2014/main" val="3682787814"/>
                      </a:ext>
                    </a:extLst>
                  </a:tr>
                </a:tbl>
              </a:graphicData>
            </a:graphic>
          </p:graphicFrame>
        </mc:Fallback>
      </mc:AlternateContent>
    </p:spTree>
    <p:extLst>
      <p:ext uri="{BB962C8B-B14F-4D97-AF65-F5344CB8AC3E}">
        <p14:creationId xmlns:p14="http://schemas.microsoft.com/office/powerpoint/2010/main" val="100243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CB69FCB9-577B-E2DE-7D94-1616D964DEE0}"/>
              </a:ext>
            </a:extLst>
          </p:cNvPr>
          <p:cNvSpPr/>
          <p:nvPr/>
        </p:nvSpPr>
        <p:spPr bwMode="gray">
          <a:xfrm>
            <a:off x="1351924" y="1021838"/>
            <a:ext cx="8136507" cy="250865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15</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1-(4). </a:t>
            </a:r>
            <a:r>
              <a:rPr lang="ja-JP" altLang="en-US"/>
              <a:t>これまでの走行実績</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事業概要</a:t>
            </a:r>
            <a:r>
              <a:rPr kumimoji="1" lang="ja-JP" altLang="en-US" sz="1100" b="0" i="0" u="none" strike="noStrike" kern="1200" cap="none" spc="0" normalizeH="0" baseline="0" noProof="0">
                <a:ln>
                  <a:noFill/>
                </a:ln>
                <a:solidFill>
                  <a:schemeClr val="bg1"/>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走行環境条件</a:t>
            </a:r>
            <a:endParaRPr kumimoji="1" lang="ja-JP" altLang="en-US" sz="1100" b="0" i="0" u="none" strike="noStrike" kern="1200" cap="none" spc="0" normalizeH="0" baseline="0" noProof="0">
              <a:ln>
                <a:noFill/>
              </a:ln>
              <a:solidFill>
                <a:schemeClr val="bg1"/>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7" name="正方形/長方形 6">
            <a:extLst>
              <a:ext uri="{FF2B5EF4-FFF2-40B4-BE49-F238E27FC236}">
                <a16:creationId xmlns:a16="http://schemas.microsoft.com/office/drawing/2014/main" id="{B3F4CFD6-085C-BB31-DAE7-BB2C10AB29C2}"/>
              </a:ext>
            </a:extLst>
          </p:cNvPr>
          <p:cNvSpPr/>
          <p:nvPr/>
        </p:nvSpPr>
        <p:spPr bwMode="gray">
          <a:xfrm>
            <a:off x="415925" y="3627783"/>
            <a:ext cx="936000" cy="2691805"/>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その他</a:t>
            </a:r>
            <a:endParaRPr kumimoji="1" lang="en-US" altLang="ja-JP" sz="14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交通場面で</a:t>
            </a:r>
            <a:endParaRPr kumimoji="1" lang="en-US" altLang="ja-JP" sz="14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手動介入があったもの</a:t>
            </a:r>
          </a:p>
        </p:txBody>
      </p:sp>
      <p:pic>
        <p:nvPicPr>
          <p:cNvPr id="32" name="図 31">
            <a:extLst>
              <a:ext uri="{FF2B5EF4-FFF2-40B4-BE49-F238E27FC236}">
                <a16:creationId xmlns:a16="http://schemas.microsoft.com/office/drawing/2014/main" id="{2B26ED84-0007-FB98-D1DC-74BDDECD1A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2011" y="1255696"/>
            <a:ext cx="4022989" cy="2043560"/>
          </a:xfrm>
          <a:prstGeom prst="rect">
            <a:avLst/>
          </a:prstGeom>
        </p:spPr>
      </p:pic>
      <p:sp>
        <p:nvSpPr>
          <p:cNvPr id="35" name="正方形/長方形 34">
            <a:extLst>
              <a:ext uri="{FF2B5EF4-FFF2-40B4-BE49-F238E27FC236}">
                <a16:creationId xmlns:a16="http://schemas.microsoft.com/office/drawing/2014/main" id="{D2B01FB2-3937-DE8C-6ECF-53B0556F9360}"/>
              </a:ext>
            </a:extLst>
          </p:cNvPr>
          <p:cNvSpPr/>
          <p:nvPr/>
        </p:nvSpPr>
        <p:spPr bwMode="gray">
          <a:xfrm rot="286550">
            <a:off x="3835319" y="2855062"/>
            <a:ext cx="1386328" cy="127133"/>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6" name="正方形/長方形 35">
            <a:extLst>
              <a:ext uri="{FF2B5EF4-FFF2-40B4-BE49-F238E27FC236}">
                <a16:creationId xmlns:a16="http://schemas.microsoft.com/office/drawing/2014/main" id="{4E078B96-1302-6730-729E-77E49D8556D5}"/>
              </a:ext>
            </a:extLst>
          </p:cNvPr>
          <p:cNvSpPr/>
          <p:nvPr/>
        </p:nvSpPr>
        <p:spPr bwMode="gray">
          <a:xfrm rot="18171427">
            <a:off x="4705947" y="2128797"/>
            <a:ext cx="1878709" cy="127268"/>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7" name="正方形/長方形 36">
            <a:extLst>
              <a:ext uri="{FF2B5EF4-FFF2-40B4-BE49-F238E27FC236}">
                <a16:creationId xmlns:a16="http://schemas.microsoft.com/office/drawing/2014/main" id="{8C1C530E-770D-BE51-0225-56C1C10FCBCE}"/>
              </a:ext>
            </a:extLst>
          </p:cNvPr>
          <p:cNvSpPr/>
          <p:nvPr/>
        </p:nvSpPr>
        <p:spPr bwMode="gray">
          <a:xfrm rot="19673483">
            <a:off x="3695764" y="1904294"/>
            <a:ext cx="2304121" cy="127133"/>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8" name="正方形/長方形 37">
            <a:extLst>
              <a:ext uri="{FF2B5EF4-FFF2-40B4-BE49-F238E27FC236}">
                <a16:creationId xmlns:a16="http://schemas.microsoft.com/office/drawing/2014/main" id="{C8F06766-C158-87F4-3085-D126DA6C3E9C}"/>
              </a:ext>
            </a:extLst>
          </p:cNvPr>
          <p:cNvSpPr/>
          <p:nvPr/>
        </p:nvSpPr>
        <p:spPr bwMode="gray">
          <a:xfrm rot="16577962">
            <a:off x="3776528" y="2636557"/>
            <a:ext cx="301395" cy="127268"/>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9" name="正方形/長方形 38">
            <a:extLst>
              <a:ext uri="{FF2B5EF4-FFF2-40B4-BE49-F238E27FC236}">
                <a16:creationId xmlns:a16="http://schemas.microsoft.com/office/drawing/2014/main" id="{A37FD251-5B50-4A60-30EC-502E9EEAD4F1}"/>
              </a:ext>
            </a:extLst>
          </p:cNvPr>
          <p:cNvSpPr/>
          <p:nvPr/>
        </p:nvSpPr>
        <p:spPr bwMode="gray">
          <a:xfrm rot="685203">
            <a:off x="5760690" y="1314772"/>
            <a:ext cx="430866" cy="127133"/>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1" name="星: 5 pt 40">
            <a:extLst>
              <a:ext uri="{FF2B5EF4-FFF2-40B4-BE49-F238E27FC236}">
                <a16:creationId xmlns:a16="http://schemas.microsoft.com/office/drawing/2014/main" id="{8C49220E-0DFD-E19A-49F5-792E5C4A36AE}"/>
              </a:ext>
            </a:extLst>
          </p:cNvPr>
          <p:cNvSpPr/>
          <p:nvPr/>
        </p:nvSpPr>
        <p:spPr bwMode="gray">
          <a:xfrm>
            <a:off x="3718951" y="2304469"/>
            <a:ext cx="159752" cy="166915"/>
          </a:xfrm>
          <a:prstGeom prst="star5">
            <a:avLst/>
          </a:prstGeom>
          <a:no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0" name="星: 5 pt 49">
            <a:extLst>
              <a:ext uri="{FF2B5EF4-FFF2-40B4-BE49-F238E27FC236}">
                <a16:creationId xmlns:a16="http://schemas.microsoft.com/office/drawing/2014/main" id="{5DE81861-4030-B6FC-9995-B34F341C18D0}"/>
              </a:ext>
            </a:extLst>
          </p:cNvPr>
          <p:cNvSpPr/>
          <p:nvPr/>
        </p:nvSpPr>
        <p:spPr bwMode="gray">
          <a:xfrm>
            <a:off x="3639074" y="2489457"/>
            <a:ext cx="159752" cy="166915"/>
          </a:xfrm>
          <a:prstGeom prst="star5">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1" name="フリーフォーム 98">
            <a:extLst>
              <a:ext uri="{FF2B5EF4-FFF2-40B4-BE49-F238E27FC236}">
                <a16:creationId xmlns:a16="http://schemas.microsoft.com/office/drawing/2014/main" id="{18071F95-28F6-C35E-16F6-245C3DF70722}"/>
              </a:ext>
            </a:extLst>
          </p:cNvPr>
          <p:cNvSpPr>
            <a:spLocks noChangeAspect="1"/>
          </p:cNvSpPr>
          <p:nvPr/>
        </p:nvSpPr>
        <p:spPr bwMode="gray">
          <a:xfrm>
            <a:off x="5802833" y="2095694"/>
            <a:ext cx="222719" cy="222482"/>
          </a:xfrm>
          <a:custGeom>
            <a:avLst/>
            <a:gdLst>
              <a:gd name="connsiteX0" fmla="*/ 2975170 w 4428000"/>
              <a:gd name="connsiteY0" fmla="*/ 2607740 h 4428000"/>
              <a:gd name="connsiteX1" fmla="*/ 2829116 w 4428000"/>
              <a:gd name="connsiteY1" fmla="*/ 2753794 h 4428000"/>
              <a:gd name="connsiteX2" fmla="*/ 2837289 w 4428000"/>
              <a:gd name="connsiteY2" fmla="*/ 2794275 h 4428000"/>
              <a:gd name="connsiteX3" fmla="*/ 2840594 w 4428000"/>
              <a:gd name="connsiteY3" fmla="*/ 2810645 h 4428000"/>
              <a:gd name="connsiteX4" fmla="*/ 2975170 w 4428000"/>
              <a:gd name="connsiteY4" fmla="*/ 2899848 h 4428000"/>
              <a:gd name="connsiteX5" fmla="*/ 3109746 w 4428000"/>
              <a:gd name="connsiteY5" fmla="*/ 2810645 h 4428000"/>
              <a:gd name="connsiteX6" fmla="*/ 3113051 w 4428000"/>
              <a:gd name="connsiteY6" fmla="*/ 2794275 h 4428000"/>
              <a:gd name="connsiteX7" fmla="*/ 3121224 w 4428000"/>
              <a:gd name="connsiteY7" fmla="*/ 2753794 h 4428000"/>
              <a:gd name="connsiteX8" fmla="*/ 2975170 w 4428000"/>
              <a:gd name="connsiteY8" fmla="*/ 2607740 h 4428000"/>
              <a:gd name="connsiteX9" fmla="*/ 1570632 w 4428000"/>
              <a:gd name="connsiteY9" fmla="*/ 2607740 h 4428000"/>
              <a:gd name="connsiteX10" fmla="*/ 1424578 w 4428000"/>
              <a:gd name="connsiteY10" fmla="*/ 2753794 h 4428000"/>
              <a:gd name="connsiteX11" fmla="*/ 1432751 w 4428000"/>
              <a:gd name="connsiteY11" fmla="*/ 2794275 h 4428000"/>
              <a:gd name="connsiteX12" fmla="*/ 1436056 w 4428000"/>
              <a:gd name="connsiteY12" fmla="*/ 2810645 h 4428000"/>
              <a:gd name="connsiteX13" fmla="*/ 1570632 w 4428000"/>
              <a:gd name="connsiteY13" fmla="*/ 2899848 h 4428000"/>
              <a:gd name="connsiteX14" fmla="*/ 1705208 w 4428000"/>
              <a:gd name="connsiteY14" fmla="*/ 2810645 h 4428000"/>
              <a:gd name="connsiteX15" fmla="*/ 1708513 w 4428000"/>
              <a:gd name="connsiteY15" fmla="*/ 2794275 h 4428000"/>
              <a:gd name="connsiteX16" fmla="*/ 1716686 w 4428000"/>
              <a:gd name="connsiteY16" fmla="*/ 2753794 h 4428000"/>
              <a:gd name="connsiteX17" fmla="*/ 1570632 w 4428000"/>
              <a:gd name="connsiteY17" fmla="*/ 2607740 h 4428000"/>
              <a:gd name="connsiteX18" fmla="*/ 2814869 w 4428000"/>
              <a:gd name="connsiteY18" fmla="*/ 1758783 h 4428000"/>
              <a:gd name="connsiteX19" fmla="*/ 2814869 w 4428000"/>
              <a:gd name="connsiteY19" fmla="*/ 1972753 h 4428000"/>
              <a:gd name="connsiteX20" fmla="*/ 3010387 w 4428000"/>
              <a:gd name="connsiteY20" fmla="*/ 1972753 h 4428000"/>
              <a:gd name="connsiteX21" fmla="*/ 3010387 w 4428000"/>
              <a:gd name="connsiteY21" fmla="*/ 1758783 h 4428000"/>
              <a:gd name="connsiteX22" fmla="*/ 2143956 w 4428000"/>
              <a:gd name="connsiteY22" fmla="*/ 1758783 h 4428000"/>
              <a:gd name="connsiteX23" fmla="*/ 2143956 w 4428000"/>
              <a:gd name="connsiteY23" fmla="*/ 1972753 h 4428000"/>
              <a:gd name="connsiteX24" fmla="*/ 2339474 w 4428000"/>
              <a:gd name="connsiteY24" fmla="*/ 1972753 h 4428000"/>
              <a:gd name="connsiteX25" fmla="*/ 2339474 w 4428000"/>
              <a:gd name="connsiteY25" fmla="*/ 1758783 h 4428000"/>
              <a:gd name="connsiteX26" fmla="*/ 1524660 w 4428000"/>
              <a:gd name="connsiteY26" fmla="*/ 1747340 h 4428000"/>
              <a:gd name="connsiteX27" fmla="*/ 1468977 w 4428000"/>
              <a:gd name="connsiteY27" fmla="*/ 1892401 h 4428000"/>
              <a:gd name="connsiteX28" fmla="*/ 1468976 w 4428000"/>
              <a:gd name="connsiteY28" fmla="*/ 2159304 h 4428000"/>
              <a:gd name="connsiteX29" fmla="*/ 1675282 w 4428000"/>
              <a:gd name="connsiteY29" fmla="*/ 2159304 h 4428000"/>
              <a:gd name="connsiteX30" fmla="*/ 1675281 w 4428000"/>
              <a:gd name="connsiteY30" fmla="*/ 1747340 h 4428000"/>
              <a:gd name="connsiteX31" fmla="*/ 2740387 w 4428000"/>
              <a:gd name="connsiteY31" fmla="*/ 1578783 h 4428000"/>
              <a:gd name="connsiteX32" fmla="*/ 3100387 w 4428000"/>
              <a:gd name="connsiteY32" fmla="*/ 1578783 h 4428000"/>
              <a:gd name="connsiteX33" fmla="*/ 3190387 w 4428000"/>
              <a:gd name="connsiteY33" fmla="*/ 1668783 h 4428000"/>
              <a:gd name="connsiteX34" fmla="*/ 3189790 w 4428000"/>
              <a:gd name="connsiteY34" fmla="*/ 1671739 h 4428000"/>
              <a:gd name="connsiteX35" fmla="*/ 3190387 w 4428000"/>
              <a:gd name="connsiteY35" fmla="*/ 1674694 h 4428000"/>
              <a:gd name="connsiteX36" fmla="*/ 3190387 w 4428000"/>
              <a:gd name="connsiteY36" fmla="*/ 2034694 h 4428000"/>
              <a:gd name="connsiteX37" fmla="*/ 3190387 w 4428000"/>
              <a:gd name="connsiteY37" fmla="*/ 2062753 h 4428000"/>
              <a:gd name="connsiteX38" fmla="*/ 3100387 w 4428000"/>
              <a:gd name="connsiteY38" fmla="*/ 2152753 h 4428000"/>
              <a:gd name="connsiteX39" fmla="*/ 2740387 w 4428000"/>
              <a:gd name="connsiteY39" fmla="*/ 2152753 h 4428000"/>
              <a:gd name="connsiteX40" fmla="*/ 2634869 w 4428000"/>
              <a:gd name="connsiteY40" fmla="*/ 2034694 h 4428000"/>
              <a:gd name="connsiteX41" fmla="*/ 2634869 w 4428000"/>
              <a:gd name="connsiteY41" fmla="*/ 1674694 h 4428000"/>
              <a:gd name="connsiteX42" fmla="*/ 2740387 w 4428000"/>
              <a:gd name="connsiteY42" fmla="*/ 1578783 h 4428000"/>
              <a:gd name="connsiteX43" fmla="*/ 2069474 w 4428000"/>
              <a:gd name="connsiteY43" fmla="*/ 1578783 h 4428000"/>
              <a:gd name="connsiteX44" fmla="*/ 2429474 w 4428000"/>
              <a:gd name="connsiteY44" fmla="*/ 1578783 h 4428000"/>
              <a:gd name="connsiteX45" fmla="*/ 2519474 w 4428000"/>
              <a:gd name="connsiteY45" fmla="*/ 1668783 h 4428000"/>
              <a:gd name="connsiteX46" fmla="*/ 2518877 w 4428000"/>
              <a:gd name="connsiteY46" fmla="*/ 1671739 h 4428000"/>
              <a:gd name="connsiteX47" fmla="*/ 2519474 w 4428000"/>
              <a:gd name="connsiteY47" fmla="*/ 1674694 h 4428000"/>
              <a:gd name="connsiteX48" fmla="*/ 2519474 w 4428000"/>
              <a:gd name="connsiteY48" fmla="*/ 2034694 h 4428000"/>
              <a:gd name="connsiteX49" fmla="*/ 2519474 w 4428000"/>
              <a:gd name="connsiteY49" fmla="*/ 2062753 h 4428000"/>
              <a:gd name="connsiteX50" fmla="*/ 2429474 w 4428000"/>
              <a:gd name="connsiteY50" fmla="*/ 2152753 h 4428000"/>
              <a:gd name="connsiteX51" fmla="*/ 2069474 w 4428000"/>
              <a:gd name="connsiteY51" fmla="*/ 2152753 h 4428000"/>
              <a:gd name="connsiteX52" fmla="*/ 1963956 w 4428000"/>
              <a:gd name="connsiteY52" fmla="*/ 2034694 h 4428000"/>
              <a:gd name="connsiteX53" fmla="*/ 1963956 w 4428000"/>
              <a:gd name="connsiteY53" fmla="*/ 1674694 h 4428000"/>
              <a:gd name="connsiteX54" fmla="*/ 2069474 w 4428000"/>
              <a:gd name="connsiteY54" fmla="*/ 1578783 h 4428000"/>
              <a:gd name="connsiteX55" fmla="*/ 1463551 w 4428000"/>
              <a:gd name="connsiteY55" fmla="*/ 1567340 h 4428000"/>
              <a:gd name="connsiteX56" fmla="*/ 1751551 w 4428000"/>
              <a:gd name="connsiteY56" fmla="*/ 1567340 h 4428000"/>
              <a:gd name="connsiteX57" fmla="*/ 1815191 w 4428000"/>
              <a:gd name="connsiteY57" fmla="*/ 1593700 h 4428000"/>
              <a:gd name="connsiteX58" fmla="*/ 1815504 w 4428000"/>
              <a:gd name="connsiteY58" fmla="*/ 1594166 h 4428000"/>
              <a:gd name="connsiteX59" fmla="*/ 1828921 w 4428000"/>
              <a:gd name="connsiteY59" fmla="*/ 1603212 h 4428000"/>
              <a:gd name="connsiteX60" fmla="*/ 1855281 w 4428000"/>
              <a:gd name="connsiteY60" fmla="*/ 1666852 h 4428000"/>
              <a:gd name="connsiteX61" fmla="*/ 1855281 w 4428000"/>
              <a:gd name="connsiteY61" fmla="*/ 2242852 h 4428000"/>
              <a:gd name="connsiteX62" fmla="*/ 1765281 w 4428000"/>
              <a:gd name="connsiteY62" fmla="*/ 2332852 h 4428000"/>
              <a:gd name="connsiteX63" fmla="*/ 1751404 w 4428000"/>
              <a:gd name="connsiteY63" fmla="*/ 2330050 h 4428000"/>
              <a:gd name="connsiteX64" fmla="*/ 1748169 w 4428000"/>
              <a:gd name="connsiteY64" fmla="*/ 2332232 h 4428000"/>
              <a:gd name="connsiteX65" fmla="*/ 1390105 w 4428000"/>
              <a:gd name="connsiteY65" fmla="*/ 2332232 h 4428000"/>
              <a:gd name="connsiteX66" fmla="*/ 1388248 w 4428000"/>
              <a:gd name="connsiteY66" fmla="*/ 2330980 h 4428000"/>
              <a:gd name="connsiteX67" fmla="*/ 1378976 w 4428000"/>
              <a:gd name="connsiteY67" fmla="*/ 2332852 h 4428000"/>
              <a:gd name="connsiteX68" fmla="*/ 1288976 w 4428000"/>
              <a:gd name="connsiteY68" fmla="*/ 2242852 h 4428000"/>
              <a:gd name="connsiteX69" fmla="*/ 1288976 w 4428000"/>
              <a:gd name="connsiteY69" fmla="*/ 1882852 h 4428000"/>
              <a:gd name="connsiteX70" fmla="*/ 1297415 w 4428000"/>
              <a:gd name="connsiteY70" fmla="*/ 1837056 h 4428000"/>
              <a:gd name="connsiteX71" fmla="*/ 1374823 w 4428000"/>
              <a:gd name="connsiteY71" fmla="*/ 1635402 h 4428000"/>
              <a:gd name="connsiteX72" fmla="*/ 1379451 w 4428000"/>
              <a:gd name="connsiteY72" fmla="*/ 1628114 h 4428000"/>
              <a:gd name="connsiteX73" fmla="*/ 1380623 w 4428000"/>
              <a:gd name="connsiteY73" fmla="*/ 1622308 h 4428000"/>
              <a:gd name="connsiteX74" fmla="*/ 1463551 w 4428000"/>
              <a:gd name="connsiteY74" fmla="*/ 1567340 h 4428000"/>
              <a:gd name="connsiteX75" fmla="*/ 1362378 w 4428000"/>
              <a:gd name="connsiteY75" fmla="*/ 1408772 h 4428000"/>
              <a:gd name="connsiteX76" fmla="*/ 1107224 w 4428000"/>
              <a:gd name="connsiteY76" fmla="*/ 1978251 h 4428000"/>
              <a:gd name="connsiteX77" fmla="*/ 1107224 w 4428000"/>
              <a:gd name="connsiteY77" fmla="*/ 2398768 h 4428000"/>
              <a:gd name="connsiteX78" fmla="*/ 1265323 w 4428000"/>
              <a:gd name="connsiteY78" fmla="*/ 2592750 h 4428000"/>
              <a:gd name="connsiteX79" fmla="*/ 1292436 w 4428000"/>
              <a:gd name="connsiteY79" fmla="*/ 2595483 h 4428000"/>
              <a:gd name="connsiteX80" fmla="*/ 1304065 w 4428000"/>
              <a:gd name="connsiteY80" fmla="*/ 2574058 h 4428000"/>
              <a:gd name="connsiteX81" fmla="*/ 1570632 w 4428000"/>
              <a:gd name="connsiteY81" fmla="*/ 2432325 h 4428000"/>
              <a:gd name="connsiteX82" fmla="*/ 1837199 w 4428000"/>
              <a:gd name="connsiteY82" fmla="*/ 2574058 h 4428000"/>
              <a:gd name="connsiteX83" fmla="*/ 1849528 w 4428000"/>
              <a:gd name="connsiteY83" fmla="*/ 2596772 h 4428000"/>
              <a:gd name="connsiteX84" fmla="*/ 2696274 w 4428000"/>
              <a:gd name="connsiteY84" fmla="*/ 2596772 h 4428000"/>
              <a:gd name="connsiteX85" fmla="*/ 2708603 w 4428000"/>
              <a:gd name="connsiteY85" fmla="*/ 2574058 h 4428000"/>
              <a:gd name="connsiteX86" fmla="*/ 2975170 w 4428000"/>
              <a:gd name="connsiteY86" fmla="*/ 2432325 h 4428000"/>
              <a:gd name="connsiteX87" fmla="*/ 3202483 w 4428000"/>
              <a:gd name="connsiteY87" fmla="*/ 2526482 h 4428000"/>
              <a:gd name="connsiteX88" fmla="*/ 3237928 w 4428000"/>
              <a:gd name="connsiteY88" fmla="*/ 2569441 h 4428000"/>
              <a:gd name="connsiteX89" fmla="*/ 3283407 w 4428000"/>
              <a:gd name="connsiteY89" fmla="*/ 2538778 h 4428000"/>
              <a:gd name="connsiteX90" fmla="*/ 3341401 w 4428000"/>
              <a:gd name="connsiteY90" fmla="*/ 2398768 h 4428000"/>
              <a:gd name="connsiteX91" fmla="*/ 3341401 w 4428000"/>
              <a:gd name="connsiteY91" fmla="*/ 1606776 h 4428000"/>
              <a:gd name="connsiteX92" fmla="*/ 3143397 w 4428000"/>
              <a:gd name="connsiteY92" fmla="*/ 1408772 h 4428000"/>
              <a:gd name="connsiteX93" fmla="*/ 1227737 w 4428000"/>
              <a:gd name="connsiteY93" fmla="*/ 1222650 h 4428000"/>
              <a:gd name="connsiteX94" fmla="*/ 3304177 w 4428000"/>
              <a:gd name="connsiteY94" fmla="*/ 1222650 h 4428000"/>
              <a:gd name="connsiteX95" fmla="*/ 3530400 w 4428000"/>
              <a:gd name="connsiteY95" fmla="*/ 1484593 h 4428000"/>
              <a:gd name="connsiteX96" fmla="*/ 3530400 w 4428000"/>
              <a:gd name="connsiteY96" fmla="*/ 2532333 h 4428000"/>
              <a:gd name="connsiteX97" fmla="*/ 3304177 w 4428000"/>
              <a:gd name="connsiteY97" fmla="*/ 2794275 h 4428000"/>
              <a:gd name="connsiteX98" fmla="*/ 3292558 w 4428000"/>
              <a:gd name="connsiteY98" fmla="*/ 2794275 h 4428000"/>
              <a:gd name="connsiteX99" fmla="*/ 3290108 w 4428000"/>
              <a:gd name="connsiteY99" fmla="*/ 2818581 h 4428000"/>
              <a:gd name="connsiteX100" fmla="*/ 2975170 w 4428000"/>
              <a:gd name="connsiteY100" fmla="*/ 3075263 h 4428000"/>
              <a:gd name="connsiteX101" fmla="*/ 2660232 w 4428000"/>
              <a:gd name="connsiteY101" fmla="*/ 2818581 h 4428000"/>
              <a:gd name="connsiteX102" fmla="*/ 2657782 w 4428000"/>
              <a:gd name="connsiteY102" fmla="*/ 2794275 h 4428000"/>
              <a:gd name="connsiteX103" fmla="*/ 1888020 w 4428000"/>
              <a:gd name="connsiteY103" fmla="*/ 2794275 h 4428000"/>
              <a:gd name="connsiteX104" fmla="*/ 1885570 w 4428000"/>
              <a:gd name="connsiteY104" fmla="*/ 2818581 h 4428000"/>
              <a:gd name="connsiteX105" fmla="*/ 1570632 w 4428000"/>
              <a:gd name="connsiteY105" fmla="*/ 3075263 h 4428000"/>
              <a:gd name="connsiteX106" fmla="*/ 1255694 w 4428000"/>
              <a:gd name="connsiteY106" fmla="*/ 2818581 h 4428000"/>
              <a:gd name="connsiteX107" fmla="*/ 1253244 w 4428000"/>
              <a:gd name="connsiteY107" fmla="*/ 2794275 h 4428000"/>
              <a:gd name="connsiteX108" fmla="*/ 1132486 w 4428000"/>
              <a:gd name="connsiteY108" fmla="*/ 2794275 h 4428000"/>
              <a:gd name="connsiteX109" fmla="*/ 906263 w 4428000"/>
              <a:gd name="connsiteY109" fmla="*/ 2532333 h 4428000"/>
              <a:gd name="connsiteX110" fmla="*/ 911026 w 4428000"/>
              <a:gd name="connsiteY110" fmla="*/ 1986411 h 4428000"/>
              <a:gd name="connsiteX111" fmla="*/ 1227737 w 4428000"/>
              <a:gd name="connsiteY111" fmla="*/ 1222650 h 4428000"/>
              <a:gd name="connsiteX112" fmla="*/ 2214000 w 4428000"/>
              <a:gd name="connsiteY112" fmla="*/ 180000 h 4428000"/>
              <a:gd name="connsiteX113" fmla="*/ 180000 w 4428000"/>
              <a:gd name="connsiteY113" fmla="*/ 2214000 h 4428000"/>
              <a:gd name="connsiteX114" fmla="*/ 2214000 w 4428000"/>
              <a:gd name="connsiteY114" fmla="*/ 4248000 h 4428000"/>
              <a:gd name="connsiteX115" fmla="*/ 4248000 w 4428000"/>
              <a:gd name="connsiteY115" fmla="*/ 2214000 h 4428000"/>
              <a:gd name="connsiteX116" fmla="*/ 2214000 w 4428000"/>
              <a:gd name="connsiteY116" fmla="*/ 180000 h 4428000"/>
              <a:gd name="connsiteX117" fmla="*/ 2214000 w 4428000"/>
              <a:gd name="connsiteY117" fmla="*/ 0 h 4428000"/>
              <a:gd name="connsiteX118" fmla="*/ 4428000 w 4428000"/>
              <a:gd name="connsiteY118" fmla="*/ 2214000 h 4428000"/>
              <a:gd name="connsiteX119" fmla="*/ 2214000 w 4428000"/>
              <a:gd name="connsiteY119" fmla="*/ 4428000 h 4428000"/>
              <a:gd name="connsiteX120" fmla="*/ 0 w 4428000"/>
              <a:gd name="connsiteY120" fmla="*/ 2214000 h 4428000"/>
              <a:gd name="connsiteX121" fmla="*/ 2214000 w 4428000"/>
              <a:gd name="connsiteY121"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4428000" h="4428000">
                <a:moveTo>
                  <a:pt x="2975170" y="2607740"/>
                </a:moveTo>
                <a:cubicBezTo>
                  <a:pt x="2894507" y="2607740"/>
                  <a:pt x="2829116" y="2673131"/>
                  <a:pt x="2829116" y="2753794"/>
                </a:cubicBezTo>
                <a:lnTo>
                  <a:pt x="2837289" y="2794275"/>
                </a:lnTo>
                <a:lnTo>
                  <a:pt x="2840594" y="2810645"/>
                </a:lnTo>
                <a:cubicBezTo>
                  <a:pt x="2862766" y="2863066"/>
                  <a:pt x="2914673" y="2899848"/>
                  <a:pt x="2975170" y="2899848"/>
                </a:cubicBezTo>
                <a:cubicBezTo>
                  <a:pt x="3035667" y="2899848"/>
                  <a:pt x="3087574" y="2863066"/>
                  <a:pt x="3109746" y="2810645"/>
                </a:cubicBezTo>
                <a:lnTo>
                  <a:pt x="3113051" y="2794275"/>
                </a:lnTo>
                <a:lnTo>
                  <a:pt x="3121224" y="2753794"/>
                </a:lnTo>
                <a:cubicBezTo>
                  <a:pt x="3121224" y="2673131"/>
                  <a:pt x="3055833" y="2607740"/>
                  <a:pt x="2975170" y="2607740"/>
                </a:cubicBezTo>
                <a:close/>
                <a:moveTo>
                  <a:pt x="1570632" y="2607740"/>
                </a:moveTo>
                <a:cubicBezTo>
                  <a:pt x="1489969" y="2607740"/>
                  <a:pt x="1424578" y="2673131"/>
                  <a:pt x="1424578" y="2753794"/>
                </a:cubicBezTo>
                <a:lnTo>
                  <a:pt x="1432751" y="2794275"/>
                </a:lnTo>
                <a:lnTo>
                  <a:pt x="1436056" y="2810645"/>
                </a:lnTo>
                <a:cubicBezTo>
                  <a:pt x="1458228" y="2863066"/>
                  <a:pt x="1510135" y="2899848"/>
                  <a:pt x="1570632" y="2899848"/>
                </a:cubicBezTo>
                <a:cubicBezTo>
                  <a:pt x="1631129" y="2899848"/>
                  <a:pt x="1683036" y="2863066"/>
                  <a:pt x="1705208" y="2810645"/>
                </a:cubicBezTo>
                <a:lnTo>
                  <a:pt x="1708513" y="2794275"/>
                </a:lnTo>
                <a:lnTo>
                  <a:pt x="1716686" y="2753794"/>
                </a:lnTo>
                <a:cubicBezTo>
                  <a:pt x="1716686" y="2673131"/>
                  <a:pt x="1651295" y="2607740"/>
                  <a:pt x="1570632" y="2607740"/>
                </a:cubicBezTo>
                <a:close/>
                <a:moveTo>
                  <a:pt x="2814869" y="1758783"/>
                </a:moveTo>
                <a:lnTo>
                  <a:pt x="2814869" y="1972753"/>
                </a:lnTo>
                <a:lnTo>
                  <a:pt x="3010387" y="1972753"/>
                </a:lnTo>
                <a:lnTo>
                  <a:pt x="3010387" y="1758783"/>
                </a:lnTo>
                <a:close/>
                <a:moveTo>
                  <a:pt x="2143956" y="1758783"/>
                </a:moveTo>
                <a:lnTo>
                  <a:pt x="2143956" y="1972753"/>
                </a:lnTo>
                <a:lnTo>
                  <a:pt x="2339474" y="1972753"/>
                </a:lnTo>
                <a:lnTo>
                  <a:pt x="2339474" y="1758783"/>
                </a:lnTo>
                <a:close/>
                <a:moveTo>
                  <a:pt x="1524660" y="1747340"/>
                </a:moveTo>
                <a:lnTo>
                  <a:pt x="1468977" y="1892401"/>
                </a:lnTo>
                <a:lnTo>
                  <a:pt x="1468976" y="2159304"/>
                </a:lnTo>
                <a:lnTo>
                  <a:pt x="1675282" y="2159304"/>
                </a:lnTo>
                <a:lnTo>
                  <a:pt x="1675281" y="1747340"/>
                </a:lnTo>
                <a:close/>
                <a:moveTo>
                  <a:pt x="2740387" y="1578783"/>
                </a:moveTo>
                <a:lnTo>
                  <a:pt x="3100387" y="1578783"/>
                </a:lnTo>
                <a:cubicBezTo>
                  <a:pt x="3150093" y="1578783"/>
                  <a:pt x="3190387" y="1619077"/>
                  <a:pt x="3190387" y="1668783"/>
                </a:cubicBezTo>
                <a:lnTo>
                  <a:pt x="3189790" y="1671739"/>
                </a:lnTo>
                <a:lnTo>
                  <a:pt x="3190387" y="1674694"/>
                </a:lnTo>
                <a:lnTo>
                  <a:pt x="3190387" y="2034694"/>
                </a:lnTo>
                <a:lnTo>
                  <a:pt x="3190387" y="2062753"/>
                </a:lnTo>
                <a:cubicBezTo>
                  <a:pt x="3190387" y="2112459"/>
                  <a:pt x="3150093" y="2152753"/>
                  <a:pt x="3100387" y="2152753"/>
                </a:cubicBezTo>
                <a:lnTo>
                  <a:pt x="2740387" y="2152753"/>
                </a:lnTo>
                <a:cubicBezTo>
                  <a:pt x="2662801" y="2133077"/>
                  <a:pt x="2634424" y="2068006"/>
                  <a:pt x="2634869" y="2034694"/>
                </a:cubicBezTo>
                <a:lnTo>
                  <a:pt x="2634869" y="1674694"/>
                </a:lnTo>
                <a:cubicBezTo>
                  <a:pt x="2637000" y="1629618"/>
                  <a:pt x="2696286" y="1581888"/>
                  <a:pt x="2740387" y="1578783"/>
                </a:cubicBezTo>
                <a:close/>
                <a:moveTo>
                  <a:pt x="2069474" y="1578783"/>
                </a:moveTo>
                <a:lnTo>
                  <a:pt x="2429474" y="1578783"/>
                </a:lnTo>
                <a:cubicBezTo>
                  <a:pt x="2479180" y="1578783"/>
                  <a:pt x="2519474" y="1619077"/>
                  <a:pt x="2519474" y="1668783"/>
                </a:cubicBezTo>
                <a:lnTo>
                  <a:pt x="2518877" y="1671739"/>
                </a:lnTo>
                <a:lnTo>
                  <a:pt x="2519474" y="1674694"/>
                </a:lnTo>
                <a:lnTo>
                  <a:pt x="2519474" y="2034694"/>
                </a:lnTo>
                <a:lnTo>
                  <a:pt x="2519474" y="2062753"/>
                </a:lnTo>
                <a:cubicBezTo>
                  <a:pt x="2519474" y="2112459"/>
                  <a:pt x="2479180" y="2152753"/>
                  <a:pt x="2429474" y="2152753"/>
                </a:cubicBezTo>
                <a:lnTo>
                  <a:pt x="2069474" y="2152753"/>
                </a:lnTo>
                <a:cubicBezTo>
                  <a:pt x="1991888" y="2133077"/>
                  <a:pt x="1963511" y="2068006"/>
                  <a:pt x="1963956" y="2034694"/>
                </a:cubicBezTo>
                <a:lnTo>
                  <a:pt x="1963956" y="1674694"/>
                </a:lnTo>
                <a:cubicBezTo>
                  <a:pt x="1966087" y="1629618"/>
                  <a:pt x="2025373" y="1581888"/>
                  <a:pt x="2069474" y="1578783"/>
                </a:cubicBezTo>
                <a:close/>
                <a:moveTo>
                  <a:pt x="1463551" y="1567340"/>
                </a:moveTo>
                <a:lnTo>
                  <a:pt x="1751551" y="1567340"/>
                </a:lnTo>
                <a:cubicBezTo>
                  <a:pt x="1776403" y="1567340"/>
                  <a:pt x="1798904" y="1577414"/>
                  <a:pt x="1815191" y="1593700"/>
                </a:cubicBezTo>
                <a:lnTo>
                  <a:pt x="1815504" y="1594166"/>
                </a:lnTo>
                <a:lnTo>
                  <a:pt x="1828921" y="1603212"/>
                </a:lnTo>
                <a:cubicBezTo>
                  <a:pt x="1845208" y="1619499"/>
                  <a:pt x="1855282" y="1641999"/>
                  <a:pt x="1855281" y="1666852"/>
                </a:cubicBezTo>
                <a:lnTo>
                  <a:pt x="1855281" y="2242852"/>
                </a:lnTo>
                <a:cubicBezTo>
                  <a:pt x="1855281" y="2292558"/>
                  <a:pt x="1814988" y="2332853"/>
                  <a:pt x="1765281" y="2332852"/>
                </a:cubicBezTo>
                <a:lnTo>
                  <a:pt x="1751404" y="2330050"/>
                </a:lnTo>
                <a:lnTo>
                  <a:pt x="1748169" y="2332232"/>
                </a:lnTo>
                <a:cubicBezTo>
                  <a:pt x="1687952" y="2332595"/>
                  <a:pt x="1450091" y="2332440"/>
                  <a:pt x="1390105" y="2332232"/>
                </a:cubicBezTo>
                <a:cubicBezTo>
                  <a:pt x="1389486" y="2331814"/>
                  <a:pt x="1388866" y="2331398"/>
                  <a:pt x="1388248" y="2330980"/>
                </a:cubicBezTo>
                <a:lnTo>
                  <a:pt x="1378976" y="2332852"/>
                </a:lnTo>
                <a:cubicBezTo>
                  <a:pt x="1329271" y="2332852"/>
                  <a:pt x="1288977" y="2292558"/>
                  <a:pt x="1288976" y="2242852"/>
                </a:cubicBezTo>
                <a:lnTo>
                  <a:pt x="1288976" y="1882852"/>
                </a:lnTo>
                <a:lnTo>
                  <a:pt x="1297415" y="1837056"/>
                </a:lnTo>
                <a:lnTo>
                  <a:pt x="1374823" y="1635402"/>
                </a:lnTo>
                <a:lnTo>
                  <a:pt x="1379451" y="1628114"/>
                </a:lnTo>
                <a:lnTo>
                  <a:pt x="1380623" y="1622308"/>
                </a:lnTo>
                <a:cubicBezTo>
                  <a:pt x="1394285" y="1590006"/>
                  <a:pt x="1426271" y="1567340"/>
                  <a:pt x="1463551" y="1567340"/>
                </a:cubicBezTo>
                <a:close/>
                <a:moveTo>
                  <a:pt x="1362378" y="1408772"/>
                </a:moveTo>
                <a:cubicBezTo>
                  <a:pt x="1253023" y="1408772"/>
                  <a:pt x="1107224" y="1868896"/>
                  <a:pt x="1107224" y="1978251"/>
                </a:cubicBezTo>
                <a:lnTo>
                  <a:pt x="1107224" y="2398768"/>
                </a:lnTo>
                <a:cubicBezTo>
                  <a:pt x="1107224" y="2494454"/>
                  <a:pt x="1175096" y="2574286"/>
                  <a:pt x="1265323" y="2592750"/>
                </a:cubicBezTo>
                <a:lnTo>
                  <a:pt x="1292436" y="2595483"/>
                </a:lnTo>
                <a:lnTo>
                  <a:pt x="1304065" y="2574058"/>
                </a:lnTo>
                <a:cubicBezTo>
                  <a:pt x="1361835" y="2488547"/>
                  <a:pt x="1459668" y="2432325"/>
                  <a:pt x="1570632" y="2432325"/>
                </a:cubicBezTo>
                <a:cubicBezTo>
                  <a:pt x="1681596" y="2432325"/>
                  <a:pt x="1779429" y="2488547"/>
                  <a:pt x="1837199" y="2574058"/>
                </a:cubicBezTo>
                <a:lnTo>
                  <a:pt x="1849528" y="2596772"/>
                </a:lnTo>
                <a:lnTo>
                  <a:pt x="2696274" y="2596772"/>
                </a:lnTo>
                <a:lnTo>
                  <a:pt x="2708603" y="2574058"/>
                </a:lnTo>
                <a:cubicBezTo>
                  <a:pt x="2766373" y="2488547"/>
                  <a:pt x="2864206" y="2432325"/>
                  <a:pt x="2975170" y="2432325"/>
                </a:cubicBezTo>
                <a:cubicBezTo>
                  <a:pt x="3063941" y="2432325"/>
                  <a:pt x="3144308" y="2468307"/>
                  <a:pt x="3202483" y="2526482"/>
                </a:cubicBezTo>
                <a:lnTo>
                  <a:pt x="3237928" y="2569441"/>
                </a:lnTo>
                <a:lnTo>
                  <a:pt x="3283407" y="2538778"/>
                </a:lnTo>
                <a:cubicBezTo>
                  <a:pt x="3319239" y="2502947"/>
                  <a:pt x="3341401" y="2453446"/>
                  <a:pt x="3341401" y="2398768"/>
                </a:cubicBezTo>
                <a:lnTo>
                  <a:pt x="3341401" y="1606776"/>
                </a:lnTo>
                <a:cubicBezTo>
                  <a:pt x="3341401" y="1497421"/>
                  <a:pt x="3252752" y="1408772"/>
                  <a:pt x="3143397" y="1408772"/>
                </a:cubicBezTo>
                <a:close/>
                <a:moveTo>
                  <a:pt x="1227737" y="1222650"/>
                </a:moveTo>
                <a:lnTo>
                  <a:pt x="3304177" y="1222650"/>
                </a:lnTo>
                <a:cubicBezTo>
                  <a:pt x="3429117" y="1222650"/>
                  <a:pt x="3530400" y="1339925"/>
                  <a:pt x="3530400" y="1484593"/>
                </a:cubicBezTo>
                <a:lnTo>
                  <a:pt x="3530400" y="2532333"/>
                </a:lnTo>
                <a:cubicBezTo>
                  <a:pt x="3530400" y="2677000"/>
                  <a:pt x="3429117" y="2794275"/>
                  <a:pt x="3304177" y="2794275"/>
                </a:cubicBezTo>
                <a:lnTo>
                  <a:pt x="3292558" y="2794275"/>
                </a:lnTo>
                <a:lnTo>
                  <a:pt x="3290108" y="2818581"/>
                </a:lnTo>
                <a:cubicBezTo>
                  <a:pt x="3260132" y="2965069"/>
                  <a:pt x="3130519" y="3075263"/>
                  <a:pt x="2975170" y="3075263"/>
                </a:cubicBezTo>
                <a:cubicBezTo>
                  <a:pt x="2819821" y="3075263"/>
                  <a:pt x="2690208" y="2965069"/>
                  <a:pt x="2660232" y="2818581"/>
                </a:cubicBezTo>
                <a:lnTo>
                  <a:pt x="2657782" y="2794275"/>
                </a:lnTo>
                <a:lnTo>
                  <a:pt x="1888020" y="2794275"/>
                </a:lnTo>
                <a:lnTo>
                  <a:pt x="1885570" y="2818581"/>
                </a:lnTo>
                <a:cubicBezTo>
                  <a:pt x="1855594" y="2965069"/>
                  <a:pt x="1725981" y="3075263"/>
                  <a:pt x="1570632" y="3075263"/>
                </a:cubicBezTo>
                <a:cubicBezTo>
                  <a:pt x="1415283" y="3075263"/>
                  <a:pt x="1285670" y="2965069"/>
                  <a:pt x="1255694" y="2818581"/>
                </a:cubicBezTo>
                <a:lnTo>
                  <a:pt x="1253244" y="2794275"/>
                </a:lnTo>
                <a:lnTo>
                  <a:pt x="1132486" y="2794275"/>
                </a:lnTo>
                <a:cubicBezTo>
                  <a:pt x="1007546" y="2794275"/>
                  <a:pt x="906263" y="2677000"/>
                  <a:pt x="906263" y="2532333"/>
                </a:cubicBezTo>
                <a:cubicBezTo>
                  <a:pt x="906263" y="2183086"/>
                  <a:pt x="911026" y="2335657"/>
                  <a:pt x="911026" y="1986411"/>
                </a:cubicBezTo>
                <a:cubicBezTo>
                  <a:pt x="911026" y="1841743"/>
                  <a:pt x="1102797" y="1222650"/>
                  <a:pt x="1227737" y="1222650"/>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Autofit/>
          </a:bodyPr>
          <a:lstStyle/>
          <a:p>
            <a:pPr algn="ctr"/>
            <a:endParaRPr kumimoji="1" lang="ja-JP" altLang="en-US" sz="975">
              <a:sym typeface="+mn-lt"/>
            </a:endParaRPr>
          </a:p>
        </p:txBody>
      </p:sp>
      <p:sp>
        <p:nvSpPr>
          <p:cNvPr id="53" name="楕円 52">
            <a:extLst>
              <a:ext uri="{FF2B5EF4-FFF2-40B4-BE49-F238E27FC236}">
                <a16:creationId xmlns:a16="http://schemas.microsoft.com/office/drawing/2014/main" id="{06A7D4EC-61D8-A43C-50A4-715BC49ED4EE}"/>
              </a:ext>
            </a:extLst>
          </p:cNvPr>
          <p:cNvSpPr/>
          <p:nvPr/>
        </p:nvSpPr>
        <p:spPr bwMode="gray">
          <a:xfrm>
            <a:off x="3860265" y="2787654"/>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6</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4" name="楕円 53">
            <a:extLst>
              <a:ext uri="{FF2B5EF4-FFF2-40B4-BE49-F238E27FC236}">
                <a16:creationId xmlns:a16="http://schemas.microsoft.com/office/drawing/2014/main" id="{C7181828-7A3D-D88F-82C3-960FAD4DA735}"/>
              </a:ext>
            </a:extLst>
          </p:cNvPr>
          <p:cNvSpPr/>
          <p:nvPr/>
        </p:nvSpPr>
        <p:spPr bwMode="gray">
          <a:xfrm>
            <a:off x="3860265" y="2468853"/>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1</a:t>
            </a:r>
          </a:p>
        </p:txBody>
      </p:sp>
      <p:sp>
        <p:nvSpPr>
          <p:cNvPr id="55" name="楕円 54">
            <a:extLst>
              <a:ext uri="{FF2B5EF4-FFF2-40B4-BE49-F238E27FC236}">
                <a16:creationId xmlns:a16="http://schemas.microsoft.com/office/drawing/2014/main" id="{850BA5AF-69CA-2A77-D079-4B343CDFAF72}"/>
              </a:ext>
            </a:extLst>
          </p:cNvPr>
          <p:cNvSpPr/>
          <p:nvPr/>
        </p:nvSpPr>
        <p:spPr bwMode="gray">
          <a:xfrm>
            <a:off x="4009985" y="2372952"/>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2</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6" name="楕円 55">
            <a:extLst>
              <a:ext uri="{FF2B5EF4-FFF2-40B4-BE49-F238E27FC236}">
                <a16:creationId xmlns:a16="http://schemas.microsoft.com/office/drawing/2014/main" id="{7D85984B-1A27-E45B-9418-0FB5B1B5AE7A}"/>
              </a:ext>
            </a:extLst>
          </p:cNvPr>
          <p:cNvSpPr/>
          <p:nvPr/>
        </p:nvSpPr>
        <p:spPr bwMode="gray">
          <a:xfrm>
            <a:off x="5587401" y="1414753"/>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dirty="0">
                <a:solidFill>
                  <a:prstClr val="black"/>
                </a:solidFill>
                <a:latin typeface="+mn-lt"/>
                <a:cs typeface="+mn-cs"/>
              </a:rPr>
              <a:t>3</a:t>
            </a:r>
            <a:endParaRPr kumimoji="1" lang="ja-JP" altLang="en-US" sz="1200">
              <a:solidFill>
                <a:prstClr val="black"/>
              </a:solidFill>
              <a:latin typeface="+mn-lt"/>
              <a:cs typeface="+mn-cs"/>
            </a:endParaRPr>
          </a:p>
        </p:txBody>
      </p:sp>
      <p:sp>
        <p:nvSpPr>
          <p:cNvPr id="57" name="楕円 56">
            <a:extLst>
              <a:ext uri="{FF2B5EF4-FFF2-40B4-BE49-F238E27FC236}">
                <a16:creationId xmlns:a16="http://schemas.microsoft.com/office/drawing/2014/main" id="{D46EFDD5-F795-D33B-54D3-CED6629B6281}"/>
              </a:ext>
            </a:extLst>
          </p:cNvPr>
          <p:cNvSpPr/>
          <p:nvPr/>
        </p:nvSpPr>
        <p:spPr bwMode="gray">
          <a:xfrm>
            <a:off x="5069871" y="2895767"/>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5</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8" name="楕円 57">
            <a:extLst>
              <a:ext uri="{FF2B5EF4-FFF2-40B4-BE49-F238E27FC236}">
                <a16:creationId xmlns:a16="http://schemas.microsoft.com/office/drawing/2014/main" id="{5C9B2A0C-7ED4-5B7E-CF6A-44EA45277661}"/>
              </a:ext>
            </a:extLst>
          </p:cNvPr>
          <p:cNvSpPr/>
          <p:nvPr/>
        </p:nvSpPr>
        <p:spPr bwMode="gray">
          <a:xfrm>
            <a:off x="6062878" y="1341202"/>
            <a:ext cx="127268" cy="127133"/>
          </a:xfrm>
          <a:prstGeom prst="ellipse">
            <a:avLst/>
          </a:prstGeom>
          <a:solidFill>
            <a:srgbClr val="FFFF00"/>
          </a:solidFill>
          <a:ln w="19050" algn="ctr">
            <a:solidFill>
              <a:srgbClr val="FFFF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dirty="0">
                <a:solidFill>
                  <a:prstClr val="black"/>
                </a:solidFill>
                <a:latin typeface="+mn-lt"/>
                <a:cs typeface="+mn-cs"/>
              </a:rPr>
              <a:t>4</a:t>
            </a:r>
            <a:endParaRPr kumimoji="1" lang="ja-JP" altLang="en-US" sz="1200">
              <a:solidFill>
                <a:prstClr val="black"/>
              </a:solidFill>
              <a:latin typeface="+mn-lt"/>
              <a:cs typeface="+mn-cs"/>
            </a:endParaRPr>
          </a:p>
        </p:txBody>
      </p:sp>
      <p:sp>
        <p:nvSpPr>
          <p:cNvPr id="59" name="正方形/長方形 58">
            <a:extLst>
              <a:ext uri="{FF2B5EF4-FFF2-40B4-BE49-F238E27FC236}">
                <a16:creationId xmlns:a16="http://schemas.microsoft.com/office/drawing/2014/main" id="{60998837-8065-94D5-D4F9-B51137F39218}"/>
              </a:ext>
            </a:extLst>
          </p:cNvPr>
          <p:cNvSpPr/>
          <p:nvPr/>
        </p:nvSpPr>
        <p:spPr bwMode="gray">
          <a:xfrm>
            <a:off x="6062878" y="2078711"/>
            <a:ext cx="581289" cy="256449"/>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a:t>
            </a:r>
            <a:r>
              <a:rPr kumimoji="1" lang="ja-JP" altLang="en-US" sz="1200">
                <a:solidFill>
                  <a:prstClr val="black"/>
                </a:solidFill>
                <a:latin typeface="+mn-lt"/>
                <a:cs typeface="+mn-cs"/>
              </a:rPr>
              <a:t>駅</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0" name="正方形/長方形 59">
            <a:extLst>
              <a:ext uri="{FF2B5EF4-FFF2-40B4-BE49-F238E27FC236}">
                <a16:creationId xmlns:a16="http://schemas.microsoft.com/office/drawing/2014/main" id="{CE326B6A-2D70-8B2C-FF1E-FA5E3EADF252}"/>
              </a:ext>
            </a:extLst>
          </p:cNvPr>
          <p:cNvSpPr/>
          <p:nvPr/>
        </p:nvSpPr>
        <p:spPr bwMode="gray">
          <a:xfrm>
            <a:off x="3159285" y="2263266"/>
            <a:ext cx="530857" cy="256449"/>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a:t>
            </a:r>
            <a:r>
              <a:rPr kumimoji="1" lang="ja-JP" altLang="en-US" sz="1200">
                <a:solidFill>
                  <a:prstClr val="black"/>
                </a:solidFill>
                <a:latin typeface="+mn-lt"/>
                <a:cs typeface="+mn-cs"/>
              </a:rPr>
              <a:t>駅</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 name="正方形/長方形 3">
            <a:extLst>
              <a:ext uri="{FF2B5EF4-FFF2-40B4-BE49-F238E27FC236}">
                <a16:creationId xmlns:a16="http://schemas.microsoft.com/office/drawing/2014/main" id="{3AF1A0EC-22C7-BF60-2945-416E0BA50720}"/>
              </a:ext>
            </a:extLst>
          </p:cNvPr>
          <p:cNvSpPr/>
          <p:nvPr/>
        </p:nvSpPr>
        <p:spPr bwMode="gray">
          <a:xfrm>
            <a:off x="415925" y="1021839"/>
            <a:ext cx="935999" cy="250865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ルート地図</a:t>
            </a:r>
            <a:br>
              <a:rPr kumimoji="1" lang="en-US" altLang="ja-JP" sz="1400" b="1" i="0" u="none" strike="noStrike" kern="1200" cap="none" spc="0" normalizeH="0" baseline="0" noProof="0" dirty="0">
                <a:ln>
                  <a:noFill/>
                </a:ln>
                <a:solidFill>
                  <a:schemeClr val="bg1"/>
                </a:solidFill>
                <a:effectLst/>
                <a:uLnTx/>
                <a:uFillTx/>
                <a:latin typeface="+mn-lt"/>
                <a:ea typeface="+mn-ea"/>
                <a:cs typeface="+mn-cs"/>
              </a:rPr>
            </a:br>
            <a:r>
              <a:rPr kumimoji="1" lang="ja-JP" altLang="en-US" sz="1400" b="1" i="0" u="none" strike="noStrike" kern="1200" cap="none" spc="0" normalizeH="0" baseline="0" noProof="0">
                <a:ln>
                  <a:noFill/>
                </a:ln>
                <a:solidFill>
                  <a:schemeClr val="bg1"/>
                </a:solidFill>
                <a:effectLst/>
                <a:uLnTx/>
                <a:uFillTx/>
                <a:latin typeface="+mn-lt"/>
                <a:ea typeface="+mn-ea"/>
                <a:cs typeface="+mn-cs"/>
              </a:rPr>
              <a:t>概要</a:t>
            </a:r>
          </a:p>
        </p:txBody>
      </p:sp>
      <p:sp>
        <p:nvSpPr>
          <p:cNvPr id="18" name="正方形/長方形 17">
            <a:extLst>
              <a:ext uri="{FF2B5EF4-FFF2-40B4-BE49-F238E27FC236}">
                <a16:creationId xmlns:a16="http://schemas.microsoft.com/office/drawing/2014/main" id="{3EF3D435-1DF3-2752-AC9D-A481F13EF048}"/>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5" name="正方形/長方形 14">
            <a:extLst>
              <a:ext uri="{FF2B5EF4-FFF2-40B4-BE49-F238E27FC236}">
                <a16:creationId xmlns:a16="http://schemas.microsoft.com/office/drawing/2014/main" id="{8E859B2E-1E1C-11B5-2137-BAC468328184}"/>
              </a:ext>
            </a:extLst>
          </p:cNvPr>
          <p:cNvSpPr/>
          <p:nvPr/>
        </p:nvSpPr>
        <p:spPr bwMode="gray">
          <a:xfrm>
            <a:off x="1351924" y="3627783"/>
            <a:ext cx="8139889" cy="267917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endParaRPr kumimoji="1" lang="en-US" altLang="ja-JP" sz="1100" dirty="0">
              <a:solidFill>
                <a:prstClr val="black"/>
              </a:solidFill>
              <a:latin typeface="+mn-lt"/>
              <a:cs typeface="+mn-cs"/>
            </a:endParaRPr>
          </a:p>
        </p:txBody>
      </p:sp>
      <p:sp>
        <p:nvSpPr>
          <p:cNvPr id="5" name="テキスト ボックス 4">
            <a:extLst>
              <a:ext uri="{FF2B5EF4-FFF2-40B4-BE49-F238E27FC236}">
                <a16:creationId xmlns:a16="http://schemas.microsoft.com/office/drawing/2014/main" id="{FB294FED-B126-9D2C-37F6-06F10CEBD011}"/>
              </a:ext>
            </a:extLst>
          </p:cNvPr>
          <p:cNvSpPr txBox="1"/>
          <p:nvPr/>
        </p:nvSpPr>
        <p:spPr>
          <a:xfrm>
            <a:off x="2398197" y="5634589"/>
            <a:ext cx="6970729" cy="276999"/>
          </a:xfrm>
          <a:prstGeom prst="rect">
            <a:avLst/>
          </a:prstGeom>
          <a:noFill/>
        </p:spPr>
        <p:txBody>
          <a:bodyPr wrap="square" rtlCol="0">
            <a:spAutoFit/>
          </a:bodyPr>
          <a:lstStyle/>
          <a:p>
            <a:r>
              <a:rPr kumimoji="1" lang="ja-JP" altLang="en-US" sz="1200" u="sng"/>
              <a:t>（補足）詳細は第</a:t>
            </a:r>
            <a:r>
              <a:rPr kumimoji="1" lang="en-US" altLang="ja-JP" sz="1200" u="sng" dirty="0"/>
              <a:t>×</a:t>
            </a:r>
            <a:r>
              <a:rPr kumimoji="1" lang="ja-JP" altLang="en-US" sz="1200" u="sng"/>
              <a:t>項（</a:t>
            </a:r>
            <a:r>
              <a:rPr lang="ja-JP" altLang="en-US" sz="1200" u="sng"/>
              <a:t>または●頁）にて説明</a:t>
            </a:r>
            <a:endParaRPr kumimoji="1" lang="ja-JP" altLang="en-US" sz="1200" u="sng"/>
          </a:p>
        </p:txBody>
      </p:sp>
      <p:sp>
        <p:nvSpPr>
          <p:cNvPr id="19" name="吹き出し: 四角形 18">
            <a:extLst>
              <a:ext uri="{FF2B5EF4-FFF2-40B4-BE49-F238E27FC236}">
                <a16:creationId xmlns:a16="http://schemas.microsoft.com/office/drawing/2014/main" id="{E8D91152-896C-0078-22B3-1E8BF2F36967}"/>
              </a:ext>
            </a:extLst>
          </p:cNvPr>
          <p:cNvSpPr/>
          <p:nvPr/>
        </p:nvSpPr>
        <p:spPr bwMode="gray">
          <a:xfrm>
            <a:off x="194763" y="5836161"/>
            <a:ext cx="2394434" cy="696242"/>
          </a:xfrm>
          <a:prstGeom prst="wedgeRectCallout">
            <a:avLst>
              <a:gd name="adj1" fmla="val -27362"/>
              <a:gd name="adj2" fmla="val -106238"/>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b="1" u="sng">
                <a:solidFill>
                  <a:schemeClr val="bg1"/>
                </a:solidFill>
                <a:latin typeface="+mn-lt"/>
                <a:cs typeface="+mn-cs"/>
              </a:rPr>
              <a:t>その他交通場面</a:t>
            </a:r>
            <a:br>
              <a:rPr kumimoji="1" lang="en-US" altLang="ja-JP" sz="1200" dirty="0">
                <a:solidFill>
                  <a:schemeClr val="bg1"/>
                </a:solidFill>
                <a:latin typeface="+mn-lt"/>
                <a:cs typeface="+mn-cs"/>
              </a:rPr>
            </a:br>
            <a:r>
              <a:rPr kumimoji="1" lang="ja-JP" altLang="en-US" sz="1200">
                <a:solidFill>
                  <a:schemeClr val="bg1"/>
                </a:solidFill>
                <a:latin typeface="+mn-lt"/>
                <a:cs typeface="+mn-cs"/>
              </a:rPr>
              <a:t>前頁に含まれない交通シーンで、</a:t>
            </a:r>
            <a:endParaRPr kumimoji="1" lang="en-US" altLang="ja-JP" sz="1200" dirty="0">
              <a:solidFill>
                <a:schemeClr val="bg1"/>
              </a:solidFill>
              <a:latin typeface="+mn-lt"/>
              <a:cs typeface="+mn-cs"/>
            </a:endParaRPr>
          </a:p>
          <a:p>
            <a:pPr algn="ctr" defTabSz="990564" fontAlgn="auto">
              <a:spcBef>
                <a:spcPts val="0"/>
              </a:spcBef>
              <a:spcAft>
                <a:spcPts val="0"/>
              </a:spcAft>
              <a:buSzPct val="100000"/>
            </a:pPr>
            <a:r>
              <a:rPr kumimoji="1" lang="ja-JP" altLang="en-US" sz="1200">
                <a:solidFill>
                  <a:schemeClr val="bg1"/>
                </a:solidFill>
                <a:latin typeface="+mn-lt"/>
                <a:cs typeface="+mn-cs"/>
              </a:rPr>
              <a:t>手動介入があったものについて</a:t>
            </a:r>
            <a:endParaRPr kumimoji="1" lang="en-US" altLang="ja-JP" sz="1200" dirty="0">
              <a:solidFill>
                <a:schemeClr val="bg1"/>
              </a:solidFill>
              <a:latin typeface="+mn-lt"/>
              <a:cs typeface="+mn-cs"/>
            </a:endParaRPr>
          </a:p>
          <a:p>
            <a:pPr algn="ctr" defTabSz="990564" fontAlgn="auto">
              <a:spcBef>
                <a:spcPts val="0"/>
              </a:spcBef>
              <a:spcAft>
                <a:spcPts val="0"/>
              </a:spcAft>
              <a:buSzPct val="100000"/>
            </a:pPr>
            <a:r>
              <a:rPr kumimoji="1" lang="ja-JP" altLang="en-US" sz="1200">
                <a:solidFill>
                  <a:schemeClr val="bg1"/>
                </a:solidFill>
                <a:latin typeface="+mn-lt"/>
                <a:cs typeface="+mn-cs"/>
              </a:rPr>
              <a:t>記載してください</a:t>
            </a:r>
            <a:endParaRPr kumimoji="1" lang="en-US" altLang="ja-JP" sz="1200" dirty="0">
              <a:solidFill>
                <a:schemeClr val="bg1"/>
              </a:solidFill>
              <a:latin typeface="+mn-lt"/>
              <a:cs typeface="+mn-cs"/>
            </a:endParaRPr>
          </a:p>
        </p:txBody>
      </p:sp>
      <mc:AlternateContent xmlns:mc="http://schemas.openxmlformats.org/markup-compatibility/2006" xmlns:a14="http://schemas.microsoft.com/office/drawing/2010/main">
        <mc:Choice Requires="a14">
          <p:graphicFrame>
            <p:nvGraphicFramePr>
              <p:cNvPr id="25" name="表 2">
                <a:extLst>
                  <a:ext uri="{FF2B5EF4-FFF2-40B4-BE49-F238E27FC236}">
                    <a16:creationId xmlns:a16="http://schemas.microsoft.com/office/drawing/2014/main" id="{F6C10CD9-D04F-6AFA-A2B0-7DC8A2F4EDB3}"/>
                  </a:ext>
                </a:extLst>
              </p:cNvPr>
              <p:cNvGraphicFramePr>
                <a:graphicFrameLocks noGrp="1"/>
              </p:cNvGraphicFramePr>
              <p:nvPr>
                <p:extLst>
                  <p:ext uri="{D42A27DB-BD31-4B8C-83A1-F6EECF244321}">
                    <p14:modId xmlns:p14="http://schemas.microsoft.com/office/powerpoint/2010/main" val="1962803661"/>
                  </p:ext>
                </p:extLst>
              </p:nvPr>
            </p:nvGraphicFramePr>
            <p:xfrm>
              <a:off x="1418329" y="3742341"/>
              <a:ext cx="8028000" cy="1655298"/>
            </p:xfrm>
            <a:graphic>
              <a:graphicData uri="http://schemas.openxmlformats.org/drawingml/2006/table">
                <a:tbl>
                  <a:tblPr firstRow="1" bandRow="1">
                    <a:tableStyleId>{5940675A-B579-460E-94D1-54222C63F5DA}</a:tableStyleId>
                  </a:tblPr>
                  <a:tblGrid>
                    <a:gridCol w="468000">
                      <a:extLst>
                        <a:ext uri="{9D8B030D-6E8A-4147-A177-3AD203B41FA5}">
                          <a16:colId xmlns:a16="http://schemas.microsoft.com/office/drawing/2014/main" val="3995789694"/>
                        </a:ext>
                      </a:extLst>
                    </a:gridCol>
                    <a:gridCol w="468000">
                      <a:extLst>
                        <a:ext uri="{9D8B030D-6E8A-4147-A177-3AD203B41FA5}">
                          <a16:colId xmlns:a16="http://schemas.microsoft.com/office/drawing/2014/main" val="2076434388"/>
                        </a:ext>
                      </a:extLst>
                    </a:gridCol>
                    <a:gridCol w="1332000">
                      <a:extLst>
                        <a:ext uri="{9D8B030D-6E8A-4147-A177-3AD203B41FA5}">
                          <a16:colId xmlns:a16="http://schemas.microsoft.com/office/drawing/2014/main" val="3265017036"/>
                        </a:ext>
                      </a:extLst>
                    </a:gridCol>
                    <a:gridCol w="1332000">
                      <a:extLst>
                        <a:ext uri="{9D8B030D-6E8A-4147-A177-3AD203B41FA5}">
                          <a16:colId xmlns:a16="http://schemas.microsoft.com/office/drawing/2014/main" val="1594242140"/>
                        </a:ext>
                      </a:extLst>
                    </a:gridCol>
                    <a:gridCol w="1332000">
                      <a:extLst>
                        <a:ext uri="{9D8B030D-6E8A-4147-A177-3AD203B41FA5}">
                          <a16:colId xmlns:a16="http://schemas.microsoft.com/office/drawing/2014/main" val="2789160526"/>
                        </a:ext>
                      </a:extLst>
                    </a:gridCol>
                    <a:gridCol w="1548000">
                      <a:extLst>
                        <a:ext uri="{9D8B030D-6E8A-4147-A177-3AD203B41FA5}">
                          <a16:colId xmlns:a16="http://schemas.microsoft.com/office/drawing/2014/main" val="1077832812"/>
                        </a:ext>
                      </a:extLst>
                    </a:gridCol>
                    <a:gridCol w="1548000">
                      <a:extLst>
                        <a:ext uri="{9D8B030D-6E8A-4147-A177-3AD203B41FA5}">
                          <a16:colId xmlns:a16="http://schemas.microsoft.com/office/drawing/2014/main" val="2244903549"/>
                        </a:ext>
                      </a:extLst>
                    </a:gridCol>
                  </a:tblGrid>
                  <a:tr h="254661">
                    <a:tc rowSpan="2">
                      <a:txBody>
                        <a:bodyPr/>
                        <a:lstStyle/>
                        <a:p>
                          <a:pPr algn="ctr"/>
                          <a:r>
                            <a:rPr kumimoji="1" lang="en-US" altLang="ja-JP" sz="1100" dirty="0">
                              <a:solidFill>
                                <a:schemeClr val="bg1"/>
                              </a:solidFill>
                            </a:rPr>
                            <a:t>No.</a:t>
                          </a:r>
                          <a:endParaRPr kumimoji="1" lang="ja-JP" altLang="en-US" sz="1100" dirty="0">
                            <a:solidFill>
                              <a:schemeClr val="bg1"/>
                            </a:solidFill>
                          </a:endParaRPr>
                        </a:p>
                      </a:txBody>
                      <a:tcPr marL="36000" marR="36000" marT="36000" marB="36000" anchor="ctr">
                        <a:solidFill>
                          <a:schemeClr val="tx2"/>
                        </a:solidFill>
                      </a:tcPr>
                    </a:tc>
                    <a:tc rowSpan="2">
                      <a:txBody>
                        <a:bodyPr/>
                        <a:lstStyle/>
                        <a:p>
                          <a:pPr algn="ctr"/>
                          <a:r>
                            <a:rPr kumimoji="1" lang="ja-JP" altLang="en-US" sz="1100">
                              <a:solidFill>
                                <a:schemeClr val="bg1"/>
                              </a:solidFill>
                            </a:rPr>
                            <a:t>交通</a:t>
                          </a:r>
                          <a:endParaRPr kumimoji="1" lang="en-US" altLang="ja-JP" sz="1100" dirty="0">
                            <a:solidFill>
                              <a:schemeClr val="bg1"/>
                            </a:solidFill>
                          </a:endParaRPr>
                        </a:p>
                        <a:p>
                          <a:pPr algn="ctr"/>
                          <a:r>
                            <a:rPr kumimoji="1" lang="ja-JP" altLang="en-US" sz="1100">
                              <a:solidFill>
                                <a:schemeClr val="bg1"/>
                              </a:solidFill>
                            </a:rPr>
                            <a:t>場面</a:t>
                          </a:r>
                        </a:p>
                      </a:txBody>
                      <a:tcPr marL="36000" marR="36000" marT="36000" marB="36000" anchor="ctr">
                        <a:solidFill>
                          <a:schemeClr val="tx2"/>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運行方式</a:t>
                          </a:r>
                          <a:endParaRPr kumimoji="1" lang="en-US" altLang="ja-JP" sz="11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（交通場面概要）</a:t>
                          </a:r>
                        </a:p>
                      </a:txBody>
                      <a:tcPr marL="36000" marR="36000" marT="36000" marB="36000" anchor="ctr">
                        <a:solidFill>
                          <a:schemeClr val="tx2"/>
                        </a:solidFill>
                      </a:tcPr>
                    </a:tc>
                    <a:tc rowSpan="2">
                      <a:txBody>
                        <a:bodyPr/>
                        <a:lstStyle/>
                        <a:p>
                          <a:pPr algn="ctr"/>
                          <a:r>
                            <a:rPr kumimoji="1" lang="ja-JP" altLang="en-US" sz="1100" dirty="0">
                              <a:solidFill>
                                <a:schemeClr val="bg1"/>
                              </a:solidFill>
                            </a:rPr>
                            <a:t>手動介入状況</a:t>
                          </a:r>
                          <a:endParaRPr kumimoji="1" lang="en-US" altLang="ja-JP" sz="1100" dirty="0">
                            <a:solidFill>
                              <a:schemeClr val="bg1"/>
                            </a:solidFill>
                          </a:endParaRPr>
                        </a:p>
                      </a:txBody>
                      <a:tcPr marL="36000" marR="36000" marT="36000" marB="36000" anchor="ctr">
                        <a:solidFill>
                          <a:schemeClr val="tx2"/>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改善措置</a:t>
                          </a:r>
                          <a:endParaRPr kumimoji="1" lang="en-US" altLang="ja-JP" sz="11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・その他対応策</a:t>
                          </a:r>
                          <a:endParaRPr kumimoji="1" lang="en-US" altLang="ja-JP" sz="1100" dirty="0">
                            <a:solidFill>
                              <a:schemeClr val="bg1"/>
                            </a:solidFill>
                          </a:endParaRPr>
                        </a:p>
                      </a:txBody>
                      <a:tcPr marL="36000" marR="36000" marT="36000" marB="36000" anchor="ctr">
                        <a:solidFill>
                          <a:schemeClr val="tx2"/>
                        </a:solidFill>
                      </a:tcPr>
                    </a:tc>
                    <a:tc gridSpan="2">
                      <a:txBody>
                        <a:bodyPr/>
                        <a:lstStyle/>
                        <a:p>
                          <a:pPr algn="ctr"/>
                          <a:r>
                            <a:rPr kumimoji="1" lang="ja-JP" altLang="en-US" sz="1100">
                              <a:solidFill>
                                <a:schemeClr val="bg1"/>
                              </a:solidFill>
                            </a:rPr>
                            <a:t>改善後の手動介入頻度（％表示）</a:t>
                          </a:r>
                        </a:p>
                      </a:txBody>
                      <a:tcPr marL="36000" marR="36000" marT="36000" marB="36000" anchor="ctr">
                        <a:solidFill>
                          <a:schemeClr val="tx2"/>
                        </a:solidFill>
                      </a:tcPr>
                    </a:tc>
                    <a:tc hMerge="1">
                      <a:txBody>
                        <a:bodyPr/>
                        <a:lstStyle/>
                        <a:p>
                          <a:pPr algn="ctr"/>
                          <a:r>
                            <a:rPr kumimoji="1" lang="ja-JP" altLang="en-US" sz="1200">
                              <a:solidFill>
                                <a:schemeClr val="tx1"/>
                              </a:solidFill>
                            </a:rPr>
                            <a:t>改善後の手動介入回数</a:t>
                          </a:r>
                          <a:endParaRPr kumimoji="1" lang="en-US" altLang="ja-JP" sz="1200">
                            <a:solidFill>
                              <a:schemeClr val="tx1"/>
                            </a:solidFill>
                          </a:endParaRPr>
                        </a:p>
                        <a:p>
                          <a:pPr algn="ctr"/>
                          <a:r>
                            <a:rPr kumimoji="1" lang="ja-JP" altLang="en-US" sz="1200">
                              <a:solidFill>
                                <a:schemeClr val="tx1"/>
                              </a:solidFill>
                            </a:rPr>
                            <a:t>（％表示）</a:t>
                          </a:r>
                        </a:p>
                      </a:txBody>
                      <a:tcPr anchor="ctr"/>
                    </a:tc>
                    <a:extLst>
                      <a:ext uri="{0D108BD9-81ED-4DB2-BD59-A6C34878D82A}">
                        <a16:rowId xmlns:a16="http://schemas.microsoft.com/office/drawing/2014/main" val="1328833836"/>
                      </a:ext>
                    </a:extLst>
                  </a:tr>
                  <a:tr h="254661">
                    <a:tc vMerge="1">
                      <a:txBody>
                        <a:bodyPr/>
                        <a:lstStyle/>
                        <a:p>
                          <a:pPr algn="ctr"/>
                          <a:endParaRPr kumimoji="1" lang="ja-JP" altLang="en-US" sz="1200">
                            <a:solidFill>
                              <a:schemeClr val="tx1"/>
                            </a:solidFill>
                          </a:endParaRPr>
                        </a:p>
                      </a:txBody>
                      <a:tcPr anchor="ctr"/>
                    </a:tc>
                    <a:tc vMerge="1">
                      <a:txBody>
                        <a:bodyPr/>
                        <a:lstStyle/>
                        <a:p>
                          <a:pPr algn="ctr"/>
                          <a:endParaRPr kumimoji="1" lang="ja-JP" altLang="en-US" sz="1200">
                            <a:solidFill>
                              <a:schemeClr val="tx1"/>
                            </a:solidFill>
                          </a:endParaRPr>
                        </a:p>
                      </a:txBody>
                      <a:tcPr anchor="ct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a:solidFill>
                              <a:schemeClr val="tx1"/>
                            </a:solidFill>
                          </a:endParaRPr>
                        </a:p>
                      </a:txBody>
                      <a:tcPr anchor="ctr"/>
                    </a:tc>
                    <a:tc vMerge="1">
                      <a:txBody>
                        <a:bodyPr/>
                        <a:lstStyle/>
                        <a:p>
                          <a:pPr algn="ctr"/>
                          <a:endParaRPr kumimoji="1" lang="ja-JP" altLang="en-US" sz="1200">
                            <a:solidFill>
                              <a:schemeClr val="tx1"/>
                            </a:solidFill>
                          </a:endParaRPr>
                        </a:p>
                      </a:txBody>
                      <a:tcPr anchor="ctr"/>
                    </a:tc>
                    <a:tc vMerge="1">
                      <a:txBody>
                        <a:bodyPr/>
                        <a:lstStyle/>
                        <a:p>
                          <a:endParaRPr kumimoji="1" lang="ja-JP" altLang="en-US"/>
                        </a:p>
                      </a:txBody>
                      <a:tcPr/>
                    </a:tc>
                    <a:tc>
                      <a:txBody>
                        <a:bodyPr/>
                        <a:lstStyle/>
                        <a:p>
                          <a:pPr algn="ctr"/>
                          <a:r>
                            <a:rPr kumimoji="1" lang="ja-JP" altLang="en-US" sz="1100">
                              <a:solidFill>
                                <a:schemeClr val="bg1"/>
                              </a:solidFill>
                            </a:rPr>
                            <a:t>改善前</a:t>
                          </a:r>
                          <a:endParaRPr kumimoji="1" lang="en-US" altLang="ja-JP" sz="1100" dirty="0">
                            <a:solidFill>
                              <a:schemeClr val="bg1"/>
                            </a:solidFill>
                          </a:endParaRPr>
                        </a:p>
                      </a:txBody>
                      <a:tcPr marL="36000" marR="36000" marT="36000" marB="36000" anchor="ctr">
                        <a:solidFill>
                          <a:schemeClr val="tx2"/>
                        </a:solidFill>
                      </a:tcPr>
                    </a:tc>
                    <a:tc>
                      <a:txBody>
                        <a:bodyPr/>
                        <a:lstStyle/>
                        <a:p>
                          <a:pPr algn="ctr"/>
                          <a:r>
                            <a:rPr kumimoji="1" lang="ja-JP" altLang="en-US" sz="1100">
                              <a:solidFill>
                                <a:schemeClr val="bg1"/>
                              </a:solidFill>
                            </a:rPr>
                            <a:t>改善後</a:t>
                          </a:r>
                        </a:p>
                      </a:txBody>
                      <a:tcPr marL="36000" marR="36000" marT="36000" marB="36000" anchor="ctr">
                        <a:solidFill>
                          <a:schemeClr val="tx2"/>
                        </a:solidFill>
                      </a:tcPr>
                    </a:tc>
                    <a:extLst>
                      <a:ext uri="{0D108BD9-81ED-4DB2-BD59-A6C34878D82A}">
                        <a16:rowId xmlns:a16="http://schemas.microsoft.com/office/drawing/2014/main" val="791197092"/>
                      </a:ext>
                    </a:extLst>
                  </a:tr>
                  <a:tr h="424436">
                    <a:tc>
                      <a:txBody>
                        <a:bodyPr/>
                        <a:lstStyle/>
                        <a:p>
                          <a:pPr algn="ctr"/>
                          <a:r>
                            <a:rPr kumimoji="1" lang="en-US" altLang="ja-JP" sz="1100" dirty="0"/>
                            <a:t>(</a:t>
                          </a:r>
                          <a:r>
                            <a:rPr kumimoji="1" lang="ja-JP" altLang="en-US" sz="1100"/>
                            <a:t>例</a:t>
                          </a:r>
                          <a:r>
                            <a:rPr kumimoji="1" lang="en-US" altLang="ja-JP" sz="1100" dirty="0"/>
                            <a:t>)</a:t>
                          </a:r>
                          <a:endParaRPr kumimoji="1" lang="ja-JP" altLang="en-US" sz="1100"/>
                        </a:p>
                      </a:txBody>
                      <a:tcPr marL="36000" marR="36000" marT="36000" marB="36000" anchor="ctr"/>
                    </a:tc>
                    <a:tc>
                      <a:txBody>
                        <a:bodyPr/>
                        <a:lstStyle/>
                        <a:p>
                          <a:pPr algn="ctr"/>
                          <a:r>
                            <a:rPr kumimoji="1" lang="ja-JP" altLang="en-US" sz="1100"/>
                            <a:t>③</a:t>
                          </a:r>
                        </a:p>
                      </a:txBody>
                      <a:tcPr marL="36000" marR="36000" marT="36000" marB="36000" anchor="ctr"/>
                    </a:tc>
                    <a:tc>
                      <a:txBody>
                        <a:bodyPr/>
                        <a:lstStyle/>
                        <a:p>
                          <a:pPr algn="ctr"/>
                          <a:r>
                            <a:rPr kumimoji="1" lang="ja-JP" altLang="en-US" sz="1100"/>
                            <a:t>直進</a:t>
                          </a:r>
                          <a:br>
                            <a:rPr kumimoji="1" lang="en-US" altLang="ja-JP" sz="1100" dirty="0"/>
                          </a:br>
                          <a:r>
                            <a:rPr kumimoji="1" lang="ja-JP" altLang="en-US" sz="1100"/>
                            <a:t>（直線・歩車分離）</a:t>
                          </a:r>
                          <a:endParaRPr kumimoji="1" lang="en-US" altLang="ja-JP" sz="1100" dirty="0"/>
                        </a:p>
                      </a:txBody>
                      <a:tcPr marL="36000" marR="36000" marT="36000" marB="36000" anchor="ctr"/>
                    </a:tc>
                    <a:tc>
                      <a:txBody>
                        <a:bodyPr/>
                        <a:lstStyle/>
                        <a:p>
                          <a:pPr algn="ctr"/>
                          <a:r>
                            <a:rPr kumimoji="1" lang="en-US" altLang="ja-JP" sz="1100" dirty="0"/>
                            <a:t>xxxxxx</a:t>
                          </a:r>
                          <a:endParaRPr kumimoji="1" lang="ja-JP" altLang="en-US" sz="1100" dirty="0"/>
                        </a:p>
                      </a:txBody>
                      <a:tcPr marL="36000" marR="36000" marT="36000" marB="36000" anchor="ctr"/>
                    </a:tc>
                    <a:tc>
                      <a:txBody>
                        <a:bodyPr/>
                        <a:lstStyle/>
                        <a:p>
                          <a:pPr algn="ctr"/>
                          <a:endParaRPr kumimoji="1" lang="ja-JP" altLang="en-US" sz="1100"/>
                        </a:p>
                      </a:txBody>
                      <a:tcPr marL="36000" marR="36000" marT="36000" marB="36000" anchor="ctr"/>
                    </a:tc>
                    <a:tc>
                      <a:txBody>
                        <a:bodyPr/>
                        <a:lstStyle/>
                        <a:p>
                          <a:pPr algn="ctr"/>
                          <a14:m>
                            <m:oMath xmlns:m="http://schemas.openxmlformats.org/officeDocument/2006/math">
                              <m:f>
                                <m:fPr>
                                  <m:ctrlPr>
                                    <a:rPr kumimoji="1" lang="en-US" altLang="ja-JP" sz="1100" i="1" dirty="0" smtClean="0">
                                      <a:latin typeface="Cambria Math" panose="02040503050406030204" pitchFamily="18" charset="0"/>
                                    </a:rPr>
                                  </m:ctrlPr>
                                </m:fPr>
                                <m:num>
                                  <m:r>
                                    <a:rPr kumimoji="1" lang="ja-JP" altLang="en-US" sz="1100" i="1" dirty="0" smtClean="0">
                                      <a:latin typeface="Cambria Math" panose="02040503050406030204" pitchFamily="18" charset="0"/>
                                    </a:rPr>
                                    <m:t>手動介入回数</m:t>
                                  </m:r>
                                  <m:r>
                                    <a:rPr kumimoji="1" lang="ja-JP" altLang="en-US" sz="1100" i="1" dirty="0" smtClean="0">
                                      <a:latin typeface="Cambria Math" panose="02040503050406030204" pitchFamily="18" charset="0"/>
                                    </a:rPr>
                                    <m:t> </m:t>
                                  </m:r>
                                </m:num>
                                <m:den>
                                  <m:r>
                                    <a:rPr kumimoji="1" lang="ja-JP" altLang="en-US" sz="1100" i="1" dirty="0" smtClean="0">
                                      <a:latin typeface="Cambria Math" panose="02040503050406030204" pitchFamily="18" charset="0"/>
                                    </a:rPr>
                                    <m:t>運行回数</m:t>
                                  </m:r>
                                </m:den>
                              </m:f>
                            </m:oMath>
                          </a14:m>
                          <a:r>
                            <a:rPr kumimoji="1" lang="ja-JP" altLang="en-US" sz="1100"/>
                            <a:t>（</a:t>
                          </a:r>
                          <a:r>
                            <a:rPr kumimoji="1" lang="en-US" altLang="ja-JP" sz="1100" dirty="0"/>
                            <a:t>×</a:t>
                          </a:r>
                          <a:r>
                            <a:rPr kumimoji="1" lang="ja-JP" altLang="en-US" sz="1100"/>
                            <a:t>％）</a:t>
                          </a:r>
                        </a:p>
                      </a:txBody>
                      <a:tcPr marL="36000" marR="36000" marT="36000" marB="36000" anchor="ctr"/>
                    </a:tc>
                    <a:tc>
                      <a:txBody>
                        <a:bodyPr/>
                        <a:lstStyle/>
                        <a:p>
                          <a:pPr algn="ctr"/>
                          <a14:m>
                            <m:oMath xmlns:m="http://schemas.openxmlformats.org/officeDocument/2006/math">
                              <m:f>
                                <m:fPr>
                                  <m:ctrlPr>
                                    <a:rPr kumimoji="1" lang="en-US" altLang="ja-JP" sz="1100" i="1" dirty="0" smtClean="0">
                                      <a:latin typeface="Cambria Math" panose="02040503050406030204" pitchFamily="18" charset="0"/>
                                    </a:rPr>
                                  </m:ctrlPr>
                                </m:fPr>
                                <m:num>
                                  <m:r>
                                    <a:rPr kumimoji="1" lang="ja-JP" altLang="en-US" sz="1100" i="1" dirty="0" smtClean="0">
                                      <a:latin typeface="Cambria Math" panose="02040503050406030204" pitchFamily="18" charset="0"/>
                                    </a:rPr>
                                    <m:t>手動介入回数</m:t>
                                  </m:r>
                                  <m:r>
                                    <a:rPr kumimoji="1" lang="ja-JP" altLang="en-US" sz="1100" i="1" dirty="0" smtClean="0">
                                      <a:latin typeface="Cambria Math" panose="02040503050406030204" pitchFamily="18" charset="0"/>
                                    </a:rPr>
                                    <m:t> </m:t>
                                  </m:r>
                                </m:num>
                                <m:den>
                                  <m:r>
                                    <a:rPr kumimoji="1" lang="ja-JP" altLang="en-US" sz="1100" i="1" dirty="0" smtClean="0">
                                      <a:latin typeface="Cambria Math" panose="02040503050406030204" pitchFamily="18" charset="0"/>
                                    </a:rPr>
                                    <m:t>運行回数</m:t>
                                  </m:r>
                                </m:den>
                              </m:f>
                            </m:oMath>
                          </a14:m>
                          <a:r>
                            <a:rPr kumimoji="1" lang="ja-JP" altLang="en-US" sz="1100"/>
                            <a:t>（●％）</a:t>
                          </a:r>
                        </a:p>
                      </a:txBody>
                      <a:tcPr marL="36000" marR="36000" marT="36000" marB="36000" anchor="ctr"/>
                    </a:tc>
                    <a:extLst>
                      <a:ext uri="{0D108BD9-81ED-4DB2-BD59-A6C34878D82A}">
                        <a16:rowId xmlns:a16="http://schemas.microsoft.com/office/drawing/2014/main" val="2302629186"/>
                      </a:ext>
                    </a:extLst>
                  </a:tr>
                  <a:tr h="360770">
                    <a:tc>
                      <a:txBody>
                        <a:bodyPr/>
                        <a:lstStyle/>
                        <a:p>
                          <a:pPr algn="ctr"/>
                          <a:endParaRPr kumimoji="1" lang="ja-JP" altLang="en-US" sz="1100"/>
                        </a:p>
                      </a:txBody>
                      <a:tcPr marL="36000" marR="36000" marT="36000" marB="36000"/>
                    </a:tc>
                    <a:tc>
                      <a:txBody>
                        <a:bodyPr/>
                        <a:lstStyle/>
                        <a:p>
                          <a:pPr algn="ctr"/>
                          <a:endParaRPr kumimoji="1" lang="en-US" altLang="ja-JP" sz="1100" dirty="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extLst>
                      <a:ext uri="{0D108BD9-81ED-4DB2-BD59-A6C34878D82A}">
                        <a16:rowId xmlns:a16="http://schemas.microsoft.com/office/drawing/2014/main" val="659180221"/>
                      </a:ext>
                    </a:extLst>
                  </a:tr>
                  <a:tr h="360770">
                    <a:tc>
                      <a:txBody>
                        <a:bodyPr/>
                        <a:lstStyle/>
                        <a:p>
                          <a:pPr algn="ctr"/>
                          <a:endParaRPr kumimoji="1" lang="ja-JP" altLang="en-US" sz="1100"/>
                        </a:p>
                      </a:txBody>
                      <a:tcPr marL="36000" marR="36000" marT="36000" marB="36000"/>
                    </a:tc>
                    <a:tc>
                      <a:txBody>
                        <a:bodyPr/>
                        <a:lstStyle/>
                        <a:p>
                          <a:pPr algn="ctr"/>
                          <a:endParaRPr kumimoji="1" lang="en-US" altLang="ja-JP" sz="1100" dirty="0"/>
                        </a:p>
                      </a:txBody>
                      <a:tcPr marL="36000" marR="36000" marT="36000" marB="36000"/>
                    </a:tc>
                    <a:tc>
                      <a:txBody>
                        <a:bodyPr/>
                        <a:lstStyle/>
                        <a:p>
                          <a:pPr algn="ctr"/>
                          <a:endParaRPr kumimoji="1" lang="ja-JP" altLang="en-US" sz="1100" dirty="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dirty="0"/>
                        </a:p>
                      </a:txBody>
                      <a:tcPr marL="36000" marR="36000" marT="36000" marB="36000"/>
                    </a:tc>
                    <a:extLst>
                      <a:ext uri="{0D108BD9-81ED-4DB2-BD59-A6C34878D82A}">
                        <a16:rowId xmlns:a16="http://schemas.microsoft.com/office/drawing/2014/main" val="3682787814"/>
                      </a:ext>
                    </a:extLst>
                  </a:tr>
                </a:tbl>
              </a:graphicData>
            </a:graphic>
          </p:graphicFrame>
        </mc:Choice>
        <mc:Fallback xmlns="">
          <p:graphicFrame>
            <p:nvGraphicFramePr>
              <p:cNvPr id="25" name="表 2">
                <a:extLst>
                  <a:ext uri="{FF2B5EF4-FFF2-40B4-BE49-F238E27FC236}">
                    <a16:creationId xmlns:a16="http://schemas.microsoft.com/office/drawing/2014/main" id="{F6C10CD9-D04F-6AFA-A2B0-7DC8A2F4EDB3}"/>
                  </a:ext>
                </a:extLst>
              </p:cNvPr>
              <p:cNvGraphicFramePr>
                <a:graphicFrameLocks noGrp="1"/>
              </p:cNvGraphicFramePr>
              <p:nvPr>
                <p:extLst>
                  <p:ext uri="{D42A27DB-BD31-4B8C-83A1-F6EECF244321}">
                    <p14:modId xmlns:p14="http://schemas.microsoft.com/office/powerpoint/2010/main" val="1962803661"/>
                  </p:ext>
                </p:extLst>
              </p:nvPr>
            </p:nvGraphicFramePr>
            <p:xfrm>
              <a:off x="1418329" y="3742341"/>
              <a:ext cx="8028000" cy="1655298"/>
            </p:xfrm>
            <a:graphic>
              <a:graphicData uri="http://schemas.openxmlformats.org/drawingml/2006/table">
                <a:tbl>
                  <a:tblPr firstRow="1" bandRow="1">
                    <a:tableStyleId>{5940675A-B579-460E-94D1-54222C63F5DA}</a:tableStyleId>
                  </a:tblPr>
                  <a:tblGrid>
                    <a:gridCol w="468000">
                      <a:extLst>
                        <a:ext uri="{9D8B030D-6E8A-4147-A177-3AD203B41FA5}">
                          <a16:colId xmlns:a16="http://schemas.microsoft.com/office/drawing/2014/main" val="3995789694"/>
                        </a:ext>
                      </a:extLst>
                    </a:gridCol>
                    <a:gridCol w="468000">
                      <a:extLst>
                        <a:ext uri="{9D8B030D-6E8A-4147-A177-3AD203B41FA5}">
                          <a16:colId xmlns:a16="http://schemas.microsoft.com/office/drawing/2014/main" val="2076434388"/>
                        </a:ext>
                      </a:extLst>
                    </a:gridCol>
                    <a:gridCol w="1332000">
                      <a:extLst>
                        <a:ext uri="{9D8B030D-6E8A-4147-A177-3AD203B41FA5}">
                          <a16:colId xmlns:a16="http://schemas.microsoft.com/office/drawing/2014/main" val="3265017036"/>
                        </a:ext>
                      </a:extLst>
                    </a:gridCol>
                    <a:gridCol w="1332000">
                      <a:extLst>
                        <a:ext uri="{9D8B030D-6E8A-4147-A177-3AD203B41FA5}">
                          <a16:colId xmlns:a16="http://schemas.microsoft.com/office/drawing/2014/main" val="1594242140"/>
                        </a:ext>
                      </a:extLst>
                    </a:gridCol>
                    <a:gridCol w="1332000">
                      <a:extLst>
                        <a:ext uri="{9D8B030D-6E8A-4147-A177-3AD203B41FA5}">
                          <a16:colId xmlns:a16="http://schemas.microsoft.com/office/drawing/2014/main" val="2789160526"/>
                        </a:ext>
                      </a:extLst>
                    </a:gridCol>
                    <a:gridCol w="1548000">
                      <a:extLst>
                        <a:ext uri="{9D8B030D-6E8A-4147-A177-3AD203B41FA5}">
                          <a16:colId xmlns:a16="http://schemas.microsoft.com/office/drawing/2014/main" val="1077832812"/>
                        </a:ext>
                      </a:extLst>
                    </a:gridCol>
                    <a:gridCol w="1548000">
                      <a:extLst>
                        <a:ext uri="{9D8B030D-6E8A-4147-A177-3AD203B41FA5}">
                          <a16:colId xmlns:a16="http://schemas.microsoft.com/office/drawing/2014/main" val="2244903549"/>
                        </a:ext>
                      </a:extLst>
                    </a:gridCol>
                  </a:tblGrid>
                  <a:tr h="254661">
                    <a:tc rowSpan="2">
                      <a:txBody>
                        <a:bodyPr/>
                        <a:lstStyle/>
                        <a:p>
                          <a:pPr algn="ctr"/>
                          <a:r>
                            <a:rPr kumimoji="1" lang="en-US" altLang="ja-JP" sz="1100" dirty="0">
                              <a:solidFill>
                                <a:schemeClr val="bg1"/>
                              </a:solidFill>
                            </a:rPr>
                            <a:t>No.</a:t>
                          </a:r>
                          <a:endParaRPr kumimoji="1" lang="ja-JP" altLang="en-US" sz="1100" dirty="0">
                            <a:solidFill>
                              <a:schemeClr val="bg1"/>
                            </a:solidFill>
                          </a:endParaRPr>
                        </a:p>
                      </a:txBody>
                      <a:tcPr marL="36000" marR="36000" marT="36000" marB="36000" anchor="ctr">
                        <a:solidFill>
                          <a:schemeClr val="tx2"/>
                        </a:solidFill>
                      </a:tcPr>
                    </a:tc>
                    <a:tc rowSpan="2">
                      <a:txBody>
                        <a:bodyPr/>
                        <a:lstStyle/>
                        <a:p>
                          <a:pPr algn="ctr"/>
                          <a:r>
                            <a:rPr kumimoji="1" lang="ja-JP" altLang="en-US" sz="1100">
                              <a:solidFill>
                                <a:schemeClr val="bg1"/>
                              </a:solidFill>
                            </a:rPr>
                            <a:t>交通</a:t>
                          </a:r>
                          <a:endParaRPr kumimoji="1" lang="en-US" altLang="ja-JP" sz="1100" dirty="0">
                            <a:solidFill>
                              <a:schemeClr val="bg1"/>
                            </a:solidFill>
                          </a:endParaRPr>
                        </a:p>
                        <a:p>
                          <a:pPr algn="ctr"/>
                          <a:r>
                            <a:rPr kumimoji="1" lang="ja-JP" altLang="en-US" sz="1100">
                              <a:solidFill>
                                <a:schemeClr val="bg1"/>
                              </a:solidFill>
                            </a:rPr>
                            <a:t>場面</a:t>
                          </a:r>
                        </a:p>
                      </a:txBody>
                      <a:tcPr marL="36000" marR="36000" marT="36000" marB="36000" anchor="ctr">
                        <a:solidFill>
                          <a:schemeClr val="tx2"/>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運行方式</a:t>
                          </a:r>
                          <a:endParaRPr kumimoji="1" lang="en-US" altLang="ja-JP" sz="11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（交通場面概要）</a:t>
                          </a:r>
                        </a:p>
                      </a:txBody>
                      <a:tcPr marL="36000" marR="36000" marT="36000" marB="36000" anchor="ctr">
                        <a:solidFill>
                          <a:schemeClr val="tx2"/>
                        </a:solidFill>
                      </a:tcPr>
                    </a:tc>
                    <a:tc rowSpan="2">
                      <a:txBody>
                        <a:bodyPr/>
                        <a:lstStyle/>
                        <a:p>
                          <a:pPr algn="ctr"/>
                          <a:r>
                            <a:rPr kumimoji="1" lang="ja-JP" altLang="en-US" sz="1100" dirty="0">
                              <a:solidFill>
                                <a:schemeClr val="bg1"/>
                              </a:solidFill>
                            </a:rPr>
                            <a:t>手動介入状況</a:t>
                          </a:r>
                          <a:endParaRPr kumimoji="1" lang="en-US" altLang="ja-JP" sz="1100" dirty="0">
                            <a:solidFill>
                              <a:schemeClr val="bg1"/>
                            </a:solidFill>
                          </a:endParaRPr>
                        </a:p>
                      </a:txBody>
                      <a:tcPr marL="36000" marR="36000" marT="36000" marB="36000" anchor="ctr">
                        <a:solidFill>
                          <a:schemeClr val="tx2"/>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改善措置</a:t>
                          </a:r>
                          <a:endParaRPr kumimoji="1" lang="en-US" altLang="ja-JP" sz="110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bg1"/>
                              </a:solidFill>
                            </a:rPr>
                            <a:t>・その他対応策</a:t>
                          </a:r>
                          <a:endParaRPr kumimoji="1" lang="en-US" altLang="ja-JP" sz="1100" dirty="0">
                            <a:solidFill>
                              <a:schemeClr val="bg1"/>
                            </a:solidFill>
                          </a:endParaRPr>
                        </a:p>
                      </a:txBody>
                      <a:tcPr marL="36000" marR="36000" marT="36000" marB="36000" anchor="ctr">
                        <a:solidFill>
                          <a:schemeClr val="tx2"/>
                        </a:solidFill>
                      </a:tcPr>
                    </a:tc>
                    <a:tc gridSpan="2">
                      <a:txBody>
                        <a:bodyPr/>
                        <a:lstStyle/>
                        <a:p>
                          <a:pPr algn="ctr"/>
                          <a:r>
                            <a:rPr kumimoji="1" lang="ja-JP" altLang="en-US" sz="1100">
                              <a:solidFill>
                                <a:schemeClr val="bg1"/>
                              </a:solidFill>
                            </a:rPr>
                            <a:t>改善後の手動介入頻度（％表示）</a:t>
                          </a:r>
                        </a:p>
                      </a:txBody>
                      <a:tcPr marL="36000" marR="36000" marT="36000" marB="36000" anchor="ctr">
                        <a:solidFill>
                          <a:schemeClr val="tx2"/>
                        </a:solidFill>
                      </a:tcPr>
                    </a:tc>
                    <a:tc hMerge="1">
                      <a:txBody>
                        <a:bodyPr/>
                        <a:lstStyle/>
                        <a:p>
                          <a:pPr algn="ctr"/>
                          <a:r>
                            <a:rPr kumimoji="1" lang="ja-JP" altLang="en-US" sz="1200">
                              <a:solidFill>
                                <a:schemeClr val="tx1"/>
                              </a:solidFill>
                            </a:rPr>
                            <a:t>改善後の手動介入回数</a:t>
                          </a:r>
                          <a:endParaRPr kumimoji="1" lang="en-US" altLang="ja-JP" sz="1200">
                            <a:solidFill>
                              <a:schemeClr val="tx1"/>
                            </a:solidFill>
                          </a:endParaRPr>
                        </a:p>
                        <a:p>
                          <a:pPr algn="ctr"/>
                          <a:r>
                            <a:rPr kumimoji="1" lang="ja-JP" altLang="en-US" sz="1200">
                              <a:solidFill>
                                <a:schemeClr val="tx1"/>
                              </a:solidFill>
                            </a:rPr>
                            <a:t>（％表示）</a:t>
                          </a:r>
                        </a:p>
                      </a:txBody>
                      <a:tcPr anchor="ctr"/>
                    </a:tc>
                    <a:extLst>
                      <a:ext uri="{0D108BD9-81ED-4DB2-BD59-A6C34878D82A}">
                        <a16:rowId xmlns:a16="http://schemas.microsoft.com/office/drawing/2014/main" val="1328833836"/>
                      </a:ext>
                    </a:extLst>
                  </a:tr>
                  <a:tr h="254661">
                    <a:tc vMerge="1">
                      <a:txBody>
                        <a:bodyPr/>
                        <a:lstStyle/>
                        <a:p>
                          <a:pPr algn="ctr"/>
                          <a:endParaRPr kumimoji="1" lang="ja-JP" altLang="en-US" sz="1200">
                            <a:solidFill>
                              <a:schemeClr val="tx1"/>
                            </a:solidFill>
                          </a:endParaRPr>
                        </a:p>
                      </a:txBody>
                      <a:tcPr anchor="ctr"/>
                    </a:tc>
                    <a:tc vMerge="1">
                      <a:txBody>
                        <a:bodyPr/>
                        <a:lstStyle/>
                        <a:p>
                          <a:pPr algn="ctr"/>
                          <a:endParaRPr kumimoji="1" lang="ja-JP" altLang="en-US" sz="1200">
                            <a:solidFill>
                              <a:schemeClr val="tx1"/>
                            </a:solidFill>
                          </a:endParaRPr>
                        </a:p>
                      </a:txBody>
                      <a:tcPr anchor="ct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a:solidFill>
                              <a:schemeClr val="tx1"/>
                            </a:solidFill>
                          </a:endParaRPr>
                        </a:p>
                      </a:txBody>
                      <a:tcPr anchor="ctr"/>
                    </a:tc>
                    <a:tc vMerge="1">
                      <a:txBody>
                        <a:bodyPr/>
                        <a:lstStyle/>
                        <a:p>
                          <a:pPr algn="ctr"/>
                          <a:endParaRPr kumimoji="1" lang="ja-JP" altLang="en-US" sz="1200">
                            <a:solidFill>
                              <a:schemeClr val="tx1"/>
                            </a:solidFill>
                          </a:endParaRPr>
                        </a:p>
                      </a:txBody>
                      <a:tcPr anchor="ctr"/>
                    </a:tc>
                    <a:tc vMerge="1">
                      <a:txBody>
                        <a:bodyPr/>
                        <a:lstStyle/>
                        <a:p>
                          <a:endParaRPr kumimoji="1" lang="ja-JP" altLang="en-US"/>
                        </a:p>
                      </a:txBody>
                      <a:tcPr/>
                    </a:tc>
                    <a:tc>
                      <a:txBody>
                        <a:bodyPr/>
                        <a:lstStyle/>
                        <a:p>
                          <a:pPr algn="ctr"/>
                          <a:r>
                            <a:rPr kumimoji="1" lang="ja-JP" altLang="en-US" sz="1100">
                              <a:solidFill>
                                <a:schemeClr val="bg1"/>
                              </a:solidFill>
                            </a:rPr>
                            <a:t>改善前</a:t>
                          </a:r>
                          <a:endParaRPr kumimoji="1" lang="en-US" altLang="ja-JP" sz="1100" dirty="0">
                            <a:solidFill>
                              <a:schemeClr val="bg1"/>
                            </a:solidFill>
                          </a:endParaRPr>
                        </a:p>
                      </a:txBody>
                      <a:tcPr marL="36000" marR="36000" marT="36000" marB="36000" anchor="ctr">
                        <a:solidFill>
                          <a:schemeClr val="tx2"/>
                        </a:solidFill>
                      </a:tcPr>
                    </a:tc>
                    <a:tc>
                      <a:txBody>
                        <a:bodyPr/>
                        <a:lstStyle/>
                        <a:p>
                          <a:pPr algn="ctr"/>
                          <a:r>
                            <a:rPr kumimoji="1" lang="ja-JP" altLang="en-US" sz="1100">
                              <a:solidFill>
                                <a:schemeClr val="bg1"/>
                              </a:solidFill>
                            </a:rPr>
                            <a:t>改善後</a:t>
                          </a:r>
                        </a:p>
                      </a:txBody>
                      <a:tcPr marL="36000" marR="36000" marT="36000" marB="36000" anchor="ctr">
                        <a:solidFill>
                          <a:schemeClr val="tx2"/>
                        </a:solidFill>
                      </a:tcPr>
                    </a:tc>
                    <a:extLst>
                      <a:ext uri="{0D108BD9-81ED-4DB2-BD59-A6C34878D82A}">
                        <a16:rowId xmlns:a16="http://schemas.microsoft.com/office/drawing/2014/main" val="791197092"/>
                      </a:ext>
                    </a:extLst>
                  </a:tr>
                  <a:tr h="424436">
                    <a:tc>
                      <a:txBody>
                        <a:bodyPr/>
                        <a:lstStyle/>
                        <a:p>
                          <a:pPr algn="ctr"/>
                          <a:r>
                            <a:rPr kumimoji="1" lang="en-US" altLang="ja-JP" sz="1100" dirty="0"/>
                            <a:t>(</a:t>
                          </a:r>
                          <a:r>
                            <a:rPr kumimoji="1" lang="ja-JP" altLang="en-US" sz="1100"/>
                            <a:t>例</a:t>
                          </a:r>
                          <a:r>
                            <a:rPr kumimoji="1" lang="en-US" altLang="ja-JP" sz="1100" dirty="0"/>
                            <a:t>)</a:t>
                          </a:r>
                          <a:endParaRPr kumimoji="1" lang="ja-JP" altLang="en-US" sz="1100"/>
                        </a:p>
                      </a:txBody>
                      <a:tcPr marL="36000" marR="36000" marT="36000" marB="36000" anchor="ctr"/>
                    </a:tc>
                    <a:tc>
                      <a:txBody>
                        <a:bodyPr/>
                        <a:lstStyle/>
                        <a:p>
                          <a:pPr algn="ctr"/>
                          <a:r>
                            <a:rPr kumimoji="1" lang="ja-JP" altLang="en-US" sz="1100"/>
                            <a:t>③</a:t>
                          </a:r>
                        </a:p>
                      </a:txBody>
                      <a:tcPr marL="36000" marR="36000" marT="36000" marB="36000" anchor="ctr"/>
                    </a:tc>
                    <a:tc>
                      <a:txBody>
                        <a:bodyPr/>
                        <a:lstStyle/>
                        <a:p>
                          <a:pPr algn="ctr"/>
                          <a:r>
                            <a:rPr kumimoji="1" lang="ja-JP" altLang="en-US" sz="1100"/>
                            <a:t>直進</a:t>
                          </a:r>
                          <a:br>
                            <a:rPr kumimoji="1" lang="en-US" altLang="ja-JP" sz="1100" dirty="0"/>
                          </a:br>
                          <a:r>
                            <a:rPr kumimoji="1" lang="ja-JP" altLang="en-US" sz="1100"/>
                            <a:t>（直線・歩車分離）</a:t>
                          </a:r>
                          <a:endParaRPr kumimoji="1" lang="en-US" altLang="ja-JP" sz="1100" dirty="0"/>
                        </a:p>
                      </a:txBody>
                      <a:tcPr marL="36000" marR="36000" marT="36000" marB="36000" anchor="ctr"/>
                    </a:tc>
                    <a:tc>
                      <a:txBody>
                        <a:bodyPr/>
                        <a:lstStyle/>
                        <a:p>
                          <a:pPr algn="ctr"/>
                          <a:r>
                            <a:rPr kumimoji="1" lang="en-US" altLang="ja-JP" sz="1100" dirty="0"/>
                            <a:t>xxxxxx</a:t>
                          </a:r>
                          <a:endParaRPr kumimoji="1" lang="ja-JP" altLang="en-US" sz="1100" dirty="0"/>
                        </a:p>
                      </a:txBody>
                      <a:tcPr marL="36000" marR="36000" marT="36000" marB="36000" anchor="ctr"/>
                    </a:tc>
                    <a:tc>
                      <a:txBody>
                        <a:bodyPr/>
                        <a:lstStyle/>
                        <a:p>
                          <a:pPr algn="ctr"/>
                          <a:endParaRPr kumimoji="1" lang="ja-JP" altLang="en-US" sz="1100"/>
                        </a:p>
                      </a:txBody>
                      <a:tcPr marL="36000" marR="36000" marT="36000" marB="36000" anchor="ctr"/>
                    </a:tc>
                    <a:tc>
                      <a:txBody>
                        <a:bodyPr/>
                        <a:lstStyle/>
                        <a:p>
                          <a:endParaRPr lang="ja-JP"/>
                        </a:p>
                      </a:txBody>
                      <a:tcPr marL="36000" marR="36000" marT="36000" marB="36000" anchor="ctr">
                        <a:blipFill>
                          <a:blip r:embed="rId3"/>
                          <a:stretch>
                            <a:fillRect l="-319291" t="-121429" r="-100787" b="-172857"/>
                          </a:stretch>
                        </a:blipFill>
                      </a:tcPr>
                    </a:tc>
                    <a:tc>
                      <a:txBody>
                        <a:bodyPr/>
                        <a:lstStyle/>
                        <a:p>
                          <a:endParaRPr lang="ja-JP"/>
                        </a:p>
                      </a:txBody>
                      <a:tcPr marL="36000" marR="36000" marT="36000" marB="36000" anchor="ctr">
                        <a:blipFill>
                          <a:blip r:embed="rId3"/>
                          <a:stretch>
                            <a:fillRect l="-419291" t="-121429" r="-787" b="-172857"/>
                          </a:stretch>
                        </a:blipFill>
                      </a:tcPr>
                    </a:tc>
                    <a:extLst>
                      <a:ext uri="{0D108BD9-81ED-4DB2-BD59-A6C34878D82A}">
                        <a16:rowId xmlns:a16="http://schemas.microsoft.com/office/drawing/2014/main" val="2302629186"/>
                      </a:ext>
                    </a:extLst>
                  </a:tr>
                  <a:tr h="360770">
                    <a:tc>
                      <a:txBody>
                        <a:bodyPr/>
                        <a:lstStyle/>
                        <a:p>
                          <a:pPr algn="ctr"/>
                          <a:endParaRPr kumimoji="1" lang="ja-JP" altLang="en-US" sz="1100"/>
                        </a:p>
                      </a:txBody>
                      <a:tcPr marL="36000" marR="36000" marT="36000" marB="36000"/>
                    </a:tc>
                    <a:tc>
                      <a:txBody>
                        <a:bodyPr/>
                        <a:lstStyle/>
                        <a:p>
                          <a:pPr algn="ctr"/>
                          <a:endParaRPr kumimoji="1" lang="en-US" altLang="ja-JP" sz="1100" dirty="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extLst>
                      <a:ext uri="{0D108BD9-81ED-4DB2-BD59-A6C34878D82A}">
                        <a16:rowId xmlns:a16="http://schemas.microsoft.com/office/drawing/2014/main" val="659180221"/>
                      </a:ext>
                    </a:extLst>
                  </a:tr>
                  <a:tr h="360770">
                    <a:tc>
                      <a:txBody>
                        <a:bodyPr/>
                        <a:lstStyle/>
                        <a:p>
                          <a:pPr algn="ctr"/>
                          <a:endParaRPr kumimoji="1" lang="ja-JP" altLang="en-US" sz="1100"/>
                        </a:p>
                      </a:txBody>
                      <a:tcPr marL="36000" marR="36000" marT="36000" marB="36000"/>
                    </a:tc>
                    <a:tc>
                      <a:txBody>
                        <a:bodyPr/>
                        <a:lstStyle/>
                        <a:p>
                          <a:pPr algn="ctr"/>
                          <a:endParaRPr kumimoji="1" lang="en-US" altLang="ja-JP" sz="1100" dirty="0"/>
                        </a:p>
                      </a:txBody>
                      <a:tcPr marL="36000" marR="36000" marT="36000" marB="36000"/>
                    </a:tc>
                    <a:tc>
                      <a:txBody>
                        <a:bodyPr/>
                        <a:lstStyle/>
                        <a:p>
                          <a:pPr algn="ctr"/>
                          <a:endParaRPr kumimoji="1" lang="ja-JP" altLang="en-US" sz="1100" dirty="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a:p>
                      </a:txBody>
                      <a:tcPr marL="36000" marR="36000" marT="36000" marB="36000"/>
                    </a:tc>
                    <a:tc>
                      <a:txBody>
                        <a:bodyPr/>
                        <a:lstStyle/>
                        <a:p>
                          <a:pPr algn="ctr"/>
                          <a:endParaRPr kumimoji="1" lang="ja-JP" altLang="en-US" sz="1100" dirty="0"/>
                        </a:p>
                      </a:txBody>
                      <a:tcPr marL="36000" marR="36000" marT="36000" marB="36000"/>
                    </a:tc>
                    <a:extLst>
                      <a:ext uri="{0D108BD9-81ED-4DB2-BD59-A6C34878D82A}">
                        <a16:rowId xmlns:a16="http://schemas.microsoft.com/office/drawing/2014/main" val="3682787814"/>
                      </a:ext>
                    </a:extLst>
                  </a:tr>
                </a:tbl>
              </a:graphicData>
            </a:graphic>
          </p:graphicFrame>
        </mc:Fallback>
      </mc:AlternateContent>
      <p:sp>
        <p:nvSpPr>
          <p:cNvPr id="8" name="吹き出し: 四角形 7">
            <a:extLst>
              <a:ext uri="{FF2B5EF4-FFF2-40B4-BE49-F238E27FC236}">
                <a16:creationId xmlns:a16="http://schemas.microsoft.com/office/drawing/2014/main" id="{04FA9D50-9CCD-5935-2A79-53FD194D03E6}"/>
              </a:ext>
            </a:extLst>
          </p:cNvPr>
          <p:cNvSpPr/>
          <p:nvPr/>
        </p:nvSpPr>
        <p:spPr bwMode="gray">
          <a:xfrm>
            <a:off x="7284963" y="2500085"/>
            <a:ext cx="2203468" cy="729825"/>
          </a:xfrm>
          <a:prstGeom prst="wedgeRectCallout">
            <a:avLst>
              <a:gd name="adj1" fmla="val -27362"/>
              <a:gd name="adj2" fmla="val -106238"/>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200" dirty="0">
                <a:solidFill>
                  <a:schemeClr val="bg1"/>
                </a:solidFill>
                <a:latin typeface="+mn-lt"/>
                <a:cs typeface="+mn-cs"/>
              </a:rPr>
              <a:t>必要に応じて追加資料で写真等を用いて詳細を説明してください</a:t>
            </a:r>
            <a:endParaRPr kumimoji="1" lang="en-US" altLang="ja-JP" sz="1200" dirty="0">
              <a:solidFill>
                <a:schemeClr val="bg1"/>
              </a:solidFill>
              <a:latin typeface="+mn-lt"/>
              <a:cs typeface="+mn-cs"/>
            </a:endParaRPr>
          </a:p>
        </p:txBody>
      </p:sp>
    </p:spTree>
    <p:extLst>
      <p:ext uri="{BB962C8B-B14F-4D97-AF65-F5344CB8AC3E}">
        <p14:creationId xmlns:p14="http://schemas.microsoft.com/office/powerpoint/2010/main" val="1870194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E9A36533-AF71-FA2C-F91D-7E18D3BDD3E2}"/>
              </a:ext>
            </a:extLst>
          </p:cNvPr>
          <p:cNvSpPr>
            <a:spLocks noGrp="1"/>
          </p:cNvSpPr>
          <p:nvPr>
            <p:ph type="body" sz="quarter" idx="10"/>
          </p:nvPr>
        </p:nvSpPr>
        <p:spPr/>
        <p:txBody>
          <a:bodyPr/>
          <a:lstStyle/>
          <a:p>
            <a:r>
              <a:rPr lang="ja-JP" altLang="en-US"/>
              <a:t>自動運転車について</a:t>
            </a:r>
          </a:p>
        </p:txBody>
      </p:sp>
      <p:sp>
        <p:nvSpPr>
          <p:cNvPr id="3" name="スライド番号プレースホルダー 2">
            <a:extLst>
              <a:ext uri="{FF2B5EF4-FFF2-40B4-BE49-F238E27FC236}">
                <a16:creationId xmlns:a16="http://schemas.microsoft.com/office/drawing/2014/main" id="{0F64A0C6-B6B5-40DE-16AC-2601AB4DC58D}"/>
              </a:ext>
            </a:extLst>
          </p:cNvPr>
          <p:cNvSpPr>
            <a:spLocks noGrp="1"/>
          </p:cNvSpPr>
          <p:nvPr>
            <p:ph type="sldNum" sz="quarter" idx="11"/>
          </p:nvPr>
        </p:nvSpPr>
        <p:spPr/>
        <p:txBody>
          <a:bodyPr/>
          <a:lstStyle/>
          <a:p>
            <a:fld id="{AA5FCFE5-FE56-4EF1-80A8-07776887C2A1}" type="slidenum">
              <a:rPr lang="ja-JP" altLang="en-US" smtClean="0"/>
              <a:pPr/>
              <a:t>16</a:t>
            </a:fld>
            <a:endParaRPr lang="ja-JP" altLang="en-US"/>
          </a:p>
        </p:txBody>
      </p:sp>
    </p:spTree>
    <p:extLst>
      <p:ext uri="{BB962C8B-B14F-4D97-AF65-F5344CB8AC3E}">
        <p14:creationId xmlns:p14="http://schemas.microsoft.com/office/powerpoint/2010/main" val="1421529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17</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2-(1). </a:t>
            </a:r>
            <a:r>
              <a:rPr lang="ja-JP" altLang="en-US"/>
              <a:t>システムの構成</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dirty="0">
                <a:solidFill>
                  <a:schemeClr val="bg1">
                    <a:lumMod val="50000"/>
                  </a:schemeClr>
                </a:solidFill>
                <a:latin typeface="+mn-lt"/>
                <a:cs typeface="+mn-cs"/>
              </a:rPr>
              <a:t>自動運行装置</a:t>
            </a:r>
            <a:r>
              <a:rPr kumimoji="1" lang="ja-JP" altLang="en-US" sz="1100" dirty="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車両</a:t>
            </a:r>
            <a:br>
              <a:rPr kumimoji="1" lang="en-US" altLang="ja-JP" sz="1400" b="1" i="0" u="none" strike="noStrike" kern="1200" cap="none" spc="0" normalizeH="0" baseline="0" noProof="0" dirty="0">
                <a:ln>
                  <a:noFill/>
                </a:ln>
                <a:solidFill>
                  <a:schemeClr val="bg1"/>
                </a:solidFill>
                <a:effectLst/>
                <a:uLnTx/>
                <a:uFillTx/>
                <a:latin typeface="+mn-lt"/>
                <a:ea typeface="+mn-ea"/>
                <a:cs typeface="+mn-cs"/>
              </a:rPr>
            </a:br>
            <a:r>
              <a:rPr kumimoji="1" lang="ja-JP" altLang="en-US" sz="1400" b="1" i="0" u="none" strike="noStrike" kern="1200" cap="none" spc="0" normalizeH="0" baseline="0" noProof="0">
                <a:ln>
                  <a:noFill/>
                </a:ln>
                <a:solidFill>
                  <a:schemeClr val="bg1"/>
                </a:solidFill>
                <a:effectLst/>
                <a:uLnTx/>
                <a:uFillTx/>
                <a:latin typeface="+mn-lt"/>
                <a:ea typeface="+mn-ea"/>
                <a:cs typeface="+mn-cs"/>
              </a:rPr>
              <a:t>スペック</a:t>
            </a:r>
            <a:endParaRPr kumimoji="1" lang="ja-JP" altLang="en-US" sz="1400" i="0" u="none" strike="noStrike" kern="1200" cap="none" spc="0" normalizeH="0" baseline="0" noProof="0">
              <a:ln>
                <a:noFill/>
              </a:ln>
              <a:solidFill>
                <a:schemeClr val="bg1"/>
              </a:solidFill>
              <a:effectLst/>
              <a:uLnTx/>
              <a:uFillTx/>
              <a:latin typeface="+mn-lt"/>
              <a:ea typeface="+mn-ea"/>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63253" y="1015999"/>
            <a:ext cx="3410347"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graphicFrame>
        <p:nvGraphicFramePr>
          <p:cNvPr id="4" name="表 48">
            <a:extLst>
              <a:ext uri="{FF2B5EF4-FFF2-40B4-BE49-F238E27FC236}">
                <a16:creationId xmlns:a16="http://schemas.microsoft.com/office/drawing/2014/main" id="{409429B4-8275-35F7-2365-CBD2C68B0DC3}"/>
              </a:ext>
            </a:extLst>
          </p:cNvPr>
          <p:cNvGraphicFramePr>
            <a:graphicFrameLocks noGrp="1"/>
          </p:cNvGraphicFramePr>
          <p:nvPr>
            <p:extLst>
              <p:ext uri="{D42A27DB-BD31-4B8C-83A1-F6EECF244321}">
                <p14:modId xmlns:p14="http://schemas.microsoft.com/office/powerpoint/2010/main" val="2200044561"/>
              </p:ext>
            </p:extLst>
          </p:nvPr>
        </p:nvGraphicFramePr>
        <p:xfrm>
          <a:off x="1415051" y="1111624"/>
          <a:ext cx="3306749" cy="4837254"/>
        </p:xfrm>
        <a:graphic>
          <a:graphicData uri="http://schemas.openxmlformats.org/drawingml/2006/table">
            <a:tbl>
              <a:tblPr firstRow="1" bandRow="1">
                <a:tableStyleId>{2D5ABB26-0587-4C30-8999-92F81FD0307C}</a:tableStyleId>
              </a:tblPr>
              <a:tblGrid>
                <a:gridCol w="737599">
                  <a:extLst>
                    <a:ext uri="{9D8B030D-6E8A-4147-A177-3AD203B41FA5}">
                      <a16:colId xmlns:a16="http://schemas.microsoft.com/office/drawing/2014/main" val="1661749566"/>
                    </a:ext>
                  </a:extLst>
                </a:gridCol>
                <a:gridCol w="1171575">
                  <a:extLst>
                    <a:ext uri="{9D8B030D-6E8A-4147-A177-3AD203B41FA5}">
                      <a16:colId xmlns:a16="http://schemas.microsoft.com/office/drawing/2014/main" val="490073808"/>
                    </a:ext>
                  </a:extLst>
                </a:gridCol>
                <a:gridCol w="1397575">
                  <a:extLst>
                    <a:ext uri="{9D8B030D-6E8A-4147-A177-3AD203B41FA5}">
                      <a16:colId xmlns:a16="http://schemas.microsoft.com/office/drawing/2014/main" val="3128384425"/>
                    </a:ext>
                  </a:extLst>
                </a:gridCol>
              </a:tblGrid>
              <a:tr h="263374">
                <a:tc rowSpan="3">
                  <a:txBody>
                    <a:bodyPr/>
                    <a:lstStyle/>
                    <a:p>
                      <a:pPr algn="ctr">
                        <a:spcBef>
                          <a:spcPts val="600"/>
                        </a:spcBef>
                      </a:pPr>
                      <a:r>
                        <a:rPr kumimoji="1" lang="ja-JP" altLang="en-US" sz="1200" b="1" dirty="0">
                          <a:solidFill>
                            <a:schemeClr val="bg1"/>
                          </a:solidFill>
                          <a:latin typeface="+mn-ea"/>
                          <a:ea typeface="+mn-ea"/>
                        </a:rPr>
                        <a:t>車種</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l">
                        <a:spcBef>
                          <a:spcPts val="300"/>
                        </a:spcBef>
                      </a:pPr>
                      <a:r>
                        <a:rPr kumimoji="1" lang="ja-JP" altLang="en-US" sz="1100">
                          <a:solidFill>
                            <a:schemeClr val="tx1"/>
                          </a:solidFill>
                          <a:latin typeface="+mn-ea"/>
                          <a:ea typeface="+mn-ea"/>
                        </a:rPr>
                        <a:t>車名</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solidFill>
                            <a:schemeClr val="tx1"/>
                          </a:solidFill>
                          <a:latin typeface="+mn-ea"/>
                          <a:ea typeface="+mn-ea"/>
                        </a:rPr>
                        <a:t>××</a:t>
                      </a:r>
                      <a:endParaRPr kumimoji="1" lang="ja-JP" altLang="en-US" sz="1100" dirty="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52768790"/>
                  </a:ext>
                </a:extLst>
              </a:tr>
              <a:tr h="263374">
                <a:tc vMerge="1">
                  <a:txBody>
                    <a:bodyPr/>
                    <a:lstStyle/>
                    <a:p>
                      <a:endParaRPr kumimoji="1" lang="ja-JP" altLang="en-US"/>
                    </a:p>
                  </a:txBody>
                  <a:tcPr/>
                </a:tc>
                <a:tc>
                  <a:txBody>
                    <a:bodyPr/>
                    <a:lstStyle/>
                    <a:p>
                      <a:pPr algn="l">
                        <a:spcBef>
                          <a:spcPts val="300"/>
                        </a:spcBef>
                      </a:pPr>
                      <a:r>
                        <a:rPr kumimoji="1" lang="ja-JP" altLang="en-US" sz="1100" dirty="0">
                          <a:solidFill>
                            <a:schemeClr val="tx1"/>
                          </a:solidFill>
                          <a:latin typeface="+mn-ea"/>
                          <a:ea typeface="+mn-ea"/>
                        </a:rPr>
                        <a:t>型式</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990564" rtl="0" eaLnBrk="1" fontAlgn="auto" latinLnBrk="0" hangingPunct="1">
                        <a:lnSpc>
                          <a:spcPct val="100000"/>
                        </a:lnSpc>
                        <a:spcBef>
                          <a:spcPts val="300"/>
                        </a:spcBef>
                        <a:spcAft>
                          <a:spcPts val="0"/>
                        </a:spcAft>
                        <a:buClrTx/>
                        <a:buSzTx/>
                        <a:buFontTx/>
                        <a:buNone/>
                        <a:tabLst/>
                        <a:defRPr/>
                      </a:pPr>
                      <a:r>
                        <a:rPr kumimoji="1" lang="en-US" altLang="ja-JP" sz="1100" dirty="0">
                          <a:solidFill>
                            <a:schemeClr val="tx1"/>
                          </a:solidFill>
                          <a:latin typeface="+mn-ea"/>
                          <a:ea typeface="+mn-ea"/>
                        </a:rPr>
                        <a:t>××</a:t>
                      </a:r>
                      <a:endParaRPr kumimoji="1" lang="ja-JP" altLang="en-US" sz="1100" dirty="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1035707"/>
                  </a:ext>
                </a:extLst>
              </a:tr>
              <a:tr h="344292">
                <a:tc vMerge="1">
                  <a:txBody>
                    <a:bodyPr/>
                    <a:lstStyle/>
                    <a:p>
                      <a:pPr algn="ct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spcBef>
                          <a:spcPts val="300"/>
                        </a:spcBef>
                      </a:pPr>
                      <a:r>
                        <a:rPr kumimoji="1" lang="ja-JP" altLang="en-US" sz="1100" dirty="0">
                          <a:solidFill>
                            <a:schemeClr val="tx1"/>
                          </a:solidFill>
                          <a:latin typeface="+mn-ea"/>
                          <a:ea typeface="+mn-ea"/>
                        </a:rPr>
                        <a:t>通称名</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solidFill>
                            <a:schemeClr val="tx1"/>
                          </a:solidFill>
                          <a:latin typeface="+mn-ea"/>
                          <a:ea typeface="+mn-ea"/>
                        </a:rPr>
                        <a:t>××</a:t>
                      </a:r>
                      <a:endParaRPr kumimoji="1" lang="ja-JP" altLang="en-US" sz="1100" dirty="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182020367"/>
                  </a:ext>
                </a:extLst>
              </a:tr>
              <a:tr h="344292">
                <a:tc rowSpan="2">
                  <a:txBody>
                    <a:bodyPr/>
                    <a:lstStyle/>
                    <a:p>
                      <a:pPr algn="ctr">
                        <a:spcBef>
                          <a:spcPts val="600"/>
                        </a:spcBef>
                      </a:pPr>
                      <a:r>
                        <a:rPr kumimoji="1" lang="ja-JP" altLang="en-US" sz="1200" b="1" dirty="0">
                          <a:solidFill>
                            <a:schemeClr val="bg1"/>
                          </a:solidFill>
                        </a:rPr>
                        <a:t>仕様</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l">
                        <a:spcBef>
                          <a:spcPts val="300"/>
                        </a:spcBef>
                      </a:pPr>
                      <a:r>
                        <a:rPr kumimoji="1" lang="ja-JP" altLang="en-US" sz="1100">
                          <a:solidFill>
                            <a:schemeClr val="tx1"/>
                          </a:solidFill>
                          <a:latin typeface="+mn-ea"/>
                          <a:ea typeface="+mn-ea"/>
                        </a:rPr>
                        <a:t>車両重量</a:t>
                      </a:r>
                      <a:r>
                        <a:rPr kumimoji="1" lang="en-US" altLang="ja-JP" sz="1100" dirty="0">
                          <a:solidFill>
                            <a:schemeClr val="tx1"/>
                          </a:solidFill>
                          <a:latin typeface="+mn-ea"/>
                          <a:ea typeface="+mn-ea"/>
                        </a:rPr>
                        <a:t>(kg)</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990564" rtl="0" eaLnBrk="1" fontAlgn="auto" latinLnBrk="0" hangingPunct="1">
                        <a:lnSpc>
                          <a:spcPct val="100000"/>
                        </a:lnSpc>
                        <a:spcBef>
                          <a:spcPts val="300"/>
                        </a:spcBef>
                        <a:spcAft>
                          <a:spcPts val="0"/>
                        </a:spcAft>
                        <a:buClrTx/>
                        <a:buSzTx/>
                        <a:buFontTx/>
                        <a:buNone/>
                        <a:tabLst/>
                        <a:defRPr/>
                      </a:pPr>
                      <a:r>
                        <a:rPr kumimoji="1" lang="en-US" altLang="ja-JP" sz="1100" b="1" dirty="0">
                          <a:solidFill>
                            <a:schemeClr val="tx1"/>
                          </a:solidFill>
                          <a:latin typeface="+mn-lt"/>
                          <a:cs typeface="+mn-cs"/>
                        </a:rPr>
                        <a:t>×</a:t>
                      </a:r>
                      <a:r>
                        <a:rPr kumimoji="1" lang="en-US" altLang="ja-JP" sz="1100" dirty="0">
                          <a:solidFill>
                            <a:schemeClr val="tx1"/>
                          </a:solidFill>
                          <a:latin typeface="+mn-ea"/>
                          <a:ea typeface="+mn-ea"/>
                        </a:rPr>
                        <a:t>,×××</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15402437"/>
                  </a:ext>
                </a:extLst>
              </a:tr>
              <a:tr h="433793">
                <a:tc vMerge="1">
                  <a:txBody>
                    <a:bodyPr/>
                    <a:lstStyle/>
                    <a:p>
                      <a:pPr algn="ct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spcBef>
                          <a:spcPts val="300"/>
                        </a:spcBef>
                      </a:pPr>
                      <a:r>
                        <a:rPr kumimoji="1" lang="ja-JP" altLang="en-US" sz="1100" dirty="0">
                          <a:solidFill>
                            <a:schemeClr val="tx1"/>
                          </a:solidFill>
                          <a:latin typeface="+mn-ea"/>
                          <a:ea typeface="+mn-ea"/>
                        </a:rPr>
                        <a:t>乗車定員</a:t>
                      </a:r>
                      <a:r>
                        <a:rPr kumimoji="1" lang="en-US" altLang="ja-JP" sz="1100" dirty="0">
                          <a:solidFill>
                            <a:schemeClr val="tx1"/>
                          </a:solidFill>
                          <a:latin typeface="+mn-ea"/>
                          <a:ea typeface="+mn-ea"/>
                        </a:rPr>
                        <a:t>(</a:t>
                      </a:r>
                      <a:r>
                        <a:rPr kumimoji="1" lang="ja-JP" altLang="en-US" sz="1100" dirty="0">
                          <a:solidFill>
                            <a:schemeClr val="tx1"/>
                          </a:solidFill>
                          <a:latin typeface="+mn-ea"/>
                          <a:ea typeface="+mn-ea"/>
                        </a:rPr>
                        <a:t>名</a:t>
                      </a:r>
                      <a:r>
                        <a:rPr kumimoji="1" lang="en-US" altLang="ja-JP" sz="1100" dirty="0">
                          <a:solidFill>
                            <a:schemeClr val="tx1"/>
                          </a:solidFill>
                          <a:latin typeface="+mn-ea"/>
                          <a:ea typeface="+mn-ea"/>
                        </a:rPr>
                        <a:t>)</a:t>
                      </a:r>
                      <a:endParaRPr kumimoji="1" lang="ja-JP" altLang="en-US" sz="1100" dirty="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solidFill>
                            <a:schemeClr val="tx1"/>
                          </a:solidFill>
                          <a:latin typeface="+mn-ea"/>
                          <a:ea typeface="+mn-ea"/>
                        </a:rPr>
                        <a:t>×× (</a:t>
                      </a:r>
                      <a:r>
                        <a:rPr kumimoji="1" lang="ja-JP" altLang="en-US" sz="1100">
                          <a:solidFill>
                            <a:schemeClr val="tx1"/>
                          </a:solidFill>
                          <a:latin typeface="+mn-ea"/>
                          <a:ea typeface="+mn-ea"/>
                        </a:rPr>
                        <a:t>客席</a:t>
                      </a:r>
                      <a:r>
                        <a:rPr kumimoji="1" lang="en-US" altLang="ja-JP" sz="1100" dirty="0">
                          <a:solidFill>
                            <a:schemeClr val="tx1"/>
                          </a:solidFill>
                          <a:latin typeface="+mn-ea"/>
                          <a:ea typeface="+mn-ea"/>
                        </a:rPr>
                        <a:t>××+</a:t>
                      </a:r>
                      <a:r>
                        <a:rPr kumimoji="1" lang="ja-JP" altLang="en-US" sz="1100">
                          <a:solidFill>
                            <a:schemeClr val="tx1"/>
                          </a:solidFill>
                          <a:latin typeface="+mn-ea"/>
                          <a:ea typeface="+mn-ea"/>
                        </a:rPr>
                        <a:t>立ち乗り</a:t>
                      </a:r>
                      <a:r>
                        <a:rPr kumimoji="1" lang="en-US" altLang="ja-JP" sz="1100" dirty="0">
                          <a:solidFill>
                            <a:schemeClr val="tx1"/>
                          </a:solidFill>
                          <a:latin typeface="+mn-ea"/>
                          <a:ea typeface="+mn-ea"/>
                        </a:rPr>
                        <a:t>×+</a:t>
                      </a:r>
                      <a:r>
                        <a:rPr kumimoji="1" lang="ja-JP" altLang="en-US" sz="1100">
                          <a:solidFill>
                            <a:schemeClr val="tx1"/>
                          </a:solidFill>
                          <a:latin typeface="+mn-ea"/>
                          <a:ea typeface="+mn-ea"/>
                        </a:rPr>
                        <a:t>運転席</a:t>
                      </a:r>
                      <a:r>
                        <a:rPr kumimoji="1" lang="en-US" altLang="ja-JP" sz="1100" dirty="0">
                          <a:solidFill>
                            <a:schemeClr val="tx1"/>
                          </a:solidFill>
                          <a:latin typeface="+mn-ea"/>
                          <a:ea typeface="+mn-ea"/>
                        </a:rPr>
                        <a:t>)</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13359601"/>
                  </a:ext>
                </a:extLst>
              </a:tr>
              <a:tr h="344292">
                <a:tc rowSpan="3">
                  <a:txBody>
                    <a:bodyPr/>
                    <a:lstStyle/>
                    <a:p>
                      <a:pPr algn="ctr">
                        <a:spcBef>
                          <a:spcPts val="600"/>
                        </a:spcBef>
                      </a:pPr>
                      <a:r>
                        <a:rPr kumimoji="1" lang="ja-JP" altLang="en-US" sz="1200" b="1" dirty="0">
                          <a:solidFill>
                            <a:schemeClr val="bg1"/>
                          </a:solidFill>
                          <a:latin typeface="+mn-ea"/>
                          <a:ea typeface="+mn-ea"/>
                        </a:rPr>
                        <a:t>燃料の種類</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l">
                        <a:spcBef>
                          <a:spcPts val="300"/>
                        </a:spcBef>
                      </a:pPr>
                      <a:r>
                        <a:rPr kumimoji="1" lang="ja-JP" altLang="en-US" sz="1100">
                          <a:solidFill>
                            <a:schemeClr val="tx1"/>
                          </a:solidFill>
                          <a:latin typeface="+mn-ea"/>
                          <a:ea typeface="+mn-ea"/>
                        </a:rPr>
                        <a:t>種類</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ja-JP" altLang="en-US" sz="1100">
                          <a:solidFill>
                            <a:schemeClr val="tx1"/>
                          </a:solidFill>
                          <a:latin typeface="+mn-ea"/>
                          <a:ea typeface="+mn-ea"/>
                        </a:rPr>
                        <a:t>リン酸鉄リチウムイオン</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46414099"/>
                  </a:ext>
                </a:extLst>
              </a:tr>
              <a:tr h="344292">
                <a:tc vMerge="1">
                  <a:txBody>
                    <a:bodyPr/>
                    <a:lstStyle/>
                    <a:p>
                      <a:pPr algn="ct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spcBef>
                          <a:spcPts val="300"/>
                        </a:spcBef>
                      </a:pPr>
                      <a:r>
                        <a:rPr kumimoji="1" lang="ja-JP" altLang="en-US" sz="1100" dirty="0">
                          <a:solidFill>
                            <a:schemeClr val="tx1"/>
                          </a:solidFill>
                          <a:latin typeface="+mn-ea"/>
                          <a:ea typeface="+mn-ea"/>
                        </a:rPr>
                        <a:t>充電仕様</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solidFill>
                            <a:schemeClr val="tx1"/>
                          </a:solidFill>
                          <a:latin typeface="+mn-ea"/>
                          <a:ea typeface="+mn-ea"/>
                        </a:rPr>
                        <a:t>CHAdeMO ××kW</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291670323"/>
                  </a:ext>
                </a:extLst>
              </a:tr>
              <a:tr h="344292">
                <a:tc vMerge="1">
                  <a:txBody>
                    <a:bodyPr/>
                    <a:lstStyle/>
                    <a:p>
                      <a:pPr algn="ct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spcBef>
                          <a:spcPts val="300"/>
                        </a:spcBef>
                      </a:pPr>
                      <a:r>
                        <a:rPr kumimoji="1" lang="ja-JP" altLang="en-US" sz="1100">
                          <a:solidFill>
                            <a:schemeClr val="tx1"/>
                          </a:solidFill>
                          <a:latin typeface="+mn-ea"/>
                          <a:ea typeface="+mn-ea"/>
                        </a:rPr>
                        <a:t>充電時間</a:t>
                      </a:r>
                      <a:r>
                        <a:rPr kumimoji="1" lang="en-US" altLang="ja-JP" sz="1100" dirty="0">
                          <a:solidFill>
                            <a:schemeClr val="tx1"/>
                          </a:solidFill>
                          <a:latin typeface="+mn-ea"/>
                          <a:ea typeface="+mn-ea"/>
                        </a:rPr>
                        <a:t>(h)</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solidFill>
                            <a:schemeClr val="tx1"/>
                          </a:solidFill>
                          <a:latin typeface="+mn-ea"/>
                          <a:ea typeface="+mn-ea"/>
                        </a:rPr>
                        <a:t>××</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247150210"/>
                  </a:ext>
                </a:extLst>
              </a:tr>
              <a:tr h="344292">
                <a:tc rowSpan="2">
                  <a:txBody>
                    <a:bodyPr/>
                    <a:lstStyle/>
                    <a:p>
                      <a:pPr algn="ctr">
                        <a:spcBef>
                          <a:spcPts val="600"/>
                        </a:spcBef>
                      </a:pPr>
                      <a:r>
                        <a:rPr kumimoji="1" lang="ja-JP" altLang="en-US" sz="1200" b="1" dirty="0">
                          <a:solidFill>
                            <a:schemeClr val="bg1"/>
                          </a:solidFill>
                          <a:latin typeface="+mn-ea"/>
                          <a:ea typeface="+mn-ea"/>
                        </a:rPr>
                        <a:t>原動機</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l">
                        <a:spcBef>
                          <a:spcPts val="300"/>
                        </a:spcBef>
                      </a:pPr>
                      <a:r>
                        <a:rPr kumimoji="1" lang="ja-JP" altLang="en-US" sz="1100">
                          <a:solidFill>
                            <a:schemeClr val="tx1"/>
                          </a:solidFill>
                          <a:latin typeface="+mn-ea"/>
                          <a:ea typeface="+mn-ea"/>
                        </a:rPr>
                        <a:t>定格出力</a:t>
                      </a:r>
                      <a:r>
                        <a:rPr kumimoji="1" lang="en-US" altLang="ja-JP" sz="1100" dirty="0">
                          <a:solidFill>
                            <a:schemeClr val="tx1"/>
                          </a:solidFill>
                          <a:latin typeface="+mn-ea"/>
                          <a:ea typeface="+mn-ea"/>
                        </a:rPr>
                        <a:t>(kW)</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solidFill>
                            <a:schemeClr val="tx1"/>
                          </a:solidFill>
                          <a:latin typeface="+mn-ea"/>
                          <a:ea typeface="+mn-ea"/>
                        </a:rPr>
                        <a:t>××</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41496770"/>
                  </a:ext>
                </a:extLst>
              </a:tr>
              <a:tr h="344292">
                <a:tc vMerge="1">
                  <a:txBody>
                    <a:bodyPr/>
                    <a:lstStyle/>
                    <a:p>
                      <a:pPr algn="ct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spcBef>
                          <a:spcPts val="300"/>
                        </a:spcBef>
                      </a:pPr>
                      <a:r>
                        <a:rPr kumimoji="1" lang="ja-JP" altLang="en-US" sz="1100">
                          <a:solidFill>
                            <a:schemeClr val="tx1"/>
                          </a:solidFill>
                          <a:latin typeface="+mn-ea"/>
                          <a:ea typeface="+mn-ea"/>
                        </a:rPr>
                        <a:t>最大出力</a:t>
                      </a:r>
                      <a:r>
                        <a:rPr kumimoji="1" lang="en-US" altLang="ja-JP" sz="1100" dirty="0">
                          <a:solidFill>
                            <a:schemeClr val="tx1"/>
                          </a:solidFill>
                          <a:latin typeface="+mn-ea"/>
                          <a:ea typeface="+mn-ea"/>
                        </a:rPr>
                        <a:t>(kW)</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solidFill>
                            <a:schemeClr val="tx1"/>
                          </a:solidFill>
                          <a:latin typeface="+mn-ea"/>
                          <a:ea typeface="+mn-ea"/>
                        </a:rPr>
                        <a:t>××</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188835239"/>
                  </a:ext>
                </a:extLst>
              </a:tr>
              <a:tr h="344292">
                <a:tc>
                  <a:txBody>
                    <a:bodyPr/>
                    <a:lstStyle/>
                    <a:p>
                      <a:pPr algn="ctr">
                        <a:spcBef>
                          <a:spcPts val="600"/>
                        </a:spcBef>
                      </a:pPr>
                      <a:r>
                        <a:rPr kumimoji="1" lang="ja-JP" altLang="en-US" sz="1200" b="1" dirty="0">
                          <a:solidFill>
                            <a:schemeClr val="bg1"/>
                          </a:solidFill>
                          <a:latin typeface="+mn-ea"/>
                          <a:ea typeface="+mn-ea"/>
                        </a:rPr>
                        <a:t>ブレーキ</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l">
                        <a:spcBef>
                          <a:spcPts val="300"/>
                        </a:spcBef>
                      </a:pPr>
                      <a:r>
                        <a:rPr kumimoji="1" lang="ja-JP" altLang="en-US" sz="1100">
                          <a:solidFill>
                            <a:schemeClr val="tx1"/>
                          </a:solidFill>
                          <a:latin typeface="+mn-ea"/>
                          <a:ea typeface="+mn-ea"/>
                        </a:rPr>
                        <a:t>ブレーキ方式</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ja-JP" altLang="en-US" sz="1100">
                          <a:solidFill>
                            <a:schemeClr val="tx1"/>
                          </a:solidFill>
                          <a:latin typeface="+mn-ea"/>
                          <a:ea typeface="+mn-ea"/>
                        </a:rPr>
                        <a:t>油圧ディスク</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07485015"/>
                  </a:ext>
                </a:extLst>
              </a:tr>
              <a:tr h="344292">
                <a:tc rowSpan="3">
                  <a:txBody>
                    <a:bodyPr/>
                    <a:lstStyle/>
                    <a:p>
                      <a:pPr algn="ctr">
                        <a:spcBef>
                          <a:spcPts val="600"/>
                        </a:spcBef>
                      </a:pPr>
                      <a:r>
                        <a:rPr kumimoji="1" lang="ja-JP" altLang="en-US" sz="1200" b="1" dirty="0">
                          <a:solidFill>
                            <a:schemeClr val="bg1"/>
                          </a:solidFill>
                          <a:latin typeface="+mn-ea"/>
                          <a:ea typeface="+mn-ea"/>
                        </a:rPr>
                        <a:t>走行</a:t>
                      </a:r>
                      <a:endParaRPr kumimoji="1" lang="en-US" altLang="ja-JP" sz="1200" b="1" dirty="0">
                        <a:solidFill>
                          <a:schemeClr val="bg1"/>
                        </a:solidFill>
                        <a:latin typeface="+mn-ea"/>
                        <a:ea typeface="+mn-ea"/>
                      </a:endParaRPr>
                    </a:p>
                    <a:p>
                      <a:pPr algn="ctr">
                        <a:spcBef>
                          <a:spcPts val="600"/>
                        </a:spcBef>
                      </a:pPr>
                      <a:r>
                        <a:rPr kumimoji="1" lang="ja-JP" altLang="en-US" sz="1200" b="1" dirty="0">
                          <a:solidFill>
                            <a:schemeClr val="bg1"/>
                          </a:solidFill>
                          <a:latin typeface="+mn-ea"/>
                          <a:ea typeface="+mn-ea"/>
                        </a:rPr>
                        <a:t>性能</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l">
                        <a:spcBef>
                          <a:spcPts val="300"/>
                        </a:spcBef>
                      </a:pPr>
                      <a:r>
                        <a:rPr kumimoji="1" lang="ja-JP" altLang="en-US" sz="1100" dirty="0">
                          <a:solidFill>
                            <a:schemeClr val="tx1"/>
                          </a:solidFill>
                          <a:latin typeface="+mn-ea"/>
                          <a:ea typeface="+mn-ea"/>
                        </a:rPr>
                        <a:t>走行速度</a:t>
                      </a:r>
                      <a:r>
                        <a:rPr kumimoji="1" lang="en-US" altLang="ja-JP" sz="1100" dirty="0">
                          <a:solidFill>
                            <a:schemeClr val="tx1"/>
                          </a:solidFill>
                          <a:latin typeface="+mn-ea"/>
                          <a:ea typeface="+mn-ea"/>
                        </a:rPr>
                        <a:t>(km/h)</a:t>
                      </a:r>
                      <a:endParaRPr kumimoji="1" lang="ja-JP" altLang="en-US" sz="1100" dirty="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solidFill>
                            <a:schemeClr val="tx1"/>
                          </a:solidFill>
                          <a:latin typeface="+mn-ea"/>
                          <a:ea typeface="+mn-ea"/>
                        </a:rPr>
                        <a:t>0</a:t>
                      </a:r>
                      <a:r>
                        <a:rPr kumimoji="1" lang="ja-JP" altLang="en-US" sz="1100">
                          <a:solidFill>
                            <a:schemeClr val="tx1"/>
                          </a:solidFill>
                          <a:latin typeface="+mn-ea"/>
                          <a:ea typeface="+mn-ea"/>
                        </a:rPr>
                        <a:t>～</a:t>
                      </a:r>
                      <a:r>
                        <a:rPr kumimoji="1" lang="en-US" altLang="ja-JP" sz="1100" dirty="0">
                          <a:solidFill>
                            <a:schemeClr val="tx1"/>
                          </a:solidFill>
                          <a:latin typeface="+mn-ea"/>
                          <a:ea typeface="+mn-ea"/>
                        </a:rPr>
                        <a:t>×××</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110811669"/>
                  </a:ext>
                </a:extLst>
              </a:tr>
              <a:tr h="433793">
                <a:tc vMerge="1">
                  <a:txBody>
                    <a:bodyPr/>
                    <a:lstStyle/>
                    <a:p>
                      <a:pPr algn="ct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spcBef>
                          <a:spcPts val="300"/>
                        </a:spcBef>
                      </a:pPr>
                      <a:r>
                        <a:rPr kumimoji="1" lang="ja-JP" altLang="en-US" sz="1100">
                          <a:solidFill>
                            <a:schemeClr val="tx1"/>
                          </a:solidFill>
                          <a:latin typeface="+mn-ea"/>
                          <a:ea typeface="+mn-ea"/>
                        </a:rPr>
                        <a:t>最小回転半径</a:t>
                      </a:r>
                      <a:r>
                        <a:rPr kumimoji="1" lang="en-US" altLang="ja-JP" sz="1100" dirty="0">
                          <a:solidFill>
                            <a:schemeClr val="tx1"/>
                          </a:solidFill>
                          <a:latin typeface="+mn-ea"/>
                          <a:ea typeface="+mn-ea"/>
                        </a:rPr>
                        <a:t>(m)</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solidFill>
                            <a:schemeClr val="tx1"/>
                          </a:solidFill>
                          <a:latin typeface="+mn-ea"/>
                          <a:ea typeface="+mn-ea"/>
                        </a:rPr>
                        <a:t>××</a:t>
                      </a:r>
                      <a:endParaRPr kumimoji="1" lang="ja-JP" altLang="en-US" sz="110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51978176"/>
                  </a:ext>
                </a:extLst>
              </a:tr>
              <a:tr h="344292">
                <a:tc vMerge="1">
                  <a:txBody>
                    <a:bodyPr/>
                    <a:lstStyle/>
                    <a:p>
                      <a:pPr algn="ct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spcBef>
                          <a:spcPts val="300"/>
                        </a:spcBef>
                      </a:pPr>
                      <a:r>
                        <a:rPr kumimoji="1" lang="ja-JP" altLang="en-US" sz="1100" dirty="0">
                          <a:solidFill>
                            <a:schemeClr val="tx1"/>
                          </a:solidFill>
                          <a:latin typeface="+mn-ea"/>
                          <a:ea typeface="+mn-ea"/>
                        </a:rPr>
                        <a:t>航続距離</a:t>
                      </a:r>
                      <a:r>
                        <a:rPr kumimoji="1" lang="en-US" altLang="ja-JP" sz="1100" dirty="0">
                          <a:solidFill>
                            <a:schemeClr val="tx1"/>
                          </a:solidFill>
                          <a:latin typeface="+mn-ea"/>
                          <a:ea typeface="+mn-ea"/>
                        </a:rPr>
                        <a:t>(km)</a:t>
                      </a:r>
                      <a:endParaRPr kumimoji="1" lang="ja-JP" altLang="en-US" sz="1100" dirty="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solidFill>
                            <a:schemeClr val="tx1"/>
                          </a:solidFill>
                          <a:latin typeface="+mn-ea"/>
                          <a:ea typeface="+mn-ea"/>
                        </a:rPr>
                        <a:t>×××</a:t>
                      </a:r>
                      <a:endParaRPr kumimoji="1" lang="ja-JP" altLang="en-US" sz="1100" dirty="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721619704"/>
                  </a:ext>
                </a:extLst>
              </a:tr>
            </a:tbl>
          </a:graphicData>
        </a:graphic>
      </p:graphicFrame>
      <p:sp>
        <p:nvSpPr>
          <p:cNvPr id="5" name="正方形/長方形 4">
            <a:extLst>
              <a:ext uri="{FF2B5EF4-FFF2-40B4-BE49-F238E27FC236}">
                <a16:creationId xmlns:a16="http://schemas.microsoft.com/office/drawing/2014/main" id="{E5804758-9434-BD11-6412-1E09B3E4AC08}"/>
              </a:ext>
            </a:extLst>
          </p:cNvPr>
          <p:cNvSpPr/>
          <p:nvPr/>
        </p:nvSpPr>
        <p:spPr bwMode="gray">
          <a:xfrm>
            <a:off x="5132388" y="4200524"/>
            <a:ext cx="936000" cy="2108201"/>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車両画像</a:t>
            </a:r>
            <a:endParaRPr kumimoji="1" lang="ja-JP" altLang="en-US" sz="1400" i="0" u="none" strike="noStrike" kern="1200" cap="none" spc="0" normalizeH="0" baseline="0" noProof="0">
              <a:ln>
                <a:noFill/>
              </a:ln>
              <a:solidFill>
                <a:schemeClr val="bg1"/>
              </a:solidFill>
              <a:effectLst/>
              <a:uLnTx/>
              <a:uFillTx/>
              <a:latin typeface="+mn-lt"/>
              <a:ea typeface="+mn-ea"/>
              <a:cs typeface="+mn-cs"/>
            </a:endParaRPr>
          </a:p>
        </p:txBody>
      </p:sp>
      <p:sp>
        <p:nvSpPr>
          <p:cNvPr id="7" name="正方形/長方形 6">
            <a:extLst>
              <a:ext uri="{FF2B5EF4-FFF2-40B4-BE49-F238E27FC236}">
                <a16:creationId xmlns:a16="http://schemas.microsoft.com/office/drawing/2014/main" id="{D90F962E-0038-1643-54FC-D61D1084F5B5}"/>
              </a:ext>
            </a:extLst>
          </p:cNvPr>
          <p:cNvSpPr/>
          <p:nvPr/>
        </p:nvSpPr>
        <p:spPr bwMode="gray">
          <a:xfrm>
            <a:off x="6068388" y="4200525"/>
            <a:ext cx="3420614" cy="21082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ja-JP" altLang="en-US" sz="1200" i="0" u="none" strike="noStrike" kern="1200" cap="none" spc="0" normalizeH="0" baseline="0" noProof="0">
              <a:ln>
                <a:noFill/>
              </a:ln>
              <a:solidFill>
                <a:prstClr val="black"/>
              </a:solidFill>
              <a:effectLst/>
              <a:uLnTx/>
              <a:uFillTx/>
              <a:latin typeface="+mn-lt"/>
              <a:ea typeface="+mn-ea"/>
              <a:cs typeface="+mn-cs"/>
            </a:endParaRPr>
          </a:p>
        </p:txBody>
      </p:sp>
      <p:sp>
        <p:nvSpPr>
          <p:cNvPr id="22" name="正方形/長方形 21">
            <a:extLst>
              <a:ext uri="{FF2B5EF4-FFF2-40B4-BE49-F238E27FC236}">
                <a16:creationId xmlns:a16="http://schemas.microsoft.com/office/drawing/2014/main" id="{9378DBED-5A12-BBD6-F4EF-4834083408EF}"/>
              </a:ext>
            </a:extLst>
          </p:cNvPr>
          <p:cNvSpPr/>
          <p:nvPr/>
        </p:nvSpPr>
        <p:spPr bwMode="gray">
          <a:xfrm>
            <a:off x="6082819" y="4512067"/>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車両前面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1" name="正方形/長方形 30">
            <a:extLst>
              <a:ext uri="{FF2B5EF4-FFF2-40B4-BE49-F238E27FC236}">
                <a16:creationId xmlns:a16="http://schemas.microsoft.com/office/drawing/2014/main" id="{3D4D56F0-807D-1112-7F32-47C3269A7B53}"/>
              </a:ext>
            </a:extLst>
          </p:cNvPr>
          <p:cNvSpPr/>
          <p:nvPr/>
        </p:nvSpPr>
        <p:spPr bwMode="gray">
          <a:xfrm>
            <a:off x="7778695" y="4512108"/>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車両側面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2" name="正方形/長方形 31">
            <a:extLst>
              <a:ext uri="{FF2B5EF4-FFF2-40B4-BE49-F238E27FC236}">
                <a16:creationId xmlns:a16="http://schemas.microsoft.com/office/drawing/2014/main" id="{FE54C8DC-8E34-9CD0-93EE-59CABE398E17}"/>
              </a:ext>
            </a:extLst>
          </p:cNvPr>
          <p:cNvSpPr/>
          <p:nvPr/>
        </p:nvSpPr>
        <p:spPr bwMode="gray">
          <a:xfrm>
            <a:off x="5132388" y="1016000"/>
            <a:ext cx="936000" cy="303588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車両寸法</a:t>
            </a:r>
            <a:endParaRPr kumimoji="1" lang="ja-JP" altLang="en-US" sz="1400" i="0" u="none" strike="noStrike" kern="1200" cap="none" spc="0" normalizeH="0" baseline="0" noProof="0">
              <a:ln>
                <a:noFill/>
              </a:ln>
              <a:solidFill>
                <a:schemeClr val="bg1"/>
              </a:solidFill>
              <a:effectLst/>
              <a:uLnTx/>
              <a:uFillTx/>
              <a:latin typeface="+mn-lt"/>
              <a:ea typeface="+mn-ea"/>
              <a:cs typeface="+mn-cs"/>
            </a:endParaRPr>
          </a:p>
        </p:txBody>
      </p:sp>
      <p:sp>
        <p:nvSpPr>
          <p:cNvPr id="34" name="正方形/長方形 33">
            <a:extLst>
              <a:ext uri="{FF2B5EF4-FFF2-40B4-BE49-F238E27FC236}">
                <a16:creationId xmlns:a16="http://schemas.microsoft.com/office/drawing/2014/main" id="{AD4EFAF2-5758-0D6C-DD7C-1BFD7C9D4C56}"/>
              </a:ext>
            </a:extLst>
          </p:cNvPr>
          <p:cNvSpPr/>
          <p:nvPr/>
        </p:nvSpPr>
        <p:spPr bwMode="gray">
          <a:xfrm>
            <a:off x="6073785" y="1028205"/>
            <a:ext cx="3431718" cy="3023675"/>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ja-JP" altLang="en-US" sz="1200" i="0" u="none" strike="noStrike" kern="1200" cap="none" spc="0" normalizeH="0" baseline="0" noProof="0">
              <a:ln>
                <a:noFill/>
              </a:ln>
              <a:solidFill>
                <a:prstClr val="black"/>
              </a:solidFill>
              <a:effectLst/>
              <a:uLnTx/>
              <a:uFillTx/>
              <a:latin typeface="+mn-lt"/>
              <a:ea typeface="+mn-ea"/>
              <a:cs typeface="+mn-cs"/>
            </a:endParaRPr>
          </a:p>
        </p:txBody>
      </p:sp>
      <p:sp>
        <p:nvSpPr>
          <p:cNvPr id="9" name="正方形/長方形 8">
            <a:extLst>
              <a:ext uri="{FF2B5EF4-FFF2-40B4-BE49-F238E27FC236}">
                <a16:creationId xmlns:a16="http://schemas.microsoft.com/office/drawing/2014/main" id="{27F93DFF-2417-5C61-C656-644A17B5270E}"/>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20" name="吹き出し: 四角形 19">
            <a:extLst>
              <a:ext uri="{FF2B5EF4-FFF2-40B4-BE49-F238E27FC236}">
                <a16:creationId xmlns:a16="http://schemas.microsoft.com/office/drawing/2014/main" id="{7223181A-FD47-7B80-3983-C013536B6F03}"/>
              </a:ext>
            </a:extLst>
          </p:cNvPr>
          <p:cNvSpPr/>
          <p:nvPr/>
        </p:nvSpPr>
        <p:spPr bwMode="gray">
          <a:xfrm>
            <a:off x="8109408" y="656017"/>
            <a:ext cx="1376267" cy="641671"/>
          </a:xfrm>
          <a:prstGeom prst="wedgeRectCallout">
            <a:avLst>
              <a:gd name="adj1" fmla="val -45396"/>
              <a:gd name="adj2" fmla="val 82636"/>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schemeClr val="bg1"/>
                </a:solidFill>
                <a:latin typeface="+mn-lt"/>
                <a:cs typeface="+mn-cs"/>
              </a:rPr>
              <a:t>車両寸法・</a:t>
            </a:r>
            <a:endParaRPr kumimoji="1" lang="en-US" altLang="ja-JP" sz="12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schemeClr val="bg1"/>
                </a:solidFill>
                <a:latin typeface="+mn-lt"/>
                <a:cs typeface="+mn-cs"/>
              </a:rPr>
              <a:t>センサ搭載位置等を記載</a:t>
            </a:r>
            <a:endParaRPr kumimoji="1" lang="en-US" altLang="ja-JP" sz="1200" dirty="0">
              <a:solidFill>
                <a:schemeClr val="bg1"/>
              </a:solidFill>
              <a:latin typeface="+mn-lt"/>
              <a:cs typeface="+mn-cs"/>
            </a:endParaRPr>
          </a:p>
        </p:txBody>
      </p:sp>
      <p:grpSp>
        <p:nvGrpSpPr>
          <p:cNvPr id="46" name="グループ化 45">
            <a:extLst>
              <a:ext uri="{FF2B5EF4-FFF2-40B4-BE49-F238E27FC236}">
                <a16:creationId xmlns:a16="http://schemas.microsoft.com/office/drawing/2014/main" id="{0126D9DC-EEB4-1B26-4B9D-E92282BB3866}"/>
              </a:ext>
            </a:extLst>
          </p:cNvPr>
          <p:cNvGrpSpPr/>
          <p:nvPr/>
        </p:nvGrpSpPr>
        <p:grpSpPr>
          <a:xfrm>
            <a:off x="6557079" y="1488849"/>
            <a:ext cx="2049881" cy="845909"/>
            <a:chOff x="6487351" y="1488849"/>
            <a:chExt cx="2049881" cy="845909"/>
          </a:xfrm>
        </p:grpSpPr>
        <p:sp>
          <p:nvSpPr>
            <p:cNvPr id="25" name="正方形/長方形 24">
              <a:extLst>
                <a:ext uri="{FF2B5EF4-FFF2-40B4-BE49-F238E27FC236}">
                  <a16:creationId xmlns:a16="http://schemas.microsoft.com/office/drawing/2014/main" id="{FE1934CC-D3E1-EC3D-6F43-930FD90286A4}"/>
                </a:ext>
              </a:extLst>
            </p:cNvPr>
            <p:cNvSpPr/>
            <p:nvPr/>
          </p:nvSpPr>
          <p:spPr bwMode="gray">
            <a:xfrm>
              <a:off x="6502493" y="1536867"/>
              <a:ext cx="2030069" cy="505046"/>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6" name="楕円 25">
              <a:extLst>
                <a:ext uri="{FF2B5EF4-FFF2-40B4-BE49-F238E27FC236}">
                  <a16:creationId xmlns:a16="http://schemas.microsoft.com/office/drawing/2014/main" id="{BE482DA8-03A8-1C8C-8E6B-C92717C128B8}"/>
                </a:ext>
              </a:extLst>
            </p:cNvPr>
            <p:cNvSpPr/>
            <p:nvPr/>
          </p:nvSpPr>
          <p:spPr bwMode="gray">
            <a:xfrm>
              <a:off x="6848739" y="1951329"/>
              <a:ext cx="195447" cy="195447"/>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7" name="楕円 26">
              <a:extLst>
                <a:ext uri="{FF2B5EF4-FFF2-40B4-BE49-F238E27FC236}">
                  <a16:creationId xmlns:a16="http://schemas.microsoft.com/office/drawing/2014/main" id="{6F599D57-B9B5-4A6A-7D26-AE1D05535369}"/>
                </a:ext>
              </a:extLst>
            </p:cNvPr>
            <p:cNvSpPr/>
            <p:nvPr/>
          </p:nvSpPr>
          <p:spPr bwMode="gray">
            <a:xfrm>
              <a:off x="7871029" y="1951329"/>
              <a:ext cx="195447" cy="195447"/>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8" name="正方形/長方形 27">
              <a:extLst>
                <a:ext uri="{FF2B5EF4-FFF2-40B4-BE49-F238E27FC236}">
                  <a16:creationId xmlns:a16="http://schemas.microsoft.com/office/drawing/2014/main" id="{37FDD992-EEEA-090C-8252-105D599876D5}"/>
                </a:ext>
              </a:extLst>
            </p:cNvPr>
            <p:cNvSpPr/>
            <p:nvPr/>
          </p:nvSpPr>
          <p:spPr bwMode="gray">
            <a:xfrm>
              <a:off x="6583232" y="1621937"/>
              <a:ext cx="102853" cy="419976"/>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9" name="正方形/長方形 28">
              <a:extLst>
                <a:ext uri="{FF2B5EF4-FFF2-40B4-BE49-F238E27FC236}">
                  <a16:creationId xmlns:a16="http://schemas.microsoft.com/office/drawing/2014/main" id="{D27F76B9-BBB8-2462-C684-44959DF2C610}"/>
                </a:ext>
              </a:extLst>
            </p:cNvPr>
            <p:cNvSpPr/>
            <p:nvPr/>
          </p:nvSpPr>
          <p:spPr bwMode="gray">
            <a:xfrm>
              <a:off x="6686085" y="1621937"/>
              <a:ext cx="102853" cy="419976"/>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0" name="正方形/長方形 29">
              <a:extLst>
                <a:ext uri="{FF2B5EF4-FFF2-40B4-BE49-F238E27FC236}">
                  <a16:creationId xmlns:a16="http://schemas.microsoft.com/office/drawing/2014/main" id="{538F918B-9935-3256-E198-1F8D99D6C91E}"/>
                </a:ext>
              </a:extLst>
            </p:cNvPr>
            <p:cNvSpPr/>
            <p:nvPr/>
          </p:nvSpPr>
          <p:spPr bwMode="gray">
            <a:xfrm>
              <a:off x="7524959" y="1621937"/>
              <a:ext cx="221862" cy="419976"/>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2" name="正方形/長方形 41">
              <a:extLst>
                <a:ext uri="{FF2B5EF4-FFF2-40B4-BE49-F238E27FC236}">
                  <a16:creationId xmlns:a16="http://schemas.microsoft.com/office/drawing/2014/main" id="{103D4B86-FB98-C818-699B-21A3241554AC}"/>
                </a:ext>
              </a:extLst>
            </p:cNvPr>
            <p:cNvSpPr/>
            <p:nvPr/>
          </p:nvSpPr>
          <p:spPr bwMode="gray">
            <a:xfrm>
              <a:off x="6502493" y="1536867"/>
              <a:ext cx="52922" cy="23968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3" name="正方形/長方形 42">
              <a:extLst>
                <a:ext uri="{FF2B5EF4-FFF2-40B4-BE49-F238E27FC236}">
                  <a16:creationId xmlns:a16="http://schemas.microsoft.com/office/drawing/2014/main" id="{D10D6A22-F6C1-2CC2-32B3-7C0AA9CDE616}"/>
                </a:ext>
              </a:extLst>
            </p:cNvPr>
            <p:cNvSpPr/>
            <p:nvPr/>
          </p:nvSpPr>
          <p:spPr bwMode="gray">
            <a:xfrm>
              <a:off x="6841843" y="162721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4" name="正方形/長方形 43">
              <a:extLst>
                <a:ext uri="{FF2B5EF4-FFF2-40B4-BE49-F238E27FC236}">
                  <a16:creationId xmlns:a16="http://schemas.microsoft.com/office/drawing/2014/main" id="{96E596E2-BC05-CF49-C7B2-A3434788C8B8}"/>
                </a:ext>
              </a:extLst>
            </p:cNvPr>
            <p:cNvSpPr/>
            <p:nvPr/>
          </p:nvSpPr>
          <p:spPr bwMode="gray">
            <a:xfrm>
              <a:off x="7156949" y="162721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5" name="正方形/長方形 44">
              <a:extLst>
                <a:ext uri="{FF2B5EF4-FFF2-40B4-BE49-F238E27FC236}">
                  <a16:creationId xmlns:a16="http://schemas.microsoft.com/office/drawing/2014/main" id="{F6658688-2587-498C-6B84-2A020061F4F4}"/>
                </a:ext>
              </a:extLst>
            </p:cNvPr>
            <p:cNvSpPr/>
            <p:nvPr/>
          </p:nvSpPr>
          <p:spPr bwMode="gray">
            <a:xfrm>
              <a:off x="6841843" y="1734763"/>
              <a:ext cx="630211"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8" name="正方形/長方形 47">
              <a:extLst>
                <a:ext uri="{FF2B5EF4-FFF2-40B4-BE49-F238E27FC236}">
                  <a16:creationId xmlns:a16="http://schemas.microsoft.com/office/drawing/2014/main" id="{B8F49089-87C9-46BC-4A01-1FE0D95F63D6}"/>
                </a:ext>
              </a:extLst>
            </p:cNvPr>
            <p:cNvSpPr/>
            <p:nvPr/>
          </p:nvSpPr>
          <p:spPr bwMode="gray">
            <a:xfrm>
              <a:off x="7806902" y="162721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9" name="正方形/長方形 48">
              <a:extLst>
                <a:ext uri="{FF2B5EF4-FFF2-40B4-BE49-F238E27FC236}">
                  <a16:creationId xmlns:a16="http://schemas.microsoft.com/office/drawing/2014/main" id="{FEBA582C-CCB8-D0EC-B788-9E6C0504F0E5}"/>
                </a:ext>
              </a:extLst>
            </p:cNvPr>
            <p:cNvSpPr/>
            <p:nvPr/>
          </p:nvSpPr>
          <p:spPr bwMode="gray">
            <a:xfrm>
              <a:off x="8122008" y="162721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0" name="正方形/長方形 49">
              <a:extLst>
                <a:ext uri="{FF2B5EF4-FFF2-40B4-BE49-F238E27FC236}">
                  <a16:creationId xmlns:a16="http://schemas.microsoft.com/office/drawing/2014/main" id="{56C414A7-3A65-303D-684C-ADC768BEB327}"/>
                </a:ext>
              </a:extLst>
            </p:cNvPr>
            <p:cNvSpPr/>
            <p:nvPr/>
          </p:nvSpPr>
          <p:spPr bwMode="gray">
            <a:xfrm>
              <a:off x="7806901" y="1734763"/>
              <a:ext cx="630211"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1" name="楕円 50">
              <a:extLst>
                <a:ext uri="{FF2B5EF4-FFF2-40B4-BE49-F238E27FC236}">
                  <a16:creationId xmlns:a16="http://schemas.microsoft.com/office/drawing/2014/main" id="{1E8C143C-207A-A6F1-BBC6-5508E10CD8AB}"/>
                </a:ext>
              </a:extLst>
            </p:cNvPr>
            <p:cNvSpPr/>
            <p:nvPr/>
          </p:nvSpPr>
          <p:spPr bwMode="gray">
            <a:xfrm>
              <a:off x="6895606" y="1998197"/>
              <a:ext cx="101712" cy="101712"/>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2" name="楕円 51">
              <a:extLst>
                <a:ext uri="{FF2B5EF4-FFF2-40B4-BE49-F238E27FC236}">
                  <a16:creationId xmlns:a16="http://schemas.microsoft.com/office/drawing/2014/main" id="{45D8E1DE-D5AC-D7A7-E9AD-F4281D80F414}"/>
                </a:ext>
              </a:extLst>
            </p:cNvPr>
            <p:cNvSpPr/>
            <p:nvPr/>
          </p:nvSpPr>
          <p:spPr bwMode="gray">
            <a:xfrm>
              <a:off x="7917896" y="1998196"/>
              <a:ext cx="101712" cy="101712"/>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3" name="正方形/長方形 52">
              <a:extLst>
                <a:ext uri="{FF2B5EF4-FFF2-40B4-BE49-F238E27FC236}">
                  <a16:creationId xmlns:a16="http://schemas.microsoft.com/office/drawing/2014/main" id="{61A02F84-EDD8-AEB9-8120-84BE17DBE757}"/>
                </a:ext>
              </a:extLst>
            </p:cNvPr>
            <p:cNvSpPr/>
            <p:nvPr/>
          </p:nvSpPr>
          <p:spPr bwMode="gray">
            <a:xfrm>
              <a:off x="6504623" y="1871092"/>
              <a:ext cx="45719" cy="7512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6" name="四角形: 角を丸くする 95">
              <a:extLst>
                <a:ext uri="{FF2B5EF4-FFF2-40B4-BE49-F238E27FC236}">
                  <a16:creationId xmlns:a16="http://schemas.microsoft.com/office/drawing/2014/main" id="{5CA253E5-D214-1265-370D-D07FBA7D52DE}"/>
                </a:ext>
              </a:extLst>
            </p:cNvPr>
            <p:cNvSpPr/>
            <p:nvPr/>
          </p:nvSpPr>
          <p:spPr bwMode="gray">
            <a:xfrm>
              <a:off x="6487351" y="1795578"/>
              <a:ext cx="79436" cy="55870"/>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47" name="直線矢印コネクタ 146">
              <a:extLst>
                <a:ext uri="{FF2B5EF4-FFF2-40B4-BE49-F238E27FC236}">
                  <a16:creationId xmlns:a16="http://schemas.microsoft.com/office/drawing/2014/main" id="{E61F29C2-7B64-B8ED-C563-467647FD062C}"/>
                </a:ext>
              </a:extLst>
            </p:cNvPr>
            <p:cNvCxnSpPr>
              <a:cxnSpLocks/>
            </p:cNvCxnSpPr>
            <p:nvPr/>
          </p:nvCxnSpPr>
          <p:spPr bwMode="gray">
            <a:xfrm>
              <a:off x="6946462" y="2224207"/>
              <a:ext cx="1022291" cy="0"/>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48" name="直線コネクタ 147">
              <a:extLst>
                <a:ext uri="{FF2B5EF4-FFF2-40B4-BE49-F238E27FC236}">
                  <a16:creationId xmlns:a16="http://schemas.microsoft.com/office/drawing/2014/main" id="{AD7EB3D0-65D5-D7EA-8A7C-25D881F27235}"/>
                </a:ext>
              </a:extLst>
            </p:cNvPr>
            <p:cNvCxnSpPr>
              <a:cxnSpLocks/>
            </p:cNvCxnSpPr>
            <p:nvPr/>
          </p:nvCxnSpPr>
          <p:spPr bwMode="gray">
            <a:xfrm>
              <a:off x="6946462" y="2041913"/>
              <a:ext cx="0" cy="19182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0" name="直線コネクタ 149">
              <a:extLst>
                <a:ext uri="{FF2B5EF4-FFF2-40B4-BE49-F238E27FC236}">
                  <a16:creationId xmlns:a16="http://schemas.microsoft.com/office/drawing/2014/main" id="{2CC4936D-E940-509D-B11C-C01B22342E7E}"/>
                </a:ext>
              </a:extLst>
            </p:cNvPr>
            <p:cNvCxnSpPr>
              <a:cxnSpLocks/>
            </p:cNvCxnSpPr>
            <p:nvPr/>
          </p:nvCxnSpPr>
          <p:spPr bwMode="gray">
            <a:xfrm>
              <a:off x="7968753" y="2041914"/>
              <a:ext cx="0" cy="191819"/>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直線コネクタ 151">
              <a:extLst>
                <a:ext uri="{FF2B5EF4-FFF2-40B4-BE49-F238E27FC236}">
                  <a16:creationId xmlns:a16="http://schemas.microsoft.com/office/drawing/2014/main" id="{479A1E41-64EF-7E2C-340F-5949087E0DAA}"/>
                </a:ext>
              </a:extLst>
            </p:cNvPr>
            <p:cNvCxnSpPr>
              <a:cxnSpLocks/>
            </p:cNvCxnSpPr>
            <p:nvPr/>
          </p:nvCxnSpPr>
          <p:spPr bwMode="gray">
            <a:xfrm>
              <a:off x="8537232" y="2041914"/>
              <a:ext cx="0" cy="285449"/>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直線コネクタ 152">
              <a:extLst>
                <a:ext uri="{FF2B5EF4-FFF2-40B4-BE49-F238E27FC236}">
                  <a16:creationId xmlns:a16="http://schemas.microsoft.com/office/drawing/2014/main" id="{DF5A5AA7-641F-F001-9B00-59610996FFC0}"/>
                </a:ext>
              </a:extLst>
            </p:cNvPr>
            <p:cNvCxnSpPr>
              <a:cxnSpLocks/>
            </p:cNvCxnSpPr>
            <p:nvPr/>
          </p:nvCxnSpPr>
          <p:spPr bwMode="gray">
            <a:xfrm>
              <a:off x="6499318" y="2041914"/>
              <a:ext cx="0" cy="285449"/>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直線矢印コネクタ 156">
              <a:extLst>
                <a:ext uri="{FF2B5EF4-FFF2-40B4-BE49-F238E27FC236}">
                  <a16:creationId xmlns:a16="http://schemas.microsoft.com/office/drawing/2014/main" id="{8DEA4D7B-D9A9-78C2-5798-32AB865DD39B}"/>
                </a:ext>
              </a:extLst>
            </p:cNvPr>
            <p:cNvCxnSpPr>
              <a:cxnSpLocks/>
            </p:cNvCxnSpPr>
            <p:nvPr/>
          </p:nvCxnSpPr>
          <p:spPr bwMode="gray">
            <a:xfrm>
              <a:off x="6499317" y="2325125"/>
              <a:ext cx="2037915" cy="0"/>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58" name="直線矢印コネクタ 157">
              <a:extLst>
                <a:ext uri="{FF2B5EF4-FFF2-40B4-BE49-F238E27FC236}">
                  <a16:creationId xmlns:a16="http://schemas.microsoft.com/office/drawing/2014/main" id="{35FA9787-B4F7-4B7E-13D3-D8934BB390A7}"/>
                </a:ext>
              </a:extLst>
            </p:cNvPr>
            <p:cNvCxnSpPr>
              <a:cxnSpLocks/>
            </p:cNvCxnSpPr>
            <p:nvPr/>
          </p:nvCxnSpPr>
          <p:spPr bwMode="gray">
            <a:xfrm>
              <a:off x="6499318" y="2224207"/>
              <a:ext cx="447144" cy="0"/>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60" name="直線矢印コネクタ 159">
              <a:extLst>
                <a:ext uri="{FF2B5EF4-FFF2-40B4-BE49-F238E27FC236}">
                  <a16:creationId xmlns:a16="http://schemas.microsoft.com/office/drawing/2014/main" id="{224A4CCE-1098-E14C-4D5F-62EF6A3C727D}"/>
                </a:ext>
              </a:extLst>
            </p:cNvPr>
            <p:cNvCxnSpPr>
              <a:cxnSpLocks/>
            </p:cNvCxnSpPr>
            <p:nvPr/>
          </p:nvCxnSpPr>
          <p:spPr bwMode="gray">
            <a:xfrm>
              <a:off x="6547099" y="2224207"/>
              <a:ext cx="447144" cy="0"/>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61" name="直線矢印コネクタ 160">
              <a:extLst>
                <a:ext uri="{FF2B5EF4-FFF2-40B4-BE49-F238E27FC236}">
                  <a16:creationId xmlns:a16="http://schemas.microsoft.com/office/drawing/2014/main" id="{D8F2FE3F-E63B-3845-7540-59DB12DFC47D}"/>
                </a:ext>
              </a:extLst>
            </p:cNvPr>
            <p:cNvCxnSpPr>
              <a:cxnSpLocks/>
            </p:cNvCxnSpPr>
            <p:nvPr/>
          </p:nvCxnSpPr>
          <p:spPr bwMode="gray">
            <a:xfrm>
              <a:off x="7968752" y="2224207"/>
              <a:ext cx="568478" cy="0"/>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162" name="正方形/長方形 161">
              <a:extLst>
                <a:ext uri="{FF2B5EF4-FFF2-40B4-BE49-F238E27FC236}">
                  <a16:creationId xmlns:a16="http://schemas.microsoft.com/office/drawing/2014/main" id="{996A5BD4-A6D1-81B5-C992-5C86B0324280}"/>
                </a:ext>
              </a:extLst>
            </p:cNvPr>
            <p:cNvSpPr/>
            <p:nvPr/>
          </p:nvSpPr>
          <p:spPr bwMode="gray">
            <a:xfrm>
              <a:off x="7304963" y="2214084"/>
              <a:ext cx="426623" cy="12067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900" b="0" i="0" u="none" strike="noStrike" kern="1200" cap="none" spc="0" normalizeH="0" baseline="0" noProof="0" dirty="0">
                  <a:ln>
                    <a:noFill/>
                  </a:ln>
                  <a:solidFill>
                    <a:prstClr val="black"/>
                  </a:solidFill>
                  <a:effectLst/>
                  <a:uLnTx/>
                  <a:uFillTx/>
                  <a:latin typeface="+mn-lt"/>
                  <a:ea typeface="+mn-ea"/>
                  <a:cs typeface="+mn-cs"/>
                </a:rPr>
                <a:t>ββββ</a:t>
              </a:r>
              <a:endParaRPr kumimoji="1" lang="ja-JP" altLang="en-US" sz="900" b="0" i="0" u="none" strike="noStrike" kern="1200" cap="none" spc="0" normalizeH="0" baseline="0" noProof="0">
                <a:ln>
                  <a:noFill/>
                </a:ln>
                <a:solidFill>
                  <a:prstClr val="black"/>
                </a:solidFill>
                <a:effectLst/>
                <a:uLnTx/>
                <a:uFillTx/>
                <a:latin typeface="+mn-lt"/>
                <a:ea typeface="+mn-ea"/>
                <a:cs typeface="+mn-cs"/>
              </a:endParaRPr>
            </a:p>
          </p:txBody>
        </p:sp>
        <p:sp>
          <p:nvSpPr>
            <p:cNvPr id="164" name="正方形/長方形 163">
              <a:extLst>
                <a:ext uri="{FF2B5EF4-FFF2-40B4-BE49-F238E27FC236}">
                  <a16:creationId xmlns:a16="http://schemas.microsoft.com/office/drawing/2014/main" id="{D612E27F-304D-A4C8-47D1-709B8B66C314}"/>
                </a:ext>
              </a:extLst>
            </p:cNvPr>
            <p:cNvSpPr/>
            <p:nvPr/>
          </p:nvSpPr>
          <p:spPr bwMode="gray">
            <a:xfrm>
              <a:off x="6547412" y="2100494"/>
              <a:ext cx="426623" cy="12067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900" dirty="0">
                  <a:solidFill>
                    <a:prstClr val="black"/>
                  </a:solidFill>
                  <a:latin typeface="+mn-lt"/>
                  <a:cs typeface="+mn-cs"/>
                </a:rPr>
                <a:t>pppp</a:t>
              </a:r>
              <a:endParaRPr kumimoji="1" lang="ja-JP" altLang="en-US" sz="900" b="0" i="0" u="none" strike="noStrike" kern="1200" cap="none" spc="0" normalizeH="0" baseline="0" noProof="0" dirty="0">
                <a:ln>
                  <a:noFill/>
                </a:ln>
                <a:solidFill>
                  <a:prstClr val="black"/>
                </a:solidFill>
                <a:effectLst/>
                <a:uLnTx/>
                <a:uFillTx/>
                <a:latin typeface="+mn-lt"/>
                <a:ea typeface="+mn-ea"/>
                <a:cs typeface="+mn-cs"/>
              </a:endParaRPr>
            </a:p>
          </p:txBody>
        </p:sp>
        <p:sp>
          <p:nvSpPr>
            <p:cNvPr id="166" name="正方形/長方形 165">
              <a:extLst>
                <a:ext uri="{FF2B5EF4-FFF2-40B4-BE49-F238E27FC236}">
                  <a16:creationId xmlns:a16="http://schemas.microsoft.com/office/drawing/2014/main" id="{AD087425-19CF-A312-A424-62514A3F8EEE}"/>
                </a:ext>
              </a:extLst>
            </p:cNvPr>
            <p:cNvSpPr/>
            <p:nvPr/>
          </p:nvSpPr>
          <p:spPr bwMode="gray">
            <a:xfrm>
              <a:off x="7244297" y="2100494"/>
              <a:ext cx="426623" cy="12067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900" b="0" i="0" u="none" strike="noStrike" kern="1200" cap="none" spc="0" normalizeH="0" baseline="0" noProof="0" dirty="0">
                  <a:ln>
                    <a:noFill/>
                  </a:ln>
                  <a:solidFill>
                    <a:prstClr val="black"/>
                  </a:solidFill>
                  <a:effectLst/>
                  <a:uLnTx/>
                  <a:uFillTx/>
                  <a:latin typeface="+mn-lt"/>
                  <a:ea typeface="+mn-ea"/>
                  <a:cs typeface="+mn-cs"/>
                </a:rPr>
                <a:t>qqqq</a:t>
              </a:r>
              <a:endParaRPr kumimoji="1" lang="ja-JP" altLang="en-US" sz="900" b="0" i="0" u="none" strike="noStrike" kern="1200" cap="none" spc="0" normalizeH="0" baseline="0" noProof="0" dirty="0">
                <a:ln>
                  <a:noFill/>
                </a:ln>
                <a:solidFill>
                  <a:prstClr val="black"/>
                </a:solidFill>
                <a:effectLst/>
                <a:uLnTx/>
                <a:uFillTx/>
                <a:latin typeface="+mn-lt"/>
                <a:ea typeface="+mn-ea"/>
                <a:cs typeface="+mn-cs"/>
              </a:endParaRPr>
            </a:p>
          </p:txBody>
        </p:sp>
        <p:sp>
          <p:nvSpPr>
            <p:cNvPr id="163" name="正方形/長方形 162">
              <a:extLst>
                <a:ext uri="{FF2B5EF4-FFF2-40B4-BE49-F238E27FC236}">
                  <a16:creationId xmlns:a16="http://schemas.microsoft.com/office/drawing/2014/main" id="{9F16F533-EB35-A5F2-6B06-6E328472DE85}"/>
                </a:ext>
              </a:extLst>
            </p:cNvPr>
            <p:cNvSpPr/>
            <p:nvPr/>
          </p:nvSpPr>
          <p:spPr bwMode="gray">
            <a:xfrm>
              <a:off x="8039680" y="2100494"/>
              <a:ext cx="426623" cy="12067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900" dirty="0">
                  <a:solidFill>
                    <a:prstClr val="black"/>
                  </a:solidFill>
                  <a:latin typeface="+mn-lt"/>
                  <a:cs typeface="+mn-cs"/>
                </a:rPr>
                <a:t>rrrr</a:t>
              </a:r>
              <a:endParaRPr kumimoji="1" lang="ja-JP" altLang="en-US" sz="900" b="0" i="0" u="none" strike="noStrike" kern="1200" cap="none" spc="0" normalizeH="0" baseline="0" noProof="0" dirty="0">
                <a:ln>
                  <a:noFill/>
                </a:ln>
                <a:solidFill>
                  <a:prstClr val="black"/>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9DB7745B-8949-618C-8E20-DA5458232304}"/>
                </a:ext>
              </a:extLst>
            </p:cNvPr>
            <p:cNvSpPr/>
            <p:nvPr/>
          </p:nvSpPr>
          <p:spPr bwMode="gray">
            <a:xfrm>
              <a:off x="6503705" y="1488849"/>
              <a:ext cx="138054" cy="48018"/>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grpSp>
        <p:nvGrpSpPr>
          <p:cNvPr id="41" name="グループ化 40">
            <a:extLst>
              <a:ext uri="{FF2B5EF4-FFF2-40B4-BE49-F238E27FC236}">
                <a16:creationId xmlns:a16="http://schemas.microsoft.com/office/drawing/2014/main" id="{B28009D7-9901-9CFA-E1AF-FE46385432EE}"/>
              </a:ext>
            </a:extLst>
          </p:cNvPr>
          <p:cNvGrpSpPr/>
          <p:nvPr/>
        </p:nvGrpSpPr>
        <p:grpSpPr>
          <a:xfrm>
            <a:off x="6354649" y="2694807"/>
            <a:ext cx="946302" cy="1132511"/>
            <a:chOff x="6095054" y="2681356"/>
            <a:chExt cx="946302" cy="1132511"/>
          </a:xfrm>
        </p:grpSpPr>
        <p:sp>
          <p:nvSpPr>
            <p:cNvPr id="76" name="四角形: 角を丸くする 75">
              <a:extLst>
                <a:ext uri="{FF2B5EF4-FFF2-40B4-BE49-F238E27FC236}">
                  <a16:creationId xmlns:a16="http://schemas.microsoft.com/office/drawing/2014/main" id="{C870D2B1-FD1B-6721-5303-880511918C9A}"/>
                </a:ext>
              </a:extLst>
            </p:cNvPr>
            <p:cNvSpPr/>
            <p:nvPr/>
          </p:nvSpPr>
          <p:spPr bwMode="gray">
            <a:xfrm>
              <a:off x="6892055" y="3313055"/>
              <a:ext cx="98812" cy="143778"/>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7" name="四角形: 角を丸くする 76">
              <a:extLst>
                <a:ext uri="{FF2B5EF4-FFF2-40B4-BE49-F238E27FC236}">
                  <a16:creationId xmlns:a16="http://schemas.microsoft.com/office/drawing/2014/main" id="{E6310646-643B-D035-E605-14C5B445342A}"/>
                </a:ext>
              </a:extLst>
            </p:cNvPr>
            <p:cNvSpPr/>
            <p:nvPr/>
          </p:nvSpPr>
          <p:spPr bwMode="gray">
            <a:xfrm>
              <a:off x="6411451" y="3313055"/>
              <a:ext cx="98812" cy="143778"/>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3" name="正方形/長方形 72">
              <a:extLst>
                <a:ext uri="{FF2B5EF4-FFF2-40B4-BE49-F238E27FC236}">
                  <a16:creationId xmlns:a16="http://schemas.microsoft.com/office/drawing/2014/main" id="{0243C623-6D19-5637-E8FB-EAFB83072628}"/>
                </a:ext>
              </a:extLst>
            </p:cNvPr>
            <p:cNvSpPr/>
            <p:nvPr/>
          </p:nvSpPr>
          <p:spPr bwMode="gray">
            <a:xfrm>
              <a:off x="6400429" y="2734038"/>
              <a:ext cx="603959" cy="636203"/>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9" name="正方形/長方形 78">
              <a:extLst>
                <a:ext uri="{FF2B5EF4-FFF2-40B4-BE49-F238E27FC236}">
                  <a16:creationId xmlns:a16="http://schemas.microsoft.com/office/drawing/2014/main" id="{39264CD8-B42A-8F84-B1E1-2811D2982DF4}"/>
                </a:ext>
              </a:extLst>
            </p:cNvPr>
            <p:cNvSpPr/>
            <p:nvPr/>
          </p:nvSpPr>
          <p:spPr bwMode="gray">
            <a:xfrm>
              <a:off x="6503704" y="2771306"/>
              <a:ext cx="397409" cy="72780"/>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0" name="正方形/長方形 79">
              <a:extLst>
                <a:ext uri="{FF2B5EF4-FFF2-40B4-BE49-F238E27FC236}">
                  <a16:creationId xmlns:a16="http://schemas.microsoft.com/office/drawing/2014/main" id="{AF0DDFAA-D20A-9030-85F7-69DC01FCA3B5}"/>
                </a:ext>
              </a:extLst>
            </p:cNvPr>
            <p:cNvSpPr/>
            <p:nvPr/>
          </p:nvSpPr>
          <p:spPr bwMode="gray">
            <a:xfrm>
              <a:off x="6428100" y="2874402"/>
              <a:ext cx="548617" cy="265729"/>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2" name="正方形/長方形 81">
              <a:extLst>
                <a:ext uri="{FF2B5EF4-FFF2-40B4-BE49-F238E27FC236}">
                  <a16:creationId xmlns:a16="http://schemas.microsoft.com/office/drawing/2014/main" id="{4B1F9CE1-3FB9-9D75-43F6-2E4D4B647E35}"/>
                </a:ext>
              </a:extLst>
            </p:cNvPr>
            <p:cNvSpPr/>
            <p:nvPr/>
          </p:nvSpPr>
          <p:spPr bwMode="gray">
            <a:xfrm>
              <a:off x="6427176" y="3226463"/>
              <a:ext cx="138790" cy="79258"/>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3" name="正方形/長方形 82">
              <a:extLst>
                <a:ext uri="{FF2B5EF4-FFF2-40B4-BE49-F238E27FC236}">
                  <a16:creationId xmlns:a16="http://schemas.microsoft.com/office/drawing/2014/main" id="{0196AD3A-824F-96A2-8D31-5C6B303AAF45}"/>
                </a:ext>
              </a:extLst>
            </p:cNvPr>
            <p:cNvSpPr/>
            <p:nvPr/>
          </p:nvSpPr>
          <p:spPr bwMode="gray">
            <a:xfrm>
              <a:off x="6840109" y="3226463"/>
              <a:ext cx="138790" cy="79258"/>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88" name="直線矢印コネクタ 87">
              <a:extLst>
                <a:ext uri="{FF2B5EF4-FFF2-40B4-BE49-F238E27FC236}">
                  <a16:creationId xmlns:a16="http://schemas.microsoft.com/office/drawing/2014/main" id="{ED3F0C3E-A331-1FBA-F5DA-561DC9500A8B}"/>
                </a:ext>
              </a:extLst>
            </p:cNvPr>
            <p:cNvCxnSpPr>
              <a:cxnSpLocks/>
            </p:cNvCxnSpPr>
            <p:nvPr/>
          </p:nvCxnSpPr>
          <p:spPr bwMode="gray">
            <a:xfrm>
              <a:off x="6397859" y="3554922"/>
              <a:ext cx="606839" cy="0"/>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0" name="直線コネクタ 89">
              <a:extLst>
                <a:ext uri="{FF2B5EF4-FFF2-40B4-BE49-F238E27FC236}">
                  <a16:creationId xmlns:a16="http://schemas.microsoft.com/office/drawing/2014/main" id="{A6F2F10B-D0C1-7A57-6237-FA8C3E6EC1F3}"/>
                </a:ext>
              </a:extLst>
            </p:cNvPr>
            <p:cNvCxnSpPr>
              <a:cxnSpLocks/>
            </p:cNvCxnSpPr>
            <p:nvPr/>
          </p:nvCxnSpPr>
          <p:spPr bwMode="gray">
            <a:xfrm>
              <a:off x="6397859" y="3373955"/>
              <a:ext cx="0" cy="20720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92CF4A2E-3DCC-36FC-193D-5C978D76B1F5}"/>
                </a:ext>
              </a:extLst>
            </p:cNvPr>
            <p:cNvCxnSpPr>
              <a:cxnSpLocks/>
            </p:cNvCxnSpPr>
            <p:nvPr/>
          </p:nvCxnSpPr>
          <p:spPr bwMode="gray">
            <a:xfrm>
              <a:off x="7004698" y="3373955"/>
              <a:ext cx="0" cy="20720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四角形: 角を丸くする 93">
              <a:extLst>
                <a:ext uri="{FF2B5EF4-FFF2-40B4-BE49-F238E27FC236}">
                  <a16:creationId xmlns:a16="http://schemas.microsoft.com/office/drawing/2014/main" id="{862CB43C-8178-BC68-634E-4766DC100370}"/>
                </a:ext>
              </a:extLst>
            </p:cNvPr>
            <p:cNvSpPr/>
            <p:nvPr/>
          </p:nvSpPr>
          <p:spPr bwMode="gray">
            <a:xfrm>
              <a:off x="6959539" y="3152173"/>
              <a:ext cx="79436" cy="55870"/>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5" name="四角形: 角を丸くする 94">
              <a:extLst>
                <a:ext uri="{FF2B5EF4-FFF2-40B4-BE49-F238E27FC236}">
                  <a16:creationId xmlns:a16="http://schemas.microsoft.com/office/drawing/2014/main" id="{91BBCD01-61CD-E27D-2A0C-BE0CF422DF5F}"/>
                </a:ext>
              </a:extLst>
            </p:cNvPr>
            <p:cNvSpPr/>
            <p:nvPr/>
          </p:nvSpPr>
          <p:spPr bwMode="gray">
            <a:xfrm>
              <a:off x="6365842" y="3152173"/>
              <a:ext cx="79436" cy="55870"/>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97" name="直線コネクタ 96">
              <a:extLst>
                <a:ext uri="{FF2B5EF4-FFF2-40B4-BE49-F238E27FC236}">
                  <a16:creationId xmlns:a16="http://schemas.microsoft.com/office/drawing/2014/main" id="{1793B9EC-32D4-0DA0-4764-0FFBBCF61665}"/>
                </a:ext>
              </a:extLst>
            </p:cNvPr>
            <p:cNvCxnSpPr>
              <a:cxnSpLocks/>
            </p:cNvCxnSpPr>
            <p:nvPr/>
          </p:nvCxnSpPr>
          <p:spPr bwMode="gray">
            <a:xfrm>
              <a:off x="7041356" y="3192281"/>
              <a:ext cx="0" cy="49682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DB542816-95B9-F580-459F-E81249C6CB2A}"/>
                </a:ext>
              </a:extLst>
            </p:cNvPr>
            <p:cNvCxnSpPr>
              <a:cxnSpLocks/>
            </p:cNvCxnSpPr>
            <p:nvPr/>
          </p:nvCxnSpPr>
          <p:spPr bwMode="gray">
            <a:xfrm>
              <a:off x="6362667" y="3192281"/>
              <a:ext cx="0" cy="49682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2A6A74AD-3C2A-AF77-A47D-96054522EFD2}"/>
                </a:ext>
              </a:extLst>
            </p:cNvPr>
            <p:cNvCxnSpPr>
              <a:cxnSpLocks/>
            </p:cNvCxnSpPr>
            <p:nvPr/>
          </p:nvCxnSpPr>
          <p:spPr bwMode="gray">
            <a:xfrm>
              <a:off x="6362667" y="3672397"/>
              <a:ext cx="678689" cy="0"/>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05" name="直線コネクタ 104">
              <a:extLst>
                <a:ext uri="{FF2B5EF4-FFF2-40B4-BE49-F238E27FC236}">
                  <a16:creationId xmlns:a16="http://schemas.microsoft.com/office/drawing/2014/main" id="{D6EF86FA-4695-8D5B-3CA0-002E1A232F5D}"/>
                </a:ext>
              </a:extLst>
            </p:cNvPr>
            <p:cNvCxnSpPr>
              <a:cxnSpLocks/>
              <a:endCxn id="77" idx="2"/>
            </p:cNvCxnSpPr>
            <p:nvPr/>
          </p:nvCxnSpPr>
          <p:spPr bwMode="gray">
            <a:xfrm>
              <a:off x="6171205" y="3456417"/>
              <a:ext cx="289652" cy="41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a:extLst>
                <a:ext uri="{FF2B5EF4-FFF2-40B4-BE49-F238E27FC236}">
                  <a16:creationId xmlns:a16="http://schemas.microsoft.com/office/drawing/2014/main" id="{B353815C-41A2-8FAE-84A8-9DF8DEA95FC7}"/>
                </a:ext>
              </a:extLst>
            </p:cNvPr>
            <p:cNvCxnSpPr>
              <a:cxnSpLocks/>
            </p:cNvCxnSpPr>
            <p:nvPr/>
          </p:nvCxnSpPr>
          <p:spPr bwMode="gray">
            <a:xfrm>
              <a:off x="6305550" y="3210719"/>
              <a:ext cx="92309"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a:extLst>
                <a:ext uri="{FF2B5EF4-FFF2-40B4-BE49-F238E27FC236}">
                  <a16:creationId xmlns:a16="http://schemas.microsoft.com/office/drawing/2014/main" id="{1362DB1E-FB90-88C5-6D29-BA484B297F41}"/>
                </a:ext>
              </a:extLst>
            </p:cNvPr>
            <p:cNvCxnSpPr>
              <a:cxnSpLocks/>
            </p:cNvCxnSpPr>
            <p:nvPr/>
          </p:nvCxnSpPr>
          <p:spPr bwMode="gray">
            <a:xfrm>
              <a:off x="6171205" y="3152173"/>
              <a:ext cx="226654"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直線矢印コネクタ 123">
              <a:extLst>
                <a:ext uri="{FF2B5EF4-FFF2-40B4-BE49-F238E27FC236}">
                  <a16:creationId xmlns:a16="http://schemas.microsoft.com/office/drawing/2014/main" id="{81120E4C-974F-4B56-C4FB-B5D4F7CBF4B1}"/>
                </a:ext>
              </a:extLst>
            </p:cNvPr>
            <p:cNvCxnSpPr>
              <a:cxnSpLocks/>
            </p:cNvCxnSpPr>
            <p:nvPr/>
          </p:nvCxnSpPr>
          <p:spPr bwMode="gray">
            <a:xfrm>
              <a:off x="6324600" y="3208043"/>
              <a:ext cx="0" cy="248374"/>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7" name="直線矢印コネクタ 126">
              <a:extLst>
                <a:ext uri="{FF2B5EF4-FFF2-40B4-BE49-F238E27FC236}">
                  <a16:creationId xmlns:a16="http://schemas.microsoft.com/office/drawing/2014/main" id="{5EF77EAA-E6A1-071C-2224-2BE5F6A046C4}"/>
                </a:ext>
              </a:extLst>
            </p:cNvPr>
            <p:cNvCxnSpPr>
              <a:cxnSpLocks/>
            </p:cNvCxnSpPr>
            <p:nvPr/>
          </p:nvCxnSpPr>
          <p:spPr bwMode="gray">
            <a:xfrm>
              <a:off x="6215886" y="3152173"/>
              <a:ext cx="0" cy="304244"/>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32" name="直線コネクタ 131">
              <a:extLst>
                <a:ext uri="{FF2B5EF4-FFF2-40B4-BE49-F238E27FC236}">
                  <a16:creationId xmlns:a16="http://schemas.microsoft.com/office/drawing/2014/main" id="{36A591A3-8682-43B1-05A0-AAFC1F505B16}"/>
                </a:ext>
              </a:extLst>
            </p:cNvPr>
            <p:cNvCxnSpPr>
              <a:cxnSpLocks/>
            </p:cNvCxnSpPr>
            <p:nvPr/>
          </p:nvCxnSpPr>
          <p:spPr bwMode="gray">
            <a:xfrm>
              <a:off x="6215886" y="3456417"/>
              <a:ext cx="0" cy="23134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FBFB2004-7665-C2C6-7CF0-E19CD65FA2C0}"/>
                </a:ext>
              </a:extLst>
            </p:cNvPr>
            <p:cNvCxnSpPr>
              <a:cxnSpLocks/>
            </p:cNvCxnSpPr>
            <p:nvPr/>
          </p:nvCxnSpPr>
          <p:spPr bwMode="gray">
            <a:xfrm>
              <a:off x="6324600" y="3456417"/>
              <a:ext cx="0" cy="231346"/>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38" name="正方形/長方形 137">
              <a:extLst>
                <a:ext uri="{FF2B5EF4-FFF2-40B4-BE49-F238E27FC236}">
                  <a16:creationId xmlns:a16="http://schemas.microsoft.com/office/drawing/2014/main" id="{C182D907-9628-D1C8-CFB5-61D96F0554B2}"/>
                </a:ext>
              </a:extLst>
            </p:cNvPr>
            <p:cNvSpPr/>
            <p:nvPr/>
          </p:nvSpPr>
          <p:spPr bwMode="gray">
            <a:xfrm>
              <a:off x="6485707" y="3434248"/>
              <a:ext cx="426623" cy="12067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900" b="0" i="0" u="none" strike="noStrike" kern="1200" cap="none" spc="0" normalizeH="0" baseline="0" noProof="0" dirty="0">
                  <a:ln>
                    <a:noFill/>
                  </a:ln>
                  <a:solidFill>
                    <a:prstClr val="black"/>
                  </a:solidFill>
                  <a:effectLst/>
                  <a:uLnTx/>
                  <a:uFillTx/>
                  <a:latin typeface="+mn-lt"/>
                  <a:ea typeface="+mn-ea"/>
                  <a:cs typeface="+mn-cs"/>
                </a:rPr>
                <a:t>xxxx</a:t>
              </a:r>
              <a:endParaRPr kumimoji="1" lang="ja-JP" altLang="en-US" sz="900" b="0" i="0" u="none" strike="noStrike" kern="1200" cap="none" spc="0" normalizeH="0" baseline="0" noProof="0" dirty="0">
                <a:ln>
                  <a:noFill/>
                </a:ln>
                <a:solidFill>
                  <a:prstClr val="black"/>
                </a:solidFill>
                <a:effectLst/>
                <a:uLnTx/>
                <a:uFillTx/>
                <a:latin typeface="+mn-lt"/>
                <a:ea typeface="+mn-ea"/>
                <a:cs typeface="+mn-cs"/>
              </a:endParaRPr>
            </a:p>
          </p:txBody>
        </p:sp>
        <p:sp>
          <p:nvSpPr>
            <p:cNvPr id="139" name="正方形/長方形 138">
              <a:extLst>
                <a:ext uri="{FF2B5EF4-FFF2-40B4-BE49-F238E27FC236}">
                  <a16:creationId xmlns:a16="http://schemas.microsoft.com/office/drawing/2014/main" id="{D0FB2F4D-6B28-C775-5DA8-D0F48EEB7A2C}"/>
                </a:ext>
              </a:extLst>
            </p:cNvPr>
            <p:cNvSpPr/>
            <p:nvPr/>
          </p:nvSpPr>
          <p:spPr bwMode="gray">
            <a:xfrm>
              <a:off x="6485707" y="3556926"/>
              <a:ext cx="426623" cy="12067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900" b="0" i="0" u="none" strike="noStrike" kern="1200" cap="none" spc="0" normalizeH="0" baseline="0" noProof="0" dirty="0">
                  <a:ln>
                    <a:noFill/>
                  </a:ln>
                  <a:solidFill>
                    <a:prstClr val="black"/>
                  </a:solidFill>
                  <a:effectLst/>
                  <a:uLnTx/>
                  <a:uFillTx/>
                  <a:latin typeface="+mn-lt"/>
                  <a:ea typeface="+mn-ea"/>
                  <a:cs typeface="+mn-cs"/>
                </a:rPr>
                <a:t>yyyy</a:t>
              </a:r>
              <a:endParaRPr kumimoji="1" lang="ja-JP" altLang="en-US" sz="900" b="0" i="0" u="none" strike="noStrike" kern="1200" cap="none" spc="0" normalizeH="0" baseline="0" noProof="0" dirty="0">
                <a:ln>
                  <a:noFill/>
                </a:ln>
                <a:solidFill>
                  <a:prstClr val="black"/>
                </a:solidFill>
                <a:effectLst/>
                <a:uLnTx/>
                <a:uFillTx/>
                <a:latin typeface="+mn-lt"/>
                <a:ea typeface="+mn-ea"/>
                <a:cs typeface="+mn-cs"/>
              </a:endParaRPr>
            </a:p>
          </p:txBody>
        </p:sp>
        <p:sp>
          <p:nvSpPr>
            <p:cNvPr id="140" name="正方形/長方形 139">
              <a:extLst>
                <a:ext uri="{FF2B5EF4-FFF2-40B4-BE49-F238E27FC236}">
                  <a16:creationId xmlns:a16="http://schemas.microsoft.com/office/drawing/2014/main" id="{3CE3CC10-2FB6-24C5-B763-8E96AB09B050}"/>
                </a:ext>
              </a:extLst>
            </p:cNvPr>
            <p:cNvSpPr/>
            <p:nvPr/>
          </p:nvSpPr>
          <p:spPr bwMode="gray">
            <a:xfrm rot="16200000">
              <a:off x="5942079" y="3516076"/>
              <a:ext cx="426623" cy="12067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900" dirty="0">
                  <a:solidFill>
                    <a:prstClr val="black"/>
                  </a:solidFill>
                  <a:latin typeface="+mn-lt"/>
                  <a:cs typeface="+mn-cs"/>
                </a:rPr>
                <a:t>zzzz</a:t>
              </a:r>
              <a:endParaRPr kumimoji="1" lang="ja-JP" altLang="en-US" sz="900" b="0" i="0" u="none" strike="noStrike" kern="1200" cap="none" spc="0" normalizeH="0" baseline="0" noProof="0">
                <a:ln>
                  <a:noFill/>
                </a:ln>
                <a:solidFill>
                  <a:prstClr val="black"/>
                </a:solidFill>
                <a:effectLst/>
                <a:uLnTx/>
                <a:uFillTx/>
                <a:latin typeface="+mn-lt"/>
                <a:ea typeface="+mn-ea"/>
                <a:cs typeface="+mn-cs"/>
              </a:endParaRPr>
            </a:p>
          </p:txBody>
        </p:sp>
        <p:sp>
          <p:nvSpPr>
            <p:cNvPr id="146" name="正方形/長方形 145">
              <a:extLst>
                <a:ext uri="{FF2B5EF4-FFF2-40B4-BE49-F238E27FC236}">
                  <a16:creationId xmlns:a16="http://schemas.microsoft.com/office/drawing/2014/main" id="{5498FD51-B03C-D73F-DF86-B2453C257D6A}"/>
                </a:ext>
              </a:extLst>
            </p:cNvPr>
            <p:cNvSpPr/>
            <p:nvPr/>
          </p:nvSpPr>
          <p:spPr bwMode="gray">
            <a:xfrm rot="16200000">
              <a:off x="6059732" y="3540219"/>
              <a:ext cx="426623" cy="12067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900" b="0" i="0" u="none" strike="noStrike" kern="1200" cap="none" spc="0" normalizeH="0" baseline="0" noProof="0" dirty="0">
                  <a:ln>
                    <a:noFill/>
                  </a:ln>
                  <a:solidFill>
                    <a:prstClr val="black"/>
                  </a:solidFill>
                  <a:effectLst/>
                  <a:uLnTx/>
                  <a:uFillTx/>
                  <a:latin typeface="+mn-lt"/>
                  <a:ea typeface="+mn-ea"/>
                  <a:cs typeface="+mn-cs"/>
                </a:rPr>
                <a:t>αααα</a:t>
              </a:r>
              <a:endParaRPr kumimoji="1" lang="ja-JP" altLang="en-US" sz="900" b="0" i="0" u="none" strike="noStrike" kern="1200" cap="none" spc="0" normalizeH="0" baseline="0" noProof="0">
                <a:ln>
                  <a:noFill/>
                </a:ln>
                <a:solidFill>
                  <a:prstClr val="black"/>
                </a:solidFill>
                <a:effectLst/>
                <a:uLnTx/>
                <a:uFillTx/>
                <a:latin typeface="+mn-lt"/>
                <a:ea typeface="+mn-ea"/>
                <a:cs typeface="+mn-cs"/>
              </a:endParaRPr>
            </a:p>
          </p:txBody>
        </p:sp>
        <p:sp>
          <p:nvSpPr>
            <p:cNvPr id="211" name="正方形/長方形 210">
              <a:extLst>
                <a:ext uri="{FF2B5EF4-FFF2-40B4-BE49-F238E27FC236}">
                  <a16:creationId xmlns:a16="http://schemas.microsoft.com/office/drawing/2014/main" id="{C5377804-DC1D-C1F2-FB77-92601596DE79}"/>
                </a:ext>
              </a:extLst>
            </p:cNvPr>
            <p:cNvSpPr/>
            <p:nvPr/>
          </p:nvSpPr>
          <p:spPr bwMode="gray">
            <a:xfrm>
              <a:off x="6641758" y="3273219"/>
              <a:ext cx="129269" cy="65563"/>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正方形/長方形 32">
              <a:extLst>
                <a:ext uri="{FF2B5EF4-FFF2-40B4-BE49-F238E27FC236}">
                  <a16:creationId xmlns:a16="http://schemas.microsoft.com/office/drawing/2014/main" id="{127D6D18-3F4A-44C3-3E7F-A4907118AB1B}"/>
                </a:ext>
              </a:extLst>
            </p:cNvPr>
            <p:cNvSpPr/>
            <p:nvPr/>
          </p:nvSpPr>
          <p:spPr bwMode="gray">
            <a:xfrm>
              <a:off x="6566847" y="2681356"/>
              <a:ext cx="271122" cy="52682"/>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grpSp>
        <p:nvGrpSpPr>
          <p:cNvPr id="40" name="グループ化 39">
            <a:extLst>
              <a:ext uri="{FF2B5EF4-FFF2-40B4-BE49-F238E27FC236}">
                <a16:creationId xmlns:a16="http://schemas.microsoft.com/office/drawing/2014/main" id="{31093813-94B3-B285-3470-96F953740D52}"/>
              </a:ext>
            </a:extLst>
          </p:cNvPr>
          <p:cNvGrpSpPr/>
          <p:nvPr/>
        </p:nvGrpSpPr>
        <p:grpSpPr>
          <a:xfrm>
            <a:off x="7557298" y="2681234"/>
            <a:ext cx="1081977" cy="801241"/>
            <a:chOff x="7557298" y="2681234"/>
            <a:chExt cx="1081977" cy="801241"/>
          </a:xfrm>
        </p:grpSpPr>
        <p:sp>
          <p:nvSpPr>
            <p:cNvPr id="198" name="四角形: 角を丸くする 197">
              <a:extLst>
                <a:ext uri="{FF2B5EF4-FFF2-40B4-BE49-F238E27FC236}">
                  <a16:creationId xmlns:a16="http://schemas.microsoft.com/office/drawing/2014/main" id="{173A7C5F-1E1B-00A8-398B-FF260415495F}"/>
                </a:ext>
              </a:extLst>
            </p:cNvPr>
            <p:cNvSpPr/>
            <p:nvPr/>
          </p:nvSpPr>
          <p:spPr bwMode="gray">
            <a:xfrm>
              <a:off x="8374726" y="3322863"/>
              <a:ext cx="98812" cy="143778"/>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99" name="四角形: 角を丸くする 198">
              <a:extLst>
                <a:ext uri="{FF2B5EF4-FFF2-40B4-BE49-F238E27FC236}">
                  <a16:creationId xmlns:a16="http://schemas.microsoft.com/office/drawing/2014/main" id="{71648AE1-9561-62D2-818D-7738D3955883}"/>
                </a:ext>
              </a:extLst>
            </p:cNvPr>
            <p:cNvSpPr/>
            <p:nvPr/>
          </p:nvSpPr>
          <p:spPr bwMode="gray">
            <a:xfrm>
              <a:off x="7894122" y="3322863"/>
              <a:ext cx="98812" cy="143778"/>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200" name="直線コネクタ 199">
              <a:extLst>
                <a:ext uri="{FF2B5EF4-FFF2-40B4-BE49-F238E27FC236}">
                  <a16:creationId xmlns:a16="http://schemas.microsoft.com/office/drawing/2014/main" id="{3D95545A-A2DF-D040-0234-CC498D81D771}"/>
                </a:ext>
              </a:extLst>
            </p:cNvPr>
            <p:cNvCxnSpPr>
              <a:cxnSpLocks/>
            </p:cNvCxnSpPr>
            <p:nvPr/>
          </p:nvCxnSpPr>
          <p:spPr bwMode="gray">
            <a:xfrm flipH="1">
              <a:off x="7686319" y="3471808"/>
              <a:ext cx="95235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97" name="正方形/長方形 196">
              <a:extLst>
                <a:ext uri="{FF2B5EF4-FFF2-40B4-BE49-F238E27FC236}">
                  <a16:creationId xmlns:a16="http://schemas.microsoft.com/office/drawing/2014/main" id="{71FF2791-12A5-F631-C442-F853B07D563C}"/>
                </a:ext>
              </a:extLst>
            </p:cNvPr>
            <p:cNvSpPr/>
            <p:nvPr/>
          </p:nvSpPr>
          <p:spPr bwMode="gray">
            <a:xfrm>
              <a:off x="7882311" y="2742308"/>
              <a:ext cx="603959" cy="636203"/>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2" name="正方形/長方形 201">
              <a:extLst>
                <a:ext uri="{FF2B5EF4-FFF2-40B4-BE49-F238E27FC236}">
                  <a16:creationId xmlns:a16="http://schemas.microsoft.com/office/drawing/2014/main" id="{271D9239-A77D-DD4D-BDB1-A3A4415F6378}"/>
                </a:ext>
              </a:extLst>
            </p:cNvPr>
            <p:cNvSpPr/>
            <p:nvPr/>
          </p:nvSpPr>
          <p:spPr bwMode="gray">
            <a:xfrm>
              <a:off x="7909982" y="2872196"/>
              <a:ext cx="548617" cy="143779"/>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3" name="正方形/長方形 202">
              <a:extLst>
                <a:ext uri="{FF2B5EF4-FFF2-40B4-BE49-F238E27FC236}">
                  <a16:creationId xmlns:a16="http://schemas.microsoft.com/office/drawing/2014/main" id="{4BD7DDFE-34F0-59F6-1C63-AFE09D4AAB97}"/>
                </a:ext>
              </a:extLst>
            </p:cNvPr>
            <p:cNvSpPr/>
            <p:nvPr/>
          </p:nvSpPr>
          <p:spPr bwMode="gray">
            <a:xfrm>
              <a:off x="7985586" y="2775952"/>
              <a:ext cx="397409" cy="72780"/>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4" name="楕円 203">
              <a:extLst>
                <a:ext uri="{FF2B5EF4-FFF2-40B4-BE49-F238E27FC236}">
                  <a16:creationId xmlns:a16="http://schemas.microsoft.com/office/drawing/2014/main" id="{81C58ABB-E39E-917E-1DB7-E22F45284A7A}"/>
                </a:ext>
              </a:extLst>
            </p:cNvPr>
            <p:cNvSpPr/>
            <p:nvPr/>
          </p:nvSpPr>
          <p:spPr bwMode="gray">
            <a:xfrm>
              <a:off x="8274612" y="3374646"/>
              <a:ext cx="70838" cy="65015"/>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5" name="正方形/長方形 204">
              <a:extLst>
                <a:ext uri="{FF2B5EF4-FFF2-40B4-BE49-F238E27FC236}">
                  <a16:creationId xmlns:a16="http://schemas.microsoft.com/office/drawing/2014/main" id="{689B04B8-E325-1EDB-14A4-CB59DDEC8F53}"/>
                </a:ext>
              </a:extLst>
            </p:cNvPr>
            <p:cNvSpPr/>
            <p:nvPr/>
          </p:nvSpPr>
          <p:spPr bwMode="gray">
            <a:xfrm>
              <a:off x="8415608" y="3043718"/>
              <a:ext cx="45719" cy="73900"/>
            </a:xfrm>
            <a:prstGeom prst="rect">
              <a:avLst/>
            </a:prstGeom>
            <a:solidFill>
              <a:srgbClr val="DA291C"/>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6" name="正方形/長方形 205">
              <a:extLst>
                <a:ext uri="{FF2B5EF4-FFF2-40B4-BE49-F238E27FC236}">
                  <a16:creationId xmlns:a16="http://schemas.microsoft.com/office/drawing/2014/main" id="{47C5A7FD-4ADC-57BE-27DB-06D01E0981A8}"/>
                </a:ext>
              </a:extLst>
            </p:cNvPr>
            <p:cNvSpPr/>
            <p:nvPr/>
          </p:nvSpPr>
          <p:spPr bwMode="gray">
            <a:xfrm>
              <a:off x="8415608" y="3141433"/>
              <a:ext cx="45719" cy="73900"/>
            </a:xfrm>
            <a:prstGeom prst="rect">
              <a:avLst/>
            </a:prstGeom>
            <a:solidFill>
              <a:srgbClr val="FFCD00"/>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7" name="正方形/長方形 206">
              <a:extLst>
                <a:ext uri="{FF2B5EF4-FFF2-40B4-BE49-F238E27FC236}">
                  <a16:creationId xmlns:a16="http://schemas.microsoft.com/office/drawing/2014/main" id="{35055887-C04B-CB9E-99B7-328A40F701CF}"/>
                </a:ext>
              </a:extLst>
            </p:cNvPr>
            <p:cNvSpPr/>
            <p:nvPr/>
          </p:nvSpPr>
          <p:spPr bwMode="gray">
            <a:xfrm>
              <a:off x="8369889" y="3141433"/>
              <a:ext cx="45719" cy="73900"/>
            </a:xfrm>
            <a:prstGeom prst="rect">
              <a:avLst/>
            </a:prstGeom>
            <a:solidFill>
              <a:schemeClr val="bg2"/>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8" name="正方形/長方形 207">
              <a:extLst>
                <a:ext uri="{FF2B5EF4-FFF2-40B4-BE49-F238E27FC236}">
                  <a16:creationId xmlns:a16="http://schemas.microsoft.com/office/drawing/2014/main" id="{8FE61E02-FFEA-F8A6-A044-B17A1CE6B6DB}"/>
                </a:ext>
              </a:extLst>
            </p:cNvPr>
            <p:cNvSpPr/>
            <p:nvPr/>
          </p:nvSpPr>
          <p:spPr bwMode="gray">
            <a:xfrm>
              <a:off x="7907587" y="3043718"/>
              <a:ext cx="45719" cy="73900"/>
            </a:xfrm>
            <a:prstGeom prst="rect">
              <a:avLst/>
            </a:prstGeom>
            <a:solidFill>
              <a:srgbClr val="DA291C"/>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9" name="正方形/長方形 208">
              <a:extLst>
                <a:ext uri="{FF2B5EF4-FFF2-40B4-BE49-F238E27FC236}">
                  <a16:creationId xmlns:a16="http://schemas.microsoft.com/office/drawing/2014/main" id="{CFD416A8-3D62-85E3-18B9-2552EA42D1B5}"/>
                </a:ext>
              </a:extLst>
            </p:cNvPr>
            <p:cNvSpPr/>
            <p:nvPr/>
          </p:nvSpPr>
          <p:spPr bwMode="gray">
            <a:xfrm>
              <a:off x="7907587" y="3141433"/>
              <a:ext cx="45719" cy="73900"/>
            </a:xfrm>
            <a:prstGeom prst="rect">
              <a:avLst/>
            </a:prstGeom>
            <a:solidFill>
              <a:srgbClr val="FFCD00"/>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0" name="正方形/長方形 209">
              <a:extLst>
                <a:ext uri="{FF2B5EF4-FFF2-40B4-BE49-F238E27FC236}">
                  <a16:creationId xmlns:a16="http://schemas.microsoft.com/office/drawing/2014/main" id="{07E8A078-4507-1BE3-BF1A-44FF0A6CE9F1}"/>
                </a:ext>
              </a:extLst>
            </p:cNvPr>
            <p:cNvSpPr/>
            <p:nvPr/>
          </p:nvSpPr>
          <p:spPr bwMode="gray">
            <a:xfrm>
              <a:off x="7953305" y="3141433"/>
              <a:ext cx="45719" cy="73900"/>
            </a:xfrm>
            <a:prstGeom prst="rect">
              <a:avLst/>
            </a:prstGeom>
            <a:solidFill>
              <a:schemeClr val="bg2"/>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2" name="正方形/長方形 211">
              <a:extLst>
                <a:ext uri="{FF2B5EF4-FFF2-40B4-BE49-F238E27FC236}">
                  <a16:creationId xmlns:a16="http://schemas.microsoft.com/office/drawing/2014/main" id="{9AD9CB46-D1A9-9137-9752-4406734C953F}"/>
                </a:ext>
              </a:extLst>
            </p:cNvPr>
            <p:cNvSpPr/>
            <p:nvPr/>
          </p:nvSpPr>
          <p:spPr bwMode="gray">
            <a:xfrm>
              <a:off x="8119655" y="3280167"/>
              <a:ext cx="129269" cy="65563"/>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213" name="直線矢印コネクタ 212">
              <a:extLst>
                <a:ext uri="{FF2B5EF4-FFF2-40B4-BE49-F238E27FC236}">
                  <a16:creationId xmlns:a16="http://schemas.microsoft.com/office/drawing/2014/main" id="{BCC0FE2D-A443-B9A5-86C0-ED7BE43CADCA}"/>
                </a:ext>
              </a:extLst>
            </p:cNvPr>
            <p:cNvCxnSpPr>
              <a:cxnSpLocks/>
            </p:cNvCxnSpPr>
            <p:nvPr/>
          </p:nvCxnSpPr>
          <p:spPr bwMode="gray">
            <a:xfrm>
              <a:off x="8638670" y="2681234"/>
              <a:ext cx="0" cy="790574"/>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18" name="直線コネクタ 217">
              <a:extLst>
                <a:ext uri="{FF2B5EF4-FFF2-40B4-BE49-F238E27FC236}">
                  <a16:creationId xmlns:a16="http://schemas.microsoft.com/office/drawing/2014/main" id="{87A97830-9ACA-BB4C-B2FA-772EB97AE962}"/>
                </a:ext>
              </a:extLst>
            </p:cNvPr>
            <p:cNvCxnSpPr>
              <a:cxnSpLocks/>
            </p:cNvCxnSpPr>
            <p:nvPr/>
          </p:nvCxnSpPr>
          <p:spPr bwMode="gray">
            <a:xfrm flipH="1">
              <a:off x="8310031" y="2681234"/>
              <a:ext cx="328639"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直線コネクタ 222">
              <a:extLst>
                <a:ext uri="{FF2B5EF4-FFF2-40B4-BE49-F238E27FC236}">
                  <a16:creationId xmlns:a16="http://schemas.microsoft.com/office/drawing/2014/main" id="{7F9C0EE6-AC9C-0962-82B8-7F0C5A7F55E4}"/>
                </a:ext>
              </a:extLst>
            </p:cNvPr>
            <p:cNvCxnSpPr>
              <a:cxnSpLocks/>
            </p:cNvCxnSpPr>
            <p:nvPr/>
          </p:nvCxnSpPr>
          <p:spPr bwMode="gray">
            <a:xfrm flipH="1">
              <a:off x="7789644" y="3138258"/>
              <a:ext cx="140803"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直線コネクタ 225">
              <a:extLst>
                <a:ext uri="{FF2B5EF4-FFF2-40B4-BE49-F238E27FC236}">
                  <a16:creationId xmlns:a16="http://schemas.microsoft.com/office/drawing/2014/main" id="{1CFF5977-752A-E38C-20D7-786F3CE72C44}"/>
                </a:ext>
              </a:extLst>
            </p:cNvPr>
            <p:cNvCxnSpPr>
              <a:cxnSpLocks/>
            </p:cNvCxnSpPr>
            <p:nvPr/>
          </p:nvCxnSpPr>
          <p:spPr bwMode="gray">
            <a:xfrm flipH="1">
              <a:off x="7686319" y="3043718"/>
              <a:ext cx="244128"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直線矢印コネクタ 227">
              <a:extLst>
                <a:ext uri="{FF2B5EF4-FFF2-40B4-BE49-F238E27FC236}">
                  <a16:creationId xmlns:a16="http://schemas.microsoft.com/office/drawing/2014/main" id="{1EDB8481-2C3A-128E-E871-47A049EB169F}"/>
                </a:ext>
              </a:extLst>
            </p:cNvPr>
            <p:cNvCxnSpPr>
              <a:cxnSpLocks/>
            </p:cNvCxnSpPr>
            <p:nvPr/>
          </p:nvCxnSpPr>
          <p:spPr bwMode="gray">
            <a:xfrm>
              <a:off x="7806994" y="3138257"/>
              <a:ext cx="0" cy="333550"/>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31" name="直線矢印コネクタ 230">
              <a:extLst>
                <a:ext uri="{FF2B5EF4-FFF2-40B4-BE49-F238E27FC236}">
                  <a16:creationId xmlns:a16="http://schemas.microsoft.com/office/drawing/2014/main" id="{1AE41C2C-6B26-60F0-0705-D8A25E01C22B}"/>
                </a:ext>
              </a:extLst>
            </p:cNvPr>
            <p:cNvCxnSpPr>
              <a:cxnSpLocks/>
            </p:cNvCxnSpPr>
            <p:nvPr/>
          </p:nvCxnSpPr>
          <p:spPr bwMode="gray">
            <a:xfrm>
              <a:off x="7698951" y="3043718"/>
              <a:ext cx="0" cy="422923"/>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232" name="正方形/長方形 231">
              <a:extLst>
                <a:ext uri="{FF2B5EF4-FFF2-40B4-BE49-F238E27FC236}">
                  <a16:creationId xmlns:a16="http://schemas.microsoft.com/office/drawing/2014/main" id="{D18F3960-3E2B-7524-75B2-D62FD4D75735}"/>
                </a:ext>
              </a:extLst>
            </p:cNvPr>
            <p:cNvSpPr/>
            <p:nvPr/>
          </p:nvSpPr>
          <p:spPr bwMode="gray">
            <a:xfrm rot="16200000">
              <a:off x="8394089" y="3016185"/>
              <a:ext cx="369698" cy="12067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900" dirty="0">
                  <a:solidFill>
                    <a:prstClr val="black"/>
                  </a:solidFill>
                  <a:latin typeface="+mn-lt"/>
                  <a:cs typeface="+mn-cs"/>
                </a:rPr>
                <a:t>ssss</a:t>
              </a:r>
              <a:endParaRPr kumimoji="1" lang="ja-JP" altLang="en-US" sz="900" b="0" i="0" u="none" strike="noStrike" kern="1200" cap="none" spc="0" normalizeH="0" baseline="0" noProof="0" dirty="0">
                <a:ln>
                  <a:noFill/>
                </a:ln>
                <a:solidFill>
                  <a:prstClr val="black"/>
                </a:solidFill>
                <a:effectLst/>
                <a:uLnTx/>
                <a:uFillTx/>
                <a:latin typeface="+mn-lt"/>
                <a:ea typeface="+mn-ea"/>
                <a:cs typeface="+mn-cs"/>
              </a:endParaRPr>
            </a:p>
          </p:txBody>
        </p:sp>
        <p:sp>
          <p:nvSpPr>
            <p:cNvPr id="237" name="正方形/長方形 236">
              <a:extLst>
                <a:ext uri="{FF2B5EF4-FFF2-40B4-BE49-F238E27FC236}">
                  <a16:creationId xmlns:a16="http://schemas.microsoft.com/office/drawing/2014/main" id="{05A7FA7B-49AB-3AE6-30B5-E1822051B4A6}"/>
                </a:ext>
              </a:extLst>
            </p:cNvPr>
            <p:cNvSpPr/>
            <p:nvPr/>
          </p:nvSpPr>
          <p:spPr bwMode="gray">
            <a:xfrm rot="16200000">
              <a:off x="7570120" y="3237289"/>
              <a:ext cx="369698" cy="12067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900" dirty="0">
                  <a:solidFill>
                    <a:prstClr val="black"/>
                  </a:solidFill>
                  <a:latin typeface="+mn-lt"/>
                  <a:cs typeface="+mn-cs"/>
                </a:rPr>
                <a:t>tttt</a:t>
              </a:r>
              <a:endParaRPr kumimoji="1" lang="ja-JP" altLang="en-US" sz="900" b="0" i="0" u="none" strike="noStrike" kern="1200" cap="none" spc="0" normalizeH="0" baseline="0" noProof="0" dirty="0">
                <a:ln>
                  <a:noFill/>
                </a:ln>
                <a:solidFill>
                  <a:prstClr val="black"/>
                </a:solidFill>
                <a:effectLst/>
                <a:uLnTx/>
                <a:uFillTx/>
                <a:latin typeface="+mn-lt"/>
                <a:ea typeface="+mn-ea"/>
                <a:cs typeface="+mn-cs"/>
              </a:endParaRPr>
            </a:p>
          </p:txBody>
        </p:sp>
        <p:sp>
          <p:nvSpPr>
            <p:cNvPr id="238" name="正方形/長方形 237">
              <a:extLst>
                <a:ext uri="{FF2B5EF4-FFF2-40B4-BE49-F238E27FC236}">
                  <a16:creationId xmlns:a16="http://schemas.microsoft.com/office/drawing/2014/main" id="{397E05E3-A942-0095-5065-EC7E1880F2E7}"/>
                </a:ext>
              </a:extLst>
            </p:cNvPr>
            <p:cNvSpPr/>
            <p:nvPr/>
          </p:nvSpPr>
          <p:spPr bwMode="gray">
            <a:xfrm rot="16200000">
              <a:off x="7432786" y="3194843"/>
              <a:ext cx="369698" cy="12067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900" dirty="0">
                  <a:solidFill>
                    <a:prstClr val="black"/>
                  </a:solidFill>
                  <a:latin typeface="+mn-lt"/>
                  <a:cs typeface="+mn-cs"/>
                </a:rPr>
                <a:t>uuuu</a:t>
              </a:r>
              <a:endParaRPr kumimoji="1" lang="ja-JP" altLang="en-US" sz="900" b="0" i="0" u="none" strike="noStrike" kern="1200" cap="none" spc="0" normalizeH="0" baseline="0" noProof="0" dirty="0">
                <a:ln>
                  <a:noFill/>
                </a:ln>
                <a:solidFill>
                  <a:prstClr val="black"/>
                </a:solidFill>
                <a:effectLst/>
                <a:uLnTx/>
                <a:uFillTx/>
                <a:latin typeface="+mn-lt"/>
                <a:ea typeface="+mn-ea"/>
                <a:cs typeface="+mn-cs"/>
              </a:endParaRPr>
            </a:p>
          </p:txBody>
        </p:sp>
        <p:sp>
          <p:nvSpPr>
            <p:cNvPr id="35" name="正方形/長方形 34">
              <a:extLst>
                <a:ext uri="{FF2B5EF4-FFF2-40B4-BE49-F238E27FC236}">
                  <a16:creationId xmlns:a16="http://schemas.microsoft.com/office/drawing/2014/main" id="{A108EB13-FF2A-6539-98D6-FB30A0D43CDE}"/>
                </a:ext>
              </a:extLst>
            </p:cNvPr>
            <p:cNvSpPr/>
            <p:nvPr/>
          </p:nvSpPr>
          <p:spPr bwMode="gray">
            <a:xfrm>
              <a:off x="8047735" y="2681356"/>
              <a:ext cx="271122" cy="52682"/>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39" name="正方形/長方形 38">
            <a:extLst>
              <a:ext uri="{FF2B5EF4-FFF2-40B4-BE49-F238E27FC236}">
                <a16:creationId xmlns:a16="http://schemas.microsoft.com/office/drawing/2014/main" id="{D91159A6-EE1E-4AD7-E439-54CA210CF4B1}"/>
              </a:ext>
            </a:extLst>
          </p:cNvPr>
          <p:cNvSpPr/>
          <p:nvPr/>
        </p:nvSpPr>
        <p:spPr bwMode="gray">
          <a:xfrm>
            <a:off x="6187109" y="4787452"/>
            <a:ext cx="1543008" cy="1174723"/>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
        <p:nvSpPr>
          <p:cNvPr id="47" name="正方形/長方形 46">
            <a:extLst>
              <a:ext uri="{FF2B5EF4-FFF2-40B4-BE49-F238E27FC236}">
                <a16:creationId xmlns:a16="http://schemas.microsoft.com/office/drawing/2014/main" id="{52192D47-EFFA-7C35-7DAE-13880A54F14E}"/>
              </a:ext>
            </a:extLst>
          </p:cNvPr>
          <p:cNvSpPr/>
          <p:nvPr/>
        </p:nvSpPr>
        <p:spPr bwMode="gray">
          <a:xfrm>
            <a:off x="7838055" y="4787452"/>
            <a:ext cx="1543008" cy="1174723"/>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Tree>
    <p:extLst>
      <p:ext uri="{BB962C8B-B14F-4D97-AF65-F5344CB8AC3E}">
        <p14:creationId xmlns:p14="http://schemas.microsoft.com/office/powerpoint/2010/main" val="30362302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18</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2-(1). </a:t>
            </a:r>
            <a:r>
              <a:rPr lang="ja-JP" altLang="en-US"/>
              <a:t>システムの構成</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システム</a:t>
            </a:r>
            <a:br>
              <a:rPr kumimoji="1" lang="en-US" altLang="ja-JP" sz="1400" b="1" dirty="0">
                <a:solidFill>
                  <a:schemeClr val="bg1"/>
                </a:solidFill>
                <a:latin typeface="+mn-lt"/>
                <a:cs typeface="+mn-cs"/>
              </a:rPr>
            </a:br>
            <a:r>
              <a:rPr kumimoji="1" lang="ja-JP" altLang="en-US" sz="1400" b="1">
                <a:solidFill>
                  <a:schemeClr val="bg1"/>
                </a:solidFill>
                <a:latin typeface="+mn-lt"/>
                <a:cs typeface="+mn-cs"/>
              </a:rPr>
              <a:t>基本構成</a:t>
            </a:r>
            <a:endParaRPr kumimoji="1" lang="ja-JP" altLang="en-US" sz="1400" i="0" u="none" strike="noStrike" kern="1200" cap="none" spc="0" normalizeH="0" baseline="0" noProof="0">
              <a:ln>
                <a:noFill/>
              </a:ln>
              <a:solidFill>
                <a:schemeClr val="bg1"/>
              </a:solidFill>
              <a:effectLst/>
              <a:uLnTx/>
              <a:uFillTx/>
              <a:latin typeface="+mn-lt"/>
              <a:ea typeface="+mn-ea"/>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16780" y="1015999"/>
            <a:ext cx="8171607"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AC07733C-D2EB-FB53-DDF1-639301EA99B3}"/>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6" name="正方形/長方形 15">
            <a:extLst>
              <a:ext uri="{FF2B5EF4-FFF2-40B4-BE49-F238E27FC236}">
                <a16:creationId xmlns:a16="http://schemas.microsoft.com/office/drawing/2014/main" id="{F52600A9-B3C9-6CA5-7BF6-76110C1ED8ED}"/>
              </a:ext>
            </a:extLst>
          </p:cNvPr>
          <p:cNvSpPr/>
          <p:nvPr/>
        </p:nvSpPr>
        <p:spPr bwMode="gray">
          <a:xfrm>
            <a:off x="6794556" y="1651254"/>
            <a:ext cx="1807445" cy="4036853"/>
          </a:xfrm>
          <a:prstGeom prst="rect">
            <a:avLst/>
          </a:prstGeom>
          <a:solidFill>
            <a:schemeClr val="accent5">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8" name="正方形/長方形 17">
            <a:extLst>
              <a:ext uri="{FF2B5EF4-FFF2-40B4-BE49-F238E27FC236}">
                <a16:creationId xmlns:a16="http://schemas.microsoft.com/office/drawing/2014/main" id="{CEA22B67-16D1-FC02-53C3-B362CA4EA57A}"/>
              </a:ext>
            </a:extLst>
          </p:cNvPr>
          <p:cNvSpPr/>
          <p:nvPr/>
        </p:nvSpPr>
        <p:spPr bwMode="gray">
          <a:xfrm>
            <a:off x="4987111" y="1651254"/>
            <a:ext cx="1807445" cy="4036853"/>
          </a:xfrm>
          <a:prstGeom prst="rect">
            <a:avLst/>
          </a:prstGeom>
          <a:solidFill>
            <a:schemeClr val="accent3">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 name="正方形/長方形 19">
            <a:extLst>
              <a:ext uri="{FF2B5EF4-FFF2-40B4-BE49-F238E27FC236}">
                <a16:creationId xmlns:a16="http://schemas.microsoft.com/office/drawing/2014/main" id="{C8BDD3C5-0F04-2468-3916-1F614A9A7777}"/>
              </a:ext>
            </a:extLst>
          </p:cNvPr>
          <p:cNvSpPr/>
          <p:nvPr/>
        </p:nvSpPr>
        <p:spPr bwMode="gray">
          <a:xfrm>
            <a:off x="3179666" y="1651254"/>
            <a:ext cx="1807445" cy="4036853"/>
          </a:xfrm>
          <a:prstGeom prst="rect">
            <a:avLst/>
          </a:prstGeom>
          <a:solidFill>
            <a:schemeClr val="accent1">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 name="正方形/長方形 20">
            <a:extLst>
              <a:ext uri="{FF2B5EF4-FFF2-40B4-BE49-F238E27FC236}">
                <a16:creationId xmlns:a16="http://schemas.microsoft.com/office/drawing/2014/main" id="{C00A6B0B-6A80-3A24-284B-A35FE0CD351A}"/>
              </a:ext>
            </a:extLst>
          </p:cNvPr>
          <p:cNvSpPr/>
          <p:nvPr/>
        </p:nvSpPr>
        <p:spPr bwMode="gray">
          <a:xfrm>
            <a:off x="1372221" y="1651254"/>
            <a:ext cx="1807445" cy="4036853"/>
          </a:xfrm>
          <a:prstGeom prst="rect">
            <a:avLst/>
          </a:prstGeom>
          <a:solidFill>
            <a:schemeClr val="bg1"/>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 name="正方形/長方形 12">
            <a:extLst>
              <a:ext uri="{FF2B5EF4-FFF2-40B4-BE49-F238E27FC236}">
                <a16:creationId xmlns:a16="http://schemas.microsoft.com/office/drawing/2014/main" id="{01C3CAFA-BC6A-5A40-28F1-13D4CBDA5145}"/>
              </a:ext>
            </a:extLst>
          </p:cNvPr>
          <p:cNvSpPr/>
          <p:nvPr/>
        </p:nvSpPr>
        <p:spPr bwMode="gray">
          <a:xfrm>
            <a:off x="1372221" y="1651254"/>
            <a:ext cx="7216999" cy="4036853"/>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 name="正方形/長方形 21">
            <a:extLst>
              <a:ext uri="{FF2B5EF4-FFF2-40B4-BE49-F238E27FC236}">
                <a16:creationId xmlns:a16="http://schemas.microsoft.com/office/drawing/2014/main" id="{665C71C2-2AFF-2C1D-569C-880BE9FD9FD7}"/>
              </a:ext>
            </a:extLst>
          </p:cNvPr>
          <p:cNvSpPr/>
          <p:nvPr/>
        </p:nvSpPr>
        <p:spPr bwMode="gray">
          <a:xfrm>
            <a:off x="1913098" y="2048266"/>
            <a:ext cx="725692" cy="36195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C</a:t>
            </a:r>
            <a:r>
              <a:rPr kumimoji="1" lang="en-US" altLang="ja-JP" sz="1200" b="0" i="0" u="none" strike="noStrike" kern="1200" cap="none" spc="0" normalizeH="0" baseline="0" noProof="0" dirty="0" err="1">
                <a:ln>
                  <a:noFill/>
                </a:ln>
                <a:solidFill>
                  <a:prstClr val="black"/>
                </a:solidFill>
                <a:effectLst/>
                <a:uLnTx/>
                <a:uFillTx/>
                <a:latin typeface="+mn-lt"/>
                <a:ea typeface="+mn-ea"/>
                <a:cs typeface="+mn-cs"/>
              </a:rPr>
              <a:t>amera</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17829511-DD41-1550-CC47-57647D224969}"/>
              </a:ext>
            </a:extLst>
          </p:cNvPr>
          <p:cNvSpPr/>
          <p:nvPr/>
        </p:nvSpPr>
        <p:spPr bwMode="gray">
          <a:xfrm>
            <a:off x="1913098" y="2610151"/>
            <a:ext cx="725692" cy="36195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Radar</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4" name="正方形/長方形 23">
            <a:extLst>
              <a:ext uri="{FF2B5EF4-FFF2-40B4-BE49-F238E27FC236}">
                <a16:creationId xmlns:a16="http://schemas.microsoft.com/office/drawing/2014/main" id="{C3089B43-3BAE-9F79-B688-592C1BB03EE2}"/>
              </a:ext>
            </a:extLst>
          </p:cNvPr>
          <p:cNvSpPr/>
          <p:nvPr/>
        </p:nvSpPr>
        <p:spPr bwMode="gray">
          <a:xfrm>
            <a:off x="1913098" y="3172036"/>
            <a:ext cx="725692" cy="36195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LiDAR</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5" name="正方形/長方形 24">
            <a:extLst>
              <a:ext uri="{FF2B5EF4-FFF2-40B4-BE49-F238E27FC236}">
                <a16:creationId xmlns:a16="http://schemas.microsoft.com/office/drawing/2014/main" id="{DC210D56-1BD1-7E9D-A970-AC11AB395BD3}"/>
              </a:ext>
            </a:extLst>
          </p:cNvPr>
          <p:cNvSpPr/>
          <p:nvPr/>
        </p:nvSpPr>
        <p:spPr bwMode="gray">
          <a:xfrm>
            <a:off x="1913098" y="3733921"/>
            <a:ext cx="725692" cy="36195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IMU</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6" name="正方形/長方形 25">
            <a:extLst>
              <a:ext uri="{FF2B5EF4-FFF2-40B4-BE49-F238E27FC236}">
                <a16:creationId xmlns:a16="http://schemas.microsoft.com/office/drawing/2014/main" id="{871C7673-F70C-AE13-40CB-F9FA5D86718B}"/>
              </a:ext>
            </a:extLst>
          </p:cNvPr>
          <p:cNvSpPr/>
          <p:nvPr/>
        </p:nvSpPr>
        <p:spPr bwMode="gray">
          <a:xfrm>
            <a:off x="1913098" y="4295806"/>
            <a:ext cx="725692" cy="36195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GNSS</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7" name="正方形/長方形 26">
            <a:extLst>
              <a:ext uri="{FF2B5EF4-FFF2-40B4-BE49-F238E27FC236}">
                <a16:creationId xmlns:a16="http://schemas.microsoft.com/office/drawing/2014/main" id="{BAF5F3FB-5F55-2EC8-7C8A-0671ADB3E4BF}"/>
              </a:ext>
            </a:extLst>
          </p:cNvPr>
          <p:cNvSpPr/>
          <p:nvPr/>
        </p:nvSpPr>
        <p:spPr bwMode="gray">
          <a:xfrm>
            <a:off x="1913098" y="4857691"/>
            <a:ext cx="725692" cy="36195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MAP</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8" name="正方形/長方形 27">
            <a:extLst>
              <a:ext uri="{FF2B5EF4-FFF2-40B4-BE49-F238E27FC236}">
                <a16:creationId xmlns:a16="http://schemas.microsoft.com/office/drawing/2014/main" id="{69FDE7AC-9387-27A1-3CBC-11DFF9D4B149}"/>
              </a:ext>
            </a:extLst>
          </p:cNvPr>
          <p:cNvSpPr/>
          <p:nvPr/>
        </p:nvSpPr>
        <p:spPr bwMode="gray">
          <a:xfrm>
            <a:off x="3541257" y="2372221"/>
            <a:ext cx="1084263" cy="837809"/>
          </a:xfrm>
          <a:prstGeom prst="rect">
            <a:avLst/>
          </a:prstGeom>
          <a:solidFill>
            <a:schemeClr val="tx2"/>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schemeClr val="bg1"/>
                </a:solidFill>
                <a:latin typeface="+mn-lt"/>
                <a:cs typeface="+mn-cs"/>
              </a:rPr>
              <a:t>Perception</a:t>
            </a:r>
            <a:endParaRPr kumimoji="1" lang="ja-JP" altLang="en-US" sz="1200" b="0" i="0" u="none" strike="noStrike" kern="1200" cap="none" spc="0" normalizeH="0" baseline="0" noProof="0">
              <a:ln>
                <a:noFill/>
              </a:ln>
              <a:solidFill>
                <a:schemeClr val="bg1"/>
              </a:solidFill>
              <a:effectLst/>
              <a:uLnTx/>
              <a:uFillTx/>
              <a:latin typeface="+mn-lt"/>
              <a:ea typeface="+mn-ea"/>
              <a:cs typeface="+mn-cs"/>
            </a:endParaRPr>
          </a:p>
        </p:txBody>
      </p:sp>
      <p:sp>
        <p:nvSpPr>
          <p:cNvPr id="29" name="正方形/長方形 28">
            <a:extLst>
              <a:ext uri="{FF2B5EF4-FFF2-40B4-BE49-F238E27FC236}">
                <a16:creationId xmlns:a16="http://schemas.microsoft.com/office/drawing/2014/main" id="{709A3754-70B5-63B1-7D37-D896FD1B117A}"/>
              </a:ext>
            </a:extLst>
          </p:cNvPr>
          <p:cNvSpPr/>
          <p:nvPr/>
        </p:nvSpPr>
        <p:spPr bwMode="gray">
          <a:xfrm>
            <a:off x="5358697" y="2372220"/>
            <a:ext cx="1084263" cy="837809"/>
          </a:xfrm>
          <a:prstGeom prst="rect">
            <a:avLst/>
          </a:prstGeom>
          <a:solidFill>
            <a:schemeClr val="tx2"/>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schemeClr val="bg1"/>
                </a:solidFill>
                <a:latin typeface="+mn-lt"/>
                <a:cs typeface="+mn-cs"/>
              </a:rPr>
              <a:t>Planning</a:t>
            </a:r>
            <a:endParaRPr kumimoji="1" lang="ja-JP" altLang="en-US" sz="1200" b="0" i="0" u="none" strike="noStrike" kern="1200" cap="none" spc="0" normalizeH="0" baseline="0" noProof="0">
              <a:ln>
                <a:noFill/>
              </a:ln>
              <a:solidFill>
                <a:schemeClr val="bg1"/>
              </a:solidFill>
              <a:effectLst/>
              <a:uLnTx/>
              <a:uFillTx/>
              <a:latin typeface="+mn-lt"/>
              <a:ea typeface="+mn-ea"/>
              <a:cs typeface="+mn-cs"/>
            </a:endParaRPr>
          </a:p>
        </p:txBody>
      </p:sp>
      <p:sp>
        <p:nvSpPr>
          <p:cNvPr id="30" name="正方形/長方形 29">
            <a:extLst>
              <a:ext uri="{FF2B5EF4-FFF2-40B4-BE49-F238E27FC236}">
                <a16:creationId xmlns:a16="http://schemas.microsoft.com/office/drawing/2014/main" id="{3CA072D2-B69B-75AF-E386-E590E29D21B7}"/>
              </a:ext>
            </a:extLst>
          </p:cNvPr>
          <p:cNvSpPr/>
          <p:nvPr/>
        </p:nvSpPr>
        <p:spPr bwMode="gray">
          <a:xfrm>
            <a:off x="7156146" y="2372220"/>
            <a:ext cx="1084263" cy="837809"/>
          </a:xfrm>
          <a:prstGeom prst="rect">
            <a:avLst/>
          </a:prstGeom>
          <a:solidFill>
            <a:schemeClr val="tx2"/>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schemeClr val="bg1"/>
                </a:solidFill>
                <a:latin typeface="+mn-lt"/>
                <a:cs typeface="+mn-cs"/>
              </a:rPr>
              <a:t>Control</a:t>
            </a:r>
            <a:endParaRPr kumimoji="1" lang="ja-JP" altLang="en-US" sz="1200" b="0" i="0" u="none" strike="noStrike" kern="1200" cap="none" spc="0" normalizeH="0" baseline="0" noProof="0">
              <a:ln>
                <a:noFill/>
              </a:ln>
              <a:solidFill>
                <a:schemeClr val="bg1"/>
              </a:solidFill>
              <a:effectLst/>
              <a:uLnTx/>
              <a:uFillTx/>
              <a:latin typeface="+mn-lt"/>
              <a:ea typeface="+mn-ea"/>
              <a:cs typeface="+mn-cs"/>
            </a:endParaRPr>
          </a:p>
        </p:txBody>
      </p:sp>
      <p:sp>
        <p:nvSpPr>
          <p:cNvPr id="32" name="正方形/長方形 31">
            <a:extLst>
              <a:ext uri="{FF2B5EF4-FFF2-40B4-BE49-F238E27FC236}">
                <a16:creationId xmlns:a16="http://schemas.microsoft.com/office/drawing/2014/main" id="{297D800E-FC0F-7993-4142-29A207FF4510}"/>
              </a:ext>
            </a:extLst>
          </p:cNvPr>
          <p:cNvSpPr/>
          <p:nvPr/>
        </p:nvSpPr>
        <p:spPr bwMode="gray">
          <a:xfrm>
            <a:off x="3541257" y="4057876"/>
            <a:ext cx="1084263" cy="837809"/>
          </a:xfrm>
          <a:prstGeom prst="rect">
            <a:avLst/>
          </a:prstGeom>
          <a:solidFill>
            <a:schemeClr val="tx2"/>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schemeClr val="bg1"/>
                </a:solidFill>
                <a:latin typeface="+mn-lt"/>
                <a:cs typeface="+mn-cs"/>
              </a:rPr>
              <a:t>Localization</a:t>
            </a:r>
            <a:endParaRPr kumimoji="1" lang="ja-JP" altLang="en-US" sz="1200" b="0" i="0" u="none" strike="noStrike" kern="1200" cap="none" spc="0" normalizeH="0" baseline="0" noProof="0">
              <a:ln>
                <a:noFill/>
              </a:ln>
              <a:solidFill>
                <a:schemeClr val="bg1"/>
              </a:solidFill>
              <a:effectLst/>
              <a:uLnTx/>
              <a:uFillTx/>
              <a:latin typeface="+mn-lt"/>
              <a:ea typeface="+mn-ea"/>
              <a:cs typeface="+mn-cs"/>
            </a:endParaRPr>
          </a:p>
        </p:txBody>
      </p:sp>
      <p:sp>
        <p:nvSpPr>
          <p:cNvPr id="33" name="正方形/長方形 32">
            <a:extLst>
              <a:ext uri="{FF2B5EF4-FFF2-40B4-BE49-F238E27FC236}">
                <a16:creationId xmlns:a16="http://schemas.microsoft.com/office/drawing/2014/main" id="{D4314CCC-1B1F-1D5D-CCBF-B0DDE81D2967}"/>
              </a:ext>
            </a:extLst>
          </p:cNvPr>
          <p:cNvSpPr/>
          <p:nvPr/>
        </p:nvSpPr>
        <p:spPr bwMode="gray">
          <a:xfrm>
            <a:off x="7156146" y="4057876"/>
            <a:ext cx="1084263" cy="837808"/>
          </a:xfrm>
          <a:prstGeom prst="rect">
            <a:avLst/>
          </a:prstGeom>
          <a:solidFill>
            <a:schemeClr val="tx2"/>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schemeClr val="bg1"/>
                </a:solidFill>
                <a:latin typeface="+mn-lt"/>
                <a:cs typeface="+mn-cs"/>
              </a:rPr>
              <a:t>Vehicle</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schemeClr val="bg1"/>
                </a:solidFill>
                <a:effectLst/>
                <a:uLnTx/>
                <a:uFillTx/>
                <a:latin typeface="+mn-lt"/>
                <a:ea typeface="+mn-ea"/>
                <a:cs typeface="+mn-cs"/>
              </a:rPr>
              <a:t>Interface</a:t>
            </a:r>
            <a:endParaRPr kumimoji="1" lang="ja-JP" altLang="en-US" sz="1200" b="0" i="0" u="none" strike="noStrike" kern="1200" cap="none" spc="0" normalizeH="0" baseline="0" noProof="0">
              <a:ln>
                <a:noFill/>
              </a:ln>
              <a:solidFill>
                <a:schemeClr val="bg1"/>
              </a:solidFill>
              <a:effectLst/>
              <a:uLnTx/>
              <a:uFillTx/>
              <a:latin typeface="+mn-lt"/>
              <a:ea typeface="+mn-ea"/>
              <a:cs typeface="+mn-cs"/>
            </a:endParaRPr>
          </a:p>
        </p:txBody>
      </p:sp>
      <p:cxnSp>
        <p:nvCxnSpPr>
          <p:cNvPr id="35" name="直線矢印コネクタ 34">
            <a:extLst>
              <a:ext uri="{FF2B5EF4-FFF2-40B4-BE49-F238E27FC236}">
                <a16:creationId xmlns:a16="http://schemas.microsoft.com/office/drawing/2014/main" id="{AA550165-E57D-653B-5662-07F7986D46F9}"/>
              </a:ext>
            </a:extLst>
          </p:cNvPr>
          <p:cNvCxnSpPr>
            <a:stCxn id="32" idx="0"/>
            <a:endCxn id="28" idx="2"/>
          </p:cNvCxnSpPr>
          <p:nvPr/>
        </p:nvCxnSpPr>
        <p:spPr bwMode="gray">
          <a:xfrm flipV="1">
            <a:off x="4083389" y="3210030"/>
            <a:ext cx="0" cy="847846"/>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a:extLst>
              <a:ext uri="{FF2B5EF4-FFF2-40B4-BE49-F238E27FC236}">
                <a16:creationId xmlns:a16="http://schemas.microsoft.com/office/drawing/2014/main" id="{CE0DC4E7-16C2-7802-11C4-C15E2D9F10B1}"/>
              </a:ext>
            </a:extLst>
          </p:cNvPr>
          <p:cNvCxnSpPr>
            <a:cxnSpLocks/>
            <a:stCxn id="28" idx="3"/>
            <a:endCxn id="29" idx="1"/>
          </p:cNvCxnSpPr>
          <p:nvPr/>
        </p:nvCxnSpPr>
        <p:spPr bwMode="gray">
          <a:xfrm flipV="1">
            <a:off x="4625520" y="2791125"/>
            <a:ext cx="733177" cy="1"/>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35093D14-9A76-6465-5F9C-9F54043B3783}"/>
              </a:ext>
            </a:extLst>
          </p:cNvPr>
          <p:cNvCxnSpPr>
            <a:cxnSpLocks/>
            <a:endCxn id="30" idx="1"/>
          </p:cNvCxnSpPr>
          <p:nvPr/>
        </p:nvCxnSpPr>
        <p:spPr bwMode="gray">
          <a:xfrm>
            <a:off x="6442960" y="2791125"/>
            <a:ext cx="713186"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7" name="コネクタ: カギ線 46">
            <a:extLst>
              <a:ext uri="{FF2B5EF4-FFF2-40B4-BE49-F238E27FC236}">
                <a16:creationId xmlns:a16="http://schemas.microsoft.com/office/drawing/2014/main" id="{CA79149B-663A-FA39-52F2-32957316B71A}"/>
              </a:ext>
            </a:extLst>
          </p:cNvPr>
          <p:cNvCxnSpPr>
            <a:cxnSpLocks/>
            <a:stCxn id="22" idx="3"/>
            <a:endCxn id="24" idx="3"/>
          </p:cNvCxnSpPr>
          <p:nvPr/>
        </p:nvCxnSpPr>
        <p:spPr bwMode="gray">
          <a:xfrm>
            <a:off x="2638790" y="2229241"/>
            <a:ext cx="18000" cy="1123770"/>
          </a:xfrm>
          <a:prstGeom prst="bentConnector3">
            <a:avLst>
              <a:gd name="adj1" fmla="val 180000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8" name="コネクタ: カギ線 47">
            <a:extLst>
              <a:ext uri="{FF2B5EF4-FFF2-40B4-BE49-F238E27FC236}">
                <a16:creationId xmlns:a16="http://schemas.microsoft.com/office/drawing/2014/main" id="{04C5477F-36B1-2A52-C2B0-2C8E0FB58693}"/>
              </a:ext>
            </a:extLst>
          </p:cNvPr>
          <p:cNvCxnSpPr>
            <a:cxnSpLocks/>
            <a:stCxn id="23" idx="3"/>
            <a:endCxn id="24" idx="3"/>
          </p:cNvCxnSpPr>
          <p:nvPr/>
        </p:nvCxnSpPr>
        <p:spPr bwMode="gray">
          <a:xfrm>
            <a:off x="2638790" y="2791126"/>
            <a:ext cx="18000" cy="561885"/>
          </a:xfrm>
          <a:prstGeom prst="bentConnector3">
            <a:avLst>
              <a:gd name="adj1" fmla="val 180000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 name="直線矢印コネクタ 50">
            <a:extLst>
              <a:ext uri="{FF2B5EF4-FFF2-40B4-BE49-F238E27FC236}">
                <a16:creationId xmlns:a16="http://schemas.microsoft.com/office/drawing/2014/main" id="{C1E77D1A-F861-9387-B42A-C4574B976CD3}"/>
              </a:ext>
            </a:extLst>
          </p:cNvPr>
          <p:cNvCxnSpPr>
            <a:cxnSpLocks/>
            <a:endCxn id="28" idx="1"/>
          </p:cNvCxnSpPr>
          <p:nvPr/>
        </p:nvCxnSpPr>
        <p:spPr bwMode="gray">
          <a:xfrm>
            <a:off x="2854752" y="2791125"/>
            <a:ext cx="686505" cy="1"/>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8" name="コネクタ: カギ線 57">
            <a:extLst>
              <a:ext uri="{FF2B5EF4-FFF2-40B4-BE49-F238E27FC236}">
                <a16:creationId xmlns:a16="http://schemas.microsoft.com/office/drawing/2014/main" id="{1066CC8C-3B7E-6A81-55D6-DEAC893AE143}"/>
              </a:ext>
            </a:extLst>
          </p:cNvPr>
          <p:cNvCxnSpPr>
            <a:cxnSpLocks/>
            <a:stCxn id="25" idx="3"/>
            <a:endCxn id="26" idx="3"/>
          </p:cNvCxnSpPr>
          <p:nvPr/>
        </p:nvCxnSpPr>
        <p:spPr bwMode="gray">
          <a:xfrm>
            <a:off x="2638790" y="3914896"/>
            <a:ext cx="12700" cy="561885"/>
          </a:xfrm>
          <a:prstGeom prst="bentConnector3">
            <a:avLst>
              <a:gd name="adj1" fmla="val 180000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1" name="直線矢印コネクタ 60">
            <a:extLst>
              <a:ext uri="{FF2B5EF4-FFF2-40B4-BE49-F238E27FC236}">
                <a16:creationId xmlns:a16="http://schemas.microsoft.com/office/drawing/2014/main" id="{B052D874-9F01-306D-DD7E-4BBD32875A60}"/>
              </a:ext>
            </a:extLst>
          </p:cNvPr>
          <p:cNvCxnSpPr>
            <a:cxnSpLocks/>
            <a:endCxn id="32" idx="1"/>
          </p:cNvCxnSpPr>
          <p:nvPr/>
        </p:nvCxnSpPr>
        <p:spPr bwMode="gray">
          <a:xfrm flipV="1">
            <a:off x="2865812" y="4476781"/>
            <a:ext cx="675445" cy="1"/>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66" name="コネクタ: カギ線 65">
            <a:extLst>
              <a:ext uri="{FF2B5EF4-FFF2-40B4-BE49-F238E27FC236}">
                <a16:creationId xmlns:a16="http://schemas.microsoft.com/office/drawing/2014/main" id="{6DFDB6E9-3191-D874-AD0E-000A527FFBB2}"/>
              </a:ext>
            </a:extLst>
          </p:cNvPr>
          <p:cNvCxnSpPr>
            <a:cxnSpLocks/>
            <a:stCxn id="26" idx="3"/>
            <a:endCxn id="27" idx="3"/>
          </p:cNvCxnSpPr>
          <p:nvPr/>
        </p:nvCxnSpPr>
        <p:spPr bwMode="gray">
          <a:xfrm>
            <a:off x="2638790" y="4476781"/>
            <a:ext cx="12700" cy="561885"/>
          </a:xfrm>
          <a:prstGeom prst="bentConnector3">
            <a:avLst>
              <a:gd name="adj1" fmla="val 180000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0" name="コネクタ: カギ線 69">
            <a:extLst>
              <a:ext uri="{FF2B5EF4-FFF2-40B4-BE49-F238E27FC236}">
                <a16:creationId xmlns:a16="http://schemas.microsoft.com/office/drawing/2014/main" id="{996759EB-7801-1066-5BBD-9088D6E69485}"/>
              </a:ext>
            </a:extLst>
          </p:cNvPr>
          <p:cNvCxnSpPr>
            <a:cxnSpLocks/>
          </p:cNvCxnSpPr>
          <p:nvPr/>
        </p:nvCxnSpPr>
        <p:spPr bwMode="gray">
          <a:xfrm>
            <a:off x="2638790" y="3372675"/>
            <a:ext cx="12700" cy="540000"/>
          </a:xfrm>
          <a:prstGeom prst="bentConnector3">
            <a:avLst>
              <a:gd name="adj1" fmla="val 180000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7" name="コネクタ: カギ線 76">
            <a:extLst>
              <a:ext uri="{FF2B5EF4-FFF2-40B4-BE49-F238E27FC236}">
                <a16:creationId xmlns:a16="http://schemas.microsoft.com/office/drawing/2014/main" id="{1544AF35-E882-47CD-07AF-6BA76BEBBC27}"/>
              </a:ext>
            </a:extLst>
          </p:cNvPr>
          <p:cNvCxnSpPr>
            <a:cxnSpLocks/>
            <a:stCxn id="29" idx="2"/>
            <a:endCxn id="27" idx="3"/>
          </p:cNvCxnSpPr>
          <p:nvPr/>
        </p:nvCxnSpPr>
        <p:spPr bwMode="gray">
          <a:xfrm rot="5400000">
            <a:off x="3355492" y="2493328"/>
            <a:ext cx="1828637" cy="3262039"/>
          </a:xfrm>
          <a:prstGeom prst="bentConnector2">
            <a:avLst/>
          </a:prstGeom>
          <a:ln w="12700">
            <a:solidFill>
              <a:schemeClr val="tx2"/>
            </a:solidFill>
            <a:headEnd type="triangle"/>
          </a:ln>
        </p:spPr>
        <p:style>
          <a:lnRef idx="1">
            <a:schemeClr val="accent1"/>
          </a:lnRef>
          <a:fillRef idx="0">
            <a:schemeClr val="accent1"/>
          </a:fillRef>
          <a:effectRef idx="0">
            <a:schemeClr val="accent1"/>
          </a:effectRef>
          <a:fontRef idx="minor">
            <a:schemeClr val="tx1"/>
          </a:fontRef>
        </p:style>
      </p:cxnSp>
      <p:cxnSp>
        <p:nvCxnSpPr>
          <p:cNvPr id="80" name="コネクタ: カギ線 79">
            <a:extLst>
              <a:ext uri="{FF2B5EF4-FFF2-40B4-BE49-F238E27FC236}">
                <a16:creationId xmlns:a16="http://schemas.microsoft.com/office/drawing/2014/main" id="{57D0780E-EE38-57DB-C662-A78EE54ADCF9}"/>
              </a:ext>
            </a:extLst>
          </p:cNvPr>
          <p:cNvCxnSpPr>
            <a:cxnSpLocks/>
            <a:stCxn id="32" idx="2"/>
            <a:endCxn id="33" idx="2"/>
          </p:cNvCxnSpPr>
          <p:nvPr/>
        </p:nvCxnSpPr>
        <p:spPr bwMode="gray">
          <a:xfrm rot="5400000" flipH="1" flipV="1">
            <a:off x="5890832" y="3088240"/>
            <a:ext cx="1" cy="3614889"/>
          </a:xfrm>
          <a:prstGeom prst="bentConnector3">
            <a:avLst>
              <a:gd name="adj1" fmla="val -22860000000"/>
            </a:avLst>
          </a:prstGeom>
          <a:ln w="12700">
            <a:solidFill>
              <a:schemeClr val="tx2"/>
            </a:solidFill>
            <a:headEnd type="triangle"/>
          </a:ln>
        </p:spPr>
        <p:style>
          <a:lnRef idx="1">
            <a:schemeClr val="accent1"/>
          </a:lnRef>
          <a:fillRef idx="0">
            <a:schemeClr val="accent1"/>
          </a:fillRef>
          <a:effectRef idx="0">
            <a:schemeClr val="accent1"/>
          </a:effectRef>
          <a:fontRef idx="minor">
            <a:schemeClr val="tx1"/>
          </a:fontRef>
        </p:style>
      </p:cxnSp>
      <p:cxnSp>
        <p:nvCxnSpPr>
          <p:cNvPr id="83" name="直線矢印コネクタ 82">
            <a:extLst>
              <a:ext uri="{FF2B5EF4-FFF2-40B4-BE49-F238E27FC236}">
                <a16:creationId xmlns:a16="http://schemas.microsoft.com/office/drawing/2014/main" id="{33A38F28-F7DC-80FB-3383-94A2B262AB12}"/>
              </a:ext>
            </a:extLst>
          </p:cNvPr>
          <p:cNvCxnSpPr/>
          <p:nvPr/>
        </p:nvCxnSpPr>
        <p:spPr bwMode="gray">
          <a:xfrm flipV="1">
            <a:off x="7573841" y="3210030"/>
            <a:ext cx="0" cy="847846"/>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84" name="直線矢印コネクタ 83">
            <a:extLst>
              <a:ext uri="{FF2B5EF4-FFF2-40B4-BE49-F238E27FC236}">
                <a16:creationId xmlns:a16="http://schemas.microsoft.com/office/drawing/2014/main" id="{D9729AD9-9A74-4FF0-C18B-DDFB5CA1572E}"/>
              </a:ext>
            </a:extLst>
          </p:cNvPr>
          <p:cNvCxnSpPr>
            <a:cxnSpLocks/>
          </p:cNvCxnSpPr>
          <p:nvPr/>
        </p:nvCxnSpPr>
        <p:spPr bwMode="gray">
          <a:xfrm>
            <a:off x="7886387" y="3210029"/>
            <a:ext cx="0" cy="847846"/>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87" name="コネクタ: カギ線 86">
            <a:extLst>
              <a:ext uri="{FF2B5EF4-FFF2-40B4-BE49-F238E27FC236}">
                <a16:creationId xmlns:a16="http://schemas.microsoft.com/office/drawing/2014/main" id="{F49E6AED-8EF7-353A-454E-7D84C26C11F2}"/>
              </a:ext>
            </a:extLst>
          </p:cNvPr>
          <p:cNvCxnSpPr>
            <a:cxnSpLocks/>
            <a:endCxn id="32" idx="3"/>
          </p:cNvCxnSpPr>
          <p:nvPr/>
        </p:nvCxnSpPr>
        <p:spPr bwMode="gray">
          <a:xfrm rot="10800000" flipV="1">
            <a:off x="4625521" y="2797647"/>
            <a:ext cx="2138441" cy="1679134"/>
          </a:xfrm>
          <a:prstGeom prst="bentConnector3">
            <a:avLst>
              <a:gd name="adj1" fmla="val 343"/>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1" name="コネクタ: カギ線 90">
            <a:extLst>
              <a:ext uri="{FF2B5EF4-FFF2-40B4-BE49-F238E27FC236}">
                <a16:creationId xmlns:a16="http://schemas.microsoft.com/office/drawing/2014/main" id="{9AEB5DA7-93FE-6F11-BE23-D7E379622968}"/>
              </a:ext>
            </a:extLst>
          </p:cNvPr>
          <p:cNvCxnSpPr>
            <a:cxnSpLocks/>
            <a:endCxn id="32" idx="3"/>
          </p:cNvCxnSpPr>
          <p:nvPr/>
        </p:nvCxnSpPr>
        <p:spPr bwMode="gray">
          <a:xfrm rot="5400000">
            <a:off x="3963487" y="3453157"/>
            <a:ext cx="1685657" cy="36159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94" name="正方形/長方形 93">
            <a:extLst>
              <a:ext uri="{FF2B5EF4-FFF2-40B4-BE49-F238E27FC236}">
                <a16:creationId xmlns:a16="http://schemas.microsoft.com/office/drawing/2014/main" id="{8B89CDAC-BFDF-1D83-04F4-57E061E8C3C0}"/>
              </a:ext>
            </a:extLst>
          </p:cNvPr>
          <p:cNvSpPr/>
          <p:nvPr/>
        </p:nvSpPr>
        <p:spPr bwMode="gray">
          <a:xfrm>
            <a:off x="3229899" y="1794238"/>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a:ln>
                  <a:noFill/>
                </a:ln>
                <a:solidFill>
                  <a:prstClr val="black"/>
                </a:solidFill>
                <a:effectLst/>
                <a:uLnTx/>
                <a:uFillTx/>
                <a:latin typeface="+mn-lt"/>
                <a:ea typeface="+mn-ea"/>
                <a:cs typeface="+mn-cs"/>
              </a:rPr>
              <a:t>認知</a:t>
            </a:r>
          </a:p>
        </p:txBody>
      </p:sp>
      <p:sp>
        <p:nvSpPr>
          <p:cNvPr id="95" name="正方形/長方形 94">
            <a:extLst>
              <a:ext uri="{FF2B5EF4-FFF2-40B4-BE49-F238E27FC236}">
                <a16:creationId xmlns:a16="http://schemas.microsoft.com/office/drawing/2014/main" id="{926FC4A9-384C-0765-5D06-71DD2B127593}"/>
              </a:ext>
            </a:extLst>
          </p:cNvPr>
          <p:cNvSpPr/>
          <p:nvPr/>
        </p:nvSpPr>
        <p:spPr bwMode="gray">
          <a:xfrm>
            <a:off x="5032353" y="1794238"/>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a:ln>
                  <a:noFill/>
                </a:ln>
                <a:solidFill>
                  <a:prstClr val="black"/>
                </a:solidFill>
                <a:effectLst/>
                <a:uLnTx/>
                <a:uFillTx/>
                <a:latin typeface="+mn-lt"/>
                <a:ea typeface="+mn-ea"/>
                <a:cs typeface="+mn-cs"/>
              </a:rPr>
              <a:t>判断</a:t>
            </a:r>
          </a:p>
        </p:txBody>
      </p:sp>
      <p:sp>
        <p:nvSpPr>
          <p:cNvPr id="96" name="正方形/長方形 95">
            <a:extLst>
              <a:ext uri="{FF2B5EF4-FFF2-40B4-BE49-F238E27FC236}">
                <a16:creationId xmlns:a16="http://schemas.microsoft.com/office/drawing/2014/main" id="{3052E24E-E058-96FD-7212-F990C49CCD32}"/>
              </a:ext>
            </a:extLst>
          </p:cNvPr>
          <p:cNvSpPr/>
          <p:nvPr/>
        </p:nvSpPr>
        <p:spPr bwMode="gray">
          <a:xfrm>
            <a:off x="6845242" y="1794238"/>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a:ln>
                  <a:noFill/>
                </a:ln>
                <a:solidFill>
                  <a:prstClr val="black"/>
                </a:solidFill>
                <a:effectLst/>
                <a:uLnTx/>
                <a:uFillTx/>
                <a:latin typeface="+mn-lt"/>
                <a:ea typeface="+mn-ea"/>
                <a:cs typeface="+mn-cs"/>
              </a:rPr>
              <a:t>制御</a:t>
            </a:r>
          </a:p>
        </p:txBody>
      </p:sp>
      <p:sp>
        <p:nvSpPr>
          <p:cNvPr id="97" name="正方形/長方形 96">
            <a:extLst>
              <a:ext uri="{FF2B5EF4-FFF2-40B4-BE49-F238E27FC236}">
                <a16:creationId xmlns:a16="http://schemas.microsoft.com/office/drawing/2014/main" id="{D179507B-3CB2-BD32-D713-6FB801C30737}"/>
              </a:ext>
            </a:extLst>
          </p:cNvPr>
          <p:cNvSpPr/>
          <p:nvPr/>
        </p:nvSpPr>
        <p:spPr bwMode="gray">
          <a:xfrm>
            <a:off x="1447550" y="1794238"/>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a:ln>
                  <a:noFill/>
                </a:ln>
                <a:solidFill>
                  <a:prstClr val="black"/>
                </a:solidFill>
                <a:effectLst/>
                <a:uLnTx/>
                <a:uFillTx/>
                <a:latin typeface="+mn-lt"/>
                <a:ea typeface="+mn-ea"/>
                <a:cs typeface="+mn-cs"/>
              </a:rPr>
              <a:t>センサー</a:t>
            </a:r>
          </a:p>
        </p:txBody>
      </p:sp>
      <p:sp>
        <p:nvSpPr>
          <p:cNvPr id="99" name="正方形/長方形 98">
            <a:extLst>
              <a:ext uri="{FF2B5EF4-FFF2-40B4-BE49-F238E27FC236}">
                <a16:creationId xmlns:a16="http://schemas.microsoft.com/office/drawing/2014/main" id="{28D17D7E-FF03-4CEF-3536-5DA279A0C828}"/>
              </a:ext>
            </a:extLst>
          </p:cNvPr>
          <p:cNvSpPr/>
          <p:nvPr/>
        </p:nvSpPr>
        <p:spPr bwMode="gray">
          <a:xfrm>
            <a:off x="8845746" y="4179994"/>
            <a:ext cx="627957" cy="599881"/>
          </a:xfrm>
          <a:prstGeom prst="rect">
            <a:avLst/>
          </a:prstGeom>
          <a:solidFill>
            <a:schemeClr val="tx2"/>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車両</a:t>
            </a:r>
          </a:p>
        </p:txBody>
      </p:sp>
      <p:sp>
        <p:nvSpPr>
          <p:cNvPr id="100" name="正方形/長方形 99">
            <a:extLst>
              <a:ext uri="{FF2B5EF4-FFF2-40B4-BE49-F238E27FC236}">
                <a16:creationId xmlns:a16="http://schemas.microsoft.com/office/drawing/2014/main" id="{A6D06146-7429-7B50-F00A-FC7975AE0BFC}"/>
              </a:ext>
            </a:extLst>
          </p:cNvPr>
          <p:cNvSpPr/>
          <p:nvPr/>
        </p:nvSpPr>
        <p:spPr bwMode="gray">
          <a:xfrm>
            <a:off x="4156242" y="2568916"/>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物標位置</a:t>
            </a:r>
            <a:endParaRPr kumimoji="1" lang="ja-JP" altLang="en-US" sz="1200" i="0" u="none" strike="noStrike" kern="1200" cap="none" spc="0" normalizeH="0" baseline="0" noProof="0">
              <a:ln>
                <a:noFill/>
              </a:ln>
              <a:solidFill>
                <a:prstClr val="black"/>
              </a:solidFill>
              <a:effectLst/>
              <a:uLnTx/>
              <a:uFillTx/>
              <a:latin typeface="+mn-lt"/>
              <a:ea typeface="+mn-ea"/>
              <a:cs typeface="+mn-cs"/>
            </a:endParaRPr>
          </a:p>
        </p:txBody>
      </p:sp>
      <p:sp>
        <p:nvSpPr>
          <p:cNvPr id="101" name="正方形/長方形 100">
            <a:extLst>
              <a:ext uri="{FF2B5EF4-FFF2-40B4-BE49-F238E27FC236}">
                <a16:creationId xmlns:a16="http://schemas.microsoft.com/office/drawing/2014/main" id="{444F29F8-B565-D73F-20AE-6A9440CFAA91}"/>
              </a:ext>
            </a:extLst>
          </p:cNvPr>
          <p:cNvSpPr/>
          <p:nvPr/>
        </p:nvSpPr>
        <p:spPr bwMode="gray">
          <a:xfrm>
            <a:off x="4120417" y="4275066"/>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自己位置</a:t>
            </a:r>
            <a:endParaRPr kumimoji="1" lang="ja-JP" altLang="en-US" sz="1200" i="0" u="none" strike="noStrike" kern="1200" cap="none" spc="0" normalizeH="0" baseline="0" noProof="0">
              <a:ln>
                <a:noFill/>
              </a:ln>
              <a:solidFill>
                <a:prstClr val="black"/>
              </a:solidFill>
              <a:effectLst/>
              <a:uLnTx/>
              <a:uFillTx/>
              <a:latin typeface="+mn-lt"/>
              <a:ea typeface="+mn-ea"/>
              <a:cs typeface="+mn-cs"/>
            </a:endParaRPr>
          </a:p>
        </p:txBody>
      </p:sp>
      <p:sp>
        <p:nvSpPr>
          <p:cNvPr id="102" name="正方形/長方形 101">
            <a:extLst>
              <a:ext uri="{FF2B5EF4-FFF2-40B4-BE49-F238E27FC236}">
                <a16:creationId xmlns:a16="http://schemas.microsoft.com/office/drawing/2014/main" id="{23570AC1-2890-961A-CDA2-4A9F365793F1}"/>
              </a:ext>
            </a:extLst>
          </p:cNvPr>
          <p:cNvSpPr/>
          <p:nvPr/>
        </p:nvSpPr>
        <p:spPr bwMode="gray">
          <a:xfrm>
            <a:off x="5925769" y="2379382"/>
            <a:ext cx="1706980" cy="41355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a:ln>
                  <a:noFill/>
                </a:ln>
                <a:solidFill>
                  <a:prstClr val="black"/>
                </a:solidFill>
                <a:effectLst/>
                <a:uLnTx/>
                <a:uFillTx/>
                <a:latin typeface="+mn-lt"/>
                <a:ea typeface="+mn-ea"/>
                <a:cs typeface="+mn-cs"/>
              </a:rPr>
              <a:t>目標軌道</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目標速度</a:t>
            </a:r>
            <a:endParaRPr kumimoji="1" lang="ja-JP" altLang="en-US" sz="1200" i="0" u="none" strike="noStrike" kern="1200" cap="none" spc="0" normalizeH="0" baseline="0" noProof="0">
              <a:ln>
                <a:noFill/>
              </a:ln>
              <a:solidFill>
                <a:prstClr val="black"/>
              </a:solidFill>
              <a:effectLst/>
              <a:uLnTx/>
              <a:uFillTx/>
              <a:latin typeface="+mn-lt"/>
              <a:ea typeface="+mn-ea"/>
              <a:cs typeface="+mn-cs"/>
            </a:endParaRPr>
          </a:p>
        </p:txBody>
      </p:sp>
      <p:sp>
        <p:nvSpPr>
          <p:cNvPr id="103" name="正方形/長方形 102">
            <a:extLst>
              <a:ext uri="{FF2B5EF4-FFF2-40B4-BE49-F238E27FC236}">
                <a16:creationId xmlns:a16="http://schemas.microsoft.com/office/drawing/2014/main" id="{050B8B72-F1B0-2B49-69B0-0A7D0E3B1F4F}"/>
              </a:ext>
            </a:extLst>
          </p:cNvPr>
          <p:cNvSpPr/>
          <p:nvPr/>
        </p:nvSpPr>
        <p:spPr bwMode="gray">
          <a:xfrm>
            <a:off x="6640094" y="3470875"/>
            <a:ext cx="1059795" cy="41355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a:ln>
                  <a:noFill/>
                </a:ln>
                <a:solidFill>
                  <a:prstClr val="black"/>
                </a:solidFill>
                <a:effectLst/>
                <a:uLnTx/>
                <a:uFillTx/>
                <a:latin typeface="+mn-lt"/>
                <a:ea typeface="+mn-ea"/>
                <a:cs typeface="+mn-cs"/>
              </a:rPr>
              <a:t>舵角・車速</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p:txBody>
      </p:sp>
      <p:sp>
        <p:nvSpPr>
          <p:cNvPr id="104" name="正方形/長方形 103">
            <a:extLst>
              <a:ext uri="{FF2B5EF4-FFF2-40B4-BE49-F238E27FC236}">
                <a16:creationId xmlns:a16="http://schemas.microsoft.com/office/drawing/2014/main" id="{341CC9B7-E1E3-9773-B119-EED40093DC44}"/>
              </a:ext>
            </a:extLst>
          </p:cNvPr>
          <p:cNvSpPr/>
          <p:nvPr/>
        </p:nvSpPr>
        <p:spPr bwMode="gray">
          <a:xfrm>
            <a:off x="7730483" y="3470875"/>
            <a:ext cx="1059795" cy="41355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a:ln>
                  <a:noFill/>
                </a:ln>
                <a:solidFill>
                  <a:prstClr val="black"/>
                </a:solidFill>
                <a:effectLst/>
                <a:uLnTx/>
                <a:uFillTx/>
                <a:latin typeface="+mn-lt"/>
                <a:ea typeface="+mn-ea"/>
                <a:cs typeface="+mn-cs"/>
              </a:rPr>
              <a:t>指示舵角</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指示加速</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p:txBody>
      </p:sp>
      <p:sp>
        <p:nvSpPr>
          <p:cNvPr id="105" name="正方形/長方形 104">
            <a:extLst>
              <a:ext uri="{FF2B5EF4-FFF2-40B4-BE49-F238E27FC236}">
                <a16:creationId xmlns:a16="http://schemas.microsoft.com/office/drawing/2014/main" id="{969B7ADA-1C82-CB60-3F7B-7DF7C606F86F}"/>
              </a:ext>
            </a:extLst>
          </p:cNvPr>
          <p:cNvSpPr/>
          <p:nvPr/>
        </p:nvSpPr>
        <p:spPr bwMode="gray">
          <a:xfrm>
            <a:off x="6654301" y="5112123"/>
            <a:ext cx="1059795" cy="41355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a:ln>
                  <a:noFill/>
                </a:ln>
                <a:solidFill>
                  <a:prstClr val="black"/>
                </a:solidFill>
                <a:effectLst/>
                <a:uLnTx/>
                <a:uFillTx/>
                <a:latin typeface="+mn-lt"/>
                <a:ea typeface="+mn-ea"/>
                <a:cs typeface="+mn-cs"/>
              </a:rPr>
              <a:t>舵角</a:t>
            </a:r>
            <a:r>
              <a:rPr kumimoji="1" lang="ja-JP" altLang="en-US" sz="1200">
                <a:solidFill>
                  <a:prstClr val="black"/>
                </a:solidFill>
                <a:latin typeface="+mn-lt"/>
                <a:cs typeface="+mn-cs"/>
              </a:rPr>
              <a:t>・車速</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p:txBody>
      </p:sp>
      <p:cxnSp>
        <p:nvCxnSpPr>
          <p:cNvPr id="106" name="直線矢印コネクタ 105">
            <a:extLst>
              <a:ext uri="{FF2B5EF4-FFF2-40B4-BE49-F238E27FC236}">
                <a16:creationId xmlns:a16="http://schemas.microsoft.com/office/drawing/2014/main" id="{0446D078-BB6F-23A8-D560-DA326B838D0A}"/>
              </a:ext>
            </a:extLst>
          </p:cNvPr>
          <p:cNvCxnSpPr>
            <a:cxnSpLocks/>
          </p:cNvCxnSpPr>
          <p:nvPr/>
        </p:nvCxnSpPr>
        <p:spPr bwMode="gray">
          <a:xfrm>
            <a:off x="8240409" y="4359306"/>
            <a:ext cx="605337"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直線矢印コネクタ 108">
            <a:extLst>
              <a:ext uri="{FF2B5EF4-FFF2-40B4-BE49-F238E27FC236}">
                <a16:creationId xmlns:a16="http://schemas.microsoft.com/office/drawing/2014/main" id="{CF8269B5-77E2-7A8E-3505-1AAFB39C7D13}"/>
              </a:ext>
            </a:extLst>
          </p:cNvPr>
          <p:cNvCxnSpPr>
            <a:cxnSpLocks/>
          </p:cNvCxnSpPr>
          <p:nvPr/>
        </p:nvCxnSpPr>
        <p:spPr bwMode="gray">
          <a:xfrm flipH="1">
            <a:off x="8240410" y="4591112"/>
            <a:ext cx="605336"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1" name="正方形/長方形 30">
            <a:extLst>
              <a:ext uri="{FF2B5EF4-FFF2-40B4-BE49-F238E27FC236}">
                <a16:creationId xmlns:a16="http://schemas.microsoft.com/office/drawing/2014/main" id="{5CE3EF28-55D7-5C39-F4CF-D03B05140E91}"/>
              </a:ext>
            </a:extLst>
          </p:cNvPr>
          <p:cNvSpPr/>
          <p:nvPr/>
        </p:nvSpPr>
        <p:spPr bwMode="gray">
          <a:xfrm>
            <a:off x="8022324" y="3928744"/>
            <a:ext cx="1059795" cy="41355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a:ln>
                  <a:noFill/>
                </a:ln>
                <a:solidFill>
                  <a:prstClr val="black"/>
                </a:solidFill>
                <a:effectLst/>
                <a:uLnTx/>
                <a:uFillTx/>
                <a:latin typeface="+mn-lt"/>
                <a:ea typeface="+mn-ea"/>
                <a:cs typeface="+mn-cs"/>
              </a:rPr>
              <a:t>指示舵角</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指示加速</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p:txBody>
      </p:sp>
      <p:sp>
        <p:nvSpPr>
          <p:cNvPr id="38" name="正方形/長方形 37">
            <a:extLst>
              <a:ext uri="{FF2B5EF4-FFF2-40B4-BE49-F238E27FC236}">
                <a16:creationId xmlns:a16="http://schemas.microsoft.com/office/drawing/2014/main" id="{476028A2-EABB-73A9-FD0A-0DAA6879E4EF}"/>
              </a:ext>
            </a:extLst>
          </p:cNvPr>
          <p:cNvSpPr/>
          <p:nvPr/>
        </p:nvSpPr>
        <p:spPr bwMode="gray">
          <a:xfrm>
            <a:off x="8065673" y="4641946"/>
            <a:ext cx="1059795" cy="41355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a:ln>
                  <a:noFill/>
                </a:ln>
                <a:solidFill>
                  <a:prstClr val="black"/>
                </a:solidFill>
                <a:effectLst/>
                <a:uLnTx/>
                <a:uFillTx/>
                <a:latin typeface="+mn-lt"/>
                <a:ea typeface="+mn-ea"/>
                <a:cs typeface="+mn-cs"/>
              </a:rPr>
              <a:t>舵角</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車速</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p:txBody>
      </p:sp>
      <p:sp>
        <p:nvSpPr>
          <p:cNvPr id="34" name="吹き出し: 四角形 33">
            <a:extLst>
              <a:ext uri="{FF2B5EF4-FFF2-40B4-BE49-F238E27FC236}">
                <a16:creationId xmlns:a16="http://schemas.microsoft.com/office/drawing/2014/main" id="{CB35D301-52D3-9504-2786-BEFBE4C7899D}"/>
              </a:ext>
            </a:extLst>
          </p:cNvPr>
          <p:cNvSpPr/>
          <p:nvPr/>
        </p:nvSpPr>
        <p:spPr bwMode="gray">
          <a:xfrm>
            <a:off x="6367849" y="843370"/>
            <a:ext cx="3107730" cy="757051"/>
          </a:xfrm>
          <a:prstGeom prst="wedgeRectCallout">
            <a:avLst>
              <a:gd name="adj1" fmla="val -45396"/>
              <a:gd name="adj2" fmla="val 82636"/>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200" b="0" i="0" u="none" strike="noStrike" kern="1200" cap="none" spc="0" normalizeH="0" baseline="0" noProof="0" dirty="0">
                <a:ln>
                  <a:noFill/>
                </a:ln>
                <a:solidFill>
                  <a:schemeClr val="bg1"/>
                </a:solidFill>
                <a:effectLst/>
                <a:uLnTx/>
                <a:uFillTx/>
                <a:latin typeface="+mn-lt"/>
                <a:ea typeface="+mn-ea"/>
                <a:cs typeface="+mn-cs"/>
              </a:rPr>
              <a:t>自動運行装置</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・車両のシステム基本構成を記載</a:t>
            </a:r>
            <a:br>
              <a:rPr kumimoji="1" lang="en-US" altLang="ja-JP" sz="1200" b="0" i="0" u="none" strike="noStrike" kern="1200" cap="none" spc="0" normalizeH="0" baseline="0" noProof="0" dirty="0">
                <a:ln>
                  <a:noFill/>
                </a:ln>
                <a:solidFill>
                  <a:schemeClr val="bg1"/>
                </a:solidFill>
                <a:effectLst/>
                <a:uLnTx/>
                <a:uFillTx/>
                <a:latin typeface="+mn-lt"/>
                <a:ea typeface="+mn-ea"/>
                <a:cs typeface="+mn-cs"/>
              </a:rPr>
            </a:br>
            <a:r>
              <a:rPr kumimoji="1" lang="ja-JP" altLang="en-US" sz="1200" b="0" i="0" u="none" strike="noStrike" kern="1200" cap="none" spc="0" normalizeH="0" baseline="0" noProof="0" dirty="0">
                <a:ln>
                  <a:noFill/>
                </a:ln>
                <a:solidFill>
                  <a:schemeClr val="bg1"/>
                </a:solidFill>
                <a:effectLst/>
                <a:uLnTx/>
                <a:uFillTx/>
                <a:latin typeface="+mn-lt"/>
                <a:ea typeface="+mn-ea"/>
                <a:cs typeface="+mn-cs"/>
              </a:rPr>
              <a:t>（不足・過剰分は車両システムに合わせて適宜修正）</a:t>
            </a:r>
          </a:p>
        </p:txBody>
      </p:sp>
    </p:spTree>
    <p:extLst>
      <p:ext uri="{BB962C8B-B14F-4D97-AF65-F5344CB8AC3E}">
        <p14:creationId xmlns:p14="http://schemas.microsoft.com/office/powerpoint/2010/main" val="1063138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19</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2-(1). </a:t>
            </a:r>
            <a:r>
              <a:rPr lang="ja-JP" altLang="en-US"/>
              <a:t>システムの構成</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センサー</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詳細</a:t>
            </a:r>
            <a:endParaRPr kumimoji="1" lang="en-US" altLang="ja-JP" sz="1400" b="1" dirty="0">
              <a:solidFill>
                <a:schemeClr val="bg1"/>
              </a:solidFill>
              <a:latin typeface="+mn-lt"/>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3410347"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sp>
        <p:nvSpPr>
          <p:cNvPr id="13" name="正方形/長方形 12">
            <a:extLst>
              <a:ext uri="{FF2B5EF4-FFF2-40B4-BE49-F238E27FC236}">
                <a16:creationId xmlns:a16="http://schemas.microsoft.com/office/drawing/2014/main" id="{6B26BB84-9DA5-88F2-47BF-710E70EC6722}"/>
              </a:ext>
            </a:extLst>
          </p:cNvPr>
          <p:cNvSpPr/>
          <p:nvPr/>
        </p:nvSpPr>
        <p:spPr bwMode="gray">
          <a:xfrm>
            <a:off x="5132970"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センサー</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取付位置</a:t>
            </a:r>
            <a:endParaRPr kumimoji="1" lang="en-US" altLang="ja-JP" sz="1400" b="1" dirty="0">
              <a:solidFill>
                <a:schemeClr val="bg1"/>
              </a:solidFill>
              <a:latin typeface="+mn-lt"/>
              <a:cs typeface="+mn-cs"/>
            </a:endParaRPr>
          </a:p>
        </p:txBody>
      </p:sp>
      <p:sp>
        <p:nvSpPr>
          <p:cNvPr id="16" name="正方形/長方形 15">
            <a:extLst>
              <a:ext uri="{FF2B5EF4-FFF2-40B4-BE49-F238E27FC236}">
                <a16:creationId xmlns:a16="http://schemas.microsoft.com/office/drawing/2014/main" id="{C90FFDED-CD32-18F8-8F10-BB23594BDFA9}"/>
              </a:ext>
            </a:extLst>
          </p:cNvPr>
          <p:cNvSpPr/>
          <p:nvPr/>
        </p:nvSpPr>
        <p:spPr bwMode="gray">
          <a:xfrm>
            <a:off x="6068969" y="1016000"/>
            <a:ext cx="3430343"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graphicFrame>
        <p:nvGraphicFramePr>
          <p:cNvPr id="20" name="表 48">
            <a:extLst>
              <a:ext uri="{FF2B5EF4-FFF2-40B4-BE49-F238E27FC236}">
                <a16:creationId xmlns:a16="http://schemas.microsoft.com/office/drawing/2014/main" id="{2D3DD2FF-A6F1-5FD2-ED48-086351CB86F8}"/>
              </a:ext>
            </a:extLst>
          </p:cNvPr>
          <p:cNvGraphicFramePr>
            <a:graphicFrameLocks noGrp="1"/>
          </p:cNvGraphicFramePr>
          <p:nvPr>
            <p:extLst>
              <p:ext uri="{D42A27DB-BD31-4B8C-83A1-F6EECF244321}">
                <p14:modId xmlns:p14="http://schemas.microsoft.com/office/powerpoint/2010/main" val="1319601944"/>
              </p:ext>
            </p:extLst>
          </p:nvPr>
        </p:nvGraphicFramePr>
        <p:xfrm>
          <a:off x="1427336" y="3483478"/>
          <a:ext cx="3342097" cy="2313370"/>
        </p:xfrm>
        <a:graphic>
          <a:graphicData uri="http://schemas.openxmlformats.org/drawingml/2006/table">
            <a:tbl>
              <a:tblPr firstRow="1" bandRow="1">
                <a:tableStyleId>{2D5ABB26-0587-4C30-8999-92F81FD0307C}</a:tableStyleId>
              </a:tblPr>
              <a:tblGrid>
                <a:gridCol w="1549774">
                  <a:extLst>
                    <a:ext uri="{9D8B030D-6E8A-4147-A177-3AD203B41FA5}">
                      <a16:colId xmlns:a16="http://schemas.microsoft.com/office/drawing/2014/main" val="1661749566"/>
                    </a:ext>
                  </a:extLst>
                </a:gridCol>
                <a:gridCol w="1792323">
                  <a:extLst>
                    <a:ext uri="{9D8B030D-6E8A-4147-A177-3AD203B41FA5}">
                      <a16:colId xmlns:a16="http://schemas.microsoft.com/office/drawing/2014/main" val="490073808"/>
                    </a:ext>
                  </a:extLst>
                </a:gridCol>
              </a:tblGrid>
              <a:tr h="291986">
                <a:tc>
                  <a:txBody>
                    <a:bodyPr/>
                    <a:lstStyle/>
                    <a:p>
                      <a:pPr algn="ctr"/>
                      <a:r>
                        <a:rPr kumimoji="1" lang="ja-JP" altLang="en-US" sz="1200" b="1">
                          <a:solidFill>
                            <a:schemeClr val="bg1"/>
                          </a:solidFill>
                        </a:rPr>
                        <a:t>センサー</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役割</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3261768803"/>
                  </a:ext>
                </a:extLst>
              </a:tr>
              <a:tr h="291986">
                <a:tc>
                  <a:txBody>
                    <a:bodyPr/>
                    <a:lstStyle/>
                    <a:p>
                      <a:pPr algn="ctr">
                        <a:spcBef>
                          <a:spcPts val="300"/>
                        </a:spcBef>
                      </a:pPr>
                      <a:r>
                        <a:rPr kumimoji="1" lang="en-US" altLang="ja-JP" sz="1100" dirty="0"/>
                        <a:t>Long Range LiDAR</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l">
                        <a:spcBef>
                          <a:spcPts val="300"/>
                        </a:spcBef>
                      </a:pPr>
                      <a:r>
                        <a:rPr kumimoji="1" lang="ja-JP" altLang="en-US" sz="1100"/>
                        <a:t>長距離の障害物検知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52768790"/>
                  </a:ext>
                </a:extLst>
              </a:tr>
              <a:tr h="291986">
                <a:tc>
                  <a:txBody>
                    <a:bodyPr/>
                    <a:lstStyle/>
                    <a:p>
                      <a:pPr algn="ctr">
                        <a:spcBef>
                          <a:spcPts val="300"/>
                        </a:spcBef>
                      </a:pPr>
                      <a:r>
                        <a:rPr kumimoji="1" lang="en-US" altLang="ja-JP" sz="1100" dirty="0"/>
                        <a:t>Short Range LiDAR</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100"/>
                        <a:t>短距離の障害物検知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182020367"/>
                  </a:ext>
                </a:extLst>
              </a:tr>
              <a:tr h="291986">
                <a:tc>
                  <a:txBody>
                    <a:bodyPr/>
                    <a:lstStyle/>
                    <a:p>
                      <a:pPr algn="ctr">
                        <a:spcBef>
                          <a:spcPts val="300"/>
                        </a:spcBef>
                      </a:pPr>
                      <a:r>
                        <a:rPr kumimoji="1" lang="en-US" altLang="ja-JP" sz="1100" dirty="0"/>
                        <a:t>Object Detection Camera</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l">
                        <a:spcBef>
                          <a:spcPts val="300"/>
                        </a:spcBef>
                      </a:pPr>
                      <a:r>
                        <a:rPr kumimoji="1" lang="ja-JP" altLang="en-US" sz="1100"/>
                        <a:t>障害物の識別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912853698"/>
                  </a:ext>
                </a:extLst>
              </a:tr>
              <a:tr h="291986">
                <a:tc>
                  <a:txBody>
                    <a:bodyPr/>
                    <a:lstStyle/>
                    <a:p>
                      <a:pPr algn="ctr">
                        <a:spcBef>
                          <a:spcPts val="300"/>
                        </a:spcBef>
                      </a:pPr>
                      <a:r>
                        <a:rPr kumimoji="1" lang="en-US" altLang="ja-JP" sz="1100" dirty="0"/>
                        <a:t>Light Recognition Camera</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l">
                        <a:spcBef>
                          <a:spcPts val="300"/>
                        </a:spcBef>
                      </a:pPr>
                      <a:r>
                        <a:rPr kumimoji="1" lang="ja-JP" altLang="en-US" sz="1100"/>
                        <a:t>光の認識</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15402437"/>
                  </a:ext>
                </a:extLst>
              </a:tr>
              <a:tr h="291986">
                <a:tc>
                  <a:txBody>
                    <a:bodyPr/>
                    <a:lstStyle/>
                    <a:p>
                      <a:pPr algn="ctr">
                        <a:spcBef>
                          <a:spcPts val="300"/>
                        </a:spcBef>
                      </a:pPr>
                      <a:r>
                        <a:rPr kumimoji="1" lang="en-US" altLang="ja-JP" sz="1100" dirty="0"/>
                        <a:t>RADAR</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l">
                        <a:spcBef>
                          <a:spcPts val="300"/>
                        </a:spcBef>
                      </a:pPr>
                      <a:r>
                        <a:rPr kumimoji="1" lang="ja-JP" altLang="en-US" sz="1100"/>
                        <a:t>障害物検知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13359601"/>
                  </a:ext>
                </a:extLst>
              </a:tr>
              <a:tr h="291986">
                <a:tc>
                  <a:txBody>
                    <a:bodyPr/>
                    <a:lstStyle/>
                    <a:p>
                      <a:pPr algn="ctr">
                        <a:spcBef>
                          <a:spcPts val="300"/>
                        </a:spcBef>
                      </a:pPr>
                      <a:r>
                        <a:rPr kumimoji="1" lang="ja-JP" altLang="en-US" sz="1100"/>
                        <a:t>車外マイク</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l">
                        <a:spcBef>
                          <a:spcPts val="300"/>
                        </a:spcBef>
                      </a:pPr>
                      <a:r>
                        <a:rPr kumimoji="1" lang="ja-JP" altLang="en-US" sz="1100" dirty="0"/>
                        <a:t>サイレン音検知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684004865"/>
                  </a:ext>
                </a:extLst>
              </a:tr>
            </a:tbl>
          </a:graphicData>
        </a:graphic>
      </p:graphicFrame>
      <p:sp>
        <p:nvSpPr>
          <p:cNvPr id="25" name="正方形/長方形 24">
            <a:extLst>
              <a:ext uri="{FF2B5EF4-FFF2-40B4-BE49-F238E27FC236}">
                <a16:creationId xmlns:a16="http://schemas.microsoft.com/office/drawing/2014/main" id="{9BBA0575-CD80-DA44-AE4B-77A0E8FE910B}"/>
              </a:ext>
            </a:extLst>
          </p:cNvPr>
          <p:cNvSpPr/>
          <p:nvPr/>
        </p:nvSpPr>
        <p:spPr bwMode="gray">
          <a:xfrm>
            <a:off x="6880545" y="4322144"/>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上視点</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7" name="正方形/長方形 26">
            <a:extLst>
              <a:ext uri="{FF2B5EF4-FFF2-40B4-BE49-F238E27FC236}">
                <a16:creationId xmlns:a16="http://schemas.microsoft.com/office/drawing/2014/main" id="{1981EC4F-B882-7A5E-E767-CDE70897B214}"/>
              </a:ext>
            </a:extLst>
          </p:cNvPr>
          <p:cNvSpPr/>
          <p:nvPr/>
        </p:nvSpPr>
        <p:spPr bwMode="gray">
          <a:xfrm>
            <a:off x="6880545" y="2881944"/>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横視点</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 name="正方形/長方形 3">
            <a:extLst>
              <a:ext uri="{FF2B5EF4-FFF2-40B4-BE49-F238E27FC236}">
                <a16:creationId xmlns:a16="http://schemas.microsoft.com/office/drawing/2014/main" id="{5668E418-89B1-4DFD-498D-636496B04BBE}"/>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61" name="正方形/長方形 60">
            <a:extLst>
              <a:ext uri="{FF2B5EF4-FFF2-40B4-BE49-F238E27FC236}">
                <a16:creationId xmlns:a16="http://schemas.microsoft.com/office/drawing/2014/main" id="{D6ABC853-F5E2-6FAC-5E05-DCC003503F7C}"/>
              </a:ext>
            </a:extLst>
          </p:cNvPr>
          <p:cNvSpPr/>
          <p:nvPr/>
        </p:nvSpPr>
        <p:spPr bwMode="gray">
          <a:xfrm>
            <a:off x="6726571" y="3290257"/>
            <a:ext cx="2030069" cy="505046"/>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2" name="楕円 61">
            <a:extLst>
              <a:ext uri="{FF2B5EF4-FFF2-40B4-BE49-F238E27FC236}">
                <a16:creationId xmlns:a16="http://schemas.microsoft.com/office/drawing/2014/main" id="{D07D68AA-0314-405F-306A-DC5E09D63F29}"/>
              </a:ext>
            </a:extLst>
          </p:cNvPr>
          <p:cNvSpPr/>
          <p:nvPr/>
        </p:nvSpPr>
        <p:spPr bwMode="gray">
          <a:xfrm>
            <a:off x="7072817" y="3704719"/>
            <a:ext cx="195447" cy="195447"/>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3" name="楕円 62">
            <a:extLst>
              <a:ext uri="{FF2B5EF4-FFF2-40B4-BE49-F238E27FC236}">
                <a16:creationId xmlns:a16="http://schemas.microsoft.com/office/drawing/2014/main" id="{B72B49C7-7A95-B4A9-47E5-F6C335937CA3}"/>
              </a:ext>
            </a:extLst>
          </p:cNvPr>
          <p:cNvSpPr/>
          <p:nvPr/>
        </p:nvSpPr>
        <p:spPr bwMode="gray">
          <a:xfrm>
            <a:off x="8095107" y="3704719"/>
            <a:ext cx="195447" cy="195447"/>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4" name="正方形/長方形 63">
            <a:extLst>
              <a:ext uri="{FF2B5EF4-FFF2-40B4-BE49-F238E27FC236}">
                <a16:creationId xmlns:a16="http://schemas.microsoft.com/office/drawing/2014/main" id="{71829C2F-B231-ABD5-3040-EF62BD95F3F4}"/>
              </a:ext>
            </a:extLst>
          </p:cNvPr>
          <p:cNvSpPr/>
          <p:nvPr/>
        </p:nvSpPr>
        <p:spPr bwMode="gray">
          <a:xfrm>
            <a:off x="6807310" y="3375327"/>
            <a:ext cx="102853" cy="419976"/>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5" name="正方形/長方形 64">
            <a:extLst>
              <a:ext uri="{FF2B5EF4-FFF2-40B4-BE49-F238E27FC236}">
                <a16:creationId xmlns:a16="http://schemas.microsoft.com/office/drawing/2014/main" id="{8A890A2A-EB5F-1E8E-A94E-CB1A0D0C5C2F}"/>
              </a:ext>
            </a:extLst>
          </p:cNvPr>
          <p:cNvSpPr/>
          <p:nvPr/>
        </p:nvSpPr>
        <p:spPr bwMode="gray">
          <a:xfrm>
            <a:off x="6910163" y="3375327"/>
            <a:ext cx="102853" cy="419976"/>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6" name="正方形/長方形 65">
            <a:extLst>
              <a:ext uri="{FF2B5EF4-FFF2-40B4-BE49-F238E27FC236}">
                <a16:creationId xmlns:a16="http://schemas.microsoft.com/office/drawing/2014/main" id="{E91994F4-1F4D-C93A-D0C7-D834A6AB54EA}"/>
              </a:ext>
            </a:extLst>
          </p:cNvPr>
          <p:cNvSpPr/>
          <p:nvPr/>
        </p:nvSpPr>
        <p:spPr bwMode="gray">
          <a:xfrm>
            <a:off x="7749037" y="3375327"/>
            <a:ext cx="221862" cy="419976"/>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7" name="正方形/長方形 66">
            <a:extLst>
              <a:ext uri="{FF2B5EF4-FFF2-40B4-BE49-F238E27FC236}">
                <a16:creationId xmlns:a16="http://schemas.microsoft.com/office/drawing/2014/main" id="{3C2BBB8B-6DFE-77E7-5600-17CA78C64C6A}"/>
              </a:ext>
            </a:extLst>
          </p:cNvPr>
          <p:cNvSpPr/>
          <p:nvPr/>
        </p:nvSpPr>
        <p:spPr bwMode="gray">
          <a:xfrm>
            <a:off x="6726571" y="3290257"/>
            <a:ext cx="52922" cy="23968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8" name="正方形/長方形 67">
            <a:extLst>
              <a:ext uri="{FF2B5EF4-FFF2-40B4-BE49-F238E27FC236}">
                <a16:creationId xmlns:a16="http://schemas.microsoft.com/office/drawing/2014/main" id="{76443D4A-37C9-6F93-499D-0ADFDE559DBD}"/>
              </a:ext>
            </a:extLst>
          </p:cNvPr>
          <p:cNvSpPr/>
          <p:nvPr/>
        </p:nvSpPr>
        <p:spPr bwMode="gray">
          <a:xfrm>
            <a:off x="7065921" y="338060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9" name="正方形/長方形 68">
            <a:extLst>
              <a:ext uri="{FF2B5EF4-FFF2-40B4-BE49-F238E27FC236}">
                <a16:creationId xmlns:a16="http://schemas.microsoft.com/office/drawing/2014/main" id="{0CE0106F-66DC-36E0-2A90-66895FC2C76F}"/>
              </a:ext>
            </a:extLst>
          </p:cNvPr>
          <p:cNvSpPr/>
          <p:nvPr/>
        </p:nvSpPr>
        <p:spPr bwMode="gray">
          <a:xfrm>
            <a:off x="7381027" y="338060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0" name="正方形/長方形 69">
            <a:extLst>
              <a:ext uri="{FF2B5EF4-FFF2-40B4-BE49-F238E27FC236}">
                <a16:creationId xmlns:a16="http://schemas.microsoft.com/office/drawing/2014/main" id="{DF70C90A-2876-C425-3D83-622AA0D8571C}"/>
              </a:ext>
            </a:extLst>
          </p:cNvPr>
          <p:cNvSpPr/>
          <p:nvPr/>
        </p:nvSpPr>
        <p:spPr bwMode="gray">
          <a:xfrm>
            <a:off x="7065921" y="3488153"/>
            <a:ext cx="630211"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1" name="正方形/長方形 70">
            <a:extLst>
              <a:ext uri="{FF2B5EF4-FFF2-40B4-BE49-F238E27FC236}">
                <a16:creationId xmlns:a16="http://schemas.microsoft.com/office/drawing/2014/main" id="{D2A9BC6B-7956-1331-9DE4-5E6A8DD215F8}"/>
              </a:ext>
            </a:extLst>
          </p:cNvPr>
          <p:cNvSpPr/>
          <p:nvPr/>
        </p:nvSpPr>
        <p:spPr bwMode="gray">
          <a:xfrm>
            <a:off x="8030980" y="338060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2" name="正方形/長方形 71">
            <a:extLst>
              <a:ext uri="{FF2B5EF4-FFF2-40B4-BE49-F238E27FC236}">
                <a16:creationId xmlns:a16="http://schemas.microsoft.com/office/drawing/2014/main" id="{375CA21D-27ED-CA2D-65E9-66DA8D86138D}"/>
              </a:ext>
            </a:extLst>
          </p:cNvPr>
          <p:cNvSpPr/>
          <p:nvPr/>
        </p:nvSpPr>
        <p:spPr bwMode="gray">
          <a:xfrm>
            <a:off x="8346086" y="338060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3" name="正方形/長方形 72">
            <a:extLst>
              <a:ext uri="{FF2B5EF4-FFF2-40B4-BE49-F238E27FC236}">
                <a16:creationId xmlns:a16="http://schemas.microsoft.com/office/drawing/2014/main" id="{352A2A79-DA5B-7A38-3A86-39C7BFF8FC81}"/>
              </a:ext>
            </a:extLst>
          </p:cNvPr>
          <p:cNvSpPr/>
          <p:nvPr/>
        </p:nvSpPr>
        <p:spPr bwMode="gray">
          <a:xfrm>
            <a:off x="8030979" y="3488153"/>
            <a:ext cx="630211"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4" name="楕円 73">
            <a:extLst>
              <a:ext uri="{FF2B5EF4-FFF2-40B4-BE49-F238E27FC236}">
                <a16:creationId xmlns:a16="http://schemas.microsoft.com/office/drawing/2014/main" id="{7E98734D-D2AE-CA60-671C-B2700FA89A80}"/>
              </a:ext>
            </a:extLst>
          </p:cNvPr>
          <p:cNvSpPr/>
          <p:nvPr/>
        </p:nvSpPr>
        <p:spPr bwMode="gray">
          <a:xfrm>
            <a:off x="7119684" y="3751587"/>
            <a:ext cx="101712" cy="101712"/>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5" name="楕円 74">
            <a:extLst>
              <a:ext uri="{FF2B5EF4-FFF2-40B4-BE49-F238E27FC236}">
                <a16:creationId xmlns:a16="http://schemas.microsoft.com/office/drawing/2014/main" id="{BFA31404-7D66-9DF6-46D5-F2593EEC6F6A}"/>
              </a:ext>
            </a:extLst>
          </p:cNvPr>
          <p:cNvSpPr/>
          <p:nvPr/>
        </p:nvSpPr>
        <p:spPr bwMode="gray">
          <a:xfrm>
            <a:off x="8141974" y="3751586"/>
            <a:ext cx="101712" cy="101712"/>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6" name="正方形/長方形 75">
            <a:extLst>
              <a:ext uri="{FF2B5EF4-FFF2-40B4-BE49-F238E27FC236}">
                <a16:creationId xmlns:a16="http://schemas.microsoft.com/office/drawing/2014/main" id="{DBB74955-6EB6-EC4A-3D1A-90B835BA68FA}"/>
              </a:ext>
            </a:extLst>
          </p:cNvPr>
          <p:cNvSpPr/>
          <p:nvPr/>
        </p:nvSpPr>
        <p:spPr bwMode="gray">
          <a:xfrm>
            <a:off x="6728701" y="3624482"/>
            <a:ext cx="45719" cy="7512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7" name="四角形: 角を丸くする 76">
            <a:extLst>
              <a:ext uri="{FF2B5EF4-FFF2-40B4-BE49-F238E27FC236}">
                <a16:creationId xmlns:a16="http://schemas.microsoft.com/office/drawing/2014/main" id="{FAAD178B-5296-ED0F-6B51-45508476FA3A}"/>
              </a:ext>
            </a:extLst>
          </p:cNvPr>
          <p:cNvSpPr/>
          <p:nvPr/>
        </p:nvSpPr>
        <p:spPr bwMode="gray">
          <a:xfrm>
            <a:off x="6711429" y="3548968"/>
            <a:ext cx="79436" cy="55870"/>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1" name="正方形/長方形 90">
            <a:extLst>
              <a:ext uri="{FF2B5EF4-FFF2-40B4-BE49-F238E27FC236}">
                <a16:creationId xmlns:a16="http://schemas.microsoft.com/office/drawing/2014/main" id="{759D5A95-F661-8F02-1A11-7216F726611D}"/>
              </a:ext>
            </a:extLst>
          </p:cNvPr>
          <p:cNvSpPr/>
          <p:nvPr/>
        </p:nvSpPr>
        <p:spPr bwMode="gray">
          <a:xfrm>
            <a:off x="6727783" y="3242239"/>
            <a:ext cx="138054" cy="48018"/>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3" name="二等辺三角形 92">
            <a:extLst>
              <a:ext uri="{FF2B5EF4-FFF2-40B4-BE49-F238E27FC236}">
                <a16:creationId xmlns:a16="http://schemas.microsoft.com/office/drawing/2014/main" id="{2A96BD53-7BF8-422B-1FDB-9F9A4B598FBD}"/>
              </a:ext>
            </a:extLst>
          </p:cNvPr>
          <p:cNvSpPr/>
          <p:nvPr/>
        </p:nvSpPr>
        <p:spPr bwMode="gray">
          <a:xfrm rot="5400000">
            <a:off x="6335932" y="3015224"/>
            <a:ext cx="291852" cy="489426"/>
          </a:xfrm>
          <a:prstGeom prst="triangle">
            <a:avLst/>
          </a:prstGeom>
          <a:solidFill>
            <a:schemeClr val="accent6">
              <a:alpha val="50000"/>
            </a:scheme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4" name="正方形/長方形 93">
            <a:extLst>
              <a:ext uri="{FF2B5EF4-FFF2-40B4-BE49-F238E27FC236}">
                <a16:creationId xmlns:a16="http://schemas.microsoft.com/office/drawing/2014/main" id="{E2577FEB-9CEE-3374-CC3C-6C5859D22212}"/>
              </a:ext>
            </a:extLst>
          </p:cNvPr>
          <p:cNvSpPr/>
          <p:nvPr/>
        </p:nvSpPr>
        <p:spPr bwMode="gray">
          <a:xfrm>
            <a:off x="6726570" y="3235927"/>
            <a:ext cx="45719" cy="48018"/>
          </a:xfrm>
          <a:prstGeom prst="rect">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5" name="二等辺三角形 94">
            <a:extLst>
              <a:ext uri="{FF2B5EF4-FFF2-40B4-BE49-F238E27FC236}">
                <a16:creationId xmlns:a16="http://schemas.microsoft.com/office/drawing/2014/main" id="{E57318D6-114C-35F3-1A05-74786B5359AD}"/>
              </a:ext>
            </a:extLst>
          </p:cNvPr>
          <p:cNvSpPr/>
          <p:nvPr/>
        </p:nvSpPr>
        <p:spPr bwMode="gray">
          <a:xfrm rot="5400000">
            <a:off x="6336278" y="3331119"/>
            <a:ext cx="291852" cy="489426"/>
          </a:xfrm>
          <a:prstGeom prst="triangle">
            <a:avLst/>
          </a:prstGeom>
          <a:solidFill>
            <a:schemeClr val="accent6">
              <a:alpha val="50000"/>
            </a:scheme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6" name="正方形/長方形 95">
            <a:extLst>
              <a:ext uri="{FF2B5EF4-FFF2-40B4-BE49-F238E27FC236}">
                <a16:creationId xmlns:a16="http://schemas.microsoft.com/office/drawing/2014/main" id="{1BB778B4-16B5-4B61-716C-4588D51C8C9E}"/>
              </a:ext>
            </a:extLst>
          </p:cNvPr>
          <p:cNvSpPr/>
          <p:nvPr/>
        </p:nvSpPr>
        <p:spPr bwMode="gray">
          <a:xfrm>
            <a:off x="6726916" y="3551822"/>
            <a:ext cx="45719" cy="48018"/>
          </a:xfrm>
          <a:prstGeom prst="rect">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7" name="二等辺三角形 96">
            <a:extLst>
              <a:ext uri="{FF2B5EF4-FFF2-40B4-BE49-F238E27FC236}">
                <a16:creationId xmlns:a16="http://schemas.microsoft.com/office/drawing/2014/main" id="{258DB2D7-68C2-50BE-5105-65FA0BEF5A3F}"/>
              </a:ext>
            </a:extLst>
          </p:cNvPr>
          <p:cNvSpPr/>
          <p:nvPr/>
        </p:nvSpPr>
        <p:spPr bwMode="gray">
          <a:xfrm rot="5400000">
            <a:off x="6434205" y="3063843"/>
            <a:ext cx="291852" cy="392192"/>
          </a:xfrm>
          <a:prstGeom prst="triangle">
            <a:avLst/>
          </a:prstGeom>
          <a:solidFill>
            <a:srgbClr val="DA291C">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8" name="正方形/長方形 97">
            <a:extLst>
              <a:ext uri="{FF2B5EF4-FFF2-40B4-BE49-F238E27FC236}">
                <a16:creationId xmlns:a16="http://schemas.microsoft.com/office/drawing/2014/main" id="{2584F8BA-D4E3-41B9-8C91-03B1A88B7BF0}"/>
              </a:ext>
            </a:extLst>
          </p:cNvPr>
          <p:cNvSpPr/>
          <p:nvPr/>
        </p:nvSpPr>
        <p:spPr bwMode="gray">
          <a:xfrm>
            <a:off x="6776226" y="3235929"/>
            <a:ext cx="45719" cy="48018"/>
          </a:xfrm>
          <a:prstGeom prst="rect">
            <a:avLst/>
          </a:prstGeom>
          <a:solidFill>
            <a:srgbClr val="DA291C">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9" name="二等辺三角形 98">
            <a:extLst>
              <a:ext uri="{FF2B5EF4-FFF2-40B4-BE49-F238E27FC236}">
                <a16:creationId xmlns:a16="http://schemas.microsoft.com/office/drawing/2014/main" id="{805A70C5-8BFE-4769-8244-441CEE77AE50}"/>
              </a:ext>
            </a:extLst>
          </p:cNvPr>
          <p:cNvSpPr/>
          <p:nvPr/>
        </p:nvSpPr>
        <p:spPr bwMode="gray">
          <a:xfrm>
            <a:off x="6576706" y="3282108"/>
            <a:ext cx="531126" cy="195447"/>
          </a:xfrm>
          <a:prstGeom prst="triangle">
            <a:avLst/>
          </a:prstGeom>
          <a:solidFill>
            <a:schemeClr val="accent2">
              <a:alpha val="50000"/>
            </a:scheme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0" name="正方形/長方形 99">
            <a:extLst>
              <a:ext uri="{FF2B5EF4-FFF2-40B4-BE49-F238E27FC236}">
                <a16:creationId xmlns:a16="http://schemas.microsoft.com/office/drawing/2014/main" id="{54452DC9-DB46-F509-080F-A91AFB23A91E}"/>
              </a:ext>
            </a:extLst>
          </p:cNvPr>
          <p:cNvSpPr/>
          <p:nvPr/>
        </p:nvSpPr>
        <p:spPr bwMode="gray">
          <a:xfrm rot="16200000">
            <a:off x="6819409" y="3235240"/>
            <a:ext cx="45719" cy="48018"/>
          </a:xfrm>
          <a:prstGeom prst="rect">
            <a:avLst/>
          </a:prstGeom>
          <a:solidFill>
            <a:schemeClr val="accent2">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1" name="二等辺三角形 100">
            <a:extLst>
              <a:ext uri="{FF2B5EF4-FFF2-40B4-BE49-F238E27FC236}">
                <a16:creationId xmlns:a16="http://schemas.microsoft.com/office/drawing/2014/main" id="{F61F1172-30BC-1127-9876-FF10A49667B9}"/>
              </a:ext>
            </a:extLst>
          </p:cNvPr>
          <p:cNvSpPr/>
          <p:nvPr/>
        </p:nvSpPr>
        <p:spPr bwMode="gray">
          <a:xfrm rot="5400000">
            <a:off x="6363284" y="3487014"/>
            <a:ext cx="531126" cy="195447"/>
          </a:xfrm>
          <a:prstGeom prst="triangle">
            <a:avLst/>
          </a:prstGeom>
          <a:solidFill>
            <a:schemeClr val="accent2">
              <a:alpha val="50000"/>
            </a:scheme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2" name="正方形/長方形 101">
            <a:extLst>
              <a:ext uri="{FF2B5EF4-FFF2-40B4-BE49-F238E27FC236}">
                <a16:creationId xmlns:a16="http://schemas.microsoft.com/office/drawing/2014/main" id="{B9031C43-87B5-3216-7CAC-AEC74EABD198}"/>
              </a:ext>
            </a:extLst>
          </p:cNvPr>
          <p:cNvSpPr/>
          <p:nvPr/>
        </p:nvSpPr>
        <p:spPr bwMode="gray">
          <a:xfrm>
            <a:off x="6726570" y="3560728"/>
            <a:ext cx="45719" cy="48018"/>
          </a:xfrm>
          <a:prstGeom prst="rect">
            <a:avLst/>
          </a:prstGeom>
          <a:solidFill>
            <a:schemeClr val="accent2">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9" name="二等辺三角形 108">
            <a:extLst>
              <a:ext uri="{FF2B5EF4-FFF2-40B4-BE49-F238E27FC236}">
                <a16:creationId xmlns:a16="http://schemas.microsoft.com/office/drawing/2014/main" id="{CE252E40-333D-5396-BDC5-5477701FE783}"/>
              </a:ext>
            </a:extLst>
          </p:cNvPr>
          <p:cNvSpPr/>
          <p:nvPr/>
        </p:nvSpPr>
        <p:spPr bwMode="gray">
          <a:xfrm rot="5400000">
            <a:off x="6406931" y="3435910"/>
            <a:ext cx="339942" cy="279841"/>
          </a:xfrm>
          <a:prstGeom prst="triangle">
            <a:avLst/>
          </a:prstGeom>
          <a:solidFill>
            <a:srgbClr val="FFCD00">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0" name="正方形/長方形 109">
            <a:extLst>
              <a:ext uri="{FF2B5EF4-FFF2-40B4-BE49-F238E27FC236}">
                <a16:creationId xmlns:a16="http://schemas.microsoft.com/office/drawing/2014/main" id="{5CC4520A-7EC6-5D60-920C-C810557E19D1}"/>
              </a:ext>
            </a:extLst>
          </p:cNvPr>
          <p:cNvSpPr/>
          <p:nvPr/>
        </p:nvSpPr>
        <p:spPr bwMode="gray">
          <a:xfrm>
            <a:off x="6716822" y="3551821"/>
            <a:ext cx="45719" cy="48018"/>
          </a:xfrm>
          <a:prstGeom prst="rect">
            <a:avLst/>
          </a:prstGeom>
          <a:solidFill>
            <a:srgbClr val="FFCD00">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7" name="二等辺三角形 116">
            <a:extLst>
              <a:ext uri="{FF2B5EF4-FFF2-40B4-BE49-F238E27FC236}">
                <a16:creationId xmlns:a16="http://schemas.microsoft.com/office/drawing/2014/main" id="{2EFF41D5-D505-D882-732F-E3DD49173E06}"/>
              </a:ext>
            </a:extLst>
          </p:cNvPr>
          <p:cNvSpPr/>
          <p:nvPr/>
        </p:nvSpPr>
        <p:spPr bwMode="gray">
          <a:xfrm rot="5400000">
            <a:off x="6419801" y="3126481"/>
            <a:ext cx="339942" cy="279841"/>
          </a:xfrm>
          <a:prstGeom prst="triangle">
            <a:avLst/>
          </a:prstGeom>
          <a:solidFill>
            <a:srgbClr val="FFCD00">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8" name="正方形/長方形 117">
            <a:extLst>
              <a:ext uri="{FF2B5EF4-FFF2-40B4-BE49-F238E27FC236}">
                <a16:creationId xmlns:a16="http://schemas.microsoft.com/office/drawing/2014/main" id="{79FF4CF3-F76E-BEBF-89C5-4A9A81002F37}"/>
              </a:ext>
            </a:extLst>
          </p:cNvPr>
          <p:cNvSpPr/>
          <p:nvPr/>
        </p:nvSpPr>
        <p:spPr bwMode="gray">
          <a:xfrm>
            <a:off x="6729692" y="3242392"/>
            <a:ext cx="45719" cy="48018"/>
          </a:xfrm>
          <a:prstGeom prst="rect">
            <a:avLst/>
          </a:prstGeom>
          <a:solidFill>
            <a:srgbClr val="FFCD00">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2" name="二等辺三角形 121">
            <a:extLst>
              <a:ext uri="{FF2B5EF4-FFF2-40B4-BE49-F238E27FC236}">
                <a16:creationId xmlns:a16="http://schemas.microsoft.com/office/drawing/2014/main" id="{FEEFA4C9-30D9-3187-1B4B-F0E3F464B272}"/>
              </a:ext>
            </a:extLst>
          </p:cNvPr>
          <p:cNvSpPr/>
          <p:nvPr/>
        </p:nvSpPr>
        <p:spPr bwMode="gray">
          <a:xfrm>
            <a:off x="6587017" y="3284860"/>
            <a:ext cx="339942" cy="279841"/>
          </a:xfrm>
          <a:prstGeom prst="triangle">
            <a:avLst/>
          </a:prstGeom>
          <a:solidFill>
            <a:srgbClr val="FFCD00">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3" name="正方形/長方形 122">
            <a:extLst>
              <a:ext uri="{FF2B5EF4-FFF2-40B4-BE49-F238E27FC236}">
                <a16:creationId xmlns:a16="http://schemas.microsoft.com/office/drawing/2014/main" id="{BFEA7DD2-86B5-35BA-62C8-EE36C4C4B1DA}"/>
              </a:ext>
            </a:extLst>
          </p:cNvPr>
          <p:cNvSpPr/>
          <p:nvPr/>
        </p:nvSpPr>
        <p:spPr bwMode="gray">
          <a:xfrm rot="16200000">
            <a:off x="6734128" y="3237992"/>
            <a:ext cx="45719" cy="48018"/>
          </a:xfrm>
          <a:prstGeom prst="rect">
            <a:avLst/>
          </a:prstGeom>
          <a:solidFill>
            <a:srgbClr val="FFCD00">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8" name="二等辺三角形 127">
            <a:extLst>
              <a:ext uri="{FF2B5EF4-FFF2-40B4-BE49-F238E27FC236}">
                <a16:creationId xmlns:a16="http://schemas.microsoft.com/office/drawing/2014/main" id="{F6E28EF7-886F-331C-56C9-36063507B6B3}"/>
              </a:ext>
            </a:extLst>
          </p:cNvPr>
          <p:cNvSpPr/>
          <p:nvPr/>
        </p:nvSpPr>
        <p:spPr bwMode="gray">
          <a:xfrm rot="16200000">
            <a:off x="8728423" y="3123740"/>
            <a:ext cx="339942" cy="279841"/>
          </a:xfrm>
          <a:prstGeom prst="triangle">
            <a:avLst/>
          </a:prstGeom>
          <a:solidFill>
            <a:srgbClr val="FFCD00">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9" name="正方形/長方形 128">
            <a:extLst>
              <a:ext uri="{FF2B5EF4-FFF2-40B4-BE49-F238E27FC236}">
                <a16:creationId xmlns:a16="http://schemas.microsoft.com/office/drawing/2014/main" id="{14DB092A-384D-967D-90C4-BCA2DE816D02}"/>
              </a:ext>
            </a:extLst>
          </p:cNvPr>
          <p:cNvSpPr/>
          <p:nvPr/>
        </p:nvSpPr>
        <p:spPr bwMode="gray">
          <a:xfrm rot="10800000">
            <a:off x="8712755" y="3239652"/>
            <a:ext cx="45719" cy="48018"/>
          </a:xfrm>
          <a:prstGeom prst="rect">
            <a:avLst/>
          </a:prstGeom>
          <a:solidFill>
            <a:srgbClr val="FFCD00">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1" name="二等辺三角形 130">
            <a:extLst>
              <a:ext uri="{FF2B5EF4-FFF2-40B4-BE49-F238E27FC236}">
                <a16:creationId xmlns:a16="http://schemas.microsoft.com/office/drawing/2014/main" id="{09005C3C-E8F8-D84C-EE30-664CD2BDF436}"/>
              </a:ext>
            </a:extLst>
          </p:cNvPr>
          <p:cNvSpPr/>
          <p:nvPr/>
        </p:nvSpPr>
        <p:spPr bwMode="gray">
          <a:xfrm rot="16200000">
            <a:off x="8590428" y="3513448"/>
            <a:ext cx="531126" cy="195447"/>
          </a:xfrm>
          <a:prstGeom prst="triangle">
            <a:avLst/>
          </a:prstGeom>
          <a:solidFill>
            <a:schemeClr val="accent2">
              <a:alpha val="50000"/>
            </a:scheme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2" name="正方形/長方形 131">
            <a:extLst>
              <a:ext uri="{FF2B5EF4-FFF2-40B4-BE49-F238E27FC236}">
                <a16:creationId xmlns:a16="http://schemas.microsoft.com/office/drawing/2014/main" id="{406137FF-63B2-294C-F9C5-B15C78090AE1}"/>
              </a:ext>
            </a:extLst>
          </p:cNvPr>
          <p:cNvSpPr/>
          <p:nvPr/>
        </p:nvSpPr>
        <p:spPr bwMode="gray">
          <a:xfrm rot="10800000">
            <a:off x="8712549" y="3587163"/>
            <a:ext cx="45719" cy="48018"/>
          </a:xfrm>
          <a:prstGeom prst="rect">
            <a:avLst/>
          </a:prstGeom>
          <a:solidFill>
            <a:schemeClr val="accent2">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3" name="正方形/長方形 132">
            <a:extLst>
              <a:ext uri="{FF2B5EF4-FFF2-40B4-BE49-F238E27FC236}">
                <a16:creationId xmlns:a16="http://schemas.microsoft.com/office/drawing/2014/main" id="{11D90BB7-12EA-790B-2251-DBA5C0808909}"/>
              </a:ext>
            </a:extLst>
          </p:cNvPr>
          <p:cNvSpPr/>
          <p:nvPr/>
        </p:nvSpPr>
        <p:spPr bwMode="gray">
          <a:xfrm rot="10800000">
            <a:off x="8707664" y="3239872"/>
            <a:ext cx="45719" cy="48018"/>
          </a:xfrm>
          <a:prstGeom prst="rect">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4" name="二等辺三角形 133">
            <a:extLst>
              <a:ext uri="{FF2B5EF4-FFF2-40B4-BE49-F238E27FC236}">
                <a16:creationId xmlns:a16="http://schemas.microsoft.com/office/drawing/2014/main" id="{20A25FE7-A2BD-48D1-0F3D-CF30CA74334C}"/>
              </a:ext>
            </a:extLst>
          </p:cNvPr>
          <p:cNvSpPr/>
          <p:nvPr/>
        </p:nvSpPr>
        <p:spPr bwMode="gray">
          <a:xfrm rot="16200000">
            <a:off x="8856673" y="3019166"/>
            <a:ext cx="291852" cy="489426"/>
          </a:xfrm>
          <a:prstGeom prst="triangle">
            <a:avLst/>
          </a:prstGeom>
          <a:solidFill>
            <a:schemeClr val="accent6">
              <a:alpha val="50000"/>
            </a:scheme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7" name="正方形/長方形 136">
            <a:extLst>
              <a:ext uri="{FF2B5EF4-FFF2-40B4-BE49-F238E27FC236}">
                <a16:creationId xmlns:a16="http://schemas.microsoft.com/office/drawing/2014/main" id="{79287030-E5D7-B706-28EF-8480120F0065}"/>
              </a:ext>
            </a:extLst>
          </p:cNvPr>
          <p:cNvSpPr/>
          <p:nvPr/>
        </p:nvSpPr>
        <p:spPr bwMode="gray">
          <a:xfrm rot="10800000">
            <a:off x="8712523" y="3587167"/>
            <a:ext cx="45719" cy="48018"/>
          </a:xfrm>
          <a:prstGeom prst="rect">
            <a:avLst/>
          </a:prstGeom>
          <a:solidFill>
            <a:srgbClr val="ED8B00">
              <a:alpha val="49804"/>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8" name="二等辺三角形 137">
            <a:extLst>
              <a:ext uri="{FF2B5EF4-FFF2-40B4-BE49-F238E27FC236}">
                <a16:creationId xmlns:a16="http://schemas.microsoft.com/office/drawing/2014/main" id="{C626561C-BE0E-8419-C86C-36FAACF1AD9A}"/>
              </a:ext>
            </a:extLst>
          </p:cNvPr>
          <p:cNvSpPr/>
          <p:nvPr/>
        </p:nvSpPr>
        <p:spPr bwMode="gray">
          <a:xfrm rot="16200000">
            <a:off x="8979632" y="3306778"/>
            <a:ext cx="175018" cy="608792"/>
          </a:xfrm>
          <a:prstGeom prst="triangle">
            <a:avLst/>
          </a:prstGeom>
          <a:solidFill>
            <a:srgbClr val="ED8B00">
              <a:alpha val="49804"/>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1" name="正方形/長方形 140">
            <a:extLst>
              <a:ext uri="{FF2B5EF4-FFF2-40B4-BE49-F238E27FC236}">
                <a16:creationId xmlns:a16="http://schemas.microsoft.com/office/drawing/2014/main" id="{2678A4A1-ED94-29A0-2812-DF24B1BDCCF7}"/>
              </a:ext>
            </a:extLst>
          </p:cNvPr>
          <p:cNvSpPr/>
          <p:nvPr/>
        </p:nvSpPr>
        <p:spPr bwMode="gray">
          <a:xfrm>
            <a:off x="6728739" y="3556252"/>
            <a:ext cx="45719" cy="48018"/>
          </a:xfrm>
          <a:prstGeom prst="rect">
            <a:avLst/>
          </a:prstGeom>
          <a:solidFill>
            <a:srgbClr val="ED8B00">
              <a:alpha val="49804"/>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2" name="二等辺三角形 141">
            <a:extLst>
              <a:ext uri="{FF2B5EF4-FFF2-40B4-BE49-F238E27FC236}">
                <a16:creationId xmlns:a16="http://schemas.microsoft.com/office/drawing/2014/main" id="{A91F79F6-DB23-85C3-4140-E7EB864FBC52}"/>
              </a:ext>
            </a:extLst>
          </p:cNvPr>
          <p:cNvSpPr/>
          <p:nvPr/>
        </p:nvSpPr>
        <p:spPr bwMode="gray">
          <a:xfrm rot="5400000">
            <a:off x="6332331" y="3275867"/>
            <a:ext cx="175018" cy="608792"/>
          </a:xfrm>
          <a:prstGeom prst="triangle">
            <a:avLst/>
          </a:prstGeom>
          <a:solidFill>
            <a:srgbClr val="ED8B00">
              <a:alpha val="49804"/>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4" name="正方形/長方形 143">
            <a:extLst>
              <a:ext uri="{FF2B5EF4-FFF2-40B4-BE49-F238E27FC236}">
                <a16:creationId xmlns:a16="http://schemas.microsoft.com/office/drawing/2014/main" id="{3F910AD9-9F3C-C5E0-1690-B82CC1F5CECD}"/>
              </a:ext>
            </a:extLst>
          </p:cNvPr>
          <p:cNvSpPr/>
          <p:nvPr/>
        </p:nvSpPr>
        <p:spPr bwMode="gray">
          <a:xfrm>
            <a:off x="6722171" y="5087303"/>
            <a:ext cx="2030069" cy="512230"/>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6" name="正方形/長方形 145">
            <a:extLst>
              <a:ext uri="{FF2B5EF4-FFF2-40B4-BE49-F238E27FC236}">
                <a16:creationId xmlns:a16="http://schemas.microsoft.com/office/drawing/2014/main" id="{C7B8816C-AB4E-5BE2-0117-EDF2A045C0B5}"/>
              </a:ext>
            </a:extLst>
          </p:cNvPr>
          <p:cNvSpPr/>
          <p:nvPr/>
        </p:nvSpPr>
        <p:spPr bwMode="gray">
          <a:xfrm rot="16200000">
            <a:off x="6715358" y="5078070"/>
            <a:ext cx="45719" cy="48018"/>
          </a:xfrm>
          <a:prstGeom prst="rect">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8" name="部分円 147">
            <a:extLst>
              <a:ext uri="{FF2B5EF4-FFF2-40B4-BE49-F238E27FC236}">
                <a16:creationId xmlns:a16="http://schemas.microsoft.com/office/drawing/2014/main" id="{6E1E7952-8144-554F-D603-453D7CFD8C85}"/>
              </a:ext>
            </a:extLst>
          </p:cNvPr>
          <p:cNvSpPr/>
          <p:nvPr/>
        </p:nvSpPr>
        <p:spPr bwMode="gray">
          <a:xfrm rot="5400000">
            <a:off x="6275797" y="4648996"/>
            <a:ext cx="892745" cy="860448"/>
          </a:xfrm>
          <a:prstGeom prst="pie">
            <a:avLst>
              <a:gd name="adj1" fmla="val 1822259"/>
              <a:gd name="adj2" fmla="val 15885061"/>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52" name="正方形/長方形 151">
            <a:extLst>
              <a:ext uri="{FF2B5EF4-FFF2-40B4-BE49-F238E27FC236}">
                <a16:creationId xmlns:a16="http://schemas.microsoft.com/office/drawing/2014/main" id="{979E210D-17DD-4B07-C83E-86BE73B12CFF}"/>
              </a:ext>
            </a:extLst>
          </p:cNvPr>
          <p:cNvSpPr/>
          <p:nvPr/>
        </p:nvSpPr>
        <p:spPr bwMode="gray">
          <a:xfrm rot="16200000" flipH="1">
            <a:off x="6715701" y="5554648"/>
            <a:ext cx="45719" cy="48018"/>
          </a:xfrm>
          <a:prstGeom prst="rect">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53" name="部分円 152">
            <a:extLst>
              <a:ext uri="{FF2B5EF4-FFF2-40B4-BE49-F238E27FC236}">
                <a16:creationId xmlns:a16="http://schemas.microsoft.com/office/drawing/2014/main" id="{8AE21A9A-CC09-B036-6336-41AC5645653A}"/>
              </a:ext>
            </a:extLst>
          </p:cNvPr>
          <p:cNvSpPr/>
          <p:nvPr/>
        </p:nvSpPr>
        <p:spPr bwMode="gray">
          <a:xfrm rot="5400000" flipH="1">
            <a:off x="6276139" y="5171292"/>
            <a:ext cx="892748" cy="860448"/>
          </a:xfrm>
          <a:prstGeom prst="pie">
            <a:avLst>
              <a:gd name="adj1" fmla="val 1822259"/>
              <a:gd name="adj2" fmla="val 15885061"/>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55" name="正方形/長方形 154">
            <a:extLst>
              <a:ext uri="{FF2B5EF4-FFF2-40B4-BE49-F238E27FC236}">
                <a16:creationId xmlns:a16="http://schemas.microsoft.com/office/drawing/2014/main" id="{C5789350-B02A-E649-B22B-E071ACCDCD84}"/>
              </a:ext>
            </a:extLst>
          </p:cNvPr>
          <p:cNvSpPr/>
          <p:nvPr/>
        </p:nvSpPr>
        <p:spPr bwMode="gray">
          <a:xfrm rot="16200000" flipH="1">
            <a:off x="6715357" y="5552663"/>
            <a:ext cx="45719" cy="48018"/>
          </a:xfrm>
          <a:prstGeom prst="rect">
            <a:avLst/>
          </a:prstGeom>
          <a:solidFill>
            <a:schemeClr val="accent1">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56" name="部分円 155">
            <a:extLst>
              <a:ext uri="{FF2B5EF4-FFF2-40B4-BE49-F238E27FC236}">
                <a16:creationId xmlns:a16="http://schemas.microsoft.com/office/drawing/2014/main" id="{759A0A4B-8A09-8996-F1EC-0B3A83CC0892}"/>
              </a:ext>
            </a:extLst>
          </p:cNvPr>
          <p:cNvSpPr/>
          <p:nvPr/>
        </p:nvSpPr>
        <p:spPr bwMode="gray">
          <a:xfrm rot="5400000" flipH="1">
            <a:off x="6484699" y="5370656"/>
            <a:ext cx="474940" cy="457756"/>
          </a:xfrm>
          <a:prstGeom prst="pie">
            <a:avLst>
              <a:gd name="adj1" fmla="val 5416891"/>
              <a:gd name="adj2" fmla="val 16189990"/>
            </a:avLst>
          </a:prstGeom>
          <a:solidFill>
            <a:schemeClr val="accent2">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58" name="正方形/長方形 157">
            <a:extLst>
              <a:ext uri="{FF2B5EF4-FFF2-40B4-BE49-F238E27FC236}">
                <a16:creationId xmlns:a16="http://schemas.microsoft.com/office/drawing/2014/main" id="{A8B17FC3-2B36-3BC8-1F33-957BA756EC97}"/>
              </a:ext>
            </a:extLst>
          </p:cNvPr>
          <p:cNvSpPr/>
          <p:nvPr/>
        </p:nvSpPr>
        <p:spPr bwMode="gray">
          <a:xfrm rot="5400000" flipH="1">
            <a:off x="6721093" y="5074425"/>
            <a:ext cx="45719" cy="48018"/>
          </a:xfrm>
          <a:prstGeom prst="rect">
            <a:avLst/>
          </a:prstGeom>
          <a:solidFill>
            <a:schemeClr val="accent1">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59" name="部分円 158">
            <a:extLst>
              <a:ext uri="{FF2B5EF4-FFF2-40B4-BE49-F238E27FC236}">
                <a16:creationId xmlns:a16="http://schemas.microsoft.com/office/drawing/2014/main" id="{9C1901E7-D85F-2B69-EAA5-0388353685E0}"/>
              </a:ext>
            </a:extLst>
          </p:cNvPr>
          <p:cNvSpPr/>
          <p:nvPr/>
        </p:nvSpPr>
        <p:spPr bwMode="gray">
          <a:xfrm rot="16200000" flipH="1">
            <a:off x="6522531" y="4846694"/>
            <a:ext cx="474940" cy="457756"/>
          </a:xfrm>
          <a:prstGeom prst="pie">
            <a:avLst>
              <a:gd name="adj1" fmla="val 5416891"/>
              <a:gd name="adj2" fmla="val 16189990"/>
            </a:avLst>
          </a:prstGeom>
          <a:solidFill>
            <a:schemeClr val="accent2">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61" name="二等辺三角形 160">
            <a:extLst>
              <a:ext uri="{FF2B5EF4-FFF2-40B4-BE49-F238E27FC236}">
                <a16:creationId xmlns:a16="http://schemas.microsoft.com/office/drawing/2014/main" id="{B6A80A69-40DD-7A2F-CD39-4130A4FB57A4}"/>
              </a:ext>
            </a:extLst>
          </p:cNvPr>
          <p:cNvSpPr/>
          <p:nvPr/>
        </p:nvSpPr>
        <p:spPr bwMode="gray">
          <a:xfrm rot="14394924">
            <a:off x="6751388" y="4729285"/>
            <a:ext cx="486580" cy="486821"/>
          </a:xfrm>
          <a:prstGeom prst="triangle">
            <a:avLst/>
          </a:prstGeom>
          <a:solidFill>
            <a:srgbClr val="FFCD00">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62" name="正方形/長方形 161">
            <a:extLst>
              <a:ext uri="{FF2B5EF4-FFF2-40B4-BE49-F238E27FC236}">
                <a16:creationId xmlns:a16="http://schemas.microsoft.com/office/drawing/2014/main" id="{EA1C50CA-90C3-BACD-D4C5-AA03C738F5EC}"/>
              </a:ext>
            </a:extLst>
          </p:cNvPr>
          <p:cNvSpPr/>
          <p:nvPr/>
        </p:nvSpPr>
        <p:spPr bwMode="gray">
          <a:xfrm rot="8994924">
            <a:off x="6741419" y="5082161"/>
            <a:ext cx="45719" cy="48018"/>
          </a:xfrm>
          <a:prstGeom prst="rect">
            <a:avLst/>
          </a:prstGeom>
          <a:solidFill>
            <a:srgbClr val="FFCD00">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64" name="二等辺三角形 163">
            <a:extLst>
              <a:ext uri="{FF2B5EF4-FFF2-40B4-BE49-F238E27FC236}">
                <a16:creationId xmlns:a16="http://schemas.microsoft.com/office/drawing/2014/main" id="{57E2DC31-7AF0-1A56-A6FF-F4A024539BA4}"/>
              </a:ext>
            </a:extLst>
          </p:cNvPr>
          <p:cNvSpPr/>
          <p:nvPr/>
        </p:nvSpPr>
        <p:spPr bwMode="gray">
          <a:xfrm rot="3096873">
            <a:off x="6278934" y="5486765"/>
            <a:ext cx="486580" cy="486821"/>
          </a:xfrm>
          <a:prstGeom prst="triangle">
            <a:avLst/>
          </a:prstGeom>
          <a:solidFill>
            <a:srgbClr val="FFCD00">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65" name="正方形/長方形 164">
            <a:extLst>
              <a:ext uri="{FF2B5EF4-FFF2-40B4-BE49-F238E27FC236}">
                <a16:creationId xmlns:a16="http://schemas.microsoft.com/office/drawing/2014/main" id="{5438347C-D5AA-E8EA-530F-447957677EA7}"/>
              </a:ext>
            </a:extLst>
          </p:cNvPr>
          <p:cNvSpPr/>
          <p:nvPr/>
        </p:nvSpPr>
        <p:spPr bwMode="gray">
          <a:xfrm rot="19296873">
            <a:off x="6708080" y="5540828"/>
            <a:ext cx="45719" cy="48018"/>
          </a:xfrm>
          <a:prstGeom prst="rect">
            <a:avLst/>
          </a:prstGeom>
          <a:solidFill>
            <a:srgbClr val="FFCD00">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67" name="正方形/長方形 166">
            <a:extLst>
              <a:ext uri="{FF2B5EF4-FFF2-40B4-BE49-F238E27FC236}">
                <a16:creationId xmlns:a16="http://schemas.microsoft.com/office/drawing/2014/main" id="{25EB7C40-76EA-A8F2-4EF3-153B6861CAFC}"/>
              </a:ext>
            </a:extLst>
          </p:cNvPr>
          <p:cNvSpPr/>
          <p:nvPr/>
        </p:nvSpPr>
        <p:spPr bwMode="gray">
          <a:xfrm rot="10800000" flipH="1">
            <a:off x="8706521" y="5322007"/>
            <a:ext cx="45719" cy="48018"/>
          </a:xfrm>
          <a:prstGeom prst="rect">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68" name="部分円 167">
            <a:extLst>
              <a:ext uri="{FF2B5EF4-FFF2-40B4-BE49-F238E27FC236}">
                <a16:creationId xmlns:a16="http://schemas.microsoft.com/office/drawing/2014/main" id="{787AC63D-B039-DEE4-AEEF-BED505386674}"/>
              </a:ext>
            </a:extLst>
          </p:cNvPr>
          <p:cNvSpPr/>
          <p:nvPr/>
        </p:nvSpPr>
        <p:spPr bwMode="gray">
          <a:xfrm flipH="1">
            <a:off x="8305866" y="4931840"/>
            <a:ext cx="892748" cy="860448"/>
          </a:xfrm>
          <a:prstGeom prst="pie">
            <a:avLst>
              <a:gd name="adj1" fmla="val 5342825"/>
              <a:gd name="adj2" fmla="val 16133429"/>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81" name="二等辺三角形 180">
            <a:extLst>
              <a:ext uri="{FF2B5EF4-FFF2-40B4-BE49-F238E27FC236}">
                <a16:creationId xmlns:a16="http://schemas.microsoft.com/office/drawing/2014/main" id="{AEB7874C-C81A-EBC3-E95F-D464E672E121}"/>
              </a:ext>
            </a:extLst>
          </p:cNvPr>
          <p:cNvSpPr/>
          <p:nvPr/>
        </p:nvSpPr>
        <p:spPr bwMode="gray">
          <a:xfrm rot="5400000">
            <a:off x="6191210" y="5099520"/>
            <a:ext cx="451730" cy="608355"/>
          </a:xfrm>
          <a:prstGeom prst="triangle">
            <a:avLst/>
          </a:prstGeom>
          <a:solidFill>
            <a:srgbClr val="DA291C">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82" name="正方形/長方形 181">
            <a:extLst>
              <a:ext uri="{FF2B5EF4-FFF2-40B4-BE49-F238E27FC236}">
                <a16:creationId xmlns:a16="http://schemas.microsoft.com/office/drawing/2014/main" id="{1EB4B29D-B455-DD79-342C-D2CADE728220}"/>
              </a:ext>
            </a:extLst>
          </p:cNvPr>
          <p:cNvSpPr/>
          <p:nvPr/>
        </p:nvSpPr>
        <p:spPr bwMode="gray">
          <a:xfrm>
            <a:off x="6721601" y="5384010"/>
            <a:ext cx="45719" cy="45719"/>
          </a:xfrm>
          <a:prstGeom prst="rect">
            <a:avLst/>
          </a:prstGeom>
          <a:solidFill>
            <a:srgbClr val="DA291C">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85" name="二等辺三角形 184">
            <a:extLst>
              <a:ext uri="{FF2B5EF4-FFF2-40B4-BE49-F238E27FC236}">
                <a16:creationId xmlns:a16="http://schemas.microsoft.com/office/drawing/2014/main" id="{70CD12A1-9F20-B7B0-E281-A03F018A5D3A}"/>
              </a:ext>
            </a:extLst>
          </p:cNvPr>
          <p:cNvSpPr/>
          <p:nvPr/>
        </p:nvSpPr>
        <p:spPr bwMode="gray">
          <a:xfrm rot="5400000">
            <a:off x="6233935" y="5094339"/>
            <a:ext cx="486580" cy="486821"/>
          </a:xfrm>
          <a:prstGeom prst="triangle">
            <a:avLst/>
          </a:prstGeom>
          <a:solidFill>
            <a:srgbClr val="FFCD00">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86" name="正方形/長方形 185">
            <a:extLst>
              <a:ext uri="{FF2B5EF4-FFF2-40B4-BE49-F238E27FC236}">
                <a16:creationId xmlns:a16="http://schemas.microsoft.com/office/drawing/2014/main" id="{AE90B0AF-65CA-1717-C591-221CB709CADD}"/>
              </a:ext>
            </a:extLst>
          </p:cNvPr>
          <p:cNvSpPr/>
          <p:nvPr/>
        </p:nvSpPr>
        <p:spPr bwMode="gray">
          <a:xfrm>
            <a:off x="6720635" y="5313741"/>
            <a:ext cx="45719" cy="48018"/>
          </a:xfrm>
          <a:prstGeom prst="rect">
            <a:avLst/>
          </a:prstGeom>
          <a:solidFill>
            <a:srgbClr val="FFCD00">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91" name="二等辺三角形 190">
            <a:extLst>
              <a:ext uri="{FF2B5EF4-FFF2-40B4-BE49-F238E27FC236}">
                <a16:creationId xmlns:a16="http://schemas.microsoft.com/office/drawing/2014/main" id="{508E29BB-24D7-1294-C582-923DD332BE96}"/>
              </a:ext>
            </a:extLst>
          </p:cNvPr>
          <p:cNvSpPr/>
          <p:nvPr/>
        </p:nvSpPr>
        <p:spPr bwMode="gray">
          <a:xfrm rot="16200000">
            <a:off x="8750742" y="5048457"/>
            <a:ext cx="486580" cy="486821"/>
          </a:xfrm>
          <a:prstGeom prst="triangle">
            <a:avLst/>
          </a:prstGeom>
          <a:solidFill>
            <a:srgbClr val="FFCD00">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92" name="正方形/長方形 191">
            <a:extLst>
              <a:ext uri="{FF2B5EF4-FFF2-40B4-BE49-F238E27FC236}">
                <a16:creationId xmlns:a16="http://schemas.microsoft.com/office/drawing/2014/main" id="{CBFB87C5-70BC-1857-806B-CD2BED5158F8}"/>
              </a:ext>
            </a:extLst>
          </p:cNvPr>
          <p:cNvSpPr/>
          <p:nvPr/>
        </p:nvSpPr>
        <p:spPr bwMode="gray">
          <a:xfrm rot="10800000">
            <a:off x="8704903" y="5267858"/>
            <a:ext cx="45719" cy="48018"/>
          </a:xfrm>
          <a:prstGeom prst="rect">
            <a:avLst/>
          </a:prstGeom>
          <a:solidFill>
            <a:srgbClr val="FFCD00">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0" name="正方形/長方形 199">
            <a:extLst>
              <a:ext uri="{FF2B5EF4-FFF2-40B4-BE49-F238E27FC236}">
                <a16:creationId xmlns:a16="http://schemas.microsoft.com/office/drawing/2014/main" id="{4155A0A0-C0F4-6282-67EC-F7CC4D682646}"/>
              </a:ext>
            </a:extLst>
          </p:cNvPr>
          <p:cNvSpPr/>
          <p:nvPr/>
        </p:nvSpPr>
        <p:spPr bwMode="gray">
          <a:xfrm>
            <a:off x="6720898" y="5302865"/>
            <a:ext cx="45719" cy="48018"/>
          </a:xfrm>
          <a:prstGeom prst="rect">
            <a:avLst/>
          </a:prstGeom>
          <a:solidFill>
            <a:srgbClr val="ED8B00">
              <a:alpha val="49804"/>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1" name="二等辺三角形 200">
            <a:extLst>
              <a:ext uri="{FF2B5EF4-FFF2-40B4-BE49-F238E27FC236}">
                <a16:creationId xmlns:a16="http://schemas.microsoft.com/office/drawing/2014/main" id="{10A88E5D-2F79-653B-9495-C4A707BA2DCD}"/>
              </a:ext>
            </a:extLst>
          </p:cNvPr>
          <p:cNvSpPr/>
          <p:nvPr/>
        </p:nvSpPr>
        <p:spPr bwMode="gray">
          <a:xfrm rot="5400000">
            <a:off x="6091322" y="5119423"/>
            <a:ext cx="835240" cy="414905"/>
          </a:xfrm>
          <a:prstGeom prst="triangle">
            <a:avLst/>
          </a:prstGeom>
          <a:solidFill>
            <a:srgbClr val="ED8B00">
              <a:alpha val="49804"/>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1" name="正方形/長方形 210">
            <a:extLst>
              <a:ext uri="{FF2B5EF4-FFF2-40B4-BE49-F238E27FC236}">
                <a16:creationId xmlns:a16="http://schemas.microsoft.com/office/drawing/2014/main" id="{FAE7D4FC-8A90-FBD1-3F8A-5F8A116B8AFB}"/>
              </a:ext>
            </a:extLst>
          </p:cNvPr>
          <p:cNvSpPr/>
          <p:nvPr/>
        </p:nvSpPr>
        <p:spPr bwMode="gray">
          <a:xfrm>
            <a:off x="6648688" y="1377310"/>
            <a:ext cx="2285447" cy="1165336"/>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凡例</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p>
          <a:p>
            <a:pPr lvl="1" defTabSz="990564" fontAlgn="auto">
              <a:spcBef>
                <a:spcPts val="0"/>
              </a:spcBef>
              <a:spcAft>
                <a:spcPts val="0"/>
              </a:spcAft>
              <a:buSzPct val="100000"/>
            </a:pPr>
            <a:r>
              <a:rPr kumimoji="1" lang="en-US" altLang="ja-JP" sz="1200" dirty="0">
                <a:solidFill>
                  <a:prstClr val="black"/>
                </a:solidFill>
                <a:latin typeface="+mn-lt"/>
                <a:cs typeface="+mn-cs"/>
              </a:rPr>
              <a:t>Long Range LiDAR</a:t>
            </a:r>
          </a:p>
          <a:p>
            <a:pPr lvl="1" defTabSz="990564" fontAlgn="auto">
              <a:spcBef>
                <a:spcPts val="0"/>
              </a:spcBef>
              <a:spcAft>
                <a:spcPts val="0"/>
              </a:spcAft>
              <a:buSzPct val="100000"/>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Short Range LiDAR</a:t>
            </a:r>
          </a:p>
          <a:p>
            <a:pPr lvl="1" defTabSz="990564" fontAlgn="auto">
              <a:spcBef>
                <a:spcPts val="0"/>
              </a:spcBef>
              <a:spcAft>
                <a:spcPts val="0"/>
              </a:spcAft>
              <a:buSzPct val="100000"/>
            </a:pPr>
            <a:r>
              <a:rPr kumimoji="1" lang="en-US" altLang="ja-JP" sz="1200" dirty="0">
                <a:solidFill>
                  <a:prstClr val="black"/>
                </a:solidFill>
                <a:latin typeface="+mn-lt"/>
                <a:cs typeface="+mn-cs"/>
              </a:rPr>
              <a:t>Object Detection Camera</a:t>
            </a:r>
          </a:p>
          <a:p>
            <a:pPr lvl="1" defTabSz="990564" fontAlgn="auto">
              <a:spcBef>
                <a:spcPts val="0"/>
              </a:spcBef>
              <a:spcAft>
                <a:spcPts val="0"/>
              </a:spcAft>
              <a:buSzPct val="100000"/>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Light Recognition Camera</a:t>
            </a:r>
          </a:p>
          <a:p>
            <a:pPr lvl="1" defTabSz="990564" fontAlgn="auto">
              <a:spcBef>
                <a:spcPts val="0"/>
              </a:spcBef>
              <a:spcAft>
                <a:spcPts val="0"/>
              </a:spcAft>
              <a:buSzPct val="100000"/>
            </a:pPr>
            <a:r>
              <a:rPr kumimoji="1" lang="en-US" altLang="ja-JP" sz="1200" dirty="0">
                <a:solidFill>
                  <a:prstClr val="black"/>
                </a:solidFill>
                <a:latin typeface="+mn-lt"/>
                <a:cs typeface="+mn-cs"/>
              </a:rPr>
              <a:t>RADAR</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09" name="正方形/長方形 208">
            <a:extLst>
              <a:ext uri="{FF2B5EF4-FFF2-40B4-BE49-F238E27FC236}">
                <a16:creationId xmlns:a16="http://schemas.microsoft.com/office/drawing/2014/main" id="{1C1B5AAF-BE7F-621A-D31B-473A36C2281E}"/>
              </a:ext>
            </a:extLst>
          </p:cNvPr>
          <p:cNvSpPr/>
          <p:nvPr/>
        </p:nvSpPr>
        <p:spPr bwMode="gray">
          <a:xfrm>
            <a:off x="6975182" y="2389941"/>
            <a:ext cx="45719" cy="48018"/>
          </a:xfrm>
          <a:prstGeom prst="rect">
            <a:avLst/>
          </a:prstGeom>
          <a:solidFill>
            <a:srgbClr val="ED8B00">
              <a:alpha val="49804"/>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0" name="二等辺三角形 209">
            <a:extLst>
              <a:ext uri="{FF2B5EF4-FFF2-40B4-BE49-F238E27FC236}">
                <a16:creationId xmlns:a16="http://schemas.microsoft.com/office/drawing/2014/main" id="{4C7B04A2-9437-E209-DC31-C5936BE3BE71}"/>
              </a:ext>
            </a:extLst>
          </p:cNvPr>
          <p:cNvSpPr/>
          <p:nvPr/>
        </p:nvSpPr>
        <p:spPr bwMode="gray">
          <a:xfrm rot="5400000">
            <a:off x="6754521" y="2274001"/>
            <a:ext cx="157365" cy="274949"/>
          </a:xfrm>
          <a:prstGeom prst="triangle">
            <a:avLst/>
          </a:prstGeom>
          <a:solidFill>
            <a:srgbClr val="ED8B00">
              <a:alpha val="49804"/>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3" name="正方形/長方形 212">
            <a:extLst>
              <a:ext uri="{FF2B5EF4-FFF2-40B4-BE49-F238E27FC236}">
                <a16:creationId xmlns:a16="http://schemas.microsoft.com/office/drawing/2014/main" id="{FDBD0B2C-A09A-D7DA-5440-9C1FC4AA40FF}"/>
              </a:ext>
            </a:extLst>
          </p:cNvPr>
          <p:cNvSpPr/>
          <p:nvPr/>
        </p:nvSpPr>
        <p:spPr bwMode="gray">
          <a:xfrm>
            <a:off x="6975182" y="2215113"/>
            <a:ext cx="45719" cy="48018"/>
          </a:xfrm>
          <a:prstGeom prst="rect">
            <a:avLst/>
          </a:prstGeom>
          <a:solidFill>
            <a:srgbClr val="FF0000">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4" name="二等辺三角形 213">
            <a:extLst>
              <a:ext uri="{FF2B5EF4-FFF2-40B4-BE49-F238E27FC236}">
                <a16:creationId xmlns:a16="http://schemas.microsoft.com/office/drawing/2014/main" id="{4A7659D9-D98A-D7F4-5AFA-A1567F5CBCD2}"/>
              </a:ext>
            </a:extLst>
          </p:cNvPr>
          <p:cNvSpPr/>
          <p:nvPr/>
        </p:nvSpPr>
        <p:spPr bwMode="gray">
          <a:xfrm rot="5400000">
            <a:off x="6754521" y="2099173"/>
            <a:ext cx="157365" cy="274949"/>
          </a:xfrm>
          <a:prstGeom prst="triangle">
            <a:avLst/>
          </a:prstGeom>
          <a:solidFill>
            <a:srgbClr val="FF0000">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6" name="正方形/長方形 215">
            <a:extLst>
              <a:ext uri="{FF2B5EF4-FFF2-40B4-BE49-F238E27FC236}">
                <a16:creationId xmlns:a16="http://schemas.microsoft.com/office/drawing/2014/main" id="{8FF907AE-2C82-2050-16CF-257BC75AE402}"/>
              </a:ext>
            </a:extLst>
          </p:cNvPr>
          <p:cNvSpPr/>
          <p:nvPr/>
        </p:nvSpPr>
        <p:spPr bwMode="gray">
          <a:xfrm>
            <a:off x="6975182" y="2025111"/>
            <a:ext cx="45719" cy="48018"/>
          </a:xfrm>
          <a:prstGeom prst="rect">
            <a:avLst/>
          </a:prstGeom>
          <a:solidFill>
            <a:srgbClr val="FFCD00">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7" name="二等辺三角形 216">
            <a:extLst>
              <a:ext uri="{FF2B5EF4-FFF2-40B4-BE49-F238E27FC236}">
                <a16:creationId xmlns:a16="http://schemas.microsoft.com/office/drawing/2014/main" id="{411B314C-EB2B-4101-2DE2-C79C7DBFDA1B}"/>
              </a:ext>
            </a:extLst>
          </p:cNvPr>
          <p:cNvSpPr/>
          <p:nvPr/>
        </p:nvSpPr>
        <p:spPr bwMode="gray">
          <a:xfrm rot="5400000">
            <a:off x="6754521" y="1909171"/>
            <a:ext cx="157365" cy="274949"/>
          </a:xfrm>
          <a:prstGeom prst="triangle">
            <a:avLst/>
          </a:prstGeom>
          <a:solidFill>
            <a:srgbClr val="FFCD00">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9" name="正方形/長方形 218">
            <a:extLst>
              <a:ext uri="{FF2B5EF4-FFF2-40B4-BE49-F238E27FC236}">
                <a16:creationId xmlns:a16="http://schemas.microsoft.com/office/drawing/2014/main" id="{34793D18-68AF-6DCF-92A6-04CE055EA1AE}"/>
              </a:ext>
            </a:extLst>
          </p:cNvPr>
          <p:cNvSpPr/>
          <p:nvPr/>
        </p:nvSpPr>
        <p:spPr bwMode="gray">
          <a:xfrm>
            <a:off x="6975182" y="1844327"/>
            <a:ext cx="45719" cy="48018"/>
          </a:xfrm>
          <a:prstGeom prst="rect">
            <a:avLst/>
          </a:prstGeom>
          <a:solidFill>
            <a:schemeClr val="accent3">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0" name="二等辺三角形 219">
            <a:extLst>
              <a:ext uri="{FF2B5EF4-FFF2-40B4-BE49-F238E27FC236}">
                <a16:creationId xmlns:a16="http://schemas.microsoft.com/office/drawing/2014/main" id="{23380BC3-8B4F-2CA5-E6EF-64230AE5C45B}"/>
              </a:ext>
            </a:extLst>
          </p:cNvPr>
          <p:cNvSpPr/>
          <p:nvPr/>
        </p:nvSpPr>
        <p:spPr bwMode="gray">
          <a:xfrm rot="5400000">
            <a:off x="6754521" y="1728387"/>
            <a:ext cx="157365" cy="274949"/>
          </a:xfrm>
          <a:prstGeom prst="triangle">
            <a:avLst/>
          </a:prstGeom>
          <a:solidFill>
            <a:schemeClr val="accent3">
              <a:alpha val="50000"/>
            </a:scheme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2" name="正方形/長方形 221">
            <a:extLst>
              <a:ext uri="{FF2B5EF4-FFF2-40B4-BE49-F238E27FC236}">
                <a16:creationId xmlns:a16="http://schemas.microsoft.com/office/drawing/2014/main" id="{5959FCDD-D7C1-7172-23F6-9F4FC444A4FB}"/>
              </a:ext>
            </a:extLst>
          </p:cNvPr>
          <p:cNvSpPr/>
          <p:nvPr/>
        </p:nvSpPr>
        <p:spPr bwMode="gray">
          <a:xfrm>
            <a:off x="6975182" y="1662716"/>
            <a:ext cx="45719" cy="48018"/>
          </a:xfrm>
          <a:prstGeom prst="rect">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3" name="二等辺三角形 222">
            <a:extLst>
              <a:ext uri="{FF2B5EF4-FFF2-40B4-BE49-F238E27FC236}">
                <a16:creationId xmlns:a16="http://schemas.microsoft.com/office/drawing/2014/main" id="{024AB95B-009E-C68F-07D1-4A20E7BA81FC}"/>
              </a:ext>
            </a:extLst>
          </p:cNvPr>
          <p:cNvSpPr/>
          <p:nvPr/>
        </p:nvSpPr>
        <p:spPr bwMode="gray">
          <a:xfrm rot="5400000">
            <a:off x="6754521" y="1546776"/>
            <a:ext cx="157365" cy="274949"/>
          </a:xfrm>
          <a:prstGeom prst="triangle">
            <a:avLst/>
          </a:prstGeom>
          <a:solidFill>
            <a:schemeClr val="accent6">
              <a:alpha val="50000"/>
            </a:scheme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5" name="正方形/長方形 34">
            <a:extLst>
              <a:ext uri="{FF2B5EF4-FFF2-40B4-BE49-F238E27FC236}">
                <a16:creationId xmlns:a16="http://schemas.microsoft.com/office/drawing/2014/main" id="{F48A5049-22A6-E35E-A4A4-4FCF21CC29C4}"/>
              </a:ext>
            </a:extLst>
          </p:cNvPr>
          <p:cNvSpPr/>
          <p:nvPr/>
        </p:nvSpPr>
        <p:spPr bwMode="gray">
          <a:xfrm rot="17540986">
            <a:off x="6721530" y="5536565"/>
            <a:ext cx="45719" cy="48018"/>
          </a:xfrm>
          <a:prstGeom prst="rect">
            <a:avLst/>
          </a:prstGeom>
          <a:solidFill>
            <a:srgbClr val="ED8B00">
              <a:alpha val="49804"/>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6" name="二等辺三角形 35">
            <a:extLst>
              <a:ext uri="{FF2B5EF4-FFF2-40B4-BE49-F238E27FC236}">
                <a16:creationId xmlns:a16="http://schemas.microsoft.com/office/drawing/2014/main" id="{DF4EBD9D-4E25-9E4F-07C3-5DCB86EB729D}"/>
              </a:ext>
            </a:extLst>
          </p:cNvPr>
          <p:cNvSpPr/>
          <p:nvPr/>
        </p:nvSpPr>
        <p:spPr bwMode="gray">
          <a:xfrm rot="1340986">
            <a:off x="6237480" y="5570298"/>
            <a:ext cx="835240" cy="414905"/>
          </a:xfrm>
          <a:prstGeom prst="triangle">
            <a:avLst/>
          </a:prstGeom>
          <a:solidFill>
            <a:srgbClr val="ED8B00">
              <a:alpha val="49804"/>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8" name="正方形/長方形 37">
            <a:extLst>
              <a:ext uri="{FF2B5EF4-FFF2-40B4-BE49-F238E27FC236}">
                <a16:creationId xmlns:a16="http://schemas.microsoft.com/office/drawing/2014/main" id="{847235DE-56D4-6402-50C2-F6F643F54C67}"/>
              </a:ext>
            </a:extLst>
          </p:cNvPr>
          <p:cNvSpPr/>
          <p:nvPr/>
        </p:nvSpPr>
        <p:spPr bwMode="gray">
          <a:xfrm rot="4051601">
            <a:off x="6724368" y="5102268"/>
            <a:ext cx="45719" cy="48018"/>
          </a:xfrm>
          <a:prstGeom prst="rect">
            <a:avLst/>
          </a:prstGeom>
          <a:solidFill>
            <a:srgbClr val="ED8B00">
              <a:alpha val="49804"/>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9" name="二等辺三角形 38">
            <a:extLst>
              <a:ext uri="{FF2B5EF4-FFF2-40B4-BE49-F238E27FC236}">
                <a16:creationId xmlns:a16="http://schemas.microsoft.com/office/drawing/2014/main" id="{02820F30-54D1-CE0D-8ADD-2E7F09F04386}"/>
              </a:ext>
            </a:extLst>
          </p:cNvPr>
          <p:cNvSpPr/>
          <p:nvPr/>
        </p:nvSpPr>
        <p:spPr bwMode="gray">
          <a:xfrm rot="9451601">
            <a:off x="6239847" y="4701842"/>
            <a:ext cx="835240" cy="414905"/>
          </a:xfrm>
          <a:prstGeom prst="triangle">
            <a:avLst/>
          </a:prstGeom>
          <a:solidFill>
            <a:srgbClr val="ED8B00">
              <a:alpha val="49804"/>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1" name="正方形/長方形 40">
            <a:extLst>
              <a:ext uri="{FF2B5EF4-FFF2-40B4-BE49-F238E27FC236}">
                <a16:creationId xmlns:a16="http://schemas.microsoft.com/office/drawing/2014/main" id="{B98F5EAD-4514-5119-F7C3-61C0E5C14367}"/>
              </a:ext>
            </a:extLst>
          </p:cNvPr>
          <p:cNvSpPr/>
          <p:nvPr/>
        </p:nvSpPr>
        <p:spPr bwMode="gray">
          <a:xfrm rot="14900922">
            <a:off x="8724100" y="5539105"/>
            <a:ext cx="45719" cy="48018"/>
          </a:xfrm>
          <a:prstGeom prst="rect">
            <a:avLst/>
          </a:prstGeom>
          <a:solidFill>
            <a:srgbClr val="ED8B00">
              <a:alpha val="49804"/>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2" name="二等辺三角形 41">
            <a:extLst>
              <a:ext uri="{FF2B5EF4-FFF2-40B4-BE49-F238E27FC236}">
                <a16:creationId xmlns:a16="http://schemas.microsoft.com/office/drawing/2014/main" id="{5E609CB1-DC8B-BE7A-E6BC-637F23DF0908}"/>
              </a:ext>
            </a:extLst>
          </p:cNvPr>
          <p:cNvSpPr/>
          <p:nvPr/>
        </p:nvSpPr>
        <p:spPr bwMode="gray">
          <a:xfrm rot="20300922">
            <a:off x="8415978" y="5573909"/>
            <a:ext cx="835240" cy="414905"/>
          </a:xfrm>
          <a:prstGeom prst="triangle">
            <a:avLst/>
          </a:prstGeom>
          <a:solidFill>
            <a:srgbClr val="ED8B00">
              <a:alpha val="49804"/>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4" name="正方形/長方形 43">
            <a:extLst>
              <a:ext uri="{FF2B5EF4-FFF2-40B4-BE49-F238E27FC236}">
                <a16:creationId xmlns:a16="http://schemas.microsoft.com/office/drawing/2014/main" id="{DB6E26AD-49C8-0A89-081F-10FBE0D2F261}"/>
              </a:ext>
            </a:extLst>
          </p:cNvPr>
          <p:cNvSpPr/>
          <p:nvPr/>
        </p:nvSpPr>
        <p:spPr bwMode="gray">
          <a:xfrm rot="6770905">
            <a:off x="8724401" y="5099479"/>
            <a:ext cx="45719" cy="48018"/>
          </a:xfrm>
          <a:prstGeom prst="rect">
            <a:avLst/>
          </a:prstGeom>
          <a:solidFill>
            <a:srgbClr val="ED8B00">
              <a:alpha val="49804"/>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5" name="二等辺三角形 44">
            <a:extLst>
              <a:ext uri="{FF2B5EF4-FFF2-40B4-BE49-F238E27FC236}">
                <a16:creationId xmlns:a16="http://schemas.microsoft.com/office/drawing/2014/main" id="{02633F5D-1E4A-88B1-F864-15557AEF49ED}"/>
              </a:ext>
            </a:extLst>
          </p:cNvPr>
          <p:cNvSpPr/>
          <p:nvPr/>
        </p:nvSpPr>
        <p:spPr bwMode="gray">
          <a:xfrm rot="12170905">
            <a:off x="8411121" y="4701837"/>
            <a:ext cx="835240" cy="414905"/>
          </a:xfrm>
          <a:prstGeom prst="triangle">
            <a:avLst/>
          </a:prstGeom>
          <a:solidFill>
            <a:srgbClr val="ED8B00">
              <a:alpha val="49804"/>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7" name="正方形/長方形 46">
            <a:extLst>
              <a:ext uri="{FF2B5EF4-FFF2-40B4-BE49-F238E27FC236}">
                <a16:creationId xmlns:a16="http://schemas.microsoft.com/office/drawing/2014/main" id="{F94D8641-AFB6-F489-BF3F-D8FABAF5F9BD}"/>
              </a:ext>
            </a:extLst>
          </p:cNvPr>
          <p:cNvSpPr/>
          <p:nvPr/>
        </p:nvSpPr>
        <p:spPr bwMode="gray">
          <a:xfrm flipH="1">
            <a:off x="6718015" y="5326578"/>
            <a:ext cx="45719" cy="48018"/>
          </a:xfrm>
          <a:prstGeom prst="rect">
            <a:avLst/>
          </a:prstGeom>
          <a:solidFill>
            <a:schemeClr val="accent1">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8" name="部分円 47">
            <a:extLst>
              <a:ext uri="{FF2B5EF4-FFF2-40B4-BE49-F238E27FC236}">
                <a16:creationId xmlns:a16="http://schemas.microsoft.com/office/drawing/2014/main" id="{6D94AF53-EEE0-CB41-BE3A-F76D4301BDCD}"/>
              </a:ext>
            </a:extLst>
          </p:cNvPr>
          <p:cNvSpPr/>
          <p:nvPr/>
        </p:nvSpPr>
        <p:spPr bwMode="gray">
          <a:xfrm rot="10800000" flipH="1">
            <a:off x="6480543" y="5105661"/>
            <a:ext cx="474940" cy="457756"/>
          </a:xfrm>
          <a:prstGeom prst="pie">
            <a:avLst>
              <a:gd name="adj1" fmla="val 5416891"/>
              <a:gd name="adj2" fmla="val 16189990"/>
            </a:avLst>
          </a:prstGeom>
          <a:solidFill>
            <a:schemeClr val="accent2">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0" name="正方形/長方形 49">
            <a:extLst>
              <a:ext uri="{FF2B5EF4-FFF2-40B4-BE49-F238E27FC236}">
                <a16:creationId xmlns:a16="http://schemas.microsoft.com/office/drawing/2014/main" id="{E183ED2F-B369-5607-287B-997B8D8599C6}"/>
              </a:ext>
            </a:extLst>
          </p:cNvPr>
          <p:cNvSpPr/>
          <p:nvPr/>
        </p:nvSpPr>
        <p:spPr bwMode="gray">
          <a:xfrm flipH="1">
            <a:off x="6718011" y="5317701"/>
            <a:ext cx="45719" cy="48018"/>
          </a:xfrm>
          <a:prstGeom prst="rect">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1" name="部分円 50">
            <a:extLst>
              <a:ext uri="{FF2B5EF4-FFF2-40B4-BE49-F238E27FC236}">
                <a16:creationId xmlns:a16="http://schemas.microsoft.com/office/drawing/2014/main" id="{A99EAAF7-CC3A-6C98-461D-FDFDBFF533FD}"/>
              </a:ext>
            </a:extLst>
          </p:cNvPr>
          <p:cNvSpPr/>
          <p:nvPr/>
        </p:nvSpPr>
        <p:spPr bwMode="gray">
          <a:xfrm rot="10800000" flipH="1">
            <a:off x="6271638" y="4895438"/>
            <a:ext cx="892748" cy="860448"/>
          </a:xfrm>
          <a:prstGeom prst="pie">
            <a:avLst>
              <a:gd name="adj1" fmla="val 5342825"/>
              <a:gd name="adj2" fmla="val 16133429"/>
            </a:avLst>
          </a:prstGeom>
          <a:solidFill>
            <a:schemeClr val="accent6">
              <a:alpha val="50000"/>
            </a:scheme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9" name="二等辺三角形 58">
            <a:extLst>
              <a:ext uri="{FF2B5EF4-FFF2-40B4-BE49-F238E27FC236}">
                <a16:creationId xmlns:a16="http://schemas.microsoft.com/office/drawing/2014/main" id="{B9521728-B1F7-DD70-1BA0-32AF42D650C2}"/>
              </a:ext>
            </a:extLst>
          </p:cNvPr>
          <p:cNvSpPr/>
          <p:nvPr/>
        </p:nvSpPr>
        <p:spPr bwMode="gray">
          <a:xfrm rot="7623266">
            <a:off x="6296743" y="4696347"/>
            <a:ext cx="486580" cy="486821"/>
          </a:xfrm>
          <a:prstGeom prst="triangle">
            <a:avLst/>
          </a:prstGeom>
          <a:solidFill>
            <a:srgbClr val="FFCD00">
              <a:alpha val="50000"/>
            </a:srgbClr>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0" name="正方形/長方形 59">
            <a:extLst>
              <a:ext uri="{FF2B5EF4-FFF2-40B4-BE49-F238E27FC236}">
                <a16:creationId xmlns:a16="http://schemas.microsoft.com/office/drawing/2014/main" id="{669B55B4-7CDF-52EF-34C7-0EC279EC44C3}"/>
              </a:ext>
            </a:extLst>
          </p:cNvPr>
          <p:cNvSpPr/>
          <p:nvPr/>
        </p:nvSpPr>
        <p:spPr bwMode="gray">
          <a:xfrm rot="2223266">
            <a:off x="6729674" y="5076196"/>
            <a:ext cx="45719" cy="48018"/>
          </a:xfrm>
          <a:prstGeom prst="rect">
            <a:avLst/>
          </a:prstGeom>
          <a:solidFill>
            <a:srgbClr val="FFCD00">
              <a:alpha val="50000"/>
            </a:srgbClr>
          </a:solidFill>
          <a:ln w="9525"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8" name="正方形/長方形 27">
            <a:extLst>
              <a:ext uri="{FF2B5EF4-FFF2-40B4-BE49-F238E27FC236}">
                <a16:creationId xmlns:a16="http://schemas.microsoft.com/office/drawing/2014/main" id="{CC18C127-E3CF-25F9-BC49-649ED1D6DDF9}"/>
              </a:ext>
            </a:extLst>
          </p:cNvPr>
          <p:cNvSpPr/>
          <p:nvPr/>
        </p:nvSpPr>
        <p:spPr bwMode="gray">
          <a:xfrm>
            <a:off x="2214936" y="1341090"/>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センサー構成</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0" name="正方形/長方形 29">
            <a:extLst>
              <a:ext uri="{FF2B5EF4-FFF2-40B4-BE49-F238E27FC236}">
                <a16:creationId xmlns:a16="http://schemas.microsoft.com/office/drawing/2014/main" id="{D8FDD680-ED2E-D09C-9707-A07AC99C4F58}"/>
              </a:ext>
            </a:extLst>
          </p:cNvPr>
          <p:cNvSpPr/>
          <p:nvPr/>
        </p:nvSpPr>
        <p:spPr bwMode="gray">
          <a:xfrm>
            <a:off x="1964109" y="1566853"/>
            <a:ext cx="2285447" cy="1165336"/>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Arial" panose="020B0604020202020204" pitchFamily="34" charset="0"/>
              <a:buChar char="•"/>
            </a:pPr>
            <a:r>
              <a:rPr kumimoji="1" lang="en-US" altLang="ja-JP" sz="1200" dirty="0">
                <a:solidFill>
                  <a:prstClr val="black"/>
                </a:solidFill>
                <a:latin typeface="+mn-lt"/>
                <a:cs typeface="+mn-cs"/>
              </a:rPr>
              <a:t>Long Range LiDAR(×4)</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Short Range LiDAR</a:t>
            </a:r>
            <a:r>
              <a:rPr kumimoji="1" lang="en-US" altLang="ja-JP" sz="1200" dirty="0">
                <a:solidFill>
                  <a:prstClr val="black"/>
                </a:solidFill>
                <a:latin typeface="+mn-lt"/>
                <a:cs typeface="+mn-cs"/>
              </a:rPr>
              <a:t>(×3)</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en-US" altLang="ja-JP" sz="1200" dirty="0">
                <a:solidFill>
                  <a:prstClr val="black"/>
                </a:solidFill>
                <a:latin typeface="+mn-lt"/>
                <a:cs typeface="+mn-cs"/>
              </a:rPr>
              <a:t>Object Detection Camera(×5)</a:t>
            </a:r>
          </a:p>
          <a:p>
            <a:pPr marL="171450" indent="-171450" defTabSz="990564" fontAlgn="auto">
              <a:spcBef>
                <a:spcPts val="0"/>
              </a:spcBef>
              <a:spcAft>
                <a:spcPts val="0"/>
              </a:spcAft>
              <a:buSzPct val="100000"/>
              <a:buFont typeface="Arial" panose="020B0604020202020204" pitchFamily="34" charset="0"/>
              <a:buChar char="•"/>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Light Recognition Camera</a:t>
            </a:r>
            <a:r>
              <a:rPr kumimoji="1" lang="en-US" altLang="ja-JP" sz="1200" dirty="0">
                <a:solidFill>
                  <a:prstClr val="black"/>
                </a:solidFill>
                <a:latin typeface="+mn-lt"/>
                <a:cs typeface="+mn-cs"/>
              </a:rPr>
              <a:t>(×1)</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171450" indent="-171450" defTabSz="990564" fontAlgn="auto">
              <a:spcBef>
                <a:spcPts val="0"/>
              </a:spcBef>
              <a:spcAft>
                <a:spcPts val="0"/>
              </a:spcAft>
              <a:buSzPct val="100000"/>
              <a:buFont typeface="Arial" panose="020B0604020202020204" pitchFamily="34" charset="0"/>
              <a:buChar char="•"/>
            </a:pPr>
            <a:r>
              <a:rPr kumimoji="1" lang="en-US" altLang="ja-JP" sz="1200" dirty="0">
                <a:solidFill>
                  <a:prstClr val="black"/>
                </a:solidFill>
                <a:latin typeface="+mn-lt"/>
                <a:cs typeface="+mn-cs"/>
              </a:rPr>
              <a:t>RADAR(×5)</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5" name="吹き出し: 四角形 4">
            <a:extLst>
              <a:ext uri="{FF2B5EF4-FFF2-40B4-BE49-F238E27FC236}">
                <a16:creationId xmlns:a16="http://schemas.microsoft.com/office/drawing/2014/main" id="{309A71A9-CBFF-F647-8062-854B48457B67}"/>
              </a:ext>
            </a:extLst>
          </p:cNvPr>
          <p:cNvSpPr/>
          <p:nvPr/>
        </p:nvSpPr>
        <p:spPr bwMode="gray">
          <a:xfrm>
            <a:off x="7970899" y="636691"/>
            <a:ext cx="1485118" cy="641671"/>
          </a:xfrm>
          <a:prstGeom prst="wedgeRectCallout">
            <a:avLst>
              <a:gd name="adj1" fmla="val -28098"/>
              <a:gd name="adj2" fmla="val 63339"/>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センサーの</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レイアウト、検出方向等が分かるように記載</a:t>
            </a:r>
          </a:p>
        </p:txBody>
      </p:sp>
      <p:sp>
        <p:nvSpPr>
          <p:cNvPr id="7" name="吹き出し: 四角形 6">
            <a:extLst>
              <a:ext uri="{FF2B5EF4-FFF2-40B4-BE49-F238E27FC236}">
                <a16:creationId xmlns:a16="http://schemas.microsoft.com/office/drawing/2014/main" id="{F919EC30-33E8-5037-93F7-CF90A69EF506}"/>
              </a:ext>
            </a:extLst>
          </p:cNvPr>
          <p:cNvSpPr/>
          <p:nvPr/>
        </p:nvSpPr>
        <p:spPr bwMode="gray">
          <a:xfrm>
            <a:off x="5972175" y="6292318"/>
            <a:ext cx="3399362" cy="484644"/>
          </a:xfrm>
          <a:prstGeom prst="wedgeRectCallout">
            <a:avLst>
              <a:gd name="adj1" fmla="val -22371"/>
              <a:gd name="adj2" fmla="val -87734"/>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必要に応じて補足資料等を追加し、死角が存在しないことを示してください</a:t>
            </a:r>
            <a:endParaRPr kumimoji="1" lang="ja-JP" altLang="en-US"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345511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8">
            <a:extLst>
              <a:ext uri="{FF2B5EF4-FFF2-40B4-BE49-F238E27FC236}">
                <a16:creationId xmlns:a16="http://schemas.microsoft.com/office/drawing/2014/main" id="{9098FF5E-889A-9BC6-D4DC-C00F82726261}"/>
              </a:ext>
            </a:extLst>
          </p:cNvPr>
          <p:cNvSpPr>
            <a:spLocks noGrp="1"/>
          </p:cNvSpPr>
          <p:nvPr>
            <p:ph type="sldNum" sz="quarter" idx="11"/>
          </p:nvPr>
        </p:nvSpPr>
        <p:spPr/>
        <p:txBody>
          <a:bodyPr/>
          <a:lstStyle/>
          <a:p>
            <a:fld id="{AA5FCFE5-FE56-4EF1-80A8-07776887C2A1}" type="slidenum">
              <a:rPr lang="ja-JP" altLang="en-US" smtClean="0"/>
              <a:pPr/>
              <a:t>2</a:t>
            </a:fld>
            <a:endParaRPr lang="ja-JP" altLang="en-US"/>
          </a:p>
        </p:txBody>
      </p:sp>
      <p:grpSp>
        <p:nvGrpSpPr>
          <p:cNvPr id="12" name="グループ化 11">
            <a:extLst>
              <a:ext uri="{FF2B5EF4-FFF2-40B4-BE49-F238E27FC236}">
                <a16:creationId xmlns:a16="http://schemas.microsoft.com/office/drawing/2014/main" id="{47D5510E-98BD-6B65-D474-FC9321CE37B2}"/>
              </a:ext>
            </a:extLst>
          </p:cNvPr>
          <p:cNvGrpSpPr/>
          <p:nvPr/>
        </p:nvGrpSpPr>
        <p:grpSpPr>
          <a:xfrm>
            <a:off x="2570345" y="883451"/>
            <a:ext cx="2046238" cy="282063"/>
            <a:chOff x="5925989" y="1857951"/>
            <a:chExt cx="1152001" cy="282063"/>
          </a:xfrm>
        </p:grpSpPr>
        <p:sp>
          <p:nvSpPr>
            <p:cNvPr id="16" name="テキスト ボックス 68">
              <a:extLst>
                <a:ext uri="{FF2B5EF4-FFF2-40B4-BE49-F238E27FC236}">
                  <a16:creationId xmlns:a16="http://schemas.microsoft.com/office/drawing/2014/main" id="{F6921A17-708B-8742-497D-141D8387309C}"/>
                </a:ext>
              </a:extLst>
            </p:cNvPr>
            <p:cNvSpPr txBox="1">
              <a:spLocks noChangeArrowheads="1"/>
            </p:cNvSpPr>
            <p:nvPr/>
          </p:nvSpPr>
          <p:spPr bwMode="gray">
            <a:xfrm>
              <a:off x="5925989" y="1857951"/>
              <a:ext cx="1152000" cy="276999"/>
            </a:xfrm>
            <a:prstGeom prst="rect">
              <a:avLst/>
            </a:prstGeom>
            <a:noFill/>
            <a:ln w="9525">
              <a:noFill/>
              <a:miter lim="800000"/>
              <a:headEnd/>
              <a:tailEnd/>
            </a:ln>
          </p:spPr>
          <p:txBody>
            <a:bodyPr>
              <a:spAutoFit/>
            </a:bodyPr>
            <a:lstStyle/>
            <a:p>
              <a:pPr algn="ctr"/>
              <a:r>
                <a:rPr lang="ja-JP" altLang="en-US" sz="1200" b="1" dirty="0">
                  <a:latin typeface="+mn-lt"/>
                </a:rPr>
                <a:t>主な記載内容</a:t>
              </a:r>
            </a:p>
          </p:txBody>
        </p:sp>
        <p:cxnSp>
          <p:nvCxnSpPr>
            <p:cNvPr id="17" name="直線コネクタ 16">
              <a:extLst>
                <a:ext uri="{FF2B5EF4-FFF2-40B4-BE49-F238E27FC236}">
                  <a16:creationId xmlns:a16="http://schemas.microsoft.com/office/drawing/2014/main" id="{8F94DB0B-B45D-4877-F35C-8F482099AC36}"/>
                </a:ext>
              </a:extLst>
            </p:cNvPr>
            <p:cNvCxnSpPr>
              <a:cxnSpLocks/>
            </p:cNvCxnSpPr>
            <p:nvPr/>
          </p:nvCxnSpPr>
          <p:spPr>
            <a:xfrm>
              <a:off x="5925990" y="2140014"/>
              <a:ext cx="115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3" name="グループ化 12">
            <a:extLst>
              <a:ext uri="{FF2B5EF4-FFF2-40B4-BE49-F238E27FC236}">
                <a16:creationId xmlns:a16="http://schemas.microsoft.com/office/drawing/2014/main" id="{3274902B-CBE5-088C-9482-96587A26844E}"/>
              </a:ext>
            </a:extLst>
          </p:cNvPr>
          <p:cNvGrpSpPr/>
          <p:nvPr/>
        </p:nvGrpSpPr>
        <p:grpSpPr>
          <a:xfrm>
            <a:off x="4741179" y="883451"/>
            <a:ext cx="3240000" cy="282063"/>
            <a:chOff x="415925" y="1857951"/>
            <a:chExt cx="864000" cy="282063"/>
          </a:xfrm>
        </p:grpSpPr>
        <p:sp>
          <p:nvSpPr>
            <p:cNvPr id="14" name="テキスト ボックス 68">
              <a:extLst>
                <a:ext uri="{FF2B5EF4-FFF2-40B4-BE49-F238E27FC236}">
                  <a16:creationId xmlns:a16="http://schemas.microsoft.com/office/drawing/2014/main" id="{0A29AF38-7A41-CB27-A9CD-34E3879C7D05}"/>
                </a:ext>
              </a:extLst>
            </p:cNvPr>
            <p:cNvSpPr txBox="1">
              <a:spLocks noChangeArrowheads="1"/>
            </p:cNvSpPr>
            <p:nvPr/>
          </p:nvSpPr>
          <p:spPr bwMode="gray">
            <a:xfrm>
              <a:off x="415925" y="1857951"/>
              <a:ext cx="864000" cy="276999"/>
            </a:xfrm>
            <a:prstGeom prst="rect">
              <a:avLst/>
            </a:prstGeom>
            <a:noFill/>
            <a:ln w="9525">
              <a:noFill/>
              <a:miter lim="800000"/>
              <a:headEnd/>
              <a:tailEnd/>
            </a:ln>
          </p:spPr>
          <p:txBody>
            <a:bodyPr>
              <a:spAutoFit/>
            </a:bodyPr>
            <a:lstStyle/>
            <a:p>
              <a:pPr algn="ctr"/>
              <a:r>
                <a:rPr lang="ja-JP" altLang="en-US" sz="1200" b="1" dirty="0">
                  <a:latin typeface="+mn-lt"/>
                </a:rPr>
                <a:t>作成のポイント・注意点</a:t>
              </a:r>
            </a:p>
          </p:txBody>
        </p:sp>
        <p:cxnSp>
          <p:nvCxnSpPr>
            <p:cNvPr id="15" name="直線コネクタ 14">
              <a:extLst>
                <a:ext uri="{FF2B5EF4-FFF2-40B4-BE49-F238E27FC236}">
                  <a16:creationId xmlns:a16="http://schemas.microsoft.com/office/drawing/2014/main" id="{8CBE7F5E-AB9C-624D-6B50-D21037ED6037}"/>
                </a:ext>
              </a:extLst>
            </p:cNvPr>
            <p:cNvCxnSpPr>
              <a:cxnSpLocks/>
            </p:cNvCxnSpPr>
            <p:nvPr/>
          </p:nvCxnSpPr>
          <p:spPr>
            <a:xfrm>
              <a:off x="415925" y="2140014"/>
              <a:ext cx="864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24" name="グループ化 23">
            <a:extLst>
              <a:ext uri="{FF2B5EF4-FFF2-40B4-BE49-F238E27FC236}">
                <a16:creationId xmlns:a16="http://schemas.microsoft.com/office/drawing/2014/main" id="{A1DC78E8-D3C9-DFE8-EBEB-5BA40F92A295}"/>
              </a:ext>
            </a:extLst>
          </p:cNvPr>
          <p:cNvGrpSpPr/>
          <p:nvPr/>
        </p:nvGrpSpPr>
        <p:grpSpPr>
          <a:xfrm>
            <a:off x="436601" y="883451"/>
            <a:ext cx="2009148" cy="282063"/>
            <a:chOff x="415925" y="1857951"/>
            <a:chExt cx="864000" cy="282063"/>
          </a:xfrm>
        </p:grpSpPr>
        <p:sp>
          <p:nvSpPr>
            <p:cNvPr id="25" name="テキスト ボックス 68">
              <a:extLst>
                <a:ext uri="{FF2B5EF4-FFF2-40B4-BE49-F238E27FC236}">
                  <a16:creationId xmlns:a16="http://schemas.microsoft.com/office/drawing/2014/main" id="{B2700D76-52FA-3B16-ACE9-C4F8E4101E32}"/>
                </a:ext>
              </a:extLst>
            </p:cNvPr>
            <p:cNvSpPr txBox="1">
              <a:spLocks noChangeArrowheads="1"/>
            </p:cNvSpPr>
            <p:nvPr/>
          </p:nvSpPr>
          <p:spPr bwMode="gray">
            <a:xfrm>
              <a:off x="415925" y="1857951"/>
              <a:ext cx="864000" cy="276999"/>
            </a:xfrm>
            <a:prstGeom prst="rect">
              <a:avLst/>
            </a:prstGeom>
            <a:noFill/>
            <a:ln w="9525">
              <a:noFill/>
              <a:miter lim="800000"/>
              <a:headEnd/>
              <a:tailEnd/>
            </a:ln>
          </p:spPr>
          <p:txBody>
            <a:bodyPr>
              <a:spAutoFit/>
            </a:bodyPr>
            <a:lstStyle/>
            <a:p>
              <a:pPr algn="ctr"/>
              <a:r>
                <a:rPr lang="ja-JP" altLang="en-US" sz="1200" b="1" dirty="0">
                  <a:latin typeface="+mn-lt"/>
                </a:rPr>
                <a:t>章</a:t>
              </a:r>
            </a:p>
          </p:txBody>
        </p:sp>
        <p:cxnSp>
          <p:nvCxnSpPr>
            <p:cNvPr id="26" name="直線コネクタ 25">
              <a:extLst>
                <a:ext uri="{FF2B5EF4-FFF2-40B4-BE49-F238E27FC236}">
                  <a16:creationId xmlns:a16="http://schemas.microsoft.com/office/drawing/2014/main" id="{DE9D9BAE-CC55-961B-65AA-838D9B74E7DC}"/>
                </a:ext>
              </a:extLst>
            </p:cNvPr>
            <p:cNvCxnSpPr>
              <a:cxnSpLocks/>
            </p:cNvCxnSpPr>
            <p:nvPr/>
          </p:nvCxnSpPr>
          <p:spPr>
            <a:xfrm>
              <a:off x="415925" y="2140014"/>
              <a:ext cx="864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27" name="TextBox 44">
            <a:extLst>
              <a:ext uri="{FF2B5EF4-FFF2-40B4-BE49-F238E27FC236}">
                <a16:creationId xmlns:a16="http://schemas.microsoft.com/office/drawing/2014/main" id="{F0505EEB-9CBE-C368-D847-5D973D69EB05}"/>
              </a:ext>
            </a:extLst>
          </p:cNvPr>
          <p:cNvSpPr txBox="1"/>
          <p:nvPr/>
        </p:nvSpPr>
        <p:spPr bwMode="gray">
          <a:xfrm>
            <a:off x="436601" y="1252154"/>
            <a:ext cx="569148" cy="1080000"/>
          </a:xfrm>
          <a:prstGeom prst="rect">
            <a:avLst/>
          </a:prstGeom>
          <a:noFill/>
        </p:spPr>
        <p:txBody>
          <a:bodyPr wrap="square" lIns="72000" tIns="72000" rIns="72000" bIns="72000" rtlCol="0" anchor="ctr">
            <a:noAutofit/>
          </a:bodyPr>
          <a:lstStyle/>
          <a:p>
            <a:pPr algn="ctr"/>
            <a:r>
              <a:rPr lang="en-US" altLang="ja-JP" sz="3200" dirty="0">
                <a:solidFill>
                  <a:schemeClr val="tx2"/>
                </a:solidFill>
                <a:latin typeface="+mn-ea"/>
                <a:cs typeface="+mn-cs"/>
                <a:sym typeface="+mn-lt"/>
              </a:rPr>
              <a:t>1</a:t>
            </a:r>
          </a:p>
        </p:txBody>
      </p:sp>
      <p:sp>
        <p:nvSpPr>
          <p:cNvPr id="28" name="TextBox 46">
            <a:extLst>
              <a:ext uri="{FF2B5EF4-FFF2-40B4-BE49-F238E27FC236}">
                <a16:creationId xmlns:a16="http://schemas.microsoft.com/office/drawing/2014/main" id="{EF79DB40-022A-EDB6-FB4F-F05B18A0F4C4}"/>
              </a:ext>
            </a:extLst>
          </p:cNvPr>
          <p:cNvSpPr txBox="1"/>
          <p:nvPr/>
        </p:nvSpPr>
        <p:spPr bwMode="gray">
          <a:xfrm>
            <a:off x="436601" y="2426296"/>
            <a:ext cx="569148" cy="1080000"/>
          </a:xfrm>
          <a:prstGeom prst="rect">
            <a:avLst/>
          </a:prstGeom>
          <a:noFill/>
        </p:spPr>
        <p:txBody>
          <a:bodyPr wrap="square" lIns="72000" tIns="72000" rIns="72000" bIns="72000" rtlCol="0" anchor="ctr">
            <a:noAutofit/>
          </a:bodyPr>
          <a:lstStyle/>
          <a:p>
            <a:pPr algn="ctr"/>
            <a:r>
              <a:rPr lang="en-US" altLang="ja-JP" sz="3200" dirty="0">
                <a:solidFill>
                  <a:schemeClr val="tx2"/>
                </a:solidFill>
                <a:latin typeface="+mn-ea"/>
                <a:cs typeface="+mn-cs"/>
                <a:sym typeface="+mn-lt"/>
              </a:rPr>
              <a:t>2</a:t>
            </a:r>
          </a:p>
        </p:txBody>
      </p:sp>
      <p:sp>
        <p:nvSpPr>
          <p:cNvPr id="29" name="TextBox 52">
            <a:extLst>
              <a:ext uri="{FF2B5EF4-FFF2-40B4-BE49-F238E27FC236}">
                <a16:creationId xmlns:a16="http://schemas.microsoft.com/office/drawing/2014/main" id="{4B4A8A7A-7D20-B169-A0E9-EB2F2678101D}"/>
              </a:ext>
            </a:extLst>
          </p:cNvPr>
          <p:cNvSpPr txBox="1"/>
          <p:nvPr/>
        </p:nvSpPr>
        <p:spPr bwMode="gray">
          <a:xfrm>
            <a:off x="436601" y="3600438"/>
            <a:ext cx="569148" cy="1080000"/>
          </a:xfrm>
          <a:prstGeom prst="rect">
            <a:avLst/>
          </a:prstGeom>
          <a:noFill/>
        </p:spPr>
        <p:txBody>
          <a:bodyPr wrap="square" lIns="72000" tIns="72000" rIns="72000" bIns="72000" rtlCol="0" anchor="ctr">
            <a:noAutofit/>
          </a:bodyPr>
          <a:lstStyle/>
          <a:p>
            <a:pPr algn="ctr"/>
            <a:r>
              <a:rPr lang="en-US" altLang="ja-JP" sz="3200" dirty="0">
                <a:solidFill>
                  <a:schemeClr val="tx2"/>
                </a:solidFill>
                <a:latin typeface="+mn-ea"/>
                <a:cs typeface="+mn-cs"/>
                <a:sym typeface="+mn-lt"/>
              </a:rPr>
              <a:t>3</a:t>
            </a:r>
          </a:p>
        </p:txBody>
      </p:sp>
      <p:sp>
        <p:nvSpPr>
          <p:cNvPr id="30" name="TextBox 52">
            <a:extLst>
              <a:ext uri="{FF2B5EF4-FFF2-40B4-BE49-F238E27FC236}">
                <a16:creationId xmlns:a16="http://schemas.microsoft.com/office/drawing/2014/main" id="{D52BDEC5-38FD-BF47-93D5-E54DA7B5CDFC}"/>
              </a:ext>
            </a:extLst>
          </p:cNvPr>
          <p:cNvSpPr txBox="1"/>
          <p:nvPr/>
        </p:nvSpPr>
        <p:spPr bwMode="gray">
          <a:xfrm>
            <a:off x="436601" y="4774580"/>
            <a:ext cx="569148" cy="1080000"/>
          </a:xfrm>
          <a:prstGeom prst="rect">
            <a:avLst/>
          </a:prstGeom>
          <a:noFill/>
        </p:spPr>
        <p:txBody>
          <a:bodyPr wrap="square" lIns="72000" tIns="72000" rIns="72000" bIns="72000" rtlCol="0" anchor="ctr">
            <a:noAutofit/>
          </a:bodyPr>
          <a:lstStyle/>
          <a:p>
            <a:pPr algn="ctr"/>
            <a:r>
              <a:rPr lang="en-US" altLang="ja-JP" sz="3200" dirty="0">
                <a:solidFill>
                  <a:schemeClr val="tx2"/>
                </a:solidFill>
                <a:latin typeface="+mn-ea"/>
                <a:cs typeface="+mn-cs"/>
                <a:sym typeface="+mn-lt"/>
              </a:rPr>
              <a:t>4</a:t>
            </a:r>
          </a:p>
        </p:txBody>
      </p:sp>
      <p:sp>
        <p:nvSpPr>
          <p:cNvPr id="31" name="テキスト プレースホルダー 6">
            <a:extLst>
              <a:ext uri="{FF2B5EF4-FFF2-40B4-BE49-F238E27FC236}">
                <a16:creationId xmlns:a16="http://schemas.microsoft.com/office/drawing/2014/main" id="{9942C77C-1442-C8A4-8D6E-1EDC71645794}"/>
              </a:ext>
            </a:extLst>
          </p:cNvPr>
          <p:cNvSpPr txBox="1">
            <a:spLocks/>
          </p:cNvSpPr>
          <p:nvPr/>
        </p:nvSpPr>
        <p:spPr bwMode="gray">
          <a:xfrm>
            <a:off x="416495" y="253800"/>
            <a:ext cx="9073579" cy="468000"/>
          </a:xfrm>
          <a:prstGeom prst="rect">
            <a:avLst/>
          </a:prstGeom>
        </p:spPr>
        <p:txBody>
          <a:bodyPr vert="horz" wrap="none" lIns="0" tIns="0" rIns="0" bIns="0" rtlCol="0" anchor="ctr">
            <a:noAutofit/>
          </a:bodyPr>
          <a:lstStyle>
            <a:lvl1pPr marL="0" marR="0" indent="0" algn="l" defTabSz="99056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600" b="1" kern="1200">
                <a:solidFill>
                  <a:schemeClr val="accent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a:lstStyle>
          <a:p>
            <a:r>
              <a:rPr lang="ja-JP" altLang="en-US"/>
              <a:t>作成要領（資料の全体構成）</a:t>
            </a:r>
          </a:p>
        </p:txBody>
      </p:sp>
      <p:sp>
        <p:nvSpPr>
          <p:cNvPr id="34" name="TextBox 44">
            <a:extLst>
              <a:ext uri="{FF2B5EF4-FFF2-40B4-BE49-F238E27FC236}">
                <a16:creationId xmlns:a16="http://schemas.microsoft.com/office/drawing/2014/main" id="{E1DA0E17-4964-EFAC-A327-4C7BBB28DCF3}"/>
              </a:ext>
            </a:extLst>
          </p:cNvPr>
          <p:cNvSpPr txBox="1"/>
          <p:nvPr/>
        </p:nvSpPr>
        <p:spPr bwMode="gray">
          <a:xfrm>
            <a:off x="1005749" y="1252154"/>
            <a:ext cx="1440000" cy="1080000"/>
          </a:xfrm>
          <a:prstGeom prst="rect">
            <a:avLst/>
          </a:prstGeom>
          <a:solidFill>
            <a:schemeClr val="bg1">
              <a:lumMod val="95000"/>
            </a:schemeClr>
          </a:solidFill>
        </p:spPr>
        <p:txBody>
          <a:bodyPr wrap="square" lIns="72000" tIns="72000" rIns="72000" bIns="72000" rtlCol="0" anchor="ctr">
            <a:noAutofit/>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事業概要</a:t>
            </a:r>
            <a:endParaRPr kumimoji="1" lang="en-US" altLang="ja-JP" sz="1400" b="1" dirty="0">
              <a:latin typeface="+mj-ea"/>
              <a:ea typeface="+mj-ea"/>
            </a:endParaRPr>
          </a:p>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及び</a:t>
            </a:r>
            <a:endParaRPr kumimoji="1" lang="en-US" altLang="ja-JP" sz="1400" b="1" dirty="0">
              <a:latin typeface="+mj-ea"/>
              <a:ea typeface="+mj-ea"/>
            </a:endParaRPr>
          </a:p>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走行環境条件</a:t>
            </a:r>
          </a:p>
        </p:txBody>
      </p:sp>
      <p:sp>
        <p:nvSpPr>
          <p:cNvPr id="35" name="TextBox 46">
            <a:extLst>
              <a:ext uri="{FF2B5EF4-FFF2-40B4-BE49-F238E27FC236}">
                <a16:creationId xmlns:a16="http://schemas.microsoft.com/office/drawing/2014/main" id="{7C2D063E-6752-3C00-C1C9-B60E2F2CF908}"/>
              </a:ext>
            </a:extLst>
          </p:cNvPr>
          <p:cNvSpPr txBox="1"/>
          <p:nvPr/>
        </p:nvSpPr>
        <p:spPr bwMode="gray">
          <a:xfrm>
            <a:off x="1005749" y="2426296"/>
            <a:ext cx="1440000" cy="1080000"/>
          </a:xfrm>
          <a:prstGeom prst="rect">
            <a:avLst/>
          </a:prstGeom>
          <a:solidFill>
            <a:schemeClr val="bg1">
              <a:lumMod val="95000"/>
            </a:schemeClr>
          </a:solidFill>
        </p:spPr>
        <p:txBody>
          <a:bodyPr wrap="square" lIns="72000" tIns="72000" rIns="72000" bIns="72000" rtlCol="0" anchor="ctr">
            <a:noAutofit/>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自動運転車</a:t>
            </a:r>
            <a:endParaRPr kumimoji="1" lang="en-US" altLang="ja-JP" sz="1400" b="1" dirty="0">
              <a:latin typeface="+mj-ea"/>
              <a:ea typeface="+mj-ea"/>
            </a:endParaRPr>
          </a:p>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について</a:t>
            </a:r>
          </a:p>
        </p:txBody>
      </p:sp>
      <p:sp>
        <p:nvSpPr>
          <p:cNvPr id="36" name="TextBox 52">
            <a:extLst>
              <a:ext uri="{FF2B5EF4-FFF2-40B4-BE49-F238E27FC236}">
                <a16:creationId xmlns:a16="http://schemas.microsoft.com/office/drawing/2014/main" id="{3F1F13DA-1133-9F79-6BC1-04E67CE2B7F4}"/>
              </a:ext>
            </a:extLst>
          </p:cNvPr>
          <p:cNvSpPr txBox="1"/>
          <p:nvPr/>
        </p:nvSpPr>
        <p:spPr bwMode="gray">
          <a:xfrm>
            <a:off x="1005749" y="3600438"/>
            <a:ext cx="1440000" cy="1080000"/>
          </a:xfrm>
          <a:prstGeom prst="rect">
            <a:avLst/>
          </a:prstGeom>
          <a:solidFill>
            <a:schemeClr val="bg1">
              <a:lumMod val="95000"/>
            </a:schemeClr>
          </a:solidFill>
        </p:spPr>
        <p:txBody>
          <a:bodyPr wrap="square" lIns="72000" tIns="72000" rIns="72000" bIns="72000" rtlCol="0" anchor="ctr">
            <a:noAutofit/>
          </a:bodyPr>
          <a:lstStyle/>
          <a:p>
            <a:pPr marL="0" marR="0" lvl="0" indent="0" algn="ctr" defTabSz="914400" rtl="0" eaLnBrk="1" fontAlgn="base" latinLnBrk="0" hangingPunct="1">
              <a:lnSpc>
                <a:spcPct val="106000"/>
              </a:lnSpc>
              <a:spcBef>
                <a:spcPct val="0"/>
              </a:spcBef>
              <a:spcAft>
                <a:spcPct val="0"/>
              </a:spcAft>
              <a:buClr>
                <a:prstClr val="black"/>
              </a:buClr>
              <a:buSzPct val="80000"/>
              <a:buFont typeface="Wingdings" pitchFamily="2" charset="2"/>
              <a:buNone/>
              <a:tabLst>
                <a:tab pos="4127500" algn="r"/>
              </a:tabLst>
              <a:defRPr/>
            </a:pPr>
            <a:r>
              <a:rPr kumimoji="1" lang="zh-TW" altLang="en-US" sz="1400" b="1" i="0" u="none" strike="noStrike" kern="1200" cap="none" spc="0" normalizeH="0" baseline="0" noProof="0">
                <a:ln>
                  <a:noFill/>
                </a:ln>
                <a:solidFill>
                  <a:prstClr val="black"/>
                </a:solidFill>
                <a:effectLst/>
                <a:uLnTx/>
                <a:uFillTx/>
                <a:latin typeface="Yu Gothic UI"/>
                <a:ea typeface="Yu Gothic UI"/>
                <a:cs typeface="+mn-cs"/>
              </a:rPr>
              <a:t>自動運行装置</a:t>
            </a:r>
            <a:r>
              <a:rPr kumimoji="1" lang="ja-JP" altLang="en-US" sz="1400" b="1" i="0" u="none" strike="noStrike" kern="1200" cap="none" spc="0" normalizeH="0" baseline="0" noProof="0">
                <a:ln>
                  <a:noFill/>
                </a:ln>
                <a:solidFill>
                  <a:prstClr val="black"/>
                </a:solidFill>
                <a:effectLst/>
                <a:uLnTx/>
                <a:uFillTx/>
                <a:latin typeface="Yu Gothic UI"/>
                <a:ea typeface="Yu Gothic UI"/>
                <a:cs typeface="+mn-cs"/>
              </a:rPr>
              <a:t>の</a:t>
            </a:r>
            <a:endParaRPr kumimoji="1" lang="en-US" altLang="ja-JP" sz="1400" b="1" i="0" u="none" strike="noStrike" kern="1200" cap="none" spc="0" normalizeH="0" baseline="0" noProof="0" dirty="0">
              <a:ln>
                <a:noFill/>
              </a:ln>
              <a:solidFill>
                <a:prstClr val="black"/>
              </a:solidFill>
              <a:effectLst/>
              <a:uLnTx/>
              <a:uFillTx/>
              <a:latin typeface="Yu Gothic UI"/>
              <a:ea typeface="Yu Gothic UI"/>
              <a:cs typeface="+mn-cs"/>
            </a:endParaRPr>
          </a:p>
          <a:p>
            <a:pPr marL="0" marR="0" lvl="0" indent="0" algn="ctr" defTabSz="914400" rtl="0" eaLnBrk="1" fontAlgn="base" latinLnBrk="0" hangingPunct="1">
              <a:lnSpc>
                <a:spcPct val="106000"/>
              </a:lnSpc>
              <a:spcBef>
                <a:spcPct val="0"/>
              </a:spcBef>
              <a:spcAft>
                <a:spcPct val="0"/>
              </a:spcAft>
              <a:buClr>
                <a:prstClr val="black"/>
              </a:buClr>
              <a:buSzPct val="80000"/>
              <a:buFont typeface="Wingdings" pitchFamily="2" charset="2"/>
              <a:buNone/>
              <a:tabLst>
                <a:tab pos="4127500" algn="r"/>
              </a:tabLst>
              <a:defRPr/>
            </a:pPr>
            <a:r>
              <a:rPr kumimoji="1" lang="ja-JP" altLang="en-US" sz="1400" b="1" i="0" u="none" strike="noStrike" kern="1200" cap="none" spc="0" normalizeH="0" baseline="0" noProof="0">
                <a:ln>
                  <a:noFill/>
                </a:ln>
                <a:solidFill>
                  <a:prstClr val="black"/>
                </a:solidFill>
                <a:effectLst/>
                <a:uLnTx/>
                <a:uFillTx/>
                <a:latin typeface="Yu Gothic UI"/>
                <a:ea typeface="Yu Gothic UI"/>
                <a:cs typeface="+mn-cs"/>
              </a:rPr>
              <a:t>安全設計</a:t>
            </a:r>
          </a:p>
        </p:txBody>
      </p:sp>
      <p:sp>
        <p:nvSpPr>
          <p:cNvPr id="37" name="TextBox 52">
            <a:extLst>
              <a:ext uri="{FF2B5EF4-FFF2-40B4-BE49-F238E27FC236}">
                <a16:creationId xmlns:a16="http://schemas.microsoft.com/office/drawing/2014/main" id="{FBE1CB59-1400-DF4F-505E-5CBD0765619E}"/>
              </a:ext>
            </a:extLst>
          </p:cNvPr>
          <p:cNvSpPr txBox="1"/>
          <p:nvPr/>
        </p:nvSpPr>
        <p:spPr bwMode="gray">
          <a:xfrm>
            <a:off x="1005749" y="4774580"/>
            <a:ext cx="1440000" cy="1080000"/>
          </a:xfrm>
          <a:prstGeom prst="rect">
            <a:avLst/>
          </a:prstGeom>
          <a:solidFill>
            <a:schemeClr val="bg1">
              <a:lumMod val="95000"/>
            </a:schemeClr>
          </a:solidFill>
        </p:spPr>
        <p:txBody>
          <a:bodyPr wrap="square" lIns="72000" tIns="72000" rIns="72000" bIns="72000" rtlCol="0" anchor="ctr">
            <a:noAutofit/>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リスクシナリオ</a:t>
            </a:r>
            <a:endParaRPr kumimoji="1" lang="en-US" altLang="ja-JP" sz="1400" b="1" dirty="0">
              <a:latin typeface="+mj-ea"/>
              <a:ea typeface="+mj-ea"/>
            </a:endParaRPr>
          </a:p>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及び対応</a:t>
            </a:r>
            <a:endParaRPr kumimoji="1" lang="en-US" altLang="ja-JP" sz="1400" b="1" dirty="0">
              <a:latin typeface="+mj-ea"/>
              <a:ea typeface="+mj-ea"/>
            </a:endParaRPr>
          </a:p>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並びに試験方法</a:t>
            </a:r>
          </a:p>
        </p:txBody>
      </p:sp>
      <p:sp>
        <p:nvSpPr>
          <p:cNvPr id="40" name="TextBox 44">
            <a:extLst>
              <a:ext uri="{FF2B5EF4-FFF2-40B4-BE49-F238E27FC236}">
                <a16:creationId xmlns:a16="http://schemas.microsoft.com/office/drawing/2014/main" id="{C1D1BB7C-7CE2-5FD6-36A8-2958C44A803E}"/>
              </a:ext>
            </a:extLst>
          </p:cNvPr>
          <p:cNvSpPr txBox="1"/>
          <p:nvPr/>
        </p:nvSpPr>
        <p:spPr bwMode="gray">
          <a:xfrm>
            <a:off x="2570345" y="1252154"/>
            <a:ext cx="2046238" cy="108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Wingdings" panose="05000000000000000000" pitchFamily="2" charset="2"/>
              <a:buChar char="n"/>
            </a:pPr>
            <a:r>
              <a:rPr lang="ja-JP" altLang="en-US" sz="1100">
                <a:latin typeface="+mn-ea"/>
                <a:cs typeface="+mn-cs"/>
                <a:sym typeface="+mn-lt"/>
              </a:rPr>
              <a:t>事業概要</a:t>
            </a:r>
            <a:endParaRPr lang="en-US" altLang="ja-JP" sz="1100" dirty="0">
              <a:latin typeface="+mn-ea"/>
              <a:cs typeface="+mn-cs"/>
              <a:sym typeface="+mn-lt"/>
            </a:endParaRPr>
          </a:p>
          <a:p>
            <a:pPr marL="171450" indent="-171450">
              <a:spcBef>
                <a:spcPts val="300"/>
              </a:spcBef>
              <a:buFont typeface="Wingdings" panose="05000000000000000000" pitchFamily="2" charset="2"/>
              <a:buChar char="n"/>
            </a:pPr>
            <a:r>
              <a:rPr lang="ja-JP" altLang="en-US" sz="1100">
                <a:latin typeface="+mn-ea"/>
                <a:cs typeface="+mn-cs"/>
                <a:sym typeface="+mn-lt"/>
              </a:rPr>
              <a:t>走行環境条件</a:t>
            </a:r>
            <a:r>
              <a:rPr lang="en-US" altLang="ja-JP" sz="1100" dirty="0">
                <a:latin typeface="+mn-ea"/>
                <a:cs typeface="+mn-cs"/>
                <a:sym typeface="+mn-lt"/>
              </a:rPr>
              <a:t>(ODD</a:t>
            </a:r>
            <a:r>
              <a:rPr lang="ja-JP" altLang="en-US" sz="1100">
                <a:latin typeface="+mn-ea"/>
                <a:cs typeface="+mn-cs"/>
                <a:sym typeface="+mn-lt"/>
              </a:rPr>
              <a:t>）</a:t>
            </a:r>
            <a:endParaRPr lang="en-US" altLang="ja-JP" sz="1100" dirty="0">
              <a:latin typeface="+mn-ea"/>
              <a:cs typeface="+mn-cs"/>
              <a:sym typeface="+mn-lt"/>
            </a:endParaRPr>
          </a:p>
          <a:p>
            <a:pPr marL="171450" indent="-171450">
              <a:spcBef>
                <a:spcPts val="300"/>
              </a:spcBef>
              <a:buFont typeface="Wingdings" panose="05000000000000000000" pitchFamily="2" charset="2"/>
              <a:buChar char="n"/>
            </a:pPr>
            <a:r>
              <a:rPr lang="ja-JP" altLang="en-US" sz="1100">
                <a:latin typeface="+mn-ea"/>
                <a:cs typeface="+mn-cs"/>
                <a:sym typeface="+mn-lt"/>
              </a:rPr>
              <a:t>これまでの走行実績</a:t>
            </a:r>
            <a:endParaRPr lang="en-US" altLang="ja-JP" sz="1100" dirty="0">
              <a:latin typeface="+mn-ea"/>
              <a:cs typeface="+mn-cs"/>
              <a:sym typeface="+mn-lt"/>
            </a:endParaRPr>
          </a:p>
        </p:txBody>
      </p:sp>
      <p:sp>
        <p:nvSpPr>
          <p:cNvPr id="41" name="TextBox 46">
            <a:extLst>
              <a:ext uri="{FF2B5EF4-FFF2-40B4-BE49-F238E27FC236}">
                <a16:creationId xmlns:a16="http://schemas.microsoft.com/office/drawing/2014/main" id="{66A8A62B-4A79-65D7-960C-D5988010AA3A}"/>
              </a:ext>
            </a:extLst>
          </p:cNvPr>
          <p:cNvSpPr txBox="1"/>
          <p:nvPr/>
        </p:nvSpPr>
        <p:spPr bwMode="gray">
          <a:xfrm>
            <a:off x="2570345" y="2426296"/>
            <a:ext cx="2046238" cy="108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Wingdings" panose="05000000000000000000" pitchFamily="2" charset="2"/>
              <a:buChar char="n"/>
            </a:pPr>
            <a:r>
              <a:rPr lang="ja-JP" altLang="en-US" sz="1100">
                <a:latin typeface="+mn-ea"/>
                <a:cs typeface="+mn-cs"/>
                <a:sym typeface="+mn-lt"/>
              </a:rPr>
              <a:t>自動運行装置の構成</a:t>
            </a:r>
            <a:endParaRPr lang="en-US" altLang="ja-JP" sz="1100" dirty="0">
              <a:latin typeface="+mn-ea"/>
              <a:cs typeface="+mn-cs"/>
              <a:sym typeface="+mn-lt"/>
            </a:endParaRPr>
          </a:p>
          <a:p>
            <a:pPr marL="171450" indent="-171450">
              <a:spcBef>
                <a:spcPts val="300"/>
              </a:spcBef>
              <a:buFont typeface="Wingdings" panose="05000000000000000000" pitchFamily="2" charset="2"/>
              <a:buChar char="n"/>
            </a:pPr>
            <a:r>
              <a:rPr lang="ja-JP" altLang="en-US" sz="1100">
                <a:latin typeface="+mn-ea"/>
                <a:cs typeface="+mn-cs"/>
                <a:sym typeface="+mn-lt"/>
              </a:rPr>
              <a:t>自動運行装置のインターフェース</a:t>
            </a:r>
            <a:endParaRPr lang="en-US" altLang="ja-JP" sz="1100" dirty="0">
              <a:latin typeface="+mn-ea"/>
              <a:cs typeface="+mn-cs"/>
              <a:sym typeface="+mn-lt"/>
            </a:endParaRPr>
          </a:p>
          <a:p>
            <a:pPr marL="171450" indent="-171450">
              <a:spcBef>
                <a:spcPts val="300"/>
              </a:spcBef>
              <a:buFont typeface="Wingdings" panose="05000000000000000000" pitchFamily="2" charset="2"/>
              <a:buChar char="n"/>
            </a:pPr>
            <a:r>
              <a:rPr kumimoji="1" lang="zh-TW" altLang="en-US" sz="1100" b="0" kern="1200">
                <a:solidFill>
                  <a:schemeClr val="tx1"/>
                </a:solidFill>
                <a:latin typeface="+mj-ea"/>
                <a:ea typeface="+mn-ea"/>
                <a:cs typeface="+mn-cs"/>
              </a:rPr>
              <a:t>自動運行装置</a:t>
            </a:r>
            <a:r>
              <a:rPr kumimoji="1" lang="ja-JP" altLang="en-US" sz="1100" b="0" kern="1200">
                <a:solidFill>
                  <a:schemeClr val="tx1"/>
                </a:solidFill>
                <a:latin typeface="+mj-ea"/>
                <a:ea typeface="+mn-ea"/>
                <a:cs typeface="+mn-cs"/>
              </a:rPr>
              <a:t>の機能</a:t>
            </a:r>
            <a:endParaRPr kumimoji="1" lang="en-US" altLang="ja-JP" sz="1100" b="0" kern="1200" dirty="0">
              <a:solidFill>
                <a:schemeClr val="tx1"/>
              </a:solidFill>
              <a:latin typeface="+mn-ea"/>
              <a:ea typeface="+mn-ea"/>
              <a:cs typeface="+mn-cs"/>
              <a:sym typeface="+mn-lt"/>
            </a:endParaRPr>
          </a:p>
        </p:txBody>
      </p:sp>
      <p:sp>
        <p:nvSpPr>
          <p:cNvPr id="42" name="TextBox 52">
            <a:extLst>
              <a:ext uri="{FF2B5EF4-FFF2-40B4-BE49-F238E27FC236}">
                <a16:creationId xmlns:a16="http://schemas.microsoft.com/office/drawing/2014/main" id="{27535540-B9F0-0BB6-33BF-37677690478A}"/>
              </a:ext>
            </a:extLst>
          </p:cNvPr>
          <p:cNvSpPr txBox="1"/>
          <p:nvPr/>
        </p:nvSpPr>
        <p:spPr bwMode="gray">
          <a:xfrm>
            <a:off x="2570345" y="3600438"/>
            <a:ext cx="2046238" cy="108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Wingdings" panose="05000000000000000000" pitchFamily="2" charset="2"/>
              <a:buChar char="n"/>
            </a:pPr>
            <a:r>
              <a:rPr lang="ja-JP" altLang="en-US" sz="1100">
                <a:latin typeface="+mn-ea"/>
                <a:cs typeface="+mn-cs"/>
                <a:sym typeface="+mn-lt"/>
              </a:rPr>
              <a:t>障害物の検知能力</a:t>
            </a:r>
            <a:endParaRPr lang="en-US" altLang="ja-JP" sz="1100" dirty="0">
              <a:latin typeface="+mn-ea"/>
              <a:cs typeface="+mn-cs"/>
              <a:sym typeface="+mn-lt"/>
            </a:endParaRPr>
          </a:p>
          <a:p>
            <a:pPr marL="171450" indent="-171450">
              <a:spcBef>
                <a:spcPts val="300"/>
              </a:spcBef>
              <a:buFont typeface="Wingdings" panose="05000000000000000000" pitchFamily="2" charset="2"/>
              <a:buChar char="n"/>
            </a:pPr>
            <a:r>
              <a:rPr lang="ja-JP" altLang="en-US" sz="1100">
                <a:latin typeface="+mn-ea"/>
                <a:cs typeface="+mn-cs"/>
                <a:sym typeface="+mn-lt"/>
              </a:rPr>
              <a:t>危機回避制御</a:t>
            </a:r>
            <a:endParaRPr lang="en-US" altLang="ja-JP" sz="1100" dirty="0">
              <a:latin typeface="+mn-ea"/>
              <a:cs typeface="+mn-cs"/>
              <a:sym typeface="+mn-lt"/>
            </a:endParaRPr>
          </a:p>
          <a:p>
            <a:pPr marL="171450" indent="-171450">
              <a:spcBef>
                <a:spcPts val="300"/>
              </a:spcBef>
              <a:buFont typeface="Wingdings" panose="05000000000000000000" pitchFamily="2" charset="2"/>
              <a:buChar char="n"/>
            </a:pPr>
            <a:r>
              <a:rPr lang="ja-JP" altLang="en-US" sz="1100">
                <a:latin typeface="+mn-ea"/>
                <a:cs typeface="+mn-cs"/>
                <a:sym typeface="+mn-lt"/>
              </a:rPr>
              <a:t>冗長構成</a:t>
            </a:r>
            <a:endParaRPr lang="en-US" altLang="ja-JP" sz="1100" dirty="0">
              <a:latin typeface="+mn-ea"/>
              <a:cs typeface="+mn-cs"/>
              <a:sym typeface="+mn-lt"/>
            </a:endParaRPr>
          </a:p>
        </p:txBody>
      </p:sp>
      <p:sp>
        <p:nvSpPr>
          <p:cNvPr id="43" name="TextBox 52">
            <a:extLst>
              <a:ext uri="{FF2B5EF4-FFF2-40B4-BE49-F238E27FC236}">
                <a16:creationId xmlns:a16="http://schemas.microsoft.com/office/drawing/2014/main" id="{F24B453D-57C2-415E-0047-DE46EA46BDCC}"/>
              </a:ext>
            </a:extLst>
          </p:cNvPr>
          <p:cNvSpPr txBox="1"/>
          <p:nvPr/>
        </p:nvSpPr>
        <p:spPr bwMode="gray">
          <a:xfrm>
            <a:off x="2570345" y="4774580"/>
            <a:ext cx="2046238" cy="108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Wingdings" panose="05000000000000000000" pitchFamily="2" charset="2"/>
              <a:buChar char="n"/>
            </a:pPr>
            <a:r>
              <a:rPr lang="en-US" altLang="ja-JP" sz="1100" dirty="0">
                <a:latin typeface="+mn-ea"/>
                <a:cs typeface="+mn-cs"/>
                <a:sym typeface="+mn-lt"/>
              </a:rPr>
              <a:t>ODD</a:t>
            </a:r>
            <a:r>
              <a:rPr lang="ja-JP" altLang="en-US" sz="1100" dirty="0">
                <a:latin typeface="+mn-ea"/>
                <a:cs typeface="+mn-cs"/>
                <a:sym typeface="+mn-lt"/>
              </a:rPr>
              <a:t>内におけるリスクシナリオ</a:t>
            </a:r>
            <a:endParaRPr lang="en-US" altLang="ja-JP" sz="1100" dirty="0">
              <a:latin typeface="+mn-ea"/>
              <a:cs typeface="+mn-cs"/>
              <a:sym typeface="+mn-lt"/>
            </a:endParaRPr>
          </a:p>
          <a:p>
            <a:pPr marL="171450" indent="-171450">
              <a:spcBef>
                <a:spcPts val="300"/>
              </a:spcBef>
              <a:buFont typeface="Wingdings" panose="05000000000000000000" pitchFamily="2" charset="2"/>
              <a:buChar char="n"/>
            </a:pPr>
            <a:r>
              <a:rPr lang="en-US" altLang="ja-JP" sz="1100" dirty="0">
                <a:latin typeface="+mn-ea"/>
                <a:cs typeface="+mn-cs"/>
                <a:sym typeface="+mn-lt"/>
              </a:rPr>
              <a:t>ODD</a:t>
            </a:r>
            <a:r>
              <a:rPr lang="ja-JP" altLang="en-US" sz="1100" dirty="0">
                <a:latin typeface="+mn-ea"/>
                <a:cs typeface="+mn-cs"/>
                <a:sym typeface="+mn-lt"/>
              </a:rPr>
              <a:t>外となるシナリオ</a:t>
            </a:r>
            <a:endParaRPr lang="en-US" altLang="ja-JP" sz="1100" dirty="0">
              <a:latin typeface="+mn-ea"/>
              <a:cs typeface="+mn-cs"/>
              <a:sym typeface="+mn-lt"/>
            </a:endParaRPr>
          </a:p>
          <a:p>
            <a:pPr marL="171450" indent="-171450">
              <a:spcBef>
                <a:spcPts val="300"/>
              </a:spcBef>
              <a:buFont typeface="Wingdings" panose="05000000000000000000" pitchFamily="2" charset="2"/>
              <a:buChar char="n"/>
            </a:pPr>
            <a:r>
              <a:rPr lang="ja-JP" altLang="en-US" sz="1100" dirty="0">
                <a:latin typeface="+mn-ea"/>
                <a:cs typeface="+mn-cs"/>
                <a:sym typeface="+mn-lt"/>
              </a:rPr>
              <a:t>不具合・機能障害のシナリオ</a:t>
            </a:r>
            <a:endParaRPr lang="en-US" altLang="ja-JP" sz="1100" dirty="0">
              <a:latin typeface="+mn-ea"/>
              <a:cs typeface="+mn-cs"/>
              <a:sym typeface="+mn-lt"/>
            </a:endParaRPr>
          </a:p>
        </p:txBody>
      </p:sp>
      <p:sp>
        <p:nvSpPr>
          <p:cNvPr id="45" name="TextBox 44">
            <a:extLst>
              <a:ext uri="{FF2B5EF4-FFF2-40B4-BE49-F238E27FC236}">
                <a16:creationId xmlns:a16="http://schemas.microsoft.com/office/drawing/2014/main" id="{2B5FCA04-A13E-54B2-4309-6FB603ED4D46}"/>
              </a:ext>
            </a:extLst>
          </p:cNvPr>
          <p:cNvSpPr txBox="1"/>
          <p:nvPr/>
        </p:nvSpPr>
        <p:spPr bwMode="gray">
          <a:xfrm>
            <a:off x="4741179" y="1252154"/>
            <a:ext cx="3240000" cy="108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Arial" panose="020B0604020202020204" pitchFamily="34" charset="0"/>
              <a:buChar char="•"/>
            </a:pPr>
            <a:r>
              <a:rPr lang="ja-JP" altLang="en-US" sz="1050" dirty="0">
                <a:latin typeface="+mn-ea"/>
                <a:cs typeface="+mn-cs"/>
                <a:sym typeface="+mn-lt"/>
              </a:rPr>
              <a:t>期間、場所、事業内容等、全体像を簡潔に整理する</a:t>
            </a:r>
            <a:endParaRPr lang="en-US" altLang="ja-JP" sz="1050" dirty="0">
              <a:latin typeface="+mn-ea"/>
              <a:cs typeface="+mn-cs"/>
              <a:sym typeface="+mn-lt"/>
            </a:endParaRPr>
          </a:p>
          <a:p>
            <a:pPr marL="171450" indent="-171450">
              <a:spcBef>
                <a:spcPts val="300"/>
              </a:spcBef>
              <a:buFont typeface="Arial" panose="020B0604020202020204" pitchFamily="34" charset="0"/>
              <a:buChar char="•"/>
            </a:pPr>
            <a:r>
              <a:rPr lang="en-US" altLang="ja-JP" sz="1050" b="1" u="sng" dirty="0">
                <a:solidFill>
                  <a:schemeClr val="accent3"/>
                </a:solidFill>
                <a:latin typeface="+mn-ea"/>
                <a:cs typeface="+mn-cs"/>
                <a:sym typeface="+mn-lt"/>
              </a:rPr>
              <a:t>ODD</a:t>
            </a:r>
            <a:r>
              <a:rPr lang="ja-JP" altLang="en-US" sz="1050" b="1" u="sng" dirty="0">
                <a:solidFill>
                  <a:schemeClr val="accent3"/>
                </a:solidFill>
                <a:latin typeface="+mn-ea"/>
                <a:cs typeface="+mn-cs"/>
                <a:sym typeface="+mn-lt"/>
              </a:rPr>
              <a:t>（道路、気象、交通、自車状況等）を</a:t>
            </a:r>
            <a:br>
              <a:rPr lang="en-US" altLang="ja-JP" sz="1050" b="1" u="sng" dirty="0">
                <a:solidFill>
                  <a:schemeClr val="accent3"/>
                </a:solidFill>
                <a:latin typeface="+mn-ea"/>
                <a:cs typeface="+mn-cs"/>
                <a:sym typeface="+mn-lt"/>
              </a:rPr>
            </a:br>
            <a:r>
              <a:rPr lang="ja-JP" altLang="en-US" sz="1050" b="1" u="sng" dirty="0">
                <a:solidFill>
                  <a:schemeClr val="accent3"/>
                </a:solidFill>
                <a:latin typeface="+mn-ea"/>
                <a:cs typeface="+mn-cs"/>
                <a:sym typeface="+mn-lt"/>
              </a:rPr>
              <a:t>網羅的にかつ簡潔に提示する</a:t>
            </a:r>
            <a:endParaRPr lang="en-US" altLang="ja-JP" sz="1050" b="1" u="sng" dirty="0">
              <a:solidFill>
                <a:schemeClr val="accent3"/>
              </a:solidFill>
              <a:latin typeface="+mn-ea"/>
              <a:cs typeface="+mn-cs"/>
              <a:sym typeface="+mn-lt"/>
            </a:endParaRPr>
          </a:p>
          <a:p>
            <a:pPr marL="171450" indent="-171450">
              <a:spcBef>
                <a:spcPts val="300"/>
              </a:spcBef>
              <a:buFont typeface="Arial" panose="020B0604020202020204" pitchFamily="34" charset="0"/>
              <a:buChar char="•"/>
            </a:pPr>
            <a:r>
              <a:rPr lang="ja-JP" altLang="en-US" sz="1050" dirty="0">
                <a:latin typeface="+mn-ea"/>
                <a:cs typeface="+mn-cs"/>
                <a:sym typeface="+mn-lt"/>
              </a:rPr>
              <a:t>走行実績に基づいて、</a:t>
            </a:r>
            <a:r>
              <a:rPr lang="ja-JP" altLang="en-US" sz="1050" b="1" u="sng" dirty="0">
                <a:solidFill>
                  <a:schemeClr val="accent3"/>
                </a:solidFill>
                <a:latin typeface="+mn-ea"/>
                <a:cs typeface="+mn-cs"/>
                <a:sym typeface="+mn-lt"/>
              </a:rPr>
              <a:t>手動介入が生じる箇所や頻度等、自動運行装置の実力を明確化</a:t>
            </a:r>
            <a:r>
              <a:rPr lang="ja-JP" altLang="en-US" sz="1050" dirty="0">
                <a:latin typeface="+mn-ea"/>
                <a:cs typeface="+mn-cs"/>
                <a:sym typeface="+mn-lt"/>
              </a:rPr>
              <a:t>する</a:t>
            </a:r>
            <a:endParaRPr lang="en-US" altLang="ja-JP" sz="1050" dirty="0">
              <a:latin typeface="+mn-ea"/>
              <a:cs typeface="+mn-cs"/>
              <a:sym typeface="+mn-lt"/>
            </a:endParaRPr>
          </a:p>
        </p:txBody>
      </p:sp>
      <p:sp>
        <p:nvSpPr>
          <p:cNvPr id="46" name="TextBox 46">
            <a:extLst>
              <a:ext uri="{FF2B5EF4-FFF2-40B4-BE49-F238E27FC236}">
                <a16:creationId xmlns:a16="http://schemas.microsoft.com/office/drawing/2014/main" id="{4821D7F3-FBF6-16B1-F837-82DCAA9D2C92}"/>
              </a:ext>
            </a:extLst>
          </p:cNvPr>
          <p:cNvSpPr txBox="1"/>
          <p:nvPr/>
        </p:nvSpPr>
        <p:spPr bwMode="gray">
          <a:xfrm>
            <a:off x="4741179" y="2426296"/>
            <a:ext cx="3240000" cy="108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Arial" panose="020B0604020202020204" pitchFamily="34" charset="0"/>
              <a:buChar char="•"/>
            </a:pPr>
            <a:r>
              <a:rPr lang="ja-JP" altLang="en-US" sz="1050" b="1" u="sng">
                <a:solidFill>
                  <a:schemeClr val="accent3"/>
                </a:solidFill>
                <a:latin typeface="+mn-ea"/>
                <a:cs typeface="+mn-cs"/>
                <a:sym typeface="+mn-lt"/>
              </a:rPr>
              <a:t>事業、走行場所等に依らない</a:t>
            </a:r>
            <a:r>
              <a:rPr lang="ja-JP" altLang="en-US" sz="1050">
                <a:latin typeface="+mn-ea"/>
                <a:cs typeface="+mn-cs"/>
                <a:sym typeface="+mn-lt"/>
              </a:rPr>
              <a:t>車両及び</a:t>
            </a:r>
            <a:r>
              <a:rPr lang="ja-JP" altLang="en-US" sz="1050" b="1" u="sng">
                <a:solidFill>
                  <a:schemeClr val="accent3"/>
                </a:solidFill>
                <a:latin typeface="+mn-ea"/>
                <a:cs typeface="+mn-cs"/>
                <a:sym typeface="+mn-lt"/>
              </a:rPr>
              <a:t>自動運行装置の基本的な仕様</a:t>
            </a:r>
            <a:r>
              <a:rPr lang="ja-JP" altLang="en-US" sz="1050">
                <a:latin typeface="+mn-ea"/>
                <a:cs typeface="+mn-cs"/>
                <a:sym typeface="+mn-lt"/>
              </a:rPr>
              <a:t>を記載する</a:t>
            </a:r>
            <a:endParaRPr lang="en-US" altLang="ja-JP" sz="1050" dirty="0">
              <a:latin typeface="+mn-ea"/>
              <a:cs typeface="+mn-cs"/>
              <a:sym typeface="+mn-lt"/>
            </a:endParaRPr>
          </a:p>
          <a:p>
            <a:pPr marL="171450" indent="-171450">
              <a:spcBef>
                <a:spcPts val="300"/>
              </a:spcBef>
              <a:buFont typeface="Arial" panose="020B0604020202020204" pitchFamily="34" charset="0"/>
              <a:buChar char="•"/>
            </a:pPr>
            <a:r>
              <a:rPr lang="ja-JP" altLang="en-US" sz="1050">
                <a:latin typeface="+mn-ea"/>
                <a:cs typeface="+mn-cs"/>
                <a:sym typeface="+mn-lt"/>
              </a:rPr>
              <a:t>自動運行装置と運転者、保安要員等との役割分担、責任分界点を明確に説明する</a:t>
            </a:r>
            <a:endParaRPr lang="en-US" altLang="ja-JP" sz="1050" dirty="0">
              <a:latin typeface="+mn-ea"/>
              <a:cs typeface="+mn-cs"/>
              <a:sym typeface="+mn-lt"/>
            </a:endParaRPr>
          </a:p>
          <a:p>
            <a:pPr marL="171450" indent="-171450">
              <a:spcBef>
                <a:spcPts val="300"/>
              </a:spcBef>
              <a:buFont typeface="Arial" panose="020B0604020202020204" pitchFamily="34" charset="0"/>
              <a:buChar char="•"/>
            </a:pPr>
            <a:r>
              <a:rPr lang="ja-JP" altLang="en-US" sz="1050" b="1" u="sng">
                <a:solidFill>
                  <a:schemeClr val="accent3"/>
                </a:solidFill>
                <a:latin typeface="+mn-ea"/>
                <a:cs typeface="+mn-cs"/>
                <a:sym typeface="+mn-lt"/>
              </a:rPr>
              <a:t>自動運行装置が可能な動的運転タスクを明確化</a:t>
            </a:r>
            <a:r>
              <a:rPr lang="ja-JP" altLang="en-US" sz="1050">
                <a:latin typeface="+mn-ea"/>
                <a:cs typeface="+mn-cs"/>
                <a:sym typeface="+mn-lt"/>
              </a:rPr>
              <a:t>する</a:t>
            </a:r>
            <a:endParaRPr lang="en-US" altLang="ja-JP" sz="1050" dirty="0">
              <a:latin typeface="+mn-ea"/>
              <a:cs typeface="+mn-cs"/>
              <a:sym typeface="+mn-lt"/>
            </a:endParaRPr>
          </a:p>
        </p:txBody>
      </p:sp>
      <p:sp>
        <p:nvSpPr>
          <p:cNvPr id="47" name="TextBox 52">
            <a:extLst>
              <a:ext uri="{FF2B5EF4-FFF2-40B4-BE49-F238E27FC236}">
                <a16:creationId xmlns:a16="http://schemas.microsoft.com/office/drawing/2014/main" id="{F9343E8B-36FC-A7E1-D1E0-D1E10F652407}"/>
              </a:ext>
            </a:extLst>
          </p:cNvPr>
          <p:cNvSpPr txBox="1"/>
          <p:nvPr/>
        </p:nvSpPr>
        <p:spPr bwMode="gray">
          <a:xfrm>
            <a:off x="4741179" y="3600438"/>
            <a:ext cx="3240000" cy="108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Arial" panose="020B0604020202020204" pitchFamily="34" charset="0"/>
              <a:buChar char="•"/>
            </a:pPr>
            <a:r>
              <a:rPr lang="ja-JP" altLang="en-US" sz="1050" b="1" u="sng">
                <a:solidFill>
                  <a:schemeClr val="accent3"/>
                </a:solidFill>
                <a:latin typeface="+mn-ea"/>
                <a:cs typeface="+mn-cs"/>
                <a:sym typeface="+mn-lt"/>
              </a:rPr>
              <a:t>事業、走行場所等に依らない</a:t>
            </a:r>
            <a:r>
              <a:rPr lang="ja-JP" altLang="en-US" sz="1050">
                <a:latin typeface="+mn-ea"/>
                <a:cs typeface="+mn-cs"/>
                <a:sym typeface="+mn-lt"/>
              </a:rPr>
              <a:t>自動運行装置による</a:t>
            </a:r>
            <a:br>
              <a:rPr lang="en-US" altLang="ja-JP" sz="1050" dirty="0">
                <a:latin typeface="+mn-ea"/>
                <a:cs typeface="+mn-cs"/>
                <a:sym typeface="+mn-lt"/>
              </a:rPr>
            </a:br>
            <a:r>
              <a:rPr lang="ja-JP" altLang="en-US" sz="1050">
                <a:latin typeface="+mn-ea"/>
                <a:cs typeface="+mn-cs"/>
                <a:sym typeface="+mn-lt"/>
              </a:rPr>
              <a:t>認知・判断・制御の基本的な安全設計思想を示す</a:t>
            </a:r>
            <a:endParaRPr lang="en-US" altLang="ja-JP" sz="1050" dirty="0">
              <a:latin typeface="+mn-ea"/>
              <a:cs typeface="+mn-cs"/>
              <a:sym typeface="+mn-lt"/>
            </a:endParaRPr>
          </a:p>
          <a:p>
            <a:pPr marL="171450" indent="-171450">
              <a:spcBef>
                <a:spcPts val="300"/>
              </a:spcBef>
              <a:buFont typeface="Arial" panose="020B0604020202020204" pitchFamily="34" charset="0"/>
              <a:buChar char="•"/>
            </a:pPr>
            <a:r>
              <a:rPr lang="ja-JP" altLang="en-US" sz="1050">
                <a:latin typeface="+mn-ea"/>
                <a:cs typeface="+mn-cs"/>
                <a:sym typeface="+mn-lt"/>
              </a:rPr>
              <a:t>急な不具合や故障に対して、車両、自動運行装置が備える安全確保策について説明する</a:t>
            </a:r>
            <a:endParaRPr lang="en-US" altLang="ja-JP" sz="1050" dirty="0">
              <a:latin typeface="+mn-ea"/>
              <a:cs typeface="+mn-cs"/>
              <a:sym typeface="+mn-lt"/>
            </a:endParaRPr>
          </a:p>
        </p:txBody>
      </p:sp>
      <p:sp>
        <p:nvSpPr>
          <p:cNvPr id="48" name="TextBox 52">
            <a:extLst>
              <a:ext uri="{FF2B5EF4-FFF2-40B4-BE49-F238E27FC236}">
                <a16:creationId xmlns:a16="http://schemas.microsoft.com/office/drawing/2014/main" id="{2879D63F-EA6E-2B2F-0448-9F5ED36902C2}"/>
              </a:ext>
            </a:extLst>
          </p:cNvPr>
          <p:cNvSpPr txBox="1"/>
          <p:nvPr/>
        </p:nvSpPr>
        <p:spPr bwMode="gray">
          <a:xfrm>
            <a:off x="4741179" y="4774580"/>
            <a:ext cx="3240000" cy="108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Arial" panose="020B0604020202020204" pitchFamily="34" charset="0"/>
              <a:buChar char="•"/>
            </a:pPr>
            <a:r>
              <a:rPr lang="ja-JP" altLang="en-US" sz="1050" b="1" u="sng">
                <a:solidFill>
                  <a:schemeClr val="accent3"/>
                </a:solidFill>
                <a:latin typeface="+mn-ea"/>
                <a:cs typeface="+mn-cs"/>
                <a:sym typeface="+mn-lt"/>
              </a:rPr>
              <a:t>事業、走行場所等に応じて、走行ルート内に存在するユースケース</a:t>
            </a:r>
            <a:r>
              <a:rPr lang="ja-JP" altLang="en-US" sz="1050">
                <a:latin typeface="+mn-ea"/>
                <a:cs typeface="+mn-cs"/>
                <a:sym typeface="+mn-lt"/>
              </a:rPr>
              <a:t>を類型化した上で、</a:t>
            </a:r>
            <a:r>
              <a:rPr lang="ja-JP" altLang="en-US" sz="1050" b="1" u="sng">
                <a:solidFill>
                  <a:schemeClr val="accent3"/>
                </a:solidFill>
                <a:latin typeface="+mn-ea"/>
                <a:cs typeface="+mn-cs"/>
                <a:sym typeface="+mn-lt"/>
              </a:rPr>
              <a:t>想定されるリスクシナリオを固有・特殊なものも含めて漏れなく抽出</a:t>
            </a:r>
            <a:r>
              <a:rPr lang="ja-JP" altLang="en-US" sz="1050">
                <a:latin typeface="+mn-ea"/>
                <a:cs typeface="+mn-cs"/>
                <a:sym typeface="+mn-lt"/>
              </a:rPr>
              <a:t>し、対応策を説明する</a:t>
            </a:r>
            <a:endParaRPr lang="en-US" altLang="ja-JP" sz="1050" dirty="0">
              <a:latin typeface="+mn-ea"/>
              <a:cs typeface="+mn-cs"/>
              <a:sym typeface="+mn-lt"/>
            </a:endParaRPr>
          </a:p>
          <a:p>
            <a:pPr marL="171450" indent="-171450">
              <a:spcBef>
                <a:spcPts val="300"/>
              </a:spcBef>
              <a:buFont typeface="Arial" panose="020B0604020202020204" pitchFamily="34" charset="0"/>
              <a:buChar char="•"/>
            </a:pPr>
            <a:r>
              <a:rPr lang="ja-JP" altLang="en-US" sz="1050">
                <a:latin typeface="+mn-ea"/>
                <a:cs typeface="+mn-cs"/>
                <a:sym typeface="+mn-lt"/>
              </a:rPr>
              <a:t>対応策の妥当性について、テスト方法（実車、シミュレーション等）やテスト条件、パラメータについても説明する</a:t>
            </a:r>
            <a:endParaRPr lang="en-US" altLang="ja-JP" sz="1050" dirty="0">
              <a:latin typeface="+mn-ea"/>
              <a:cs typeface="+mn-cs"/>
              <a:sym typeface="+mn-lt"/>
            </a:endParaRPr>
          </a:p>
        </p:txBody>
      </p:sp>
      <p:sp>
        <p:nvSpPr>
          <p:cNvPr id="56" name="TextBox 52">
            <a:extLst>
              <a:ext uri="{FF2B5EF4-FFF2-40B4-BE49-F238E27FC236}">
                <a16:creationId xmlns:a16="http://schemas.microsoft.com/office/drawing/2014/main" id="{56F12486-FA38-D9F5-4ACD-24C75765E7CC}"/>
              </a:ext>
            </a:extLst>
          </p:cNvPr>
          <p:cNvSpPr txBox="1"/>
          <p:nvPr/>
        </p:nvSpPr>
        <p:spPr bwMode="gray">
          <a:xfrm>
            <a:off x="436601" y="5948723"/>
            <a:ext cx="569148" cy="360000"/>
          </a:xfrm>
          <a:prstGeom prst="rect">
            <a:avLst/>
          </a:prstGeom>
          <a:noFill/>
        </p:spPr>
        <p:txBody>
          <a:bodyPr wrap="square" lIns="72000" tIns="72000" rIns="72000" bIns="72000" rtlCol="0" anchor="ctr">
            <a:noAutofit/>
          </a:bodyPr>
          <a:lstStyle/>
          <a:p>
            <a:pPr algn="ctr"/>
            <a:r>
              <a:rPr lang="en-US" altLang="ja-JP" sz="3200" dirty="0">
                <a:solidFill>
                  <a:schemeClr val="tx2"/>
                </a:solidFill>
                <a:latin typeface="+mn-ea"/>
                <a:cs typeface="+mn-cs"/>
                <a:sym typeface="+mn-lt"/>
              </a:rPr>
              <a:t>5</a:t>
            </a:r>
          </a:p>
        </p:txBody>
      </p:sp>
      <p:sp>
        <p:nvSpPr>
          <p:cNvPr id="57" name="TextBox 52">
            <a:extLst>
              <a:ext uri="{FF2B5EF4-FFF2-40B4-BE49-F238E27FC236}">
                <a16:creationId xmlns:a16="http://schemas.microsoft.com/office/drawing/2014/main" id="{1A573DBF-4CF4-654B-64C8-2B60007FF169}"/>
              </a:ext>
            </a:extLst>
          </p:cNvPr>
          <p:cNvSpPr txBox="1"/>
          <p:nvPr/>
        </p:nvSpPr>
        <p:spPr bwMode="gray">
          <a:xfrm>
            <a:off x="1005749" y="5948723"/>
            <a:ext cx="1440000" cy="360000"/>
          </a:xfrm>
          <a:prstGeom prst="rect">
            <a:avLst/>
          </a:prstGeom>
          <a:solidFill>
            <a:schemeClr val="bg1">
              <a:lumMod val="95000"/>
            </a:schemeClr>
          </a:solidFill>
        </p:spPr>
        <p:txBody>
          <a:bodyPr wrap="square" lIns="72000" tIns="72000" rIns="72000" bIns="72000" rtlCol="0" anchor="ctr">
            <a:noAutofit/>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その他</a:t>
            </a:r>
          </a:p>
        </p:txBody>
      </p:sp>
      <p:sp>
        <p:nvSpPr>
          <p:cNvPr id="58" name="TextBox 52">
            <a:extLst>
              <a:ext uri="{FF2B5EF4-FFF2-40B4-BE49-F238E27FC236}">
                <a16:creationId xmlns:a16="http://schemas.microsoft.com/office/drawing/2014/main" id="{82EFAA65-24F8-3E52-B00C-DCFEC5222E1E}"/>
              </a:ext>
            </a:extLst>
          </p:cNvPr>
          <p:cNvSpPr txBox="1"/>
          <p:nvPr/>
        </p:nvSpPr>
        <p:spPr bwMode="gray">
          <a:xfrm>
            <a:off x="2570345" y="5948723"/>
            <a:ext cx="2046238" cy="36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Wingdings" panose="05000000000000000000" pitchFamily="2" charset="2"/>
              <a:buChar char="n"/>
            </a:pPr>
            <a:r>
              <a:rPr lang="ja-JP" altLang="en-US" sz="1100" dirty="0">
                <a:latin typeface="+mn-ea"/>
                <a:cs typeface="+mn-cs"/>
                <a:sym typeface="+mn-lt"/>
              </a:rPr>
              <a:t>その他の安全確保の取り組み</a:t>
            </a:r>
            <a:endParaRPr lang="en-US" altLang="ja-JP" sz="1100" dirty="0">
              <a:latin typeface="+mn-ea"/>
              <a:cs typeface="+mn-cs"/>
              <a:sym typeface="+mn-lt"/>
            </a:endParaRPr>
          </a:p>
        </p:txBody>
      </p:sp>
      <p:sp>
        <p:nvSpPr>
          <p:cNvPr id="59" name="TextBox 52">
            <a:extLst>
              <a:ext uri="{FF2B5EF4-FFF2-40B4-BE49-F238E27FC236}">
                <a16:creationId xmlns:a16="http://schemas.microsoft.com/office/drawing/2014/main" id="{FEE1348A-7655-43ED-5C64-3F8991C55819}"/>
              </a:ext>
            </a:extLst>
          </p:cNvPr>
          <p:cNvSpPr txBox="1"/>
          <p:nvPr/>
        </p:nvSpPr>
        <p:spPr bwMode="gray">
          <a:xfrm>
            <a:off x="4741179" y="5948723"/>
            <a:ext cx="3240000" cy="36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Arial" panose="020B0604020202020204" pitchFamily="34" charset="0"/>
              <a:buChar char="•"/>
            </a:pPr>
            <a:r>
              <a:rPr lang="en-US" altLang="ja-JP" sz="1050" dirty="0">
                <a:latin typeface="+mn-ea"/>
                <a:cs typeface="+mn-cs"/>
                <a:sym typeface="+mn-lt"/>
              </a:rPr>
              <a:t>1</a:t>
            </a:r>
            <a:r>
              <a:rPr lang="ja-JP" altLang="en-US" sz="1050" dirty="0">
                <a:latin typeface="+mn-ea"/>
                <a:cs typeface="+mn-cs"/>
                <a:sym typeface="+mn-lt"/>
              </a:rPr>
              <a:t>～</a:t>
            </a:r>
            <a:r>
              <a:rPr lang="en-US" altLang="ja-JP" sz="1050" dirty="0">
                <a:latin typeface="+mn-ea"/>
                <a:cs typeface="+mn-cs"/>
                <a:sym typeface="+mn-lt"/>
              </a:rPr>
              <a:t>4</a:t>
            </a:r>
            <a:r>
              <a:rPr lang="ja-JP" altLang="en-US" sz="1050" dirty="0">
                <a:latin typeface="+mn-ea"/>
                <a:cs typeface="+mn-cs"/>
                <a:sym typeface="+mn-lt"/>
              </a:rPr>
              <a:t>章に該当しない、その他の取組を記載する</a:t>
            </a:r>
            <a:endParaRPr lang="en-US" altLang="ja-JP" sz="1050" dirty="0">
              <a:latin typeface="+mn-ea"/>
              <a:cs typeface="+mn-cs"/>
              <a:sym typeface="+mn-lt"/>
            </a:endParaRPr>
          </a:p>
        </p:txBody>
      </p:sp>
      <p:grpSp>
        <p:nvGrpSpPr>
          <p:cNvPr id="86" name="グループ化 85">
            <a:extLst>
              <a:ext uri="{FF2B5EF4-FFF2-40B4-BE49-F238E27FC236}">
                <a16:creationId xmlns:a16="http://schemas.microsoft.com/office/drawing/2014/main" id="{63453537-7622-162F-93B3-F0E416C22C1B}"/>
              </a:ext>
            </a:extLst>
          </p:cNvPr>
          <p:cNvGrpSpPr/>
          <p:nvPr/>
        </p:nvGrpSpPr>
        <p:grpSpPr>
          <a:xfrm>
            <a:off x="8105775" y="883451"/>
            <a:ext cx="1383225" cy="5425272"/>
            <a:chOff x="7745775" y="883451"/>
            <a:chExt cx="1383225" cy="5425272"/>
          </a:xfrm>
        </p:grpSpPr>
        <p:grpSp>
          <p:nvGrpSpPr>
            <p:cNvPr id="21" name="グループ化 20">
              <a:extLst>
                <a:ext uri="{FF2B5EF4-FFF2-40B4-BE49-F238E27FC236}">
                  <a16:creationId xmlns:a16="http://schemas.microsoft.com/office/drawing/2014/main" id="{464C44BF-9892-5AF3-81EF-641E9B9BEDFA}"/>
                </a:ext>
              </a:extLst>
            </p:cNvPr>
            <p:cNvGrpSpPr/>
            <p:nvPr/>
          </p:nvGrpSpPr>
          <p:grpSpPr>
            <a:xfrm>
              <a:off x="7745775" y="883451"/>
              <a:ext cx="1383225" cy="282063"/>
              <a:chOff x="173345" y="1857951"/>
              <a:chExt cx="1106580" cy="282063"/>
            </a:xfrm>
          </p:grpSpPr>
          <p:sp>
            <p:nvSpPr>
              <p:cNvPr id="22" name="テキスト ボックス 68">
                <a:extLst>
                  <a:ext uri="{FF2B5EF4-FFF2-40B4-BE49-F238E27FC236}">
                    <a16:creationId xmlns:a16="http://schemas.microsoft.com/office/drawing/2014/main" id="{90111369-4372-0070-74AE-3321C9E7CE4E}"/>
                  </a:ext>
                </a:extLst>
              </p:cNvPr>
              <p:cNvSpPr txBox="1">
                <a:spLocks noChangeArrowheads="1"/>
              </p:cNvSpPr>
              <p:nvPr/>
            </p:nvSpPr>
            <p:spPr bwMode="gray">
              <a:xfrm>
                <a:off x="294635" y="1857951"/>
                <a:ext cx="864000" cy="276999"/>
              </a:xfrm>
              <a:prstGeom prst="rect">
                <a:avLst/>
              </a:prstGeom>
              <a:noFill/>
              <a:ln w="9525">
                <a:noFill/>
                <a:miter lim="800000"/>
                <a:headEnd/>
                <a:tailEnd/>
              </a:ln>
            </p:spPr>
            <p:txBody>
              <a:bodyPr>
                <a:spAutoFit/>
              </a:bodyPr>
              <a:lstStyle/>
              <a:p>
                <a:pPr algn="ctr"/>
                <a:r>
                  <a:rPr lang="ja-JP" altLang="en-US" sz="1200" b="1" dirty="0">
                    <a:latin typeface="+mn-lt"/>
                  </a:rPr>
                  <a:t>作成優先度</a:t>
                </a:r>
              </a:p>
            </p:txBody>
          </p:sp>
          <p:cxnSp>
            <p:nvCxnSpPr>
              <p:cNvPr id="23" name="直線コネクタ 22">
                <a:extLst>
                  <a:ext uri="{FF2B5EF4-FFF2-40B4-BE49-F238E27FC236}">
                    <a16:creationId xmlns:a16="http://schemas.microsoft.com/office/drawing/2014/main" id="{9D024A51-58D5-67C4-2D4D-A32599DDB4BA}"/>
                  </a:ext>
                </a:extLst>
              </p:cNvPr>
              <p:cNvCxnSpPr>
                <a:cxnSpLocks/>
              </p:cNvCxnSpPr>
              <p:nvPr/>
            </p:nvCxnSpPr>
            <p:spPr>
              <a:xfrm>
                <a:off x="173345" y="2140014"/>
                <a:ext cx="110658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50" name="TextBox 44">
              <a:extLst>
                <a:ext uri="{FF2B5EF4-FFF2-40B4-BE49-F238E27FC236}">
                  <a16:creationId xmlns:a16="http://schemas.microsoft.com/office/drawing/2014/main" id="{A340F319-52E7-AE55-B140-37B255489761}"/>
                </a:ext>
              </a:extLst>
            </p:cNvPr>
            <p:cNvSpPr txBox="1"/>
            <p:nvPr/>
          </p:nvSpPr>
          <p:spPr bwMode="gray">
            <a:xfrm>
              <a:off x="7745775" y="1252154"/>
              <a:ext cx="1383225" cy="1080000"/>
            </a:xfrm>
            <a:prstGeom prst="rect">
              <a:avLst/>
            </a:prstGeom>
            <a:solidFill>
              <a:srgbClr val="DDEFE8"/>
            </a:solidFill>
          </p:spPr>
          <p:txBody>
            <a:bodyPr wrap="square" lIns="72000" tIns="72000" rIns="72000" bIns="72000" rtlCol="0" anchor="ctr">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Yu Gothic UI"/>
                  <a:ea typeface="Yu Gothic UI"/>
                  <a:cs typeface="Arial" charset="0"/>
                  <a:sym typeface="+mn-lt"/>
                </a:rPr>
                <a:t>優先度 </a:t>
              </a:r>
              <a:r>
                <a:rPr kumimoji="0" lang="ja-JP" altLang="en-US" sz="1200" b="1" i="0" u="none" strike="noStrike" kern="1200" cap="none" spc="0" normalizeH="0" baseline="0" noProof="0">
                  <a:ln>
                    <a:noFill/>
                  </a:ln>
                  <a:solidFill>
                    <a:prstClr val="black"/>
                  </a:solidFill>
                  <a:effectLst/>
                  <a:uLnTx/>
                  <a:uFillTx/>
                  <a:latin typeface="Yu Gothic UI"/>
                  <a:ea typeface="Yu Gothic UI"/>
                  <a:cs typeface="Arial" charset="0"/>
                  <a:sym typeface="+mn-lt"/>
                </a:rPr>
                <a:t>中</a:t>
              </a:r>
              <a:endParaRPr kumimoji="0" lang="en-US" altLang="ja-JP" sz="1200" b="1" i="0" u="none" strike="noStrike" kern="1200" cap="none" spc="0" normalizeH="0" baseline="0" noProof="0" dirty="0">
                <a:ln>
                  <a:noFill/>
                </a:ln>
                <a:solidFill>
                  <a:prstClr val="black"/>
                </a:solidFill>
                <a:effectLst/>
                <a:uLnTx/>
                <a:uFillTx/>
                <a:latin typeface="Yu Gothic UI"/>
                <a:ea typeface="Yu Gothic UI"/>
                <a:cs typeface="Arial" charset="0"/>
                <a:sym typeface="+mn-lt"/>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050" b="0" i="0" u="none" strike="noStrike" kern="1200" cap="none" spc="0" normalizeH="0" baseline="0" noProof="0">
                  <a:ln>
                    <a:noFill/>
                  </a:ln>
                  <a:solidFill>
                    <a:prstClr val="black"/>
                  </a:solidFill>
                  <a:effectLst/>
                  <a:uLnTx/>
                  <a:uFillTx/>
                  <a:latin typeface="Yu Gothic UI"/>
                  <a:ea typeface="Yu Gothic UI"/>
                  <a:cs typeface="Arial" charset="0"/>
                  <a:sym typeface="+mn-lt"/>
                </a:rPr>
                <a:t>（</a:t>
              </a:r>
              <a:r>
                <a:rPr kumimoji="0" lang="en-US" altLang="ja-JP" sz="1050" b="0" i="0" u="none" strike="noStrike" kern="1200" cap="none" spc="0" normalizeH="0" baseline="0" noProof="0" dirty="0">
                  <a:ln>
                    <a:noFill/>
                  </a:ln>
                  <a:solidFill>
                    <a:prstClr val="black"/>
                  </a:solidFill>
                  <a:effectLst/>
                  <a:uLnTx/>
                  <a:uFillTx/>
                  <a:latin typeface="Yu Gothic UI"/>
                  <a:ea typeface="Yu Gothic UI"/>
                  <a:cs typeface="Arial" charset="0"/>
                  <a:sym typeface="+mn-lt"/>
                </a:rPr>
                <a:t>2</a:t>
              </a:r>
              <a:r>
                <a:rPr kumimoji="0" lang="ja-JP" altLang="en-US" sz="1050" b="0" i="0" u="none" strike="noStrike" kern="1200" cap="none" spc="0" normalizeH="0" baseline="0" noProof="0">
                  <a:ln>
                    <a:noFill/>
                  </a:ln>
                  <a:solidFill>
                    <a:prstClr val="black"/>
                  </a:solidFill>
                  <a:effectLst/>
                  <a:uLnTx/>
                  <a:uFillTx/>
                  <a:latin typeface="Yu Gothic UI"/>
                  <a:ea typeface="Yu Gothic UI"/>
                  <a:cs typeface="Arial" charset="0"/>
                  <a:sym typeface="+mn-lt"/>
                </a:rPr>
                <a:t>・</a:t>
              </a:r>
              <a:r>
                <a:rPr kumimoji="0" lang="en-US" altLang="ja-JP" sz="1050" b="0" i="0" u="none" strike="noStrike" kern="1200" cap="none" spc="0" normalizeH="0" baseline="0" noProof="0" dirty="0">
                  <a:ln>
                    <a:noFill/>
                  </a:ln>
                  <a:solidFill>
                    <a:prstClr val="black"/>
                  </a:solidFill>
                  <a:effectLst/>
                  <a:uLnTx/>
                  <a:uFillTx/>
                  <a:latin typeface="Yu Gothic UI"/>
                  <a:ea typeface="Yu Gothic UI"/>
                  <a:cs typeface="Arial" charset="0"/>
                  <a:sym typeface="+mn-lt"/>
                </a:rPr>
                <a:t>3</a:t>
              </a:r>
              <a:r>
                <a:rPr kumimoji="0" lang="ja-JP" altLang="en-US" sz="1050" b="0" i="0" u="none" strike="noStrike" kern="1200" cap="none" spc="0" normalizeH="0" baseline="0" noProof="0">
                  <a:ln>
                    <a:noFill/>
                  </a:ln>
                  <a:solidFill>
                    <a:prstClr val="black"/>
                  </a:solidFill>
                  <a:effectLst/>
                  <a:uLnTx/>
                  <a:uFillTx/>
                  <a:latin typeface="Yu Gothic UI"/>
                  <a:ea typeface="Yu Gothic UI"/>
                  <a:cs typeface="Arial" charset="0"/>
                  <a:sym typeface="+mn-lt"/>
                </a:rPr>
                <a:t>章の次に作成）</a:t>
              </a:r>
              <a:endParaRPr kumimoji="0" lang="en-US" altLang="ja-JP" sz="1050" b="0" i="0" u="none" strike="noStrike" kern="1200" cap="none" spc="0" normalizeH="0" baseline="0" noProof="0" dirty="0">
                <a:ln>
                  <a:noFill/>
                </a:ln>
                <a:solidFill>
                  <a:prstClr val="black"/>
                </a:solidFill>
                <a:effectLst/>
                <a:uLnTx/>
                <a:uFillTx/>
                <a:latin typeface="Yu Gothic UI"/>
                <a:ea typeface="Yu Gothic UI"/>
                <a:cs typeface="Arial" charset="0"/>
                <a:sym typeface="+mn-lt"/>
              </a:endParaRPr>
            </a:p>
          </p:txBody>
        </p:sp>
        <p:sp>
          <p:nvSpPr>
            <p:cNvPr id="51" name="TextBox 46">
              <a:extLst>
                <a:ext uri="{FF2B5EF4-FFF2-40B4-BE49-F238E27FC236}">
                  <a16:creationId xmlns:a16="http://schemas.microsoft.com/office/drawing/2014/main" id="{670D87FB-CF2F-04B8-7716-5B27D63107A4}"/>
                </a:ext>
              </a:extLst>
            </p:cNvPr>
            <p:cNvSpPr txBox="1"/>
            <p:nvPr/>
          </p:nvSpPr>
          <p:spPr bwMode="gray">
            <a:xfrm>
              <a:off x="7745775" y="2426296"/>
              <a:ext cx="1383225" cy="1080000"/>
            </a:xfrm>
            <a:prstGeom prst="rect">
              <a:avLst/>
            </a:prstGeom>
            <a:solidFill>
              <a:srgbClr val="6FC2B4"/>
            </a:solidFill>
          </p:spPr>
          <p:txBody>
            <a:bodyPr wrap="square" lIns="72000" tIns="72000" rIns="72000" bIns="72000" rtlCol="0" anchor="ctr">
              <a:noAutofit/>
            </a:bodyPr>
            <a:lstStyle/>
            <a:p>
              <a:pPr algn="ctr"/>
              <a:r>
                <a:rPr lang="ja-JP" altLang="en-US" sz="1200">
                  <a:latin typeface="+mn-ea"/>
                  <a:cs typeface="+mn-cs"/>
                  <a:sym typeface="+mn-lt"/>
                </a:rPr>
                <a:t>優先度 </a:t>
              </a:r>
              <a:r>
                <a:rPr lang="ja-JP" altLang="en-US" sz="1200" b="1">
                  <a:latin typeface="+mn-ea"/>
                  <a:cs typeface="+mn-cs"/>
                  <a:sym typeface="+mn-lt"/>
                </a:rPr>
                <a:t>高</a:t>
              </a:r>
              <a:endParaRPr lang="en-US" altLang="ja-JP" sz="1200" b="1" dirty="0">
                <a:latin typeface="+mn-ea"/>
                <a:cs typeface="+mn-cs"/>
                <a:sym typeface="+mn-lt"/>
              </a:endParaRPr>
            </a:p>
            <a:p>
              <a:pPr algn="ctr"/>
              <a:r>
                <a:rPr lang="ja-JP" altLang="en-US" sz="1050">
                  <a:latin typeface="+mn-ea"/>
                  <a:cs typeface="+mn-cs"/>
                  <a:sym typeface="+mn-lt"/>
                </a:rPr>
                <a:t>（最初に作成）</a:t>
              </a:r>
              <a:endParaRPr lang="en-US" altLang="ja-JP" sz="1050" dirty="0">
                <a:latin typeface="+mn-ea"/>
                <a:cs typeface="+mn-cs"/>
                <a:sym typeface="+mn-lt"/>
              </a:endParaRPr>
            </a:p>
          </p:txBody>
        </p:sp>
        <p:sp>
          <p:nvSpPr>
            <p:cNvPr id="52" name="TextBox 52">
              <a:extLst>
                <a:ext uri="{FF2B5EF4-FFF2-40B4-BE49-F238E27FC236}">
                  <a16:creationId xmlns:a16="http://schemas.microsoft.com/office/drawing/2014/main" id="{BB2977CA-52C8-D671-D785-3C4CC59D96F4}"/>
                </a:ext>
              </a:extLst>
            </p:cNvPr>
            <p:cNvSpPr txBox="1"/>
            <p:nvPr/>
          </p:nvSpPr>
          <p:spPr bwMode="gray">
            <a:xfrm>
              <a:off x="7745775" y="3600438"/>
              <a:ext cx="1383225" cy="1080000"/>
            </a:xfrm>
            <a:prstGeom prst="rect">
              <a:avLst/>
            </a:prstGeom>
            <a:solidFill>
              <a:srgbClr val="6FC2B4"/>
            </a:solidFill>
          </p:spPr>
          <p:txBody>
            <a:bodyPr wrap="square" lIns="72000" tIns="72000" rIns="72000" bIns="72000" rtlCol="0" anchor="ctr">
              <a:noAutofit/>
            </a:bodyPr>
            <a:lstStyle/>
            <a:p>
              <a:pPr algn="ctr"/>
              <a:r>
                <a:rPr lang="ja-JP" altLang="en-US" sz="1200">
                  <a:latin typeface="+mn-ea"/>
                  <a:cs typeface="+mn-cs"/>
                  <a:sym typeface="+mn-lt"/>
                </a:rPr>
                <a:t>優先度 </a:t>
              </a:r>
              <a:r>
                <a:rPr lang="ja-JP" altLang="en-US" sz="1200" b="1">
                  <a:latin typeface="+mn-ea"/>
                  <a:cs typeface="+mn-cs"/>
                  <a:sym typeface="+mn-lt"/>
                </a:rPr>
                <a:t>高</a:t>
              </a:r>
              <a:endParaRPr lang="en-US" altLang="ja-JP" sz="1200" b="1" dirty="0">
                <a:latin typeface="+mn-ea"/>
                <a:cs typeface="+mn-cs"/>
                <a:sym typeface="+mn-lt"/>
              </a:endParaRPr>
            </a:p>
            <a:p>
              <a:pPr algn="ctr"/>
              <a:r>
                <a:rPr lang="ja-JP" altLang="en-US" sz="1050">
                  <a:latin typeface="+mn-ea"/>
                  <a:cs typeface="+mn-cs"/>
                  <a:sym typeface="+mn-lt"/>
                </a:rPr>
                <a:t>（最初に作成）</a:t>
              </a:r>
              <a:endParaRPr lang="en-US" altLang="ja-JP" sz="1050" dirty="0">
                <a:latin typeface="+mn-ea"/>
                <a:cs typeface="+mn-cs"/>
                <a:sym typeface="+mn-lt"/>
              </a:endParaRPr>
            </a:p>
          </p:txBody>
        </p:sp>
        <p:sp>
          <p:nvSpPr>
            <p:cNvPr id="53" name="TextBox 52">
              <a:extLst>
                <a:ext uri="{FF2B5EF4-FFF2-40B4-BE49-F238E27FC236}">
                  <a16:creationId xmlns:a16="http://schemas.microsoft.com/office/drawing/2014/main" id="{3D846219-3A42-8257-9B36-442BEE525134}"/>
                </a:ext>
              </a:extLst>
            </p:cNvPr>
            <p:cNvSpPr txBox="1"/>
            <p:nvPr/>
          </p:nvSpPr>
          <p:spPr bwMode="gray">
            <a:xfrm>
              <a:off x="7745775" y="4774580"/>
              <a:ext cx="1383225" cy="1080000"/>
            </a:xfrm>
            <a:prstGeom prst="rect">
              <a:avLst/>
            </a:prstGeom>
            <a:solidFill>
              <a:srgbClr val="DDEFE8"/>
            </a:solidFill>
          </p:spPr>
          <p:txBody>
            <a:bodyPr wrap="square" lIns="72000" tIns="72000" rIns="72000" bIns="72000" rtlCol="0" anchor="ctr">
              <a:noAutofit/>
            </a:bodyPr>
            <a:lstStyle/>
            <a:p>
              <a:pPr algn="ctr"/>
              <a:r>
                <a:rPr lang="ja-JP" altLang="en-US" sz="1200">
                  <a:latin typeface="+mn-ea"/>
                  <a:cs typeface="+mn-cs"/>
                  <a:sym typeface="+mn-lt"/>
                </a:rPr>
                <a:t>優先度 </a:t>
              </a:r>
              <a:r>
                <a:rPr lang="ja-JP" altLang="en-US" sz="1200" b="1">
                  <a:latin typeface="+mn-ea"/>
                  <a:cs typeface="+mn-cs"/>
                  <a:sym typeface="+mn-lt"/>
                </a:rPr>
                <a:t>中</a:t>
              </a:r>
              <a:endParaRPr lang="en-US" altLang="ja-JP" sz="1200" b="1" dirty="0">
                <a:latin typeface="+mn-ea"/>
                <a:cs typeface="+mn-cs"/>
                <a:sym typeface="+mn-lt"/>
              </a:endParaRPr>
            </a:p>
            <a:p>
              <a:pPr algn="ctr"/>
              <a:r>
                <a:rPr lang="ja-JP" altLang="en-US" sz="1050">
                  <a:latin typeface="+mn-ea"/>
                  <a:cs typeface="+mn-cs"/>
                  <a:sym typeface="+mn-lt"/>
                </a:rPr>
                <a:t>（</a:t>
              </a:r>
              <a:r>
                <a:rPr lang="en-US" altLang="ja-JP" sz="1050" dirty="0">
                  <a:latin typeface="+mn-ea"/>
                  <a:cs typeface="+mn-cs"/>
                  <a:sym typeface="+mn-lt"/>
                </a:rPr>
                <a:t>2</a:t>
              </a:r>
              <a:r>
                <a:rPr lang="ja-JP" altLang="en-US" sz="1050">
                  <a:latin typeface="+mn-ea"/>
                  <a:cs typeface="+mn-cs"/>
                  <a:sym typeface="+mn-lt"/>
                </a:rPr>
                <a:t>・</a:t>
              </a:r>
              <a:r>
                <a:rPr lang="en-US" altLang="ja-JP" sz="1050" dirty="0">
                  <a:latin typeface="+mn-ea"/>
                  <a:cs typeface="+mn-cs"/>
                  <a:sym typeface="+mn-lt"/>
                </a:rPr>
                <a:t>3</a:t>
              </a:r>
              <a:r>
                <a:rPr lang="ja-JP" altLang="en-US" sz="1050">
                  <a:latin typeface="+mn-ea"/>
                  <a:cs typeface="+mn-cs"/>
                  <a:sym typeface="+mn-lt"/>
                </a:rPr>
                <a:t>章の次に作成）</a:t>
              </a:r>
              <a:endParaRPr lang="en-US" altLang="ja-JP" sz="1050" dirty="0">
                <a:latin typeface="+mn-ea"/>
                <a:cs typeface="+mn-cs"/>
                <a:sym typeface="+mn-lt"/>
              </a:endParaRPr>
            </a:p>
          </p:txBody>
        </p:sp>
        <p:sp>
          <p:nvSpPr>
            <p:cNvPr id="60" name="TextBox 52">
              <a:extLst>
                <a:ext uri="{FF2B5EF4-FFF2-40B4-BE49-F238E27FC236}">
                  <a16:creationId xmlns:a16="http://schemas.microsoft.com/office/drawing/2014/main" id="{DE9415EA-9AAB-1C41-AFB2-42AB748C5B53}"/>
                </a:ext>
              </a:extLst>
            </p:cNvPr>
            <p:cNvSpPr txBox="1"/>
            <p:nvPr/>
          </p:nvSpPr>
          <p:spPr bwMode="gray">
            <a:xfrm>
              <a:off x="7745775" y="5948723"/>
              <a:ext cx="1383225" cy="360000"/>
            </a:xfrm>
            <a:prstGeom prst="rect">
              <a:avLst/>
            </a:prstGeom>
            <a:solidFill>
              <a:schemeClr val="bg1">
                <a:lumMod val="95000"/>
              </a:schemeClr>
            </a:solidFill>
          </p:spPr>
          <p:txBody>
            <a:bodyPr wrap="square" lIns="72000" tIns="72000" rIns="72000" bIns="72000" rtlCol="0" anchor="ctr">
              <a:noAutofit/>
            </a:bodyPr>
            <a:lstStyle/>
            <a:p>
              <a:pPr algn="ctr"/>
              <a:r>
                <a:rPr lang="ja-JP" altLang="en-US" sz="1200" dirty="0">
                  <a:latin typeface="+mn-ea"/>
                  <a:cs typeface="+mn-cs"/>
                  <a:sym typeface="+mn-lt"/>
                </a:rPr>
                <a:t>優先度 </a:t>
              </a:r>
              <a:r>
                <a:rPr lang="ja-JP" altLang="en-US" sz="1200" b="1" dirty="0">
                  <a:latin typeface="+mn-ea"/>
                  <a:cs typeface="+mn-cs"/>
                  <a:sym typeface="+mn-lt"/>
                </a:rPr>
                <a:t>低</a:t>
              </a:r>
              <a:endParaRPr lang="en-US" altLang="ja-JP" sz="1200" b="1" dirty="0">
                <a:latin typeface="+mn-ea"/>
                <a:cs typeface="+mn-cs"/>
                <a:sym typeface="+mn-lt"/>
              </a:endParaRPr>
            </a:p>
            <a:p>
              <a:pPr algn="ctr"/>
              <a:r>
                <a:rPr lang="ja-JP" altLang="en-US" sz="1050" dirty="0">
                  <a:latin typeface="+mn-ea"/>
                  <a:cs typeface="+mn-cs"/>
                  <a:sym typeface="+mn-lt"/>
                </a:rPr>
                <a:t>（必要に応じて作成）</a:t>
              </a:r>
              <a:endParaRPr lang="en-US" altLang="ja-JP" sz="1050" dirty="0">
                <a:latin typeface="+mn-ea"/>
                <a:cs typeface="+mn-cs"/>
                <a:sym typeface="+mn-lt"/>
              </a:endParaRPr>
            </a:p>
          </p:txBody>
        </p:sp>
      </p:grpSp>
      <p:sp>
        <p:nvSpPr>
          <p:cNvPr id="2" name="正方形/長方形 1">
            <a:extLst>
              <a:ext uri="{FF2B5EF4-FFF2-40B4-BE49-F238E27FC236}">
                <a16:creationId xmlns:a16="http://schemas.microsoft.com/office/drawing/2014/main" id="{F631AE35-4F19-F311-A975-27653E1C782C}"/>
              </a:ext>
            </a:extLst>
          </p:cNvPr>
          <p:cNvSpPr/>
          <p:nvPr/>
        </p:nvSpPr>
        <p:spPr bwMode="gray">
          <a:xfrm>
            <a:off x="7192367" y="18842"/>
            <a:ext cx="2713633" cy="258017"/>
          </a:xfrm>
          <a:prstGeom prst="rect">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a:solidFill>
                  <a:schemeClr val="bg1"/>
                </a:solidFill>
                <a:latin typeface="+mn-lt"/>
                <a:cs typeface="+mn-cs"/>
              </a:rPr>
              <a:t>報告資料では、本ページは削除してください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1751817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6000"/>
            <a:ext cx="8125748" cy="5572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sp>
        <p:nvSpPr>
          <p:cNvPr id="101" name="正方形/長方形 100">
            <a:extLst>
              <a:ext uri="{FF2B5EF4-FFF2-40B4-BE49-F238E27FC236}">
                <a16:creationId xmlns:a16="http://schemas.microsoft.com/office/drawing/2014/main" id="{B3E0739C-B9A9-DF1D-3868-8B63C0CA5627}"/>
              </a:ext>
            </a:extLst>
          </p:cNvPr>
          <p:cNvSpPr/>
          <p:nvPr/>
        </p:nvSpPr>
        <p:spPr bwMode="gray">
          <a:xfrm>
            <a:off x="5194851" y="4928622"/>
            <a:ext cx="4217859" cy="1615678"/>
          </a:xfrm>
          <a:prstGeom prst="rect">
            <a:avLst/>
          </a:prstGeom>
          <a:no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3" name="正方形/長方形 112">
            <a:extLst>
              <a:ext uri="{FF2B5EF4-FFF2-40B4-BE49-F238E27FC236}">
                <a16:creationId xmlns:a16="http://schemas.microsoft.com/office/drawing/2014/main" id="{8A8FD206-1BB0-43F4-B3B9-8256E3FEC897}"/>
              </a:ext>
            </a:extLst>
          </p:cNvPr>
          <p:cNvSpPr/>
          <p:nvPr/>
        </p:nvSpPr>
        <p:spPr bwMode="gray">
          <a:xfrm>
            <a:off x="5194851" y="3112294"/>
            <a:ext cx="4217859" cy="1735892"/>
          </a:xfrm>
          <a:prstGeom prst="rect">
            <a:avLst/>
          </a:prstGeom>
          <a:no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4" name="正方形/長方形 113">
            <a:extLst>
              <a:ext uri="{FF2B5EF4-FFF2-40B4-BE49-F238E27FC236}">
                <a16:creationId xmlns:a16="http://schemas.microsoft.com/office/drawing/2014/main" id="{CEEDC2E8-3365-17CE-9AB4-0EAAE251BAAD}"/>
              </a:ext>
            </a:extLst>
          </p:cNvPr>
          <p:cNvSpPr/>
          <p:nvPr/>
        </p:nvSpPr>
        <p:spPr bwMode="gray">
          <a:xfrm>
            <a:off x="5194851" y="1484313"/>
            <a:ext cx="4217859" cy="1565966"/>
          </a:xfrm>
          <a:prstGeom prst="rect">
            <a:avLst/>
          </a:prstGeom>
          <a:no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5" name="正方形/長方形 114">
            <a:extLst>
              <a:ext uri="{FF2B5EF4-FFF2-40B4-BE49-F238E27FC236}">
                <a16:creationId xmlns:a16="http://schemas.microsoft.com/office/drawing/2014/main" id="{FC9851FF-C9A0-7E0E-7578-0BB033465A09}"/>
              </a:ext>
            </a:extLst>
          </p:cNvPr>
          <p:cNvSpPr/>
          <p:nvPr/>
        </p:nvSpPr>
        <p:spPr bwMode="gray">
          <a:xfrm>
            <a:off x="1423038" y="4928622"/>
            <a:ext cx="3699251" cy="1615678"/>
          </a:xfrm>
          <a:prstGeom prst="rect">
            <a:avLst/>
          </a:prstGeom>
          <a:no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6" name="正方形/長方形 115">
            <a:extLst>
              <a:ext uri="{FF2B5EF4-FFF2-40B4-BE49-F238E27FC236}">
                <a16:creationId xmlns:a16="http://schemas.microsoft.com/office/drawing/2014/main" id="{EE724DFA-73B0-ADD1-BA24-57C7A601B9D9}"/>
              </a:ext>
            </a:extLst>
          </p:cNvPr>
          <p:cNvSpPr/>
          <p:nvPr/>
        </p:nvSpPr>
        <p:spPr bwMode="gray">
          <a:xfrm>
            <a:off x="1423038" y="3112294"/>
            <a:ext cx="3699251" cy="1735892"/>
          </a:xfrm>
          <a:prstGeom prst="rect">
            <a:avLst/>
          </a:prstGeom>
          <a:no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7" name="正方形/長方形 116">
            <a:extLst>
              <a:ext uri="{FF2B5EF4-FFF2-40B4-BE49-F238E27FC236}">
                <a16:creationId xmlns:a16="http://schemas.microsoft.com/office/drawing/2014/main" id="{2C92EF32-2C67-3C60-BA1B-EC328D576559}"/>
              </a:ext>
            </a:extLst>
          </p:cNvPr>
          <p:cNvSpPr/>
          <p:nvPr/>
        </p:nvSpPr>
        <p:spPr bwMode="gray">
          <a:xfrm>
            <a:off x="1423038" y="1484313"/>
            <a:ext cx="3699251" cy="1565966"/>
          </a:xfrm>
          <a:prstGeom prst="rect">
            <a:avLst/>
          </a:prstGeom>
          <a:no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20</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2-(2). </a:t>
            </a:r>
            <a:r>
              <a:rPr lang="ja-JP" altLang="en-US"/>
              <a:t>インターフェース</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572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システム</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状態遷移</a:t>
            </a:r>
            <a:endParaRPr kumimoji="1" lang="en-US" altLang="ja-JP" sz="1400" b="1" dirty="0">
              <a:solidFill>
                <a:schemeClr val="bg1"/>
              </a:solidFill>
              <a:latin typeface="+mn-lt"/>
              <a:cs typeface="+mn-cs"/>
            </a:endParaRPr>
          </a:p>
        </p:txBody>
      </p:sp>
      <p:sp>
        <p:nvSpPr>
          <p:cNvPr id="18" name="正方形/長方形 17">
            <a:extLst>
              <a:ext uri="{FF2B5EF4-FFF2-40B4-BE49-F238E27FC236}">
                <a16:creationId xmlns:a16="http://schemas.microsoft.com/office/drawing/2014/main" id="{3B73BFF2-F437-6551-58D2-DFEE16FE9BB3}"/>
              </a:ext>
            </a:extLst>
          </p:cNvPr>
          <p:cNvSpPr/>
          <p:nvPr/>
        </p:nvSpPr>
        <p:spPr bwMode="gray">
          <a:xfrm>
            <a:off x="2414161" y="1500651"/>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走行開始時</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1" name="正方形/長方形 30">
            <a:extLst>
              <a:ext uri="{FF2B5EF4-FFF2-40B4-BE49-F238E27FC236}">
                <a16:creationId xmlns:a16="http://schemas.microsoft.com/office/drawing/2014/main" id="{E13C1030-747F-58AC-6E93-BC97ECBBD1A1}"/>
              </a:ext>
            </a:extLst>
          </p:cNvPr>
          <p:cNvSpPr/>
          <p:nvPr/>
        </p:nvSpPr>
        <p:spPr bwMode="gray">
          <a:xfrm>
            <a:off x="2414161" y="3176031"/>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立往生時</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2" name="正方形/長方形 31">
            <a:extLst>
              <a:ext uri="{FF2B5EF4-FFF2-40B4-BE49-F238E27FC236}">
                <a16:creationId xmlns:a16="http://schemas.microsoft.com/office/drawing/2014/main" id="{9697C73D-03C9-BB88-33F5-A48D1D94283E}"/>
              </a:ext>
            </a:extLst>
          </p:cNvPr>
          <p:cNvSpPr/>
          <p:nvPr/>
        </p:nvSpPr>
        <p:spPr bwMode="gray">
          <a:xfrm>
            <a:off x="6487944" y="1500651"/>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発着時</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正方形/長方形 32">
            <a:extLst>
              <a:ext uri="{FF2B5EF4-FFF2-40B4-BE49-F238E27FC236}">
                <a16:creationId xmlns:a16="http://schemas.microsoft.com/office/drawing/2014/main" id="{E2092E7A-A529-C9F4-EECD-8F2F51055501}"/>
              </a:ext>
            </a:extLst>
          </p:cNvPr>
          <p:cNvSpPr/>
          <p:nvPr/>
        </p:nvSpPr>
        <p:spPr bwMode="gray">
          <a:xfrm>
            <a:off x="6487944" y="3179776"/>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緊急車両遭遇時</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 name="正方形/長方形 3">
            <a:extLst>
              <a:ext uri="{FF2B5EF4-FFF2-40B4-BE49-F238E27FC236}">
                <a16:creationId xmlns:a16="http://schemas.microsoft.com/office/drawing/2014/main" id="{C136D2E2-966B-65FF-EA61-3ED1EEBCE18D}"/>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37" name="正方形/長方形 36">
            <a:extLst>
              <a:ext uri="{FF2B5EF4-FFF2-40B4-BE49-F238E27FC236}">
                <a16:creationId xmlns:a16="http://schemas.microsoft.com/office/drawing/2014/main" id="{FAA246A1-D581-8690-F1D9-33264011A6C3}"/>
              </a:ext>
            </a:extLst>
          </p:cNvPr>
          <p:cNvSpPr/>
          <p:nvPr/>
        </p:nvSpPr>
        <p:spPr bwMode="gray">
          <a:xfrm>
            <a:off x="2414161" y="4947473"/>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警察官指示時</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8" name="正方形/長方形 37">
            <a:extLst>
              <a:ext uri="{FF2B5EF4-FFF2-40B4-BE49-F238E27FC236}">
                <a16:creationId xmlns:a16="http://schemas.microsoft.com/office/drawing/2014/main" id="{DED1EB86-FDD1-3652-6913-7BAC4FA51C09}"/>
              </a:ext>
            </a:extLst>
          </p:cNvPr>
          <p:cNvSpPr/>
          <p:nvPr/>
        </p:nvSpPr>
        <p:spPr bwMode="gray">
          <a:xfrm>
            <a:off x="6487944" y="4951218"/>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車両故障時</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 name="吹き出し: 四角形 6">
            <a:extLst>
              <a:ext uri="{FF2B5EF4-FFF2-40B4-BE49-F238E27FC236}">
                <a16:creationId xmlns:a16="http://schemas.microsoft.com/office/drawing/2014/main" id="{AB326350-B4E9-FE5B-5F8A-EF36069CD95B}"/>
              </a:ext>
            </a:extLst>
          </p:cNvPr>
          <p:cNvSpPr/>
          <p:nvPr/>
        </p:nvSpPr>
        <p:spPr bwMode="gray">
          <a:xfrm>
            <a:off x="685022" y="765500"/>
            <a:ext cx="1988181" cy="609071"/>
          </a:xfrm>
          <a:prstGeom prst="wedgeRectCallout">
            <a:avLst>
              <a:gd name="adj1" fmla="val -28098"/>
              <a:gd name="adj2" fmla="val 63339"/>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遠隔監視者がいる場合は、その役割・責任範囲も明記すること</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cxnSp>
        <p:nvCxnSpPr>
          <p:cNvPr id="20" name="直線矢印コネクタ 19">
            <a:extLst>
              <a:ext uri="{FF2B5EF4-FFF2-40B4-BE49-F238E27FC236}">
                <a16:creationId xmlns:a16="http://schemas.microsoft.com/office/drawing/2014/main" id="{573D2B5E-997D-4863-040F-AA1D620DB9A0}"/>
              </a:ext>
            </a:extLst>
          </p:cNvPr>
          <p:cNvCxnSpPr>
            <a:cxnSpLocks/>
          </p:cNvCxnSpPr>
          <p:nvPr/>
        </p:nvCxnSpPr>
        <p:spPr bwMode="gray">
          <a:xfrm flipV="1">
            <a:off x="2140291" y="1998597"/>
            <a:ext cx="2903108"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id="{7D55C0E6-D3F6-C43C-76AD-130AC02BCD9E}"/>
              </a:ext>
            </a:extLst>
          </p:cNvPr>
          <p:cNvSpPr/>
          <p:nvPr/>
        </p:nvSpPr>
        <p:spPr bwMode="gray">
          <a:xfrm>
            <a:off x="1549011" y="1886587"/>
            <a:ext cx="475305"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運転者</a:t>
            </a:r>
          </a:p>
        </p:txBody>
      </p:sp>
      <p:sp>
        <p:nvSpPr>
          <p:cNvPr id="24" name="正方形/長方形 23">
            <a:extLst>
              <a:ext uri="{FF2B5EF4-FFF2-40B4-BE49-F238E27FC236}">
                <a16:creationId xmlns:a16="http://schemas.microsoft.com/office/drawing/2014/main" id="{86736207-8DB1-9422-1A70-E6D9FC414525}"/>
              </a:ext>
            </a:extLst>
          </p:cNvPr>
          <p:cNvSpPr/>
          <p:nvPr/>
        </p:nvSpPr>
        <p:spPr bwMode="gray">
          <a:xfrm>
            <a:off x="1439084" y="2565759"/>
            <a:ext cx="70731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自動運転車</a:t>
            </a:r>
          </a:p>
        </p:txBody>
      </p:sp>
      <p:cxnSp>
        <p:nvCxnSpPr>
          <p:cNvPr id="25" name="直線矢印コネクタ 24">
            <a:extLst>
              <a:ext uri="{FF2B5EF4-FFF2-40B4-BE49-F238E27FC236}">
                <a16:creationId xmlns:a16="http://schemas.microsoft.com/office/drawing/2014/main" id="{D6DED42C-9238-1FEF-11AC-B0E2AAAFEE65}"/>
              </a:ext>
            </a:extLst>
          </p:cNvPr>
          <p:cNvCxnSpPr>
            <a:cxnSpLocks/>
          </p:cNvCxnSpPr>
          <p:nvPr/>
        </p:nvCxnSpPr>
        <p:spPr bwMode="gray">
          <a:xfrm>
            <a:off x="2140291" y="2677769"/>
            <a:ext cx="290310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F9455DE8-7217-AFCC-20A6-CA8D5E94DB6B}"/>
              </a:ext>
            </a:extLst>
          </p:cNvPr>
          <p:cNvSpPr/>
          <p:nvPr/>
        </p:nvSpPr>
        <p:spPr bwMode="gray">
          <a:xfrm>
            <a:off x="2159341" y="1753472"/>
            <a:ext cx="735217" cy="490251"/>
          </a:xfrm>
          <a:prstGeom prst="rect">
            <a:avLst/>
          </a:prstGeom>
          <a:solidFill>
            <a:schemeClr val="accent6"/>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バス停まで</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マニュアル運転</a:t>
            </a:r>
          </a:p>
        </p:txBody>
      </p:sp>
      <p:sp>
        <p:nvSpPr>
          <p:cNvPr id="34" name="正方形/長方形 33">
            <a:extLst>
              <a:ext uri="{FF2B5EF4-FFF2-40B4-BE49-F238E27FC236}">
                <a16:creationId xmlns:a16="http://schemas.microsoft.com/office/drawing/2014/main" id="{FB1F4E58-38FA-7C54-E0C1-2750ECE3A026}"/>
              </a:ext>
            </a:extLst>
          </p:cNvPr>
          <p:cNvSpPr/>
          <p:nvPr/>
        </p:nvSpPr>
        <p:spPr bwMode="gray">
          <a:xfrm>
            <a:off x="2883073" y="2432644"/>
            <a:ext cx="836102"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自動運転で次のバス停</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まで走行</a:t>
            </a:r>
          </a:p>
        </p:txBody>
      </p:sp>
      <p:sp>
        <p:nvSpPr>
          <p:cNvPr id="41" name="正方形/長方形 40">
            <a:extLst>
              <a:ext uri="{FF2B5EF4-FFF2-40B4-BE49-F238E27FC236}">
                <a16:creationId xmlns:a16="http://schemas.microsoft.com/office/drawing/2014/main" id="{20FA40E4-CC12-AE82-0F5B-A2F592363339}"/>
              </a:ext>
            </a:extLst>
          </p:cNvPr>
          <p:cNvSpPr/>
          <p:nvPr/>
        </p:nvSpPr>
        <p:spPr bwMode="gray">
          <a:xfrm>
            <a:off x="3725525" y="2432644"/>
            <a:ext cx="661076"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障害物停止</a:t>
            </a:r>
          </a:p>
        </p:txBody>
      </p:sp>
      <p:sp>
        <p:nvSpPr>
          <p:cNvPr id="42" name="正方形/長方形 41">
            <a:extLst>
              <a:ext uri="{FF2B5EF4-FFF2-40B4-BE49-F238E27FC236}">
                <a16:creationId xmlns:a16="http://schemas.microsoft.com/office/drawing/2014/main" id="{6613F12C-774E-ED64-2669-2159984FAB62}"/>
              </a:ext>
            </a:extLst>
          </p:cNvPr>
          <p:cNvSpPr/>
          <p:nvPr/>
        </p:nvSpPr>
        <p:spPr bwMode="gray">
          <a:xfrm>
            <a:off x="4400571" y="2432644"/>
            <a:ext cx="563477"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走行</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継続</a:t>
            </a:r>
          </a:p>
        </p:txBody>
      </p:sp>
      <p:cxnSp>
        <p:nvCxnSpPr>
          <p:cNvPr id="50" name="直線矢印コネクタ 49">
            <a:extLst>
              <a:ext uri="{FF2B5EF4-FFF2-40B4-BE49-F238E27FC236}">
                <a16:creationId xmlns:a16="http://schemas.microsoft.com/office/drawing/2014/main" id="{8D6F8FD2-7DCE-F437-2017-1EC9FD06FC34}"/>
              </a:ext>
            </a:extLst>
          </p:cNvPr>
          <p:cNvCxnSpPr>
            <a:cxnSpLocks/>
          </p:cNvCxnSpPr>
          <p:nvPr/>
        </p:nvCxnSpPr>
        <p:spPr bwMode="gray">
          <a:xfrm>
            <a:off x="2892436" y="2243181"/>
            <a:ext cx="0" cy="19396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正方形/長方形 52">
            <a:extLst>
              <a:ext uri="{FF2B5EF4-FFF2-40B4-BE49-F238E27FC236}">
                <a16:creationId xmlns:a16="http://schemas.microsoft.com/office/drawing/2014/main" id="{EE31591E-2057-5C00-37C9-85A32960DC2B}"/>
              </a:ext>
            </a:extLst>
          </p:cNvPr>
          <p:cNvSpPr/>
          <p:nvPr/>
        </p:nvSpPr>
        <p:spPr bwMode="gray">
          <a:xfrm>
            <a:off x="2923271" y="2200263"/>
            <a:ext cx="2195089"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自動運転モードへの切り替え＆発進許可</a:t>
            </a:r>
          </a:p>
        </p:txBody>
      </p:sp>
      <p:cxnSp>
        <p:nvCxnSpPr>
          <p:cNvPr id="54" name="直線矢印コネクタ 53">
            <a:extLst>
              <a:ext uri="{FF2B5EF4-FFF2-40B4-BE49-F238E27FC236}">
                <a16:creationId xmlns:a16="http://schemas.microsoft.com/office/drawing/2014/main" id="{223D388C-58F4-7EAF-E50B-2C37FDFF73A3}"/>
              </a:ext>
            </a:extLst>
          </p:cNvPr>
          <p:cNvCxnSpPr>
            <a:cxnSpLocks/>
          </p:cNvCxnSpPr>
          <p:nvPr/>
        </p:nvCxnSpPr>
        <p:spPr bwMode="gray">
          <a:xfrm flipV="1">
            <a:off x="2140291" y="3697453"/>
            <a:ext cx="2903108"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5" name="正方形/長方形 54">
            <a:extLst>
              <a:ext uri="{FF2B5EF4-FFF2-40B4-BE49-F238E27FC236}">
                <a16:creationId xmlns:a16="http://schemas.microsoft.com/office/drawing/2014/main" id="{20D3E21D-AD03-552E-F222-77FE91EA7313}"/>
              </a:ext>
            </a:extLst>
          </p:cNvPr>
          <p:cNvSpPr/>
          <p:nvPr/>
        </p:nvSpPr>
        <p:spPr bwMode="gray">
          <a:xfrm>
            <a:off x="1549011" y="3585443"/>
            <a:ext cx="475305"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運転者</a:t>
            </a:r>
          </a:p>
        </p:txBody>
      </p:sp>
      <p:sp>
        <p:nvSpPr>
          <p:cNvPr id="56" name="正方形/長方形 55">
            <a:extLst>
              <a:ext uri="{FF2B5EF4-FFF2-40B4-BE49-F238E27FC236}">
                <a16:creationId xmlns:a16="http://schemas.microsoft.com/office/drawing/2014/main" id="{57802CFC-4BAD-A667-A829-58305CC60456}"/>
              </a:ext>
            </a:extLst>
          </p:cNvPr>
          <p:cNvSpPr/>
          <p:nvPr/>
        </p:nvSpPr>
        <p:spPr bwMode="gray">
          <a:xfrm>
            <a:off x="1439084" y="4267311"/>
            <a:ext cx="70731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自動運転車</a:t>
            </a:r>
          </a:p>
        </p:txBody>
      </p:sp>
      <p:cxnSp>
        <p:nvCxnSpPr>
          <p:cNvPr id="57" name="直線矢印コネクタ 56">
            <a:extLst>
              <a:ext uri="{FF2B5EF4-FFF2-40B4-BE49-F238E27FC236}">
                <a16:creationId xmlns:a16="http://schemas.microsoft.com/office/drawing/2014/main" id="{2AAF212B-B887-BC8B-94A4-619CF040C10D}"/>
              </a:ext>
            </a:extLst>
          </p:cNvPr>
          <p:cNvCxnSpPr>
            <a:cxnSpLocks/>
          </p:cNvCxnSpPr>
          <p:nvPr/>
        </p:nvCxnSpPr>
        <p:spPr bwMode="gray">
          <a:xfrm>
            <a:off x="2140291" y="4379321"/>
            <a:ext cx="290310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正方形/長方形 57">
            <a:extLst>
              <a:ext uri="{FF2B5EF4-FFF2-40B4-BE49-F238E27FC236}">
                <a16:creationId xmlns:a16="http://schemas.microsoft.com/office/drawing/2014/main" id="{E8272098-8F30-ED29-E8CB-6D4711419560}"/>
              </a:ext>
            </a:extLst>
          </p:cNvPr>
          <p:cNvSpPr/>
          <p:nvPr/>
        </p:nvSpPr>
        <p:spPr bwMode="gray">
          <a:xfrm>
            <a:off x="3979465" y="3452328"/>
            <a:ext cx="877943" cy="490251"/>
          </a:xfrm>
          <a:prstGeom prst="rect">
            <a:avLst/>
          </a:prstGeom>
          <a:solidFill>
            <a:schemeClr val="accent6"/>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次のバス停</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までマニュアル運転</a:t>
            </a:r>
          </a:p>
        </p:txBody>
      </p:sp>
      <p:sp>
        <p:nvSpPr>
          <p:cNvPr id="59" name="正方形/長方形 58">
            <a:extLst>
              <a:ext uri="{FF2B5EF4-FFF2-40B4-BE49-F238E27FC236}">
                <a16:creationId xmlns:a16="http://schemas.microsoft.com/office/drawing/2014/main" id="{0AE37810-BE44-7225-D419-20C94F815AF2}"/>
              </a:ext>
            </a:extLst>
          </p:cNvPr>
          <p:cNvSpPr/>
          <p:nvPr/>
        </p:nvSpPr>
        <p:spPr bwMode="gray">
          <a:xfrm>
            <a:off x="2199795" y="4134195"/>
            <a:ext cx="717046"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自動運転走行</a:t>
            </a:r>
          </a:p>
        </p:txBody>
      </p:sp>
      <p:sp>
        <p:nvSpPr>
          <p:cNvPr id="60" name="正方形/長方形 59">
            <a:extLst>
              <a:ext uri="{FF2B5EF4-FFF2-40B4-BE49-F238E27FC236}">
                <a16:creationId xmlns:a16="http://schemas.microsoft.com/office/drawing/2014/main" id="{8D62B9BB-937F-5C7E-17D1-4D5216E9A7EB}"/>
              </a:ext>
            </a:extLst>
          </p:cNvPr>
          <p:cNvSpPr/>
          <p:nvPr/>
        </p:nvSpPr>
        <p:spPr bwMode="gray">
          <a:xfrm>
            <a:off x="2931325" y="4134195"/>
            <a:ext cx="1037382"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schemeClr val="bg1"/>
                </a:solidFill>
                <a:effectLst/>
                <a:uLnTx/>
                <a:uFillTx/>
                <a:latin typeface="+mn-lt"/>
                <a:ea typeface="+mn-ea"/>
                <a:cs typeface="+mn-cs"/>
              </a:rPr>
              <a:t>ODD</a:t>
            </a:r>
            <a:r>
              <a:rPr kumimoji="1" lang="ja-JP" altLang="en-US" sz="1050">
                <a:solidFill>
                  <a:schemeClr val="bg1"/>
                </a:solidFill>
                <a:latin typeface="+mn-lt"/>
                <a:cs typeface="+mn-cs"/>
              </a:rPr>
              <a:t>外れ</a:t>
            </a:r>
            <a:r>
              <a:rPr kumimoji="1" lang="en-US" altLang="ja-JP" sz="1050" dirty="0">
                <a:solidFill>
                  <a:schemeClr val="bg1"/>
                </a:solidFill>
                <a:latin typeface="+mn-lt"/>
                <a:cs typeface="+mn-cs"/>
              </a:rPr>
              <a:t>/</a:t>
            </a:r>
            <a:r>
              <a:rPr kumimoji="1" lang="ja-JP" altLang="en-US" sz="1050">
                <a:solidFill>
                  <a:schemeClr val="bg1"/>
                </a:solidFill>
                <a:latin typeface="+mn-lt"/>
                <a:cs typeface="+mn-cs"/>
              </a:rPr>
              <a:t>異常検知による停止</a:t>
            </a:r>
            <a:endParaRPr kumimoji="1" lang="ja-JP" altLang="en-US" sz="1050" b="0" i="0" u="none" strike="noStrike" kern="1200" cap="none" spc="0" normalizeH="0" baseline="0" noProof="0">
              <a:ln>
                <a:noFill/>
              </a:ln>
              <a:solidFill>
                <a:schemeClr val="bg1"/>
              </a:solidFill>
              <a:effectLst/>
              <a:uLnTx/>
              <a:uFillTx/>
              <a:latin typeface="+mn-lt"/>
              <a:ea typeface="+mn-ea"/>
              <a:cs typeface="+mn-cs"/>
            </a:endParaRPr>
          </a:p>
        </p:txBody>
      </p:sp>
      <p:cxnSp>
        <p:nvCxnSpPr>
          <p:cNvPr id="62" name="直線矢印コネクタ 61">
            <a:extLst>
              <a:ext uri="{FF2B5EF4-FFF2-40B4-BE49-F238E27FC236}">
                <a16:creationId xmlns:a16="http://schemas.microsoft.com/office/drawing/2014/main" id="{B88AC1F7-5FC3-3AA3-2743-65AB6BDF1BCF}"/>
              </a:ext>
            </a:extLst>
          </p:cNvPr>
          <p:cNvCxnSpPr>
            <a:cxnSpLocks/>
          </p:cNvCxnSpPr>
          <p:nvPr/>
        </p:nvCxnSpPr>
        <p:spPr bwMode="gray">
          <a:xfrm flipV="1">
            <a:off x="3969335" y="3934636"/>
            <a:ext cx="0" cy="19143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正方形/長方形 62">
            <a:extLst>
              <a:ext uri="{FF2B5EF4-FFF2-40B4-BE49-F238E27FC236}">
                <a16:creationId xmlns:a16="http://schemas.microsoft.com/office/drawing/2014/main" id="{62B9BED9-F754-62E4-576F-7A45D5B974AD}"/>
              </a:ext>
            </a:extLst>
          </p:cNvPr>
          <p:cNvSpPr/>
          <p:nvPr/>
        </p:nvSpPr>
        <p:spPr bwMode="gray">
          <a:xfrm>
            <a:off x="3999969" y="3913961"/>
            <a:ext cx="655528"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停止通知</a:t>
            </a:r>
          </a:p>
        </p:txBody>
      </p:sp>
      <p:cxnSp>
        <p:nvCxnSpPr>
          <p:cNvPr id="66" name="直線矢印コネクタ 65">
            <a:extLst>
              <a:ext uri="{FF2B5EF4-FFF2-40B4-BE49-F238E27FC236}">
                <a16:creationId xmlns:a16="http://schemas.microsoft.com/office/drawing/2014/main" id="{D1C7B1B4-DF3A-49C9-ADD2-8F455EEB1BF1}"/>
              </a:ext>
            </a:extLst>
          </p:cNvPr>
          <p:cNvCxnSpPr>
            <a:cxnSpLocks/>
          </p:cNvCxnSpPr>
          <p:nvPr/>
        </p:nvCxnSpPr>
        <p:spPr bwMode="gray">
          <a:xfrm flipV="1">
            <a:off x="5985677" y="1998597"/>
            <a:ext cx="3416275"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 name="正方形/長方形 66">
            <a:extLst>
              <a:ext uri="{FF2B5EF4-FFF2-40B4-BE49-F238E27FC236}">
                <a16:creationId xmlns:a16="http://schemas.microsoft.com/office/drawing/2014/main" id="{DD318626-DAD8-D240-2A2B-7D499F5D04F0}"/>
              </a:ext>
            </a:extLst>
          </p:cNvPr>
          <p:cNvSpPr/>
          <p:nvPr/>
        </p:nvSpPr>
        <p:spPr bwMode="gray">
          <a:xfrm>
            <a:off x="5435110" y="1886587"/>
            <a:ext cx="475305"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運転者</a:t>
            </a:r>
          </a:p>
        </p:txBody>
      </p:sp>
      <p:sp>
        <p:nvSpPr>
          <p:cNvPr id="68" name="正方形/長方形 67">
            <a:extLst>
              <a:ext uri="{FF2B5EF4-FFF2-40B4-BE49-F238E27FC236}">
                <a16:creationId xmlns:a16="http://schemas.microsoft.com/office/drawing/2014/main" id="{C682270B-0E0B-0E4C-399A-C139D43BD96C}"/>
              </a:ext>
            </a:extLst>
          </p:cNvPr>
          <p:cNvSpPr/>
          <p:nvPr/>
        </p:nvSpPr>
        <p:spPr bwMode="gray">
          <a:xfrm>
            <a:off x="5280307" y="2565759"/>
            <a:ext cx="70731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自動運転車</a:t>
            </a:r>
          </a:p>
        </p:txBody>
      </p:sp>
      <p:cxnSp>
        <p:nvCxnSpPr>
          <p:cNvPr id="69" name="直線矢印コネクタ 68">
            <a:extLst>
              <a:ext uri="{FF2B5EF4-FFF2-40B4-BE49-F238E27FC236}">
                <a16:creationId xmlns:a16="http://schemas.microsoft.com/office/drawing/2014/main" id="{0FC89E00-BBDA-2339-F65D-D12D4D089C7E}"/>
              </a:ext>
            </a:extLst>
          </p:cNvPr>
          <p:cNvCxnSpPr>
            <a:cxnSpLocks/>
          </p:cNvCxnSpPr>
          <p:nvPr/>
        </p:nvCxnSpPr>
        <p:spPr bwMode="gray">
          <a:xfrm>
            <a:off x="5985677" y="2677769"/>
            <a:ext cx="341627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0" name="正方形/長方形 69">
            <a:extLst>
              <a:ext uri="{FF2B5EF4-FFF2-40B4-BE49-F238E27FC236}">
                <a16:creationId xmlns:a16="http://schemas.microsoft.com/office/drawing/2014/main" id="{C97BA242-721A-998E-039B-796F37E044AA}"/>
              </a:ext>
            </a:extLst>
          </p:cNvPr>
          <p:cNvSpPr/>
          <p:nvPr/>
        </p:nvSpPr>
        <p:spPr bwMode="gray">
          <a:xfrm>
            <a:off x="7197802" y="1753472"/>
            <a:ext cx="772298" cy="490251"/>
          </a:xfrm>
          <a:prstGeom prst="rect">
            <a:avLst/>
          </a:prstGeom>
          <a:solidFill>
            <a:schemeClr val="accent6"/>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a:solidFill>
                  <a:schemeClr val="bg1"/>
                </a:solidFill>
                <a:latin typeface="+mn-lt"/>
                <a:cs typeface="+mn-cs"/>
              </a:rPr>
              <a:t>発進</a:t>
            </a:r>
            <a:r>
              <a:rPr kumimoji="1" lang="ja-JP" altLang="en-US" sz="1050" b="0" i="0" u="none" strike="noStrike" kern="1200" cap="none" spc="0" normalizeH="0" baseline="0" noProof="0">
                <a:ln>
                  <a:noFill/>
                </a:ln>
                <a:solidFill>
                  <a:schemeClr val="bg1"/>
                </a:solidFill>
                <a:effectLst/>
                <a:uLnTx/>
                <a:uFillTx/>
                <a:latin typeface="+mn-lt"/>
                <a:ea typeface="+mn-ea"/>
                <a:cs typeface="+mn-cs"/>
              </a:rPr>
              <a:t>許可操作</a:t>
            </a:r>
          </a:p>
        </p:txBody>
      </p:sp>
      <p:sp>
        <p:nvSpPr>
          <p:cNvPr id="71" name="正方形/長方形 70">
            <a:extLst>
              <a:ext uri="{FF2B5EF4-FFF2-40B4-BE49-F238E27FC236}">
                <a16:creationId xmlns:a16="http://schemas.microsoft.com/office/drawing/2014/main" id="{9DF1582C-D4EF-F4C4-A5FF-A4CFBC04B162}"/>
              </a:ext>
            </a:extLst>
          </p:cNvPr>
          <p:cNvSpPr/>
          <p:nvPr/>
        </p:nvSpPr>
        <p:spPr bwMode="gray">
          <a:xfrm>
            <a:off x="6361701" y="2432644"/>
            <a:ext cx="836102"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自動運転で次のバス停</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まで走行</a:t>
            </a:r>
          </a:p>
        </p:txBody>
      </p:sp>
      <p:cxnSp>
        <p:nvCxnSpPr>
          <p:cNvPr id="74" name="直線矢印コネクタ 73">
            <a:extLst>
              <a:ext uri="{FF2B5EF4-FFF2-40B4-BE49-F238E27FC236}">
                <a16:creationId xmlns:a16="http://schemas.microsoft.com/office/drawing/2014/main" id="{DB10569F-4915-BB6C-BDEB-7E1C12A2BE31}"/>
              </a:ext>
            </a:extLst>
          </p:cNvPr>
          <p:cNvCxnSpPr>
            <a:cxnSpLocks/>
          </p:cNvCxnSpPr>
          <p:nvPr/>
        </p:nvCxnSpPr>
        <p:spPr bwMode="gray">
          <a:xfrm>
            <a:off x="7970099" y="2232569"/>
            <a:ext cx="0" cy="19396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5" name="正方形/長方形 74">
            <a:extLst>
              <a:ext uri="{FF2B5EF4-FFF2-40B4-BE49-F238E27FC236}">
                <a16:creationId xmlns:a16="http://schemas.microsoft.com/office/drawing/2014/main" id="{A23C7905-28DC-F791-8458-35AF7B3F051B}"/>
              </a:ext>
            </a:extLst>
          </p:cNvPr>
          <p:cNvSpPr/>
          <p:nvPr/>
        </p:nvSpPr>
        <p:spPr bwMode="gray">
          <a:xfrm>
            <a:off x="6575435" y="2156250"/>
            <a:ext cx="616988"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発進許可</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a:solidFill>
                  <a:prstClr val="black"/>
                </a:solidFill>
                <a:latin typeface="+mn-lt"/>
                <a:cs typeface="+mn-cs"/>
              </a:rPr>
              <a:t>待ち通知</a:t>
            </a:r>
            <a:endParaRPr kumimoji="1" lang="ja-JP" altLang="en-US" sz="1050" b="0" i="0" u="none" strike="noStrike" kern="1200" cap="none" spc="0" normalizeH="0" baseline="0" noProof="0">
              <a:ln>
                <a:noFill/>
              </a:ln>
              <a:solidFill>
                <a:prstClr val="black"/>
              </a:solidFill>
              <a:effectLst/>
              <a:uLnTx/>
              <a:uFillTx/>
              <a:latin typeface="+mn-lt"/>
              <a:ea typeface="+mn-ea"/>
              <a:cs typeface="+mn-cs"/>
            </a:endParaRPr>
          </a:p>
        </p:txBody>
      </p:sp>
      <p:sp>
        <p:nvSpPr>
          <p:cNvPr id="76" name="正方形/長方形 75">
            <a:extLst>
              <a:ext uri="{FF2B5EF4-FFF2-40B4-BE49-F238E27FC236}">
                <a16:creationId xmlns:a16="http://schemas.microsoft.com/office/drawing/2014/main" id="{4D37F8B6-175D-694B-0314-E1169AE2515C}"/>
              </a:ext>
            </a:extLst>
          </p:cNvPr>
          <p:cNvSpPr/>
          <p:nvPr/>
        </p:nvSpPr>
        <p:spPr bwMode="gray">
          <a:xfrm>
            <a:off x="7970099" y="2432644"/>
            <a:ext cx="836102"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自動運転で次のバス停</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まで走行</a:t>
            </a:r>
          </a:p>
        </p:txBody>
      </p:sp>
      <p:cxnSp>
        <p:nvCxnSpPr>
          <p:cNvPr id="78" name="直線矢印コネクタ 77">
            <a:extLst>
              <a:ext uri="{FF2B5EF4-FFF2-40B4-BE49-F238E27FC236}">
                <a16:creationId xmlns:a16="http://schemas.microsoft.com/office/drawing/2014/main" id="{00571B8D-02F5-F96F-27DB-3E4CB2C909EA}"/>
              </a:ext>
            </a:extLst>
          </p:cNvPr>
          <p:cNvCxnSpPr>
            <a:cxnSpLocks/>
          </p:cNvCxnSpPr>
          <p:nvPr/>
        </p:nvCxnSpPr>
        <p:spPr bwMode="gray">
          <a:xfrm flipV="1">
            <a:off x="7200928" y="2232569"/>
            <a:ext cx="0" cy="19580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正方形/長方形 79">
            <a:extLst>
              <a:ext uri="{FF2B5EF4-FFF2-40B4-BE49-F238E27FC236}">
                <a16:creationId xmlns:a16="http://schemas.microsoft.com/office/drawing/2014/main" id="{B729DE32-99B5-D105-3796-02BC1791A324}"/>
              </a:ext>
            </a:extLst>
          </p:cNvPr>
          <p:cNvSpPr/>
          <p:nvPr/>
        </p:nvSpPr>
        <p:spPr bwMode="gray">
          <a:xfrm>
            <a:off x="7979209" y="2204956"/>
            <a:ext cx="616988"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発進許可</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84" name="正方形/長方形 83">
            <a:extLst>
              <a:ext uri="{FF2B5EF4-FFF2-40B4-BE49-F238E27FC236}">
                <a16:creationId xmlns:a16="http://schemas.microsoft.com/office/drawing/2014/main" id="{2F9AF0C8-D8D6-4629-7089-0C191CDF0662}"/>
              </a:ext>
            </a:extLst>
          </p:cNvPr>
          <p:cNvSpPr/>
          <p:nvPr/>
        </p:nvSpPr>
        <p:spPr bwMode="gray">
          <a:xfrm>
            <a:off x="7197802" y="2429597"/>
            <a:ext cx="772298" cy="490251"/>
          </a:xfrm>
          <a:prstGeom prst="rect">
            <a:avLst/>
          </a:prstGeom>
          <a:solidFill>
            <a:schemeClr val="accent2">
              <a:lumMod val="60000"/>
              <a:lumOff val="40000"/>
            </a:schemeClr>
          </a:solidFill>
          <a:ln w="12700" algn="ctr">
            <a:solidFill>
              <a:schemeClr val="accent3"/>
            </a:solidFill>
            <a:prstDash val="dash"/>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待機中</a:t>
            </a:r>
          </a:p>
        </p:txBody>
      </p:sp>
      <p:cxnSp>
        <p:nvCxnSpPr>
          <p:cNvPr id="85" name="直線矢印コネクタ 84">
            <a:extLst>
              <a:ext uri="{FF2B5EF4-FFF2-40B4-BE49-F238E27FC236}">
                <a16:creationId xmlns:a16="http://schemas.microsoft.com/office/drawing/2014/main" id="{096B1056-15A8-AAD0-6DB2-79967A6AB66D}"/>
              </a:ext>
            </a:extLst>
          </p:cNvPr>
          <p:cNvCxnSpPr>
            <a:cxnSpLocks/>
          </p:cNvCxnSpPr>
          <p:nvPr/>
        </p:nvCxnSpPr>
        <p:spPr bwMode="gray">
          <a:xfrm flipV="1">
            <a:off x="5985677" y="3697453"/>
            <a:ext cx="3416275"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6" name="正方形/長方形 85">
            <a:extLst>
              <a:ext uri="{FF2B5EF4-FFF2-40B4-BE49-F238E27FC236}">
                <a16:creationId xmlns:a16="http://schemas.microsoft.com/office/drawing/2014/main" id="{7EE294E4-F5BF-A9B5-0B75-AB18A5C5247F}"/>
              </a:ext>
            </a:extLst>
          </p:cNvPr>
          <p:cNvSpPr/>
          <p:nvPr/>
        </p:nvSpPr>
        <p:spPr bwMode="gray">
          <a:xfrm>
            <a:off x="5435110" y="3585443"/>
            <a:ext cx="475305"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運転者</a:t>
            </a:r>
          </a:p>
        </p:txBody>
      </p:sp>
      <p:sp>
        <p:nvSpPr>
          <p:cNvPr id="87" name="正方形/長方形 86">
            <a:extLst>
              <a:ext uri="{FF2B5EF4-FFF2-40B4-BE49-F238E27FC236}">
                <a16:creationId xmlns:a16="http://schemas.microsoft.com/office/drawing/2014/main" id="{C200194B-1F7A-4E43-FA68-F0FC18A3C978}"/>
              </a:ext>
            </a:extLst>
          </p:cNvPr>
          <p:cNvSpPr/>
          <p:nvPr/>
        </p:nvSpPr>
        <p:spPr bwMode="gray">
          <a:xfrm>
            <a:off x="5267607" y="4267311"/>
            <a:ext cx="70731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自動運転車</a:t>
            </a:r>
          </a:p>
        </p:txBody>
      </p:sp>
      <p:cxnSp>
        <p:nvCxnSpPr>
          <p:cNvPr id="88" name="直線矢印コネクタ 87">
            <a:extLst>
              <a:ext uri="{FF2B5EF4-FFF2-40B4-BE49-F238E27FC236}">
                <a16:creationId xmlns:a16="http://schemas.microsoft.com/office/drawing/2014/main" id="{C5172005-B60B-BB66-3160-056A5B285F4C}"/>
              </a:ext>
            </a:extLst>
          </p:cNvPr>
          <p:cNvCxnSpPr>
            <a:cxnSpLocks/>
          </p:cNvCxnSpPr>
          <p:nvPr/>
        </p:nvCxnSpPr>
        <p:spPr bwMode="gray">
          <a:xfrm>
            <a:off x="5985677" y="4379321"/>
            <a:ext cx="341627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9" name="正方形/長方形 88">
            <a:extLst>
              <a:ext uri="{FF2B5EF4-FFF2-40B4-BE49-F238E27FC236}">
                <a16:creationId xmlns:a16="http://schemas.microsoft.com/office/drawing/2014/main" id="{124D6EFE-D0EB-3671-A191-5FC136F76E3C}"/>
              </a:ext>
            </a:extLst>
          </p:cNvPr>
          <p:cNvSpPr/>
          <p:nvPr/>
        </p:nvSpPr>
        <p:spPr bwMode="gray">
          <a:xfrm>
            <a:off x="7486206" y="3436608"/>
            <a:ext cx="987231" cy="490251"/>
          </a:xfrm>
          <a:prstGeom prst="rect">
            <a:avLst/>
          </a:prstGeom>
          <a:solidFill>
            <a:schemeClr val="accent6"/>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避ける必要があればマニュアルで退避</a:t>
            </a:r>
          </a:p>
        </p:txBody>
      </p:sp>
      <p:sp>
        <p:nvSpPr>
          <p:cNvPr id="90" name="正方形/長方形 89">
            <a:extLst>
              <a:ext uri="{FF2B5EF4-FFF2-40B4-BE49-F238E27FC236}">
                <a16:creationId xmlns:a16="http://schemas.microsoft.com/office/drawing/2014/main" id="{A3B0DE4C-3000-5015-15CE-9282C80D367E}"/>
              </a:ext>
            </a:extLst>
          </p:cNvPr>
          <p:cNvSpPr/>
          <p:nvPr/>
        </p:nvSpPr>
        <p:spPr bwMode="gray">
          <a:xfrm>
            <a:off x="6018439" y="4118475"/>
            <a:ext cx="685660"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自動運転走行</a:t>
            </a:r>
          </a:p>
        </p:txBody>
      </p:sp>
      <p:sp>
        <p:nvSpPr>
          <p:cNvPr id="93" name="正方形/長方形 92">
            <a:extLst>
              <a:ext uri="{FF2B5EF4-FFF2-40B4-BE49-F238E27FC236}">
                <a16:creationId xmlns:a16="http://schemas.microsoft.com/office/drawing/2014/main" id="{8F870C2E-40BA-69AE-23C0-8A0D8E5476DA}"/>
              </a:ext>
            </a:extLst>
          </p:cNvPr>
          <p:cNvSpPr/>
          <p:nvPr/>
        </p:nvSpPr>
        <p:spPr bwMode="gray">
          <a:xfrm>
            <a:off x="6716247" y="4118475"/>
            <a:ext cx="769166"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緊急車両検知による停止</a:t>
            </a:r>
          </a:p>
        </p:txBody>
      </p:sp>
      <p:cxnSp>
        <p:nvCxnSpPr>
          <p:cNvPr id="94" name="直線矢印コネクタ 93">
            <a:extLst>
              <a:ext uri="{FF2B5EF4-FFF2-40B4-BE49-F238E27FC236}">
                <a16:creationId xmlns:a16="http://schemas.microsoft.com/office/drawing/2014/main" id="{AD50C68B-5278-8EAB-131C-82FA75383ECC}"/>
              </a:ext>
            </a:extLst>
          </p:cNvPr>
          <p:cNvCxnSpPr>
            <a:cxnSpLocks/>
          </p:cNvCxnSpPr>
          <p:nvPr/>
        </p:nvCxnSpPr>
        <p:spPr bwMode="gray">
          <a:xfrm flipV="1">
            <a:off x="7485806" y="3924764"/>
            <a:ext cx="0" cy="19580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5" name="正方形/長方形 94">
            <a:extLst>
              <a:ext uri="{FF2B5EF4-FFF2-40B4-BE49-F238E27FC236}">
                <a16:creationId xmlns:a16="http://schemas.microsoft.com/office/drawing/2014/main" id="{ECBD92A9-4FDD-ABA3-C27B-C9842ABEE2CE}"/>
              </a:ext>
            </a:extLst>
          </p:cNvPr>
          <p:cNvSpPr/>
          <p:nvPr/>
        </p:nvSpPr>
        <p:spPr bwMode="gray">
          <a:xfrm>
            <a:off x="7500525" y="3910657"/>
            <a:ext cx="616988"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停止通知</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97" name="正方形/長方形 96">
            <a:extLst>
              <a:ext uri="{FF2B5EF4-FFF2-40B4-BE49-F238E27FC236}">
                <a16:creationId xmlns:a16="http://schemas.microsoft.com/office/drawing/2014/main" id="{719083B9-4AC5-570C-8627-16EB8CF116B4}"/>
              </a:ext>
            </a:extLst>
          </p:cNvPr>
          <p:cNvSpPr/>
          <p:nvPr/>
        </p:nvSpPr>
        <p:spPr bwMode="gray">
          <a:xfrm>
            <a:off x="8474544" y="3436608"/>
            <a:ext cx="836102" cy="490251"/>
          </a:xfrm>
          <a:prstGeom prst="rect">
            <a:avLst/>
          </a:prstGeom>
          <a:solidFill>
            <a:schemeClr val="accent6"/>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次のバス停までマニュアル運転</a:t>
            </a:r>
          </a:p>
        </p:txBody>
      </p:sp>
      <p:cxnSp>
        <p:nvCxnSpPr>
          <p:cNvPr id="13" name="直線矢印コネクタ 12">
            <a:extLst>
              <a:ext uri="{FF2B5EF4-FFF2-40B4-BE49-F238E27FC236}">
                <a16:creationId xmlns:a16="http://schemas.microsoft.com/office/drawing/2014/main" id="{8FB3A34E-3A1E-C692-D1AD-DC1A7140C4D0}"/>
              </a:ext>
            </a:extLst>
          </p:cNvPr>
          <p:cNvCxnSpPr>
            <a:cxnSpLocks/>
          </p:cNvCxnSpPr>
          <p:nvPr/>
        </p:nvCxnSpPr>
        <p:spPr bwMode="gray">
          <a:xfrm flipV="1">
            <a:off x="2140291" y="5405702"/>
            <a:ext cx="2903108"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941D319A-B515-DAAD-7146-792E43B3FAC5}"/>
              </a:ext>
            </a:extLst>
          </p:cNvPr>
          <p:cNvSpPr/>
          <p:nvPr/>
        </p:nvSpPr>
        <p:spPr bwMode="gray">
          <a:xfrm>
            <a:off x="1549011" y="5293693"/>
            <a:ext cx="475305"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運転者</a:t>
            </a:r>
          </a:p>
        </p:txBody>
      </p:sp>
      <p:sp>
        <p:nvSpPr>
          <p:cNvPr id="26" name="正方形/長方形 25">
            <a:extLst>
              <a:ext uri="{FF2B5EF4-FFF2-40B4-BE49-F238E27FC236}">
                <a16:creationId xmlns:a16="http://schemas.microsoft.com/office/drawing/2014/main" id="{96D768E9-B439-B4A1-0EAC-E6CA9B6A6C6B}"/>
              </a:ext>
            </a:extLst>
          </p:cNvPr>
          <p:cNvSpPr/>
          <p:nvPr/>
        </p:nvSpPr>
        <p:spPr bwMode="gray">
          <a:xfrm>
            <a:off x="1449842" y="5989003"/>
            <a:ext cx="70731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自動運転車</a:t>
            </a:r>
          </a:p>
        </p:txBody>
      </p:sp>
      <p:cxnSp>
        <p:nvCxnSpPr>
          <p:cNvPr id="27" name="直線矢印コネクタ 26">
            <a:extLst>
              <a:ext uri="{FF2B5EF4-FFF2-40B4-BE49-F238E27FC236}">
                <a16:creationId xmlns:a16="http://schemas.microsoft.com/office/drawing/2014/main" id="{77623092-0098-52A7-AA90-4CE407A47B99}"/>
              </a:ext>
            </a:extLst>
          </p:cNvPr>
          <p:cNvCxnSpPr>
            <a:cxnSpLocks/>
          </p:cNvCxnSpPr>
          <p:nvPr/>
        </p:nvCxnSpPr>
        <p:spPr bwMode="gray">
          <a:xfrm>
            <a:off x="2151049" y="6101014"/>
            <a:ext cx="290310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5E3074BC-C39E-382C-5EFA-FB6323CDEF37}"/>
              </a:ext>
            </a:extLst>
          </p:cNvPr>
          <p:cNvSpPr/>
          <p:nvPr/>
        </p:nvSpPr>
        <p:spPr bwMode="gray">
          <a:xfrm>
            <a:off x="3979465" y="5160577"/>
            <a:ext cx="877943" cy="490251"/>
          </a:xfrm>
          <a:prstGeom prst="rect">
            <a:avLst/>
          </a:prstGeom>
          <a:solidFill>
            <a:schemeClr val="accent6"/>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次のバス停</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までマニュアル運転</a:t>
            </a:r>
          </a:p>
        </p:txBody>
      </p:sp>
      <p:sp>
        <p:nvSpPr>
          <p:cNvPr id="43" name="正方形/長方形 42">
            <a:extLst>
              <a:ext uri="{FF2B5EF4-FFF2-40B4-BE49-F238E27FC236}">
                <a16:creationId xmlns:a16="http://schemas.microsoft.com/office/drawing/2014/main" id="{9AFAF398-E7E4-02EF-B8D1-C533466DDE90}"/>
              </a:ext>
            </a:extLst>
          </p:cNvPr>
          <p:cNvSpPr/>
          <p:nvPr/>
        </p:nvSpPr>
        <p:spPr bwMode="gray">
          <a:xfrm>
            <a:off x="2210553" y="5845032"/>
            <a:ext cx="717046"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自動運転走行</a:t>
            </a:r>
          </a:p>
        </p:txBody>
      </p:sp>
      <p:sp>
        <p:nvSpPr>
          <p:cNvPr id="44" name="正方形/長方形 43">
            <a:extLst>
              <a:ext uri="{FF2B5EF4-FFF2-40B4-BE49-F238E27FC236}">
                <a16:creationId xmlns:a16="http://schemas.microsoft.com/office/drawing/2014/main" id="{3A4D35D0-D011-F581-4549-1945AAE9E7AF}"/>
              </a:ext>
            </a:extLst>
          </p:cNvPr>
          <p:cNvSpPr/>
          <p:nvPr/>
        </p:nvSpPr>
        <p:spPr bwMode="gray">
          <a:xfrm>
            <a:off x="2942083" y="5845032"/>
            <a:ext cx="1037382"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交通誘導員</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検知による停止</a:t>
            </a:r>
          </a:p>
        </p:txBody>
      </p:sp>
      <p:cxnSp>
        <p:nvCxnSpPr>
          <p:cNvPr id="45" name="直線矢印コネクタ 44">
            <a:extLst>
              <a:ext uri="{FF2B5EF4-FFF2-40B4-BE49-F238E27FC236}">
                <a16:creationId xmlns:a16="http://schemas.microsoft.com/office/drawing/2014/main" id="{5D4E217F-30CC-F46B-4B43-31FFB32978F8}"/>
              </a:ext>
            </a:extLst>
          </p:cNvPr>
          <p:cNvCxnSpPr>
            <a:cxnSpLocks/>
          </p:cNvCxnSpPr>
          <p:nvPr/>
        </p:nvCxnSpPr>
        <p:spPr bwMode="gray">
          <a:xfrm flipV="1">
            <a:off x="3979017" y="5652692"/>
            <a:ext cx="0" cy="19143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6" name="正方形/長方形 45">
            <a:extLst>
              <a:ext uri="{FF2B5EF4-FFF2-40B4-BE49-F238E27FC236}">
                <a16:creationId xmlns:a16="http://schemas.microsoft.com/office/drawing/2014/main" id="{4985B402-5524-1AC4-6DAD-44E2474D6F9E}"/>
              </a:ext>
            </a:extLst>
          </p:cNvPr>
          <p:cNvSpPr/>
          <p:nvPr/>
        </p:nvSpPr>
        <p:spPr bwMode="gray">
          <a:xfrm>
            <a:off x="3979017" y="5659949"/>
            <a:ext cx="655528"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停止通知</a:t>
            </a:r>
          </a:p>
        </p:txBody>
      </p:sp>
      <p:cxnSp>
        <p:nvCxnSpPr>
          <p:cNvPr id="47" name="直線矢印コネクタ 46">
            <a:extLst>
              <a:ext uri="{FF2B5EF4-FFF2-40B4-BE49-F238E27FC236}">
                <a16:creationId xmlns:a16="http://schemas.microsoft.com/office/drawing/2014/main" id="{86EE59F7-0EEA-9028-DEFC-3A59F959C974}"/>
              </a:ext>
            </a:extLst>
          </p:cNvPr>
          <p:cNvCxnSpPr>
            <a:cxnSpLocks/>
          </p:cNvCxnSpPr>
          <p:nvPr/>
        </p:nvCxnSpPr>
        <p:spPr bwMode="gray">
          <a:xfrm flipV="1">
            <a:off x="5985677" y="5405702"/>
            <a:ext cx="3416275"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正方形/長方形 47">
            <a:extLst>
              <a:ext uri="{FF2B5EF4-FFF2-40B4-BE49-F238E27FC236}">
                <a16:creationId xmlns:a16="http://schemas.microsoft.com/office/drawing/2014/main" id="{F9838086-1FF5-4357-C91D-25DFE665C047}"/>
              </a:ext>
            </a:extLst>
          </p:cNvPr>
          <p:cNvSpPr/>
          <p:nvPr/>
        </p:nvSpPr>
        <p:spPr bwMode="gray">
          <a:xfrm>
            <a:off x="5435110" y="5293693"/>
            <a:ext cx="475305"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運転者</a:t>
            </a:r>
          </a:p>
        </p:txBody>
      </p:sp>
      <p:sp>
        <p:nvSpPr>
          <p:cNvPr id="49" name="正方形/長方形 48">
            <a:extLst>
              <a:ext uri="{FF2B5EF4-FFF2-40B4-BE49-F238E27FC236}">
                <a16:creationId xmlns:a16="http://schemas.microsoft.com/office/drawing/2014/main" id="{E8AC389A-3419-C562-F691-F37C48B94C98}"/>
              </a:ext>
            </a:extLst>
          </p:cNvPr>
          <p:cNvSpPr/>
          <p:nvPr/>
        </p:nvSpPr>
        <p:spPr bwMode="gray">
          <a:xfrm>
            <a:off x="5278365" y="5988094"/>
            <a:ext cx="70731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自動運転車</a:t>
            </a:r>
          </a:p>
        </p:txBody>
      </p:sp>
      <p:cxnSp>
        <p:nvCxnSpPr>
          <p:cNvPr id="51" name="直線矢印コネクタ 50">
            <a:extLst>
              <a:ext uri="{FF2B5EF4-FFF2-40B4-BE49-F238E27FC236}">
                <a16:creationId xmlns:a16="http://schemas.microsoft.com/office/drawing/2014/main" id="{F3CB01A7-F3ED-29C5-47CD-20D6069ECE6E}"/>
              </a:ext>
            </a:extLst>
          </p:cNvPr>
          <p:cNvCxnSpPr>
            <a:cxnSpLocks/>
            <a:stCxn id="49" idx="3"/>
          </p:cNvCxnSpPr>
          <p:nvPr/>
        </p:nvCxnSpPr>
        <p:spPr bwMode="gray">
          <a:xfrm>
            <a:off x="5985677" y="6100105"/>
            <a:ext cx="341627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2" name="正方形/長方形 51">
            <a:extLst>
              <a:ext uri="{FF2B5EF4-FFF2-40B4-BE49-F238E27FC236}">
                <a16:creationId xmlns:a16="http://schemas.microsoft.com/office/drawing/2014/main" id="{5271A0D4-668A-AE7C-5CFE-D78AE2909C78}"/>
              </a:ext>
            </a:extLst>
          </p:cNvPr>
          <p:cNvSpPr/>
          <p:nvPr/>
        </p:nvSpPr>
        <p:spPr bwMode="gray">
          <a:xfrm>
            <a:off x="7486207" y="5159668"/>
            <a:ext cx="967784" cy="490251"/>
          </a:xfrm>
          <a:prstGeom prst="rect">
            <a:avLst/>
          </a:prstGeom>
          <a:solidFill>
            <a:schemeClr val="accent6"/>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マニュアル運転可能な故障か確認</a:t>
            </a:r>
          </a:p>
        </p:txBody>
      </p:sp>
      <p:sp>
        <p:nvSpPr>
          <p:cNvPr id="61" name="正方形/長方形 60">
            <a:extLst>
              <a:ext uri="{FF2B5EF4-FFF2-40B4-BE49-F238E27FC236}">
                <a16:creationId xmlns:a16="http://schemas.microsoft.com/office/drawing/2014/main" id="{8DAEDA18-B9D8-40CF-E347-2A049FD24A78}"/>
              </a:ext>
            </a:extLst>
          </p:cNvPr>
          <p:cNvSpPr/>
          <p:nvPr/>
        </p:nvSpPr>
        <p:spPr bwMode="gray">
          <a:xfrm>
            <a:off x="6029197" y="5844123"/>
            <a:ext cx="685660"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自動運転走行</a:t>
            </a:r>
          </a:p>
        </p:txBody>
      </p:sp>
      <p:sp>
        <p:nvSpPr>
          <p:cNvPr id="64" name="正方形/長方形 63">
            <a:extLst>
              <a:ext uri="{FF2B5EF4-FFF2-40B4-BE49-F238E27FC236}">
                <a16:creationId xmlns:a16="http://schemas.microsoft.com/office/drawing/2014/main" id="{ECF94B5D-1BDF-9FD5-8AB0-ED1A07599319}"/>
              </a:ext>
            </a:extLst>
          </p:cNvPr>
          <p:cNvSpPr/>
          <p:nvPr/>
        </p:nvSpPr>
        <p:spPr bwMode="gray">
          <a:xfrm>
            <a:off x="6727005" y="5844123"/>
            <a:ext cx="769166"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車両故障検知による停止</a:t>
            </a:r>
          </a:p>
        </p:txBody>
      </p:sp>
      <p:cxnSp>
        <p:nvCxnSpPr>
          <p:cNvPr id="65" name="直線矢印コネクタ 64">
            <a:extLst>
              <a:ext uri="{FF2B5EF4-FFF2-40B4-BE49-F238E27FC236}">
                <a16:creationId xmlns:a16="http://schemas.microsoft.com/office/drawing/2014/main" id="{E4CAE553-DC65-261E-29E0-142573DCF4D7}"/>
              </a:ext>
            </a:extLst>
          </p:cNvPr>
          <p:cNvCxnSpPr>
            <a:cxnSpLocks/>
          </p:cNvCxnSpPr>
          <p:nvPr/>
        </p:nvCxnSpPr>
        <p:spPr bwMode="gray">
          <a:xfrm flipV="1">
            <a:off x="7496564" y="5650160"/>
            <a:ext cx="0" cy="19580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正方形/長方形 71">
            <a:extLst>
              <a:ext uri="{FF2B5EF4-FFF2-40B4-BE49-F238E27FC236}">
                <a16:creationId xmlns:a16="http://schemas.microsoft.com/office/drawing/2014/main" id="{BE2CBF39-6F3B-FE1B-A9DE-05CBD316A8BF}"/>
              </a:ext>
            </a:extLst>
          </p:cNvPr>
          <p:cNvSpPr/>
          <p:nvPr/>
        </p:nvSpPr>
        <p:spPr bwMode="gray">
          <a:xfrm>
            <a:off x="7511283" y="5636053"/>
            <a:ext cx="616988"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停止通知</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73" name="正方形/長方形 72">
            <a:extLst>
              <a:ext uri="{FF2B5EF4-FFF2-40B4-BE49-F238E27FC236}">
                <a16:creationId xmlns:a16="http://schemas.microsoft.com/office/drawing/2014/main" id="{9C27CE68-48A3-713D-27A4-17B452B9AD71}"/>
              </a:ext>
            </a:extLst>
          </p:cNvPr>
          <p:cNvSpPr/>
          <p:nvPr/>
        </p:nvSpPr>
        <p:spPr bwMode="gray">
          <a:xfrm>
            <a:off x="8460090" y="5159668"/>
            <a:ext cx="833929" cy="490251"/>
          </a:xfrm>
          <a:prstGeom prst="rect">
            <a:avLst/>
          </a:prstGeom>
          <a:solidFill>
            <a:schemeClr val="accent6"/>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次のバス停までマニュアル運転</a:t>
            </a:r>
          </a:p>
        </p:txBody>
      </p:sp>
      <p:sp>
        <p:nvSpPr>
          <p:cNvPr id="77" name="正方形/長方形 76">
            <a:extLst>
              <a:ext uri="{FF2B5EF4-FFF2-40B4-BE49-F238E27FC236}">
                <a16:creationId xmlns:a16="http://schemas.microsoft.com/office/drawing/2014/main" id="{D72891FA-202F-3398-6923-955A8FEE7263}"/>
              </a:ext>
            </a:extLst>
          </p:cNvPr>
          <p:cNvSpPr/>
          <p:nvPr/>
        </p:nvSpPr>
        <p:spPr bwMode="gray">
          <a:xfrm>
            <a:off x="6119082" y="6320279"/>
            <a:ext cx="3282869"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050" b="0" i="0" u="none" strike="noStrike" kern="1200" cap="none" spc="0" normalizeH="0" baseline="0" noProof="0">
                <a:ln>
                  <a:noFill/>
                </a:ln>
                <a:solidFill>
                  <a:prstClr val="black"/>
                </a:solidFill>
                <a:effectLst/>
                <a:uLnTx/>
                <a:uFillTx/>
                <a:latin typeface="+mn-lt"/>
                <a:ea typeface="+mn-ea"/>
                <a:cs typeface="+mn-cs"/>
              </a:rPr>
              <a:t>マニュアル運転不可の場合は走行中止</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79" name="正方形/長方形 78">
            <a:extLst>
              <a:ext uri="{FF2B5EF4-FFF2-40B4-BE49-F238E27FC236}">
                <a16:creationId xmlns:a16="http://schemas.microsoft.com/office/drawing/2014/main" id="{ECD3CDDC-F30E-5087-F505-DF6808827F54}"/>
              </a:ext>
            </a:extLst>
          </p:cNvPr>
          <p:cNvSpPr/>
          <p:nvPr/>
        </p:nvSpPr>
        <p:spPr bwMode="gray">
          <a:xfrm>
            <a:off x="5282410" y="1083833"/>
            <a:ext cx="542422" cy="299088"/>
          </a:xfrm>
          <a:prstGeom prst="rect">
            <a:avLst/>
          </a:prstGeom>
          <a:solidFill>
            <a:schemeClr val="accent6"/>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800" b="0" i="0" u="none" strike="noStrike" kern="1200" cap="none" spc="0" normalizeH="0" baseline="0" noProof="0" dirty="0">
                <a:ln>
                  <a:noFill/>
                </a:ln>
                <a:solidFill>
                  <a:schemeClr val="bg1"/>
                </a:solidFill>
                <a:effectLst/>
                <a:uLnTx/>
                <a:uFillTx/>
                <a:latin typeface="+mn-lt"/>
                <a:ea typeface="+mn-ea"/>
                <a:cs typeface="+mn-cs"/>
              </a:rPr>
              <a:t>×××</a:t>
            </a:r>
            <a:endParaRPr kumimoji="1" lang="ja-JP" altLang="en-US" sz="800" b="0" i="0" u="none" strike="noStrike" kern="1200" cap="none" spc="0" normalizeH="0" baseline="0" noProof="0">
              <a:ln>
                <a:noFill/>
              </a:ln>
              <a:solidFill>
                <a:schemeClr val="bg1"/>
              </a:solidFill>
              <a:effectLst/>
              <a:uLnTx/>
              <a:uFillTx/>
              <a:latin typeface="+mn-lt"/>
              <a:ea typeface="+mn-ea"/>
              <a:cs typeface="+mn-cs"/>
            </a:endParaRPr>
          </a:p>
        </p:txBody>
      </p:sp>
      <p:sp>
        <p:nvSpPr>
          <p:cNvPr id="81" name="正方形/長方形 80">
            <a:extLst>
              <a:ext uri="{FF2B5EF4-FFF2-40B4-BE49-F238E27FC236}">
                <a16:creationId xmlns:a16="http://schemas.microsoft.com/office/drawing/2014/main" id="{0A58F7B3-00B2-BC9B-D4A1-218AE4CFC601}"/>
              </a:ext>
            </a:extLst>
          </p:cNvPr>
          <p:cNvSpPr/>
          <p:nvPr/>
        </p:nvSpPr>
        <p:spPr bwMode="gray">
          <a:xfrm>
            <a:off x="5886629" y="1126026"/>
            <a:ext cx="1225570" cy="214702"/>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乗務員の責任タスク</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83" name="正方形/長方形 82">
            <a:extLst>
              <a:ext uri="{FF2B5EF4-FFF2-40B4-BE49-F238E27FC236}">
                <a16:creationId xmlns:a16="http://schemas.microsoft.com/office/drawing/2014/main" id="{60694138-277F-AE91-E4D7-B348025B1E08}"/>
              </a:ext>
            </a:extLst>
          </p:cNvPr>
          <p:cNvSpPr/>
          <p:nvPr/>
        </p:nvSpPr>
        <p:spPr bwMode="gray">
          <a:xfrm>
            <a:off x="7145540" y="1083833"/>
            <a:ext cx="542422" cy="299088"/>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800" b="0" i="0" u="none" strike="noStrike" kern="1200" cap="none" spc="0" normalizeH="0" baseline="0" noProof="0" dirty="0">
                <a:ln>
                  <a:noFill/>
                </a:ln>
                <a:solidFill>
                  <a:schemeClr val="bg1"/>
                </a:solidFill>
                <a:effectLst/>
                <a:uLnTx/>
                <a:uFillTx/>
                <a:latin typeface="+mn-lt"/>
                <a:ea typeface="+mn-ea"/>
                <a:cs typeface="+mn-cs"/>
              </a:rPr>
              <a:t>×××</a:t>
            </a:r>
            <a:endParaRPr kumimoji="1" lang="ja-JP" altLang="en-US" sz="800" b="0" i="0" u="none" strike="noStrike" kern="1200" cap="none" spc="0" normalizeH="0" baseline="0" noProof="0">
              <a:ln>
                <a:noFill/>
              </a:ln>
              <a:solidFill>
                <a:schemeClr val="bg1"/>
              </a:solidFill>
              <a:effectLst/>
              <a:uLnTx/>
              <a:uFillTx/>
              <a:latin typeface="+mn-lt"/>
              <a:ea typeface="+mn-ea"/>
              <a:cs typeface="+mn-cs"/>
            </a:endParaRPr>
          </a:p>
        </p:txBody>
      </p:sp>
      <p:sp>
        <p:nvSpPr>
          <p:cNvPr id="91" name="正方形/長方形 90">
            <a:extLst>
              <a:ext uri="{FF2B5EF4-FFF2-40B4-BE49-F238E27FC236}">
                <a16:creationId xmlns:a16="http://schemas.microsoft.com/office/drawing/2014/main" id="{C459B2DE-E1C0-9A4C-526F-1450F19647C1}"/>
              </a:ext>
            </a:extLst>
          </p:cNvPr>
          <p:cNvSpPr/>
          <p:nvPr/>
        </p:nvSpPr>
        <p:spPr bwMode="gray">
          <a:xfrm>
            <a:off x="7749759" y="1099006"/>
            <a:ext cx="1589927" cy="278532"/>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a:solidFill>
                  <a:prstClr val="black"/>
                </a:solidFill>
                <a:latin typeface="+mn-lt"/>
                <a:cs typeface="+mn-cs"/>
              </a:rPr>
              <a:t>自動運行装置</a:t>
            </a:r>
            <a:r>
              <a:rPr kumimoji="1" lang="ja-JP" altLang="en-US" sz="1050" b="0" i="0" u="none" strike="noStrike" kern="1200" cap="none" spc="0" normalizeH="0" baseline="0" noProof="0">
                <a:ln>
                  <a:noFill/>
                </a:ln>
                <a:solidFill>
                  <a:prstClr val="black"/>
                </a:solidFill>
                <a:effectLst/>
                <a:uLnTx/>
                <a:uFillTx/>
                <a:latin typeface="+mn-lt"/>
                <a:ea typeface="+mn-ea"/>
                <a:cs typeface="+mn-cs"/>
              </a:rPr>
              <a:t>の責任タスク</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p:txBody>
      </p:sp>
      <p:sp>
        <p:nvSpPr>
          <p:cNvPr id="92" name="正方形/長方形 91">
            <a:extLst>
              <a:ext uri="{FF2B5EF4-FFF2-40B4-BE49-F238E27FC236}">
                <a16:creationId xmlns:a16="http://schemas.microsoft.com/office/drawing/2014/main" id="{CC644EA6-7664-A7B3-A2DC-E18409416B7D}"/>
              </a:ext>
            </a:extLst>
          </p:cNvPr>
          <p:cNvSpPr/>
          <p:nvPr/>
        </p:nvSpPr>
        <p:spPr bwMode="gray">
          <a:xfrm>
            <a:off x="6018440" y="4613589"/>
            <a:ext cx="3372754"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050" b="0" i="0" u="none" strike="noStrike" kern="1200" cap="none" spc="0" normalizeH="0" baseline="0" noProof="0">
                <a:ln>
                  <a:noFill/>
                </a:ln>
                <a:solidFill>
                  <a:prstClr val="black"/>
                </a:solidFill>
                <a:effectLst/>
                <a:uLnTx/>
                <a:uFillTx/>
                <a:latin typeface="+mn-lt"/>
                <a:ea typeface="+mn-ea"/>
                <a:cs typeface="+mn-cs"/>
              </a:rPr>
              <a:t>退避不要の場合、緊急車両検知終了後自動で再発進可能</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16394186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21</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2-(2). </a:t>
            </a:r>
            <a:r>
              <a:rPr lang="ja-JP" altLang="en-US"/>
              <a:t>インターフェース</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3" name="正方形/長方形 12">
            <a:extLst>
              <a:ext uri="{FF2B5EF4-FFF2-40B4-BE49-F238E27FC236}">
                <a16:creationId xmlns:a16="http://schemas.microsoft.com/office/drawing/2014/main" id="{6B26BB84-9DA5-88F2-47BF-710E70EC6722}"/>
              </a:ext>
            </a:extLst>
          </p:cNvPr>
          <p:cNvSpPr/>
          <p:nvPr/>
        </p:nvSpPr>
        <p:spPr bwMode="gray">
          <a:xfrm>
            <a:off x="41592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自動運転</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システム</a:t>
            </a:r>
            <a:br>
              <a:rPr kumimoji="1" lang="en-US" altLang="ja-JP" sz="1400" b="1" dirty="0">
                <a:solidFill>
                  <a:schemeClr val="bg1"/>
                </a:solidFill>
                <a:latin typeface="+mn-lt"/>
                <a:cs typeface="+mn-cs"/>
              </a:rPr>
            </a:br>
            <a:r>
              <a:rPr kumimoji="1" lang="ja-JP" altLang="en-US" sz="1400" b="1">
                <a:solidFill>
                  <a:schemeClr val="bg1"/>
                </a:solidFill>
                <a:latin typeface="+mn-lt"/>
                <a:cs typeface="+mn-cs"/>
              </a:rPr>
              <a:t>作動開始・停止・再開条件</a:t>
            </a:r>
            <a:endParaRPr kumimoji="1" lang="en-US" altLang="ja-JP" sz="1400" b="1" dirty="0">
              <a:solidFill>
                <a:schemeClr val="bg1"/>
              </a:solidFill>
              <a:latin typeface="+mn-lt"/>
              <a:cs typeface="+mn-cs"/>
            </a:endParaRPr>
          </a:p>
        </p:txBody>
      </p:sp>
      <p:sp>
        <p:nvSpPr>
          <p:cNvPr id="16" name="正方形/長方形 15">
            <a:extLst>
              <a:ext uri="{FF2B5EF4-FFF2-40B4-BE49-F238E27FC236}">
                <a16:creationId xmlns:a16="http://schemas.microsoft.com/office/drawing/2014/main" id="{C90FFDED-CD32-18F8-8F10-BB23594BDFA9}"/>
              </a:ext>
            </a:extLst>
          </p:cNvPr>
          <p:cNvSpPr/>
          <p:nvPr/>
        </p:nvSpPr>
        <p:spPr bwMode="gray">
          <a:xfrm>
            <a:off x="1351925" y="1015999"/>
            <a:ext cx="3410347"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開始条件</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車内管理者が</a:t>
            </a:r>
            <a:r>
              <a:rPr kumimoji="1" lang="en-US" altLang="ja-JP" sz="1100" dirty="0">
                <a:solidFill>
                  <a:prstClr val="black"/>
                </a:solidFill>
                <a:latin typeface="+mn-lt"/>
                <a:cs typeface="+mn-cs"/>
              </a:rPr>
              <a:t>HMI</a:t>
            </a:r>
            <a:r>
              <a:rPr kumimoji="1" lang="ja-JP" altLang="en-US" sz="1100">
                <a:solidFill>
                  <a:prstClr val="black"/>
                </a:solidFill>
                <a:latin typeface="+mn-lt"/>
                <a:cs typeface="+mn-cs"/>
              </a:rPr>
              <a:t>画面の運行開始ボタンをタッチ</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停止状態から発進時、車内管理者による目視の安全確認を行う</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停止状態から発進時、各種センサーが障害物を検知していないことを確認</a:t>
            </a:r>
            <a:endParaRPr kumimoji="1" lang="en-US" altLang="ja-JP" sz="1100" dirty="0">
              <a:solidFill>
                <a:prstClr val="black"/>
              </a:solidFill>
              <a:latin typeface="+mn-lt"/>
              <a:cs typeface="+mn-cs"/>
            </a:endParaRPr>
          </a:p>
          <a:p>
            <a:pPr marL="171450" indent="-171450" defTabSz="990564" fontAlgn="auto">
              <a:spcBef>
                <a:spcPts val="300"/>
              </a:spcBef>
              <a:spcAft>
                <a:spcPts val="0"/>
              </a:spcAft>
              <a:buSzPct val="100000"/>
              <a:buFont typeface="Wingdings" panose="05000000000000000000" pitchFamily="2" charset="2"/>
              <a:buChar char="n"/>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停止条件</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車内管理者が</a:t>
            </a:r>
            <a:r>
              <a:rPr kumimoji="1" lang="en-US" altLang="ja-JP" sz="1100" dirty="0">
                <a:solidFill>
                  <a:prstClr val="black"/>
                </a:solidFill>
                <a:latin typeface="+mn-lt"/>
                <a:cs typeface="+mn-cs"/>
              </a:rPr>
              <a:t>HMI</a:t>
            </a:r>
            <a:r>
              <a:rPr kumimoji="1" lang="ja-JP" altLang="en-US" sz="1100">
                <a:solidFill>
                  <a:prstClr val="black"/>
                </a:solidFill>
                <a:latin typeface="+mn-lt"/>
                <a:cs typeface="+mn-cs"/>
              </a:rPr>
              <a:t>画面の運行停止ボタンをタッチ</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車内管理者が</a:t>
            </a:r>
            <a:r>
              <a:rPr kumimoji="1" lang="en-US" altLang="ja-JP" sz="1100" dirty="0">
                <a:solidFill>
                  <a:prstClr val="black"/>
                </a:solidFill>
                <a:latin typeface="+mn-lt"/>
                <a:cs typeface="+mn-cs"/>
              </a:rPr>
              <a:t>HMI</a:t>
            </a:r>
            <a:r>
              <a:rPr kumimoji="1" lang="ja-JP" altLang="en-US" sz="1100">
                <a:solidFill>
                  <a:prstClr val="black"/>
                </a:solidFill>
                <a:latin typeface="+mn-lt"/>
                <a:cs typeface="+mn-cs"/>
              </a:rPr>
              <a:t>画面の手動モード切替ボタンをタッチ</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再開条件</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車内管理者による安全確認後、手動運転</a:t>
            </a:r>
            <a:endParaRPr kumimoji="1" lang="en-US" altLang="ja-JP" sz="1100" dirty="0">
              <a:solidFill>
                <a:prstClr val="black"/>
              </a:solidFill>
              <a:latin typeface="+mn-lt"/>
              <a:cs typeface="+mn-cs"/>
            </a:endParaRPr>
          </a:p>
        </p:txBody>
      </p:sp>
      <p:sp>
        <p:nvSpPr>
          <p:cNvPr id="34" name="正方形/長方形 33">
            <a:extLst>
              <a:ext uri="{FF2B5EF4-FFF2-40B4-BE49-F238E27FC236}">
                <a16:creationId xmlns:a16="http://schemas.microsoft.com/office/drawing/2014/main" id="{036A1CC7-68C2-7EE8-EAC2-3D93BDF3985C}"/>
              </a:ext>
            </a:extLst>
          </p:cNvPr>
          <p:cNvSpPr/>
          <p:nvPr/>
        </p:nvSpPr>
        <p:spPr bwMode="gray">
          <a:xfrm>
            <a:off x="5132970" y="1016002"/>
            <a:ext cx="936000" cy="5292724"/>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作動状況の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確認方法</a:t>
            </a:r>
            <a:endParaRPr kumimoji="1" lang="en-US" altLang="ja-JP" sz="1400" b="1" dirty="0">
              <a:solidFill>
                <a:schemeClr val="bg1"/>
              </a:solidFill>
              <a:latin typeface="+mn-lt"/>
              <a:cs typeface="+mn-cs"/>
            </a:endParaRPr>
          </a:p>
        </p:txBody>
      </p:sp>
      <p:sp>
        <p:nvSpPr>
          <p:cNvPr id="35" name="正方形/長方形 34">
            <a:extLst>
              <a:ext uri="{FF2B5EF4-FFF2-40B4-BE49-F238E27FC236}">
                <a16:creationId xmlns:a16="http://schemas.microsoft.com/office/drawing/2014/main" id="{DAFC3FAA-1963-C61C-ECAB-14A4FC24B5AF}"/>
              </a:ext>
            </a:extLst>
          </p:cNvPr>
          <p:cNvSpPr/>
          <p:nvPr/>
        </p:nvSpPr>
        <p:spPr bwMode="gray">
          <a:xfrm>
            <a:off x="6079728" y="1016001"/>
            <a:ext cx="3410347" cy="529272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600"/>
              </a:spcBef>
              <a:spcAft>
                <a:spcPts val="0"/>
              </a:spcAft>
              <a:buClrTx/>
              <a:buSzPct val="100000"/>
              <a:tabLst/>
            </a:pPr>
            <a:endParaRPr kumimoji="1" lang="en-US" altLang="ja-JP" sz="1200" b="1"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en-US" altLang="ja-JP" sz="1200" b="1" dirty="0">
                <a:solidFill>
                  <a:prstClr val="black"/>
                </a:solidFill>
                <a:latin typeface="+mn-lt"/>
                <a:cs typeface="+mn-cs"/>
              </a:rPr>
              <a:t>HMI</a:t>
            </a:r>
            <a:r>
              <a:rPr kumimoji="1" lang="ja-JP" altLang="en-US" sz="1200" b="1" dirty="0">
                <a:solidFill>
                  <a:prstClr val="black"/>
                </a:solidFill>
                <a:latin typeface="+mn-lt"/>
                <a:cs typeface="+mn-cs"/>
              </a:rPr>
              <a:t>による監視</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p:txBody>
      </p:sp>
      <p:sp>
        <p:nvSpPr>
          <p:cNvPr id="43" name="正方形/長方形 42">
            <a:extLst>
              <a:ext uri="{FF2B5EF4-FFF2-40B4-BE49-F238E27FC236}">
                <a16:creationId xmlns:a16="http://schemas.microsoft.com/office/drawing/2014/main" id="{7E62B77E-BE0B-F89F-BA92-147ACF8FBBE0}"/>
              </a:ext>
            </a:extLst>
          </p:cNvPr>
          <p:cNvSpPr/>
          <p:nvPr/>
        </p:nvSpPr>
        <p:spPr bwMode="gray">
          <a:xfrm>
            <a:off x="6857663" y="4133928"/>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【HMI</a:t>
            </a:r>
            <a:r>
              <a:rPr kumimoji="1" lang="ja-JP" altLang="en-US" sz="1200" b="0" i="0" u="none" strike="noStrike" kern="1200" cap="none" spc="0" normalizeH="0" baseline="0" noProof="0">
                <a:ln>
                  <a:noFill/>
                </a:ln>
                <a:solidFill>
                  <a:prstClr val="black"/>
                </a:solidFill>
                <a:effectLst/>
                <a:uLnTx/>
                <a:uFillTx/>
                <a:latin typeface="+mn-lt"/>
                <a:ea typeface="+mn-ea"/>
                <a:cs typeface="+mn-cs"/>
              </a:rPr>
              <a:t>画面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5" name="正方形/長方形 54">
            <a:extLst>
              <a:ext uri="{FF2B5EF4-FFF2-40B4-BE49-F238E27FC236}">
                <a16:creationId xmlns:a16="http://schemas.microsoft.com/office/drawing/2014/main" id="{E0F3B0F2-07F4-3704-4995-AE0378C69BF4}"/>
              </a:ext>
            </a:extLst>
          </p:cNvPr>
          <p:cNvSpPr/>
          <p:nvPr/>
        </p:nvSpPr>
        <p:spPr bwMode="gray">
          <a:xfrm>
            <a:off x="6857662" y="2020973"/>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【HMI</a:t>
            </a:r>
            <a:r>
              <a:rPr kumimoji="1" lang="ja-JP" altLang="en-US" sz="1200" b="0" i="0" u="none" strike="noStrike" kern="1200" cap="none" spc="0" normalizeH="0" baseline="0" noProof="0">
                <a:ln>
                  <a:noFill/>
                </a:ln>
                <a:solidFill>
                  <a:prstClr val="black"/>
                </a:solidFill>
                <a:effectLst/>
                <a:uLnTx/>
                <a:uFillTx/>
                <a:latin typeface="+mn-lt"/>
                <a:ea typeface="+mn-ea"/>
                <a:cs typeface="+mn-cs"/>
              </a:rPr>
              <a:t>の設置場所</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 name="正方形/長方形 3">
            <a:extLst>
              <a:ext uri="{FF2B5EF4-FFF2-40B4-BE49-F238E27FC236}">
                <a16:creationId xmlns:a16="http://schemas.microsoft.com/office/drawing/2014/main" id="{83226606-146F-552E-197E-E71F80C6960D}"/>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5" name="正方形/長方形 4">
            <a:extLst>
              <a:ext uri="{FF2B5EF4-FFF2-40B4-BE49-F238E27FC236}">
                <a16:creationId xmlns:a16="http://schemas.microsoft.com/office/drawing/2014/main" id="{A7D2B011-87E4-0706-511D-A44744E40D93}"/>
              </a:ext>
            </a:extLst>
          </p:cNvPr>
          <p:cNvSpPr/>
          <p:nvPr/>
        </p:nvSpPr>
        <p:spPr bwMode="gray">
          <a:xfrm>
            <a:off x="6430768" y="4470455"/>
            <a:ext cx="2574963" cy="165312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実際の</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HMI</a:t>
            </a:r>
            <a:r>
              <a:rPr kumimoji="1" lang="ja-JP" altLang="en-US" sz="1200" b="0" i="0" u="none" strike="noStrike" kern="1200" cap="none" spc="0" normalizeH="0" baseline="0" noProof="0">
                <a:ln>
                  <a:noFill/>
                </a:ln>
                <a:solidFill>
                  <a:prstClr val="black"/>
                </a:solidFill>
                <a:effectLst/>
                <a:uLnTx/>
                <a:uFillTx/>
                <a:latin typeface="+mn-lt"/>
                <a:ea typeface="+mn-ea"/>
                <a:cs typeface="+mn-cs"/>
              </a:rPr>
              <a:t>の画面イメージ</a:t>
            </a:r>
          </a:p>
        </p:txBody>
      </p:sp>
      <p:sp>
        <p:nvSpPr>
          <p:cNvPr id="15" name="正方形/長方形 14">
            <a:extLst>
              <a:ext uri="{FF2B5EF4-FFF2-40B4-BE49-F238E27FC236}">
                <a16:creationId xmlns:a16="http://schemas.microsoft.com/office/drawing/2014/main" id="{8E7850C3-2DC1-3B13-0B17-FC3CF2AF755D}"/>
              </a:ext>
            </a:extLst>
          </p:cNvPr>
          <p:cNvSpPr/>
          <p:nvPr/>
        </p:nvSpPr>
        <p:spPr bwMode="gray">
          <a:xfrm>
            <a:off x="6430768" y="2349017"/>
            <a:ext cx="2574963" cy="165312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HMI</a:t>
            </a:r>
            <a:r>
              <a:rPr kumimoji="1" lang="ja-JP" altLang="en-US" sz="1200" b="0" i="0" u="none" strike="noStrike" kern="1200" cap="none" spc="0" normalizeH="0" baseline="0" noProof="0">
                <a:ln>
                  <a:noFill/>
                </a:ln>
                <a:solidFill>
                  <a:prstClr val="black"/>
                </a:solidFill>
                <a:effectLst/>
                <a:uLnTx/>
                <a:uFillTx/>
                <a:latin typeface="+mn-lt"/>
                <a:ea typeface="+mn-ea"/>
                <a:cs typeface="+mn-cs"/>
              </a:rPr>
              <a:t>が搭載されている場所がわかる写真</a:t>
            </a:r>
          </a:p>
        </p:txBody>
      </p:sp>
    </p:spTree>
    <p:extLst>
      <p:ext uri="{BB962C8B-B14F-4D97-AF65-F5344CB8AC3E}">
        <p14:creationId xmlns:p14="http://schemas.microsoft.com/office/powerpoint/2010/main" val="12881631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22</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2-(2). </a:t>
            </a:r>
            <a:r>
              <a:rPr lang="ja-JP" altLang="en-US"/>
              <a:t>インターフェース</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20038"/>
            <a:ext cx="936000" cy="5327995"/>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運行装置と保安員の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責任分界点</a:t>
            </a:r>
            <a:endParaRPr kumimoji="1" lang="en-US" altLang="ja-JP" sz="1400" b="1" dirty="0">
              <a:solidFill>
                <a:schemeClr val="bg1"/>
              </a:solidFill>
              <a:latin typeface="+mn-lt"/>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01074"/>
            <a:ext cx="8125748"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graphicFrame>
        <p:nvGraphicFramePr>
          <p:cNvPr id="5" name="表 8">
            <a:extLst>
              <a:ext uri="{FF2B5EF4-FFF2-40B4-BE49-F238E27FC236}">
                <a16:creationId xmlns:a16="http://schemas.microsoft.com/office/drawing/2014/main" id="{85ECD4AE-C491-30DC-7404-C3FE83904BB5}"/>
              </a:ext>
            </a:extLst>
          </p:cNvPr>
          <p:cNvGraphicFramePr>
            <a:graphicFrameLocks noGrp="1"/>
          </p:cNvGraphicFramePr>
          <p:nvPr>
            <p:extLst>
              <p:ext uri="{D42A27DB-BD31-4B8C-83A1-F6EECF244321}">
                <p14:modId xmlns:p14="http://schemas.microsoft.com/office/powerpoint/2010/main" val="2933847355"/>
              </p:ext>
            </p:extLst>
          </p:nvPr>
        </p:nvGraphicFramePr>
        <p:xfrm>
          <a:off x="1381070" y="1020038"/>
          <a:ext cx="8071129" cy="5327995"/>
        </p:xfrm>
        <a:graphic>
          <a:graphicData uri="http://schemas.openxmlformats.org/drawingml/2006/table">
            <a:tbl>
              <a:tblPr firstRow="1" bandRow="1">
                <a:tableStyleId>{2D5ABB26-0587-4C30-8999-92F81FD0307C}</a:tableStyleId>
              </a:tblPr>
              <a:tblGrid>
                <a:gridCol w="1337706">
                  <a:extLst>
                    <a:ext uri="{9D8B030D-6E8A-4147-A177-3AD203B41FA5}">
                      <a16:colId xmlns:a16="http://schemas.microsoft.com/office/drawing/2014/main" val="1869394895"/>
                    </a:ext>
                  </a:extLst>
                </a:gridCol>
                <a:gridCol w="2940610">
                  <a:extLst>
                    <a:ext uri="{9D8B030D-6E8A-4147-A177-3AD203B41FA5}">
                      <a16:colId xmlns:a16="http://schemas.microsoft.com/office/drawing/2014/main" val="3800380525"/>
                    </a:ext>
                  </a:extLst>
                </a:gridCol>
                <a:gridCol w="1264271">
                  <a:extLst>
                    <a:ext uri="{9D8B030D-6E8A-4147-A177-3AD203B41FA5}">
                      <a16:colId xmlns:a16="http://schemas.microsoft.com/office/drawing/2014/main" val="3964215670"/>
                    </a:ext>
                  </a:extLst>
                </a:gridCol>
                <a:gridCol w="1264271">
                  <a:extLst>
                    <a:ext uri="{9D8B030D-6E8A-4147-A177-3AD203B41FA5}">
                      <a16:colId xmlns:a16="http://schemas.microsoft.com/office/drawing/2014/main" val="4077074425"/>
                    </a:ext>
                  </a:extLst>
                </a:gridCol>
                <a:gridCol w="1264271">
                  <a:extLst>
                    <a:ext uri="{9D8B030D-6E8A-4147-A177-3AD203B41FA5}">
                      <a16:colId xmlns:a16="http://schemas.microsoft.com/office/drawing/2014/main" val="1293388265"/>
                    </a:ext>
                  </a:extLst>
                </a:gridCol>
              </a:tblGrid>
              <a:tr h="451525">
                <a:tc>
                  <a:txBody>
                    <a:bodyPr/>
                    <a:lstStyle/>
                    <a:p>
                      <a:r>
                        <a:rPr kumimoji="1" lang="ja-JP" altLang="en-US" sz="1200" b="1" dirty="0">
                          <a:solidFill>
                            <a:schemeClr val="bg1"/>
                          </a:solidFill>
                        </a:rPr>
                        <a:t>タスク</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r>
                        <a:rPr kumimoji="1" lang="ja-JP" altLang="en-US" sz="1200" b="1">
                          <a:solidFill>
                            <a:schemeClr val="bg1"/>
                          </a:solidFill>
                        </a:rPr>
                        <a:t>作業</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marL="0" algn="ctr" rtl="0" eaLnBrk="1" fontAlgn="ctr" latinLnBrk="0" hangingPunct="1">
                        <a:spcBef>
                          <a:spcPts val="0"/>
                        </a:spcBef>
                        <a:spcAft>
                          <a:spcPts val="0"/>
                        </a:spcAft>
                      </a:pPr>
                      <a:r>
                        <a:rPr kumimoji="1" lang="zh-TW" altLang="en-US" sz="1200" b="1" i="0" u="none" strike="noStrike" kern="1200">
                          <a:solidFill>
                            <a:schemeClr val="bg1"/>
                          </a:solidFill>
                          <a:effectLst/>
                          <a:latin typeface="Calibri Light" panose="020F0302020204030204" pitchFamily="34" charset="0"/>
                          <a:ea typeface="Yu Gothic UI" panose="020B0500000000000000" pitchFamily="50" charset="-128"/>
                        </a:rPr>
                        <a:t>自動運行装置</a:t>
                      </a:r>
                      <a:endParaRPr lang="zh-TW" altLang="en-US" sz="1200" b="1" i="0" u="none" strike="noStrike">
                        <a:solidFill>
                          <a:schemeClr val="bg1"/>
                        </a:solidFill>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車内管理者</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dirty="0">
                          <a:solidFill>
                            <a:schemeClr val="bg1"/>
                          </a:solidFill>
                        </a:rPr>
                        <a:t>遠隔監視者</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270915">
                <a:tc rowSpan="11">
                  <a:txBody>
                    <a:bodyPr/>
                    <a:lstStyle/>
                    <a:p>
                      <a:pPr>
                        <a:spcBef>
                          <a:spcPts val="300"/>
                        </a:spcBef>
                      </a:pPr>
                      <a:r>
                        <a:rPr kumimoji="1" lang="ja-JP" altLang="en-US" sz="1100"/>
                        <a:t>運転タスク</a:t>
                      </a:r>
                    </a:p>
                  </a:txBody>
                  <a:tcPr anchor="ctr">
                    <a:lnL w="9525"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spcBef>
                          <a:spcPts val="300"/>
                        </a:spcBef>
                      </a:pPr>
                      <a:r>
                        <a:rPr kumimoji="1" lang="ja-JP" altLang="en-US" sz="1100"/>
                        <a:t>走行前安全確認（車外）</a:t>
                      </a:r>
                    </a:p>
                  </a:txBody>
                  <a:tcPr>
                    <a:lnL w="12700"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t" latinLnBrk="0" hangingPunct="1">
                        <a:spcBef>
                          <a:spcPts val="300"/>
                        </a:spcBef>
                        <a:spcAft>
                          <a:spcPts val="0"/>
                        </a:spcAft>
                      </a:pPr>
                      <a:endParaRPr lang="ja-JP" altLang="en-US" sz="1100" b="0" i="0" u="none" strike="noStrike">
                        <a:effectLst/>
                        <a:latin typeface="Arial" panose="020B0604020202020204" pitchFamily="34" charset="0"/>
                      </a:endParaRPr>
                    </a:p>
                  </a:txBody>
                  <a:tcP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380358195"/>
                  </a:ext>
                </a:extLst>
              </a:tr>
              <a:tr h="270915">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100"/>
                        <a:t>走行前安全確認（車内）</a:t>
                      </a:r>
                    </a:p>
                  </a:txBody>
                  <a:tcPr>
                    <a:lnL w="12700"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t" latinLnBrk="0" hangingPunct="1">
                        <a:spcBef>
                          <a:spcPts val="300"/>
                        </a:spcBef>
                        <a:spcAft>
                          <a:spcPts val="0"/>
                        </a:spcAft>
                      </a:pPr>
                      <a:endParaRPr lang="ja-JP" altLang="en-US" sz="1100" b="0" i="0" u="none" strike="noStrike">
                        <a:effectLst/>
                        <a:latin typeface="Arial" panose="020B0604020202020204" pitchFamily="34" charset="0"/>
                      </a:endParaRPr>
                    </a:p>
                  </a:txBody>
                  <a:tcP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107086984"/>
                  </a:ext>
                </a:extLst>
              </a:tr>
              <a:tr h="270915">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spcBef>
                          <a:spcPts val="300"/>
                        </a:spcBef>
                      </a:pPr>
                      <a:r>
                        <a:rPr kumimoji="1" lang="ja-JP" altLang="en-US" sz="1100"/>
                        <a:t>自動運転開始</a:t>
                      </a:r>
                      <a:r>
                        <a:rPr kumimoji="1" lang="en-US" altLang="ja-JP" sz="1100" dirty="0"/>
                        <a:t>/</a:t>
                      </a:r>
                      <a:r>
                        <a:rPr kumimoji="1" lang="ja-JP" altLang="en-US" sz="1100"/>
                        <a:t>終了指示</a:t>
                      </a:r>
                    </a:p>
                  </a:txBody>
                  <a:tcPr anchor="ctr">
                    <a:lnL w="12700"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87681237"/>
                  </a:ext>
                </a:extLst>
              </a:tr>
              <a:tr h="270915">
                <a:tc vMerge="1">
                  <a:txBody>
                    <a:bodyPr/>
                    <a:lstStyle/>
                    <a:p>
                      <a:endParaRPr kumimoji="1" lang="ja-JP" altLang="en-US"/>
                    </a:p>
                  </a:txBody>
                  <a:tcPr/>
                </a:tc>
                <a:tc>
                  <a:txBody>
                    <a:bodyPr/>
                    <a:lstStyle/>
                    <a:p>
                      <a:pPr>
                        <a:spcBef>
                          <a:spcPts val="300"/>
                        </a:spcBef>
                      </a:pPr>
                      <a:r>
                        <a:rPr kumimoji="1" lang="ja-JP" altLang="en-US" sz="1100"/>
                        <a:t>発進操作</a:t>
                      </a:r>
                    </a:p>
                  </a:txBody>
                  <a:tcPr anchor="ctr">
                    <a:lnL w="12700"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865909817"/>
                  </a:ext>
                </a:extLst>
              </a:tr>
              <a:tr h="270915">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spcBef>
                          <a:spcPts val="300"/>
                        </a:spcBef>
                      </a:pPr>
                      <a:r>
                        <a:rPr kumimoji="1" lang="ja-JP" altLang="en-US" sz="1100"/>
                        <a:t>自動運行装置の作動監視</a:t>
                      </a:r>
                    </a:p>
                  </a:txBody>
                  <a:tcPr anchor="ctr">
                    <a:lnL w="12700"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90594709"/>
                  </a:ext>
                </a:extLst>
              </a:tr>
              <a:tr h="270915">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en-US" altLang="ja-JP" sz="1100" dirty="0"/>
                        <a:t>ODD</a:t>
                      </a:r>
                      <a:r>
                        <a:rPr kumimoji="1" lang="ja-JP" altLang="en-US" sz="1100"/>
                        <a:t>外や車両・システム故障の検知</a:t>
                      </a:r>
                    </a:p>
                  </a:txBody>
                  <a:tcPr anchor="ctr">
                    <a:lnL w="12700"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97675486"/>
                  </a:ext>
                </a:extLst>
              </a:tr>
              <a:tr h="270915">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en-US" altLang="ja-JP" sz="1100" dirty="0"/>
                        <a:t>ODD</a:t>
                      </a:r>
                      <a:r>
                        <a:rPr kumimoji="1" lang="ja-JP" altLang="en-US" sz="1100"/>
                        <a:t>外や故障検知時の対応</a:t>
                      </a:r>
                    </a:p>
                  </a:txBody>
                  <a:tcPr anchor="ctr">
                    <a:lnL w="12700"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902879773"/>
                  </a:ext>
                </a:extLst>
              </a:tr>
              <a:tr h="270915">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spcBef>
                          <a:spcPts val="300"/>
                        </a:spcBef>
                      </a:pPr>
                      <a:r>
                        <a:rPr kumimoji="1" lang="ja-JP" altLang="en-US" sz="1100"/>
                        <a:t>走行継続不可の場合の車両移動</a:t>
                      </a:r>
                    </a:p>
                  </a:txBody>
                  <a:tcPr anchor="ctr">
                    <a:lnL w="12700"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71896315"/>
                  </a:ext>
                </a:extLst>
              </a:tr>
              <a:tr h="270915">
                <a:tc vMerge="1">
                  <a:txBody>
                    <a:bodyPr/>
                    <a:lstStyle/>
                    <a:p>
                      <a:endParaRPr kumimoji="1" lang="ja-JP" altLang="en-US"/>
                    </a:p>
                  </a:txBody>
                  <a:tcPr>
                    <a:lnT w="6350" cap="flat" cmpd="sng" algn="ctr">
                      <a:solidFill>
                        <a:schemeClr val="bg1">
                          <a:lumMod val="65000"/>
                        </a:schemeClr>
                      </a:solidFill>
                      <a:prstDash val="solid"/>
                      <a:round/>
                      <a:headEnd type="none" w="med" len="med"/>
                      <a:tailEnd type="none" w="med" len="med"/>
                    </a:lnT>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100"/>
                        <a:t>緊急車両の存在検知</a:t>
                      </a:r>
                    </a:p>
                  </a:txBody>
                  <a:tcPr anchor="ctr">
                    <a:lnL w="12700"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178841665"/>
                  </a:ext>
                </a:extLst>
              </a:tr>
              <a:tr h="270915">
                <a:tc vMerge="1">
                  <a:txBody>
                    <a:bodyPr/>
                    <a:lstStyle/>
                    <a:p>
                      <a:endParaRPr kumimoji="1" lang="ja-JP" altLang="en-US" sz="1200"/>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100"/>
                        <a:t>緊急車両遭遇時の対応</a:t>
                      </a:r>
                    </a:p>
                  </a:txBody>
                  <a:tcPr anchor="ctr">
                    <a:lnL w="12700"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96581540"/>
                  </a:ext>
                </a:extLst>
              </a:tr>
              <a:tr h="270915">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100"/>
                        <a:t>警察官指示への対応</a:t>
                      </a:r>
                    </a:p>
                  </a:txBody>
                  <a:tcPr anchor="ctr">
                    <a:lnL w="12700"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58991585"/>
                  </a:ext>
                </a:extLst>
              </a:tr>
              <a:tr h="270915">
                <a:tc rowSpan="7">
                  <a:txBody>
                    <a:bodyPr/>
                    <a:lstStyle/>
                    <a:p>
                      <a:pPr>
                        <a:spcBef>
                          <a:spcPts val="300"/>
                        </a:spcBef>
                      </a:pPr>
                      <a:r>
                        <a:rPr kumimoji="1" lang="ja-JP" altLang="en-US" sz="1100"/>
                        <a:t>運行オペレーション</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spcBef>
                          <a:spcPts val="300"/>
                        </a:spcBef>
                      </a:pPr>
                      <a:r>
                        <a:rPr kumimoji="1" lang="ja-JP" altLang="en-US" sz="1100"/>
                        <a:t>ドア開閉指示</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722658298"/>
                  </a:ext>
                </a:extLst>
              </a:tr>
              <a:tr h="270915">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100"/>
                        <a:t>乗降の完了確認</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95027075"/>
                  </a:ext>
                </a:extLst>
              </a:tr>
              <a:tr h="270915">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spcBef>
                          <a:spcPts val="300"/>
                        </a:spcBef>
                      </a:pPr>
                      <a:r>
                        <a:rPr kumimoji="1" lang="ja-JP" altLang="en-US" sz="1100"/>
                        <a:t>料金収受</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24206744"/>
                  </a:ext>
                </a:extLst>
              </a:tr>
              <a:tr h="270915">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spcBef>
                          <a:spcPts val="300"/>
                        </a:spcBef>
                      </a:pPr>
                      <a:r>
                        <a:rPr kumimoji="1" lang="ja-JP" altLang="en-US" sz="1100"/>
                        <a:t>乗客へのアナウンス・サポート</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798682356"/>
                  </a:ext>
                </a:extLst>
              </a:tr>
              <a:tr h="270915">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spcBef>
                          <a:spcPts val="300"/>
                        </a:spcBef>
                      </a:pPr>
                      <a:r>
                        <a:rPr kumimoji="1" lang="ja-JP" altLang="en-US" sz="1100"/>
                        <a:t>立席など危険行為への対応</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8497042"/>
                  </a:ext>
                </a:extLst>
              </a:tr>
              <a:tr h="270915">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spcBef>
                          <a:spcPts val="300"/>
                        </a:spcBef>
                      </a:pPr>
                      <a:r>
                        <a:rPr kumimoji="1" lang="ja-JP" altLang="en-US" sz="1100"/>
                        <a:t>急病人の救護</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949858236"/>
                  </a:ext>
                </a:extLst>
              </a:tr>
              <a:tr h="270915">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spcBef>
                          <a:spcPts val="300"/>
                        </a:spcBef>
                      </a:pPr>
                      <a:r>
                        <a:rPr kumimoji="1" lang="ja-JP" altLang="en-US" sz="1100"/>
                        <a:t>事故発生時の対応</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algn="ctr" rtl="0" eaLnBrk="1" fontAlgn="ctr" latinLnBrk="0" hangingPunct="1">
                        <a:spcBef>
                          <a:spcPts val="300"/>
                        </a:spcBef>
                        <a:spcAft>
                          <a:spcPts val="0"/>
                        </a:spcAft>
                      </a:pPr>
                      <a:endParaRPr lang="ja-JP" altLang="en-US" sz="1100" b="0" i="0" u="none" strike="noStrike">
                        <a:effectLst/>
                        <a:latin typeface="Arial" panose="020B0604020202020204" pitchFamily="34" charset="0"/>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endParaRPr kumimoji="1" lang="ja-JP" altLang="en-US"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307500186"/>
                  </a:ext>
                </a:extLst>
              </a:tr>
            </a:tbl>
          </a:graphicData>
        </a:graphic>
      </p:graphicFrame>
      <p:sp>
        <p:nvSpPr>
          <p:cNvPr id="4" name="正方形/長方形 3">
            <a:extLst>
              <a:ext uri="{FF2B5EF4-FFF2-40B4-BE49-F238E27FC236}">
                <a16:creationId xmlns:a16="http://schemas.microsoft.com/office/drawing/2014/main" id="{229A9D57-9937-65F9-6DB4-F153EDA7EFC5}"/>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7" name="テキスト ボックス 6">
            <a:extLst>
              <a:ext uri="{FF2B5EF4-FFF2-40B4-BE49-F238E27FC236}">
                <a16:creationId xmlns:a16="http://schemas.microsoft.com/office/drawing/2014/main" id="{E3944278-0217-7151-3C6E-5BAF0FD0FC2A}"/>
              </a:ext>
            </a:extLst>
          </p:cNvPr>
          <p:cNvSpPr txBox="1"/>
          <p:nvPr/>
        </p:nvSpPr>
        <p:spPr bwMode="gray">
          <a:xfrm>
            <a:off x="5662633" y="6388324"/>
            <a:ext cx="3826368" cy="184666"/>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それぞれのタスクにおいて</a:t>
            </a:r>
            <a:r>
              <a:rPr kumimoji="1" lang="ja-JP" altLang="en-US" sz="1200">
                <a:solidFill>
                  <a:prstClr val="black"/>
                </a:solidFill>
                <a:latin typeface="+mn-lt"/>
                <a:cs typeface="+mn-cs"/>
              </a:rPr>
              <a:t>責任が分担される主体</a:t>
            </a:r>
            <a:r>
              <a:rPr kumimoji="1" lang="ja-JP" altLang="en-US" sz="1200" b="0" i="0" u="none" strike="noStrike" kern="1200" cap="none" spc="0" normalizeH="0" baseline="0" noProof="0">
                <a:ln>
                  <a:noFill/>
                </a:ln>
                <a:solidFill>
                  <a:prstClr val="black"/>
                </a:solidFill>
                <a:effectLst/>
                <a:uLnTx/>
                <a:uFillTx/>
                <a:latin typeface="+mn-lt"/>
                <a:ea typeface="+mn-ea"/>
                <a:cs typeface="+mn-cs"/>
              </a:rPr>
              <a:t>に✓を入れる</a:t>
            </a:r>
          </a:p>
        </p:txBody>
      </p:sp>
      <p:sp>
        <p:nvSpPr>
          <p:cNvPr id="9" name="吹き出し: 四角形 8">
            <a:extLst>
              <a:ext uri="{FF2B5EF4-FFF2-40B4-BE49-F238E27FC236}">
                <a16:creationId xmlns:a16="http://schemas.microsoft.com/office/drawing/2014/main" id="{7941FC18-10A4-BB10-9A9A-67C81B88446B}"/>
              </a:ext>
            </a:extLst>
          </p:cNvPr>
          <p:cNvSpPr/>
          <p:nvPr/>
        </p:nvSpPr>
        <p:spPr bwMode="gray">
          <a:xfrm>
            <a:off x="7612537" y="1737551"/>
            <a:ext cx="2187145" cy="677423"/>
          </a:xfrm>
          <a:prstGeom prst="wedgeRectCallout">
            <a:avLst>
              <a:gd name="adj1" fmla="val -7670"/>
              <a:gd name="adj2" fmla="val -97187"/>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遠隔操作者</a:t>
            </a:r>
            <a:r>
              <a:rPr kumimoji="1" lang="en-US" altLang="ja-JP" sz="1200" dirty="0">
                <a:solidFill>
                  <a:schemeClr val="bg1"/>
                </a:solidFill>
                <a:latin typeface="+mn-lt"/>
                <a:cs typeface="+mn-cs"/>
              </a:rPr>
              <a:t>/</a:t>
            </a:r>
            <a:r>
              <a:rPr kumimoji="1" lang="ja-JP" altLang="en-US" sz="1200" dirty="0">
                <a:solidFill>
                  <a:schemeClr val="bg1"/>
                </a:solidFill>
                <a:latin typeface="+mn-lt"/>
                <a:cs typeface="+mn-cs"/>
              </a:rPr>
              <a:t>監視者がいる場合、その役割、違いを明確にする</a:t>
            </a:r>
            <a:endParaRPr kumimoji="1" lang="ja-JP" altLang="en-US"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16" name="吹き出し: 四角形 15">
            <a:extLst>
              <a:ext uri="{FF2B5EF4-FFF2-40B4-BE49-F238E27FC236}">
                <a16:creationId xmlns:a16="http://schemas.microsoft.com/office/drawing/2014/main" id="{FEB4F669-5C23-0EA0-9AF2-93E152983885}"/>
              </a:ext>
            </a:extLst>
          </p:cNvPr>
          <p:cNvSpPr/>
          <p:nvPr/>
        </p:nvSpPr>
        <p:spPr bwMode="gray">
          <a:xfrm>
            <a:off x="3558746" y="835635"/>
            <a:ext cx="2183027" cy="564780"/>
          </a:xfrm>
          <a:prstGeom prst="wedgeRectCallout">
            <a:avLst>
              <a:gd name="adj1" fmla="val 7535"/>
              <a:gd name="adj2" fmla="val 93681"/>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作業項目は運行形態に合わせて、</a:t>
            </a:r>
            <a:endParaRPr kumimoji="1" lang="en-US" altLang="ja-JP" sz="12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適宜、変更・追加してください</a:t>
            </a:r>
            <a:endParaRPr kumimoji="1" lang="en-US" altLang="ja-JP" sz="1200" dirty="0">
              <a:solidFill>
                <a:schemeClr val="bg1"/>
              </a:solidFill>
              <a:latin typeface="+mn-lt"/>
              <a:cs typeface="+mn-cs"/>
            </a:endParaRPr>
          </a:p>
        </p:txBody>
      </p:sp>
    </p:spTree>
    <p:extLst>
      <p:ext uri="{BB962C8B-B14F-4D97-AF65-F5344CB8AC3E}">
        <p14:creationId xmlns:p14="http://schemas.microsoft.com/office/powerpoint/2010/main" val="16360590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23</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2-(2). </a:t>
            </a:r>
            <a:r>
              <a:rPr lang="ja-JP" altLang="en-US"/>
              <a:t>インターフェース</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21" name="正方形/長方形 20">
            <a:extLst>
              <a:ext uri="{FF2B5EF4-FFF2-40B4-BE49-F238E27FC236}">
                <a16:creationId xmlns:a16="http://schemas.microsoft.com/office/drawing/2014/main" id="{5663C423-0AB2-7304-9F5C-3F5FFD2262CE}"/>
              </a:ext>
            </a:extLst>
          </p:cNvPr>
          <p:cNvSpPr/>
          <p:nvPr/>
        </p:nvSpPr>
        <p:spPr bwMode="gray">
          <a:xfrm>
            <a:off x="41592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遠隔システム</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定義</a:t>
            </a:r>
            <a:endParaRPr kumimoji="1" lang="en-US" altLang="ja-JP" sz="1400" b="1" dirty="0">
              <a:solidFill>
                <a:schemeClr val="bg1"/>
              </a:solidFill>
              <a:latin typeface="+mn-lt"/>
              <a:cs typeface="+mn-cs"/>
            </a:endParaRPr>
          </a:p>
        </p:txBody>
      </p:sp>
      <p:sp>
        <p:nvSpPr>
          <p:cNvPr id="22" name="正方形/長方形 21">
            <a:extLst>
              <a:ext uri="{FF2B5EF4-FFF2-40B4-BE49-F238E27FC236}">
                <a16:creationId xmlns:a16="http://schemas.microsoft.com/office/drawing/2014/main" id="{5C331404-9412-B3BF-90E0-2EA2D8F36B2F}"/>
              </a:ext>
            </a:extLst>
          </p:cNvPr>
          <p:cNvSpPr/>
          <p:nvPr/>
        </p:nvSpPr>
        <p:spPr bwMode="gray">
          <a:xfrm>
            <a:off x="1351925" y="1015999"/>
            <a:ext cx="8126318"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400" b="1" i="0" u="none" strike="noStrike" kern="1200" cap="none" spc="0" normalizeH="0" baseline="0" noProof="0">
                <a:ln>
                  <a:noFill/>
                </a:ln>
                <a:solidFill>
                  <a:prstClr val="black"/>
                </a:solidFill>
                <a:effectLst/>
                <a:uLnTx/>
                <a:uFillTx/>
                <a:latin typeface="+mn-lt"/>
                <a:ea typeface="+mn-ea"/>
                <a:cs typeface="+mn-cs"/>
              </a:rPr>
              <a:t>システム構成イメージ・構成図</a:t>
            </a:r>
            <a:endParaRPr kumimoji="1" lang="en-US" altLang="ja-JP" sz="1400" b="1" i="0" u="none" strike="noStrike" kern="1200" cap="none" spc="0" normalizeH="0" baseline="0" noProof="0" dirty="0">
              <a:ln>
                <a:noFill/>
              </a:ln>
              <a:solidFill>
                <a:prstClr val="black"/>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CD537BDA-A09B-D67D-8E4D-07763AA1CFBC}"/>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3" name="正方形/長方形 12">
            <a:extLst>
              <a:ext uri="{FF2B5EF4-FFF2-40B4-BE49-F238E27FC236}">
                <a16:creationId xmlns:a16="http://schemas.microsoft.com/office/drawing/2014/main" id="{8866ABE8-4F51-CF7D-0A5E-A25C275240E2}"/>
              </a:ext>
            </a:extLst>
          </p:cNvPr>
          <p:cNvSpPr/>
          <p:nvPr/>
        </p:nvSpPr>
        <p:spPr bwMode="gray">
          <a:xfrm>
            <a:off x="1431513" y="1339939"/>
            <a:ext cx="8046729" cy="1134973"/>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遠隔システムのシステム構成イメージや構成図</a:t>
            </a:r>
          </a:p>
        </p:txBody>
      </p:sp>
      <p:sp>
        <p:nvSpPr>
          <p:cNvPr id="18" name="正方形/長方形 17">
            <a:extLst>
              <a:ext uri="{FF2B5EF4-FFF2-40B4-BE49-F238E27FC236}">
                <a16:creationId xmlns:a16="http://schemas.microsoft.com/office/drawing/2014/main" id="{5F43FB70-A007-456A-F57F-CCF130F4BA40}"/>
              </a:ext>
            </a:extLst>
          </p:cNvPr>
          <p:cNvSpPr/>
          <p:nvPr/>
        </p:nvSpPr>
        <p:spPr bwMode="gray">
          <a:xfrm>
            <a:off x="5924484" y="2642825"/>
            <a:ext cx="3462676" cy="255587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400" b="1" dirty="0">
                <a:solidFill>
                  <a:prstClr val="black"/>
                </a:solidFill>
                <a:latin typeface="+mn-lt"/>
                <a:cs typeface="+mn-cs"/>
              </a:rPr>
              <a:t>通信</a:t>
            </a:r>
            <a:endParaRPr kumimoji="1" lang="en-US" altLang="ja-JP" sz="1400" b="1"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通信規格</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4G</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5G</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による通信</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冗長性確保のため、</a:t>
            </a:r>
            <a:r>
              <a:rPr kumimoji="1" lang="en-US" altLang="ja-JP" sz="1100" dirty="0">
                <a:solidFill>
                  <a:prstClr val="black"/>
                </a:solidFill>
                <a:latin typeface="+mn-lt"/>
                <a:cs typeface="+mn-cs"/>
              </a:rPr>
              <a:t>2</a:t>
            </a:r>
            <a:r>
              <a:rPr kumimoji="1" lang="ja-JP" altLang="en-US" sz="1100" dirty="0">
                <a:solidFill>
                  <a:prstClr val="black"/>
                </a:solidFill>
                <a:latin typeface="+mn-lt"/>
                <a:cs typeface="+mn-cs"/>
              </a:rPr>
              <a:t>回線を併用</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通信遅延</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通信の遅延状況は～～～により、常時監視を行う</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走行環境</a:t>
            </a:r>
            <a:r>
              <a:rPr kumimoji="1" lang="ja-JP" altLang="en-US" sz="1100" dirty="0">
                <a:solidFill>
                  <a:prstClr val="black"/>
                </a:solidFill>
                <a:latin typeface="+mn-lt"/>
                <a:cs typeface="+mn-cs"/>
              </a:rPr>
              <a:t>における</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実測上最大遅延</a:t>
            </a:r>
            <a:br>
              <a:rPr kumimoji="1" lang="en-US" altLang="ja-JP" sz="1100" b="0" i="0" u="none" strike="noStrike" kern="1200" cap="none" spc="0" normalizeH="0" baseline="0" noProof="0" dirty="0">
                <a:ln>
                  <a:noFill/>
                </a:ln>
                <a:solidFill>
                  <a:prstClr val="black"/>
                </a:solidFill>
                <a:effectLst/>
                <a:uLnTx/>
                <a:uFillTx/>
                <a:latin typeface="+mn-lt"/>
                <a:ea typeface="+mn-ea"/>
                <a:cs typeface="+mn-cs"/>
              </a:rPr>
            </a:br>
            <a:r>
              <a:rPr kumimoji="1" lang="ja-JP" altLang="en-US" sz="1100" b="0" i="0" u="none" strike="noStrike" kern="1200" cap="none" spc="0" normalizeH="0" baseline="0" noProof="0" dirty="0">
                <a:ln>
                  <a:noFill/>
                </a:ln>
                <a:solidFill>
                  <a:prstClr val="black"/>
                </a:solidFill>
                <a:effectLst/>
                <a:uLnTx/>
                <a:uFillTx/>
                <a:latin typeface="+mn-lt"/>
                <a:ea typeface="+mn-ea"/>
                <a:cs typeface="+mn-cs"/>
              </a:rPr>
              <a:t>上り：</a:t>
            </a:r>
            <a:r>
              <a:rPr kumimoji="1" lang="en-US" altLang="ja-JP" sz="1100" dirty="0">
                <a:latin typeface="+mn-ea"/>
                <a:ea typeface="+mn-ea"/>
              </a:rPr>
              <a:t>×××</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msec</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 ➡ </a:t>
            </a:r>
            <a:r>
              <a:rPr kumimoji="1" lang="en-US" altLang="ja-JP" sz="1100" dirty="0">
                <a:latin typeface="+mn-ea"/>
                <a:ea typeface="+mn-ea"/>
              </a:rPr>
              <a:t>××</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km/h</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で</a:t>
            </a:r>
            <a:r>
              <a:rPr kumimoji="1" lang="en-US" altLang="ja-JP" sz="1100" dirty="0">
                <a:latin typeface="+mn-ea"/>
                <a:ea typeface="+mn-ea"/>
              </a:rPr>
              <a:t>××</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m</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の走行</a:t>
            </a:r>
            <a:br>
              <a:rPr kumimoji="1" lang="en-US" altLang="ja-JP" sz="1100" dirty="0">
                <a:solidFill>
                  <a:prstClr val="black"/>
                </a:solidFill>
                <a:latin typeface="+mn-lt"/>
                <a:cs typeface="+mn-cs"/>
              </a:rPr>
            </a:br>
            <a:r>
              <a:rPr kumimoji="1" lang="ja-JP" altLang="en-US" sz="1100" dirty="0">
                <a:solidFill>
                  <a:prstClr val="black"/>
                </a:solidFill>
                <a:latin typeface="+mn-lt"/>
                <a:cs typeface="+mn-cs"/>
              </a:rPr>
              <a:t>下り：</a:t>
            </a:r>
            <a:r>
              <a:rPr kumimoji="1" lang="en-US" altLang="ja-JP" sz="1100" dirty="0">
                <a:latin typeface="+mn-ea"/>
                <a:ea typeface="+mn-ea"/>
              </a:rPr>
              <a:t>×××</a:t>
            </a:r>
            <a:r>
              <a:rPr kumimoji="1" lang="en-US" altLang="ja-JP" sz="1100" dirty="0">
                <a:solidFill>
                  <a:prstClr val="black"/>
                </a:solidFill>
                <a:latin typeface="+mn-lt"/>
                <a:cs typeface="+mn-cs"/>
              </a:rPr>
              <a:t>msec</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b="1" i="0" u="none" strike="noStrike" kern="1200" cap="none" spc="0" normalizeH="0" baseline="0" noProof="0" dirty="0">
                <a:ln>
                  <a:noFill/>
                </a:ln>
                <a:solidFill>
                  <a:prstClr val="black"/>
                </a:solidFill>
                <a:effectLst/>
                <a:uLnTx/>
                <a:uFillTx/>
                <a:latin typeface="+mn-lt"/>
                <a:ea typeface="+mn-ea"/>
                <a:cs typeface="+mn-cs"/>
              </a:rPr>
              <a:t>遅延が</a:t>
            </a:r>
            <a:r>
              <a:rPr kumimoji="1" lang="en-US" altLang="ja-JP" sz="1100" dirty="0">
                <a:latin typeface="+mn-ea"/>
                <a:ea typeface="+mn-ea"/>
              </a:rPr>
              <a:t>×××</a:t>
            </a:r>
            <a:r>
              <a:rPr kumimoji="1" lang="en-US" altLang="ja-JP" sz="1100" b="1" i="0" u="none" strike="noStrike" kern="1200" cap="none" spc="0" normalizeH="0" baseline="0" noProof="0" dirty="0">
                <a:ln>
                  <a:noFill/>
                </a:ln>
                <a:solidFill>
                  <a:prstClr val="black"/>
                </a:solidFill>
                <a:effectLst/>
                <a:uLnTx/>
                <a:uFillTx/>
                <a:latin typeface="+mn-lt"/>
                <a:ea typeface="+mn-ea"/>
                <a:cs typeface="+mn-cs"/>
              </a:rPr>
              <a:t>msec</a:t>
            </a:r>
            <a:r>
              <a:rPr kumimoji="1" lang="ja-JP" altLang="en-US" sz="1100" b="1" i="0" u="none" strike="noStrike" kern="1200" cap="none" spc="0" normalizeH="0" baseline="0" noProof="0" dirty="0">
                <a:ln>
                  <a:noFill/>
                </a:ln>
                <a:solidFill>
                  <a:prstClr val="black"/>
                </a:solidFill>
                <a:effectLst/>
                <a:uLnTx/>
                <a:uFillTx/>
                <a:latin typeface="+mn-lt"/>
                <a:ea typeface="+mn-ea"/>
                <a:cs typeface="+mn-cs"/>
              </a:rPr>
              <a:t>以上</a:t>
            </a:r>
            <a:r>
              <a:rPr kumimoji="1" lang="ja-JP" altLang="en-US" sz="1100" b="1" dirty="0">
                <a:solidFill>
                  <a:prstClr val="black"/>
                </a:solidFill>
                <a:latin typeface="+mn-lt"/>
                <a:cs typeface="+mn-cs"/>
              </a:rPr>
              <a:t>となった場合、緊急停止に移行</a:t>
            </a:r>
            <a:br>
              <a:rPr kumimoji="1" lang="en-US" altLang="ja-JP" sz="1100" b="1" dirty="0">
                <a:solidFill>
                  <a:prstClr val="black"/>
                </a:solidFill>
                <a:latin typeface="+mn-lt"/>
                <a:cs typeface="+mn-cs"/>
              </a:rPr>
            </a:b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有人運転時の空走距離以下となる条件で設定</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通信遅延時、途絶時でも、</a:t>
            </a:r>
            <a:r>
              <a:rPr kumimoji="1" lang="zh-TW" altLang="en-US" sz="1100" b="0" i="0" u="none" strike="noStrike" kern="1200" cap="none" spc="0" normalizeH="0" baseline="0" noProof="0" dirty="0">
                <a:ln>
                  <a:noFill/>
                </a:ln>
                <a:solidFill>
                  <a:prstClr val="black"/>
                </a:solidFill>
                <a:effectLst/>
                <a:uLnTx/>
                <a:uFillTx/>
                <a:latin typeface="+mn-lt"/>
                <a:ea typeface="+mn-ea"/>
                <a:cs typeface="+mn-cs"/>
              </a:rPr>
              <a:t>自動運行装置</a:t>
            </a:r>
            <a:r>
              <a:rPr kumimoji="1" lang="ja-JP" altLang="en-US" sz="1100" dirty="0">
                <a:solidFill>
                  <a:prstClr val="black"/>
                </a:solidFill>
                <a:latin typeface="+mn-lt"/>
                <a:cs typeface="+mn-cs"/>
              </a:rPr>
              <a:t>による</a:t>
            </a:r>
            <a:br>
              <a:rPr kumimoji="1" lang="en-US" altLang="ja-JP" sz="1100" dirty="0">
                <a:solidFill>
                  <a:prstClr val="black"/>
                </a:solidFill>
                <a:latin typeface="+mn-lt"/>
                <a:cs typeface="+mn-cs"/>
              </a:rPr>
            </a:br>
            <a:r>
              <a:rPr kumimoji="1" lang="ja-JP" altLang="en-US" sz="1100" b="0" i="0" u="none" strike="noStrike" kern="1200" cap="none" spc="0" normalizeH="0" baseline="0" noProof="0" dirty="0">
                <a:ln>
                  <a:noFill/>
                </a:ln>
                <a:solidFill>
                  <a:prstClr val="black"/>
                </a:solidFill>
                <a:effectLst/>
                <a:uLnTx/>
                <a:uFillTx/>
                <a:latin typeface="+mn-lt"/>
                <a:ea typeface="+mn-ea"/>
                <a:cs typeface="+mn-cs"/>
              </a:rPr>
              <a:t>緊急停止による停車は可能</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171450" indent="-171450" defTabSz="990564" fontAlgn="auto">
              <a:spcBef>
                <a:spcPts val="0"/>
              </a:spcBef>
              <a:spcAft>
                <a:spcPts val="0"/>
              </a:spcAft>
              <a:buSzPct val="100000"/>
              <a:buFont typeface="Wingdings" panose="05000000000000000000" pitchFamily="2" charset="2"/>
              <a:buChar char="l"/>
            </a:pP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l"/>
              <a:tabLst/>
            </a:pP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l"/>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19" name="正方形/長方形 18">
            <a:extLst>
              <a:ext uri="{FF2B5EF4-FFF2-40B4-BE49-F238E27FC236}">
                <a16:creationId xmlns:a16="http://schemas.microsoft.com/office/drawing/2014/main" id="{0F84952C-46C9-CF7A-350D-417A4AA70528}"/>
              </a:ext>
            </a:extLst>
          </p:cNvPr>
          <p:cNvSpPr/>
          <p:nvPr/>
        </p:nvSpPr>
        <p:spPr bwMode="gray">
          <a:xfrm>
            <a:off x="1450563" y="2586276"/>
            <a:ext cx="4344738" cy="372244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400" b="1" dirty="0">
                <a:solidFill>
                  <a:prstClr val="black"/>
                </a:solidFill>
                <a:latin typeface="+mn-lt"/>
                <a:cs typeface="+mn-cs"/>
              </a:rPr>
              <a:t>遠隔システム</a:t>
            </a:r>
            <a:endParaRPr kumimoji="1" lang="en-US" altLang="ja-JP" sz="1400" b="1"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遠隔監視者</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遠隔</a:t>
            </a:r>
            <a:r>
              <a:rPr kumimoji="1" lang="ja-JP" altLang="en-US" sz="1100" dirty="0">
                <a:solidFill>
                  <a:prstClr val="black"/>
                </a:solidFill>
                <a:latin typeface="+mn-lt"/>
                <a:cs typeface="+mn-cs"/>
              </a:rPr>
              <a:t>監視</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者一人につき</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3</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台の車両を監視</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監視者は●種免許の保有者とする</a:t>
            </a:r>
            <a:endParaRPr kumimoji="1" lang="en-US" altLang="ja-JP" sz="1100" dirty="0">
              <a:solidFill>
                <a:prstClr val="black"/>
              </a:solidFill>
              <a:latin typeface="+mn-lt"/>
              <a:cs typeface="+mn-cs"/>
            </a:endParaRPr>
          </a:p>
          <a:p>
            <a:pPr marL="171450" indent="-171450" defTabSz="990564" fontAlgn="auto">
              <a:spcBef>
                <a:spcPts val="600"/>
              </a:spcBef>
              <a:spcAft>
                <a:spcPts val="0"/>
              </a:spcAft>
              <a:buSzPct val="100000"/>
              <a:buFont typeface="Wingdings" panose="05000000000000000000" pitchFamily="2" charset="2"/>
              <a:buChar char="n"/>
            </a:pPr>
            <a:r>
              <a:rPr kumimoji="1" lang="ja-JP" altLang="en-US" sz="1200" b="1" dirty="0">
                <a:solidFill>
                  <a:prstClr val="black"/>
                </a:solidFill>
                <a:latin typeface="+mn-lt"/>
                <a:cs typeface="+mn-cs"/>
              </a:rPr>
              <a:t>遠隔システム</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運転視野</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714375" lvl="2"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前方、側方、後方の映像を表示（通常の運転手と同等以上）</a:t>
            </a:r>
            <a:endParaRPr kumimoji="1" lang="en-US" altLang="ja-JP" sz="1100" dirty="0">
              <a:solidFill>
                <a:prstClr val="black"/>
              </a:solidFill>
              <a:latin typeface="+mn-lt"/>
              <a:cs typeface="+mn-cs"/>
            </a:endParaRPr>
          </a:p>
          <a:p>
            <a:pPr marL="714375" lvl="2" indent="-171450" defTabSz="990564" fontAlgn="auto">
              <a:spcBef>
                <a:spcPts val="3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サブモニターで、乗降</a:t>
            </a:r>
            <a:r>
              <a:rPr kumimoji="1" lang="ja-JP" altLang="en-US" sz="1100" dirty="0">
                <a:solidFill>
                  <a:prstClr val="black"/>
                </a:solidFill>
                <a:latin typeface="+mn-lt"/>
                <a:cs typeface="+mn-cs"/>
              </a:rPr>
              <a:t>口</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・車内映像を表示</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計器情報</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714375" lvl="2" indent="-171450" defTabSz="990564" fontAlgn="auto">
              <a:spcBef>
                <a:spcPts val="300"/>
              </a:spcBef>
              <a:spcAft>
                <a:spcPts val="0"/>
              </a:spcAft>
              <a:buSzPct val="100000"/>
              <a:buFont typeface="Arial" panose="020B0604020202020204" pitchFamily="34" charset="0"/>
              <a:buChar char="•"/>
            </a:pPr>
            <a:r>
              <a:rPr kumimoji="1" lang="ja-JP" altLang="en-US" sz="1100" b="0" i="0" u="none" strike="noStrike" kern="1200" cap="none" spc="0" normalizeH="0" baseline="0" noProof="0" dirty="0">
                <a:ln>
                  <a:noFill/>
                </a:ln>
                <a:solidFill>
                  <a:prstClr val="black"/>
                </a:solidFill>
                <a:effectLst/>
                <a:uLnTx/>
                <a:uFillTx/>
                <a:latin typeface="+mn-lt"/>
                <a:ea typeface="+mn-ea"/>
                <a:cs typeface="+mn-cs"/>
              </a:rPr>
              <a:t>車両速度、計器類の作動状態等の確認が可能</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音</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714375" lvl="2"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集音マイク</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により、車内及び車両周辺の音声データを確認可能</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714375" lvl="2"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スピーカーにより、車内・車両周辺との会話が可能</a:t>
            </a:r>
            <a:endParaRPr kumimoji="1" lang="en-US" altLang="ja-JP" sz="1100" dirty="0">
              <a:solidFill>
                <a:prstClr val="black"/>
              </a:solidFill>
              <a:latin typeface="+mn-lt"/>
              <a:cs typeface="+mn-cs"/>
            </a:endParaRPr>
          </a:p>
          <a:p>
            <a:pPr marL="171450" indent="-171450" defTabSz="990564" fontAlgn="auto">
              <a:spcBef>
                <a:spcPts val="600"/>
              </a:spcBef>
              <a:spcAft>
                <a:spcPts val="0"/>
              </a:spcAft>
              <a:buSzPct val="100000"/>
              <a:buFont typeface="Wingdings" panose="05000000000000000000" pitchFamily="2" charset="2"/>
              <a:buChar char="n"/>
            </a:pPr>
            <a:r>
              <a:rPr kumimoji="1" lang="ja-JP" altLang="en-US" sz="1200" b="1" dirty="0">
                <a:solidFill>
                  <a:prstClr val="black"/>
                </a:solidFill>
                <a:latin typeface="+mn-lt"/>
                <a:cs typeface="+mn-cs"/>
              </a:rPr>
              <a:t>遠隔監視・操作の記録</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遠隔監視者による遠隔操作、</a:t>
            </a:r>
            <a:r>
              <a:rPr kumimoji="1" lang="zh-TW" altLang="en-US" sz="1100" dirty="0">
                <a:solidFill>
                  <a:prstClr val="black"/>
                </a:solidFill>
                <a:latin typeface="+mn-lt"/>
                <a:cs typeface="+mn-cs"/>
              </a:rPr>
              <a:t>自動運行装置</a:t>
            </a:r>
            <a:r>
              <a:rPr kumimoji="1" lang="ja-JP" altLang="en-US" sz="1100" dirty="0">
                <a:solidFill>
                  <a:prstClr val="black"/>
                </a:solidFill>
                <a:latin typeface="+mn-lt"/>
                <a:cs typeface="+mn-cs"/>
              </a:rPr>
              <a:t>への指示を記録</a:t>
            </a:r>
            <a:endParaRPr kumimoji="1" lang="en-US" altLang="ja-JP" sz="1100" dirty="0">
              <a:solidFill>
                <a:prstClr val="black"/>
              </a:solidFill>
              <a:latin typeface="+mn-lt"/>
              <a:cs typeface="+mn-cs"/>
            </a:endParaRPr>
          </a:p>
          <a:p>
            <a:pPr marL="447675" lvl="1" indent="-180975"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その前後</a:t>
            </a:r>
            <a:r>
              <a:rPr kumimoji="1" lang="en-US" altLang="ja-JP" sz="1100" dirty="0">
                <a:latin typeface="+mn-ea"/>
                <a:ea typeface="+mn-ea"/>
              </a:rPr>
              <a:t>××</a:t>
            </a:r>
            <a:r>
              <a:rPr kumimoji="1" lang="ja-JP" altLang="en-US" sz="1100" dirty="0">
                <a:solidFill>
                  <a:prstClr val="black"/>
                </a:solidFill>
                <a:latin typeface="+mn-lt"/>
                <a:cs typeface="+mn-cs"/>
              </a:rPr>
              <a:t>秒間のモニター表示画像、モニター操作記録、車内通話データを合わせて保存</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5" name="吹き出し: 四角形 4">
            <a:extLst>
              <a:ext uri="{FF2B5EF4-FFF2-40B4-BE49-F238E27FC236}">
                <a16:creationId xmlns:a16="http://schemas.microsoft.com/office/drawing/2014/main" id="{86010ACC-8D21-1F59-63B3-79A3183E731A}"/>
              </a:ext>
            </a:extLst>
          </p:cNvPr>
          <p:cNvSpPr/>
          <p:nvPr/>
        </p:nvSpPr>
        <p:spPr bwMode="gray">
          <a:xfrm>
            <a:off x="5924484" y="5365693"/>
            <a:ext cx="2561292" cy="641671"/>
          </a:xfrm>
          <a:prstGeom prst="wedgeRectCallout">
            <a:avLst>
              <a:gd name="adj1" fmla="val -59462"/>
              <a:gd name="adj2" fmla="val -83014"/>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監視者に対し、実際のドライバーに近い情報が提供されているかがポイント</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吹き出し: 四角形 8">
            <a:extLst>
              <a:ext uri="{FF2B5EF4-FFF2-40B4-BE49-F238E27FC236}">
                <a16:creationId xmlns:a16="http://schemas.microsoft.com/office/drawing/2014/main" id="{F23D9370-8317-C41E-99BA-A1C04649B764}"/>
              </a:ext>
            </a:extLst>
          </p:cNvPr>
          <p:cNvSpPr/>
          <p:nvPr/>
        </p:nvSpPr>
        <p:spPr bwMode="gray">
          <a:xfrm>
            <a:off x="4836230" y="6115529"/>
            <a:ext cx="2115418" cy="641671"/>
          </a:xfrm>
          <a:prstGeom prst="wedgeRectCallout">
            <a:avLst>
              <a:gd name="adj1" fmla="val -64204"/>
              <a:gd name="adj2" fmla="val -60748"/>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遠隔操作が必要なものはレベル</a:t>
            </a:r>
            <a:r>
              <a:rPr kumimoji="1" lang="en-US" altLang="ja-JP" sz="1200" dirty="0">
                <a:solidFill>
                  <a:schemeClr val="bg1"/>
                </a:solidFill>
                <a:latin typeface="+mn-lt"/>
                <a:cs typeface="+mn-cs"/>
              </a:rPr>
              <a:t>3</a:t>
            </a:r>
            <a:r>
              <a:rPr kumimoji="1" lang="ja-JP" altLang="en-US" sz="1200" dirty="0">
                <a:solidFill>
                  <a:schemeClr val="bg1"/>
                </a:solidFill>
                <a:latin typeface="+mn-lt"/>
                <a:cs typeface="+mn-cs"/>
              </a:rPr>
              <a:t>以下の運行が前提となる</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862510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24</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2-(2). </a:t>
            </a:r>
            <a:r>
              <a:rPr lang="ja-JP" altLang="en-US"/>
              <a:t>インターフェース</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21" name="正方形/長方形 20">
            <a:extLst>
              <a:ext uri="{FF2B5EF4-FFF2-40B4-BE49-F238E27FC236}">
                <a16:creationId xmlns:a16="http://schemas.microsoft.com/office/drawing/2014/main" id="{5663C423-0AB2-7304-9F5C-3F5FFD2262CE}"/>
              </a:ext>
            </a:extLst>
          </p:cNvPr>
          <p:cNvSpPr/>
          <p:nvPr/>
        </p:nvSpPr>
        <p:spPr bwMode="gray">
          <a:xfrm>
            <a:off x="41592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遠隔システム</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詳細</a:t>
            </a:r>
            <a:endParaRPr kumimoji="1" lang="en-US" altLang="ja-JP" sz="1400" b="1" dirty="0">
              <a:solidFill>
                <a:schemeClr val="bg1"/>
              </a:solidFill>
              <a:latin typeface="+mn-lt"/>
              <a:cs typeface="+mn-cs"/>
            </a:endParaRPr>
          </a:p>
        </p:txBody>
      </p:sp>
      <p:sp>
        <p:nvSpPr>
          <p:cNvPr id="22" name="正方形/長方形 21">
            <a:extLst>
              <a:ext uri="{FF2B5EF4-FFF2-40B4-BE49-F238E27FC236}">
                <a16:creationId xmlns:a16="http://schemas.microsoft.com/office/drawing/2014/main" id="{5C331404-9412-B3BF-90E0-2EA2D8F36B2F}"/>
              </a:ext>
            </a:extLst>
          </p:cNvPr>
          <p:cNvSpPr/>
          <p:nvPr/>
        </p:nvSpPr>
        <p:spPr bwMode="gray">
          <a:xfrm>
            <a:off x="1351925" y="1015999"/>
            <a:ext cx="8126318"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400" b="1" i="0" u="none" strike="noStrike" kern="1200" cap="none" spc="0" normalizeH="0" baseline="0" noProof="0">
                <a:ln>
                  <a:noFill/>
                </a:ln>
                <a:solidFill>
                  <a:prstClr val="black"/>
                </a:solidFill>
                <a:effectLst/>
                <a:uLnTx/>
                <a:uFillTx/>
                <a:latin typeface="+mn-lt"/>
                <a:ea typeface="+mn-ea"/>
                <a:cs typeface="+mn-cs"/>
              </a:rPr>
              <a:t>システム構成・</a:t>
            </a:r>
            <a:r>
              <a:rPr kumimoji="1" lang="en-US" altLang="ja-JP" sz="1400" b="1" i="0" u="none" strike="noStrike" kern="1200" cap="none" spc="0" normalizeH="0" baseline="0" noProof="0" dirty="0">
                <a:ln>
                  <a:noFill/>
                </a:ln>
                <a:solidFill>
                  <a:prstClr val="black"/>
                </a:solidFill>
                <a:effectLst/>
                <a:uLnTx/>
                <a:uFillTx/>
                <a:latin typeface="+mn-lt"/>
                <a:ea typeface="+mn-ea"/>
                <a:cs typeface="+mn-cs"/>
              </a:rPr>
              <a:t>HMI</a:t>
            </a: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i="0" u="none" strike="noStrike" kern="1200" cap="none" spc="0" normalizeH="0" baseline="0" noProof="0" dirty="0">
              <a:ln>
                <a:noFill/>
              </a:ln>
              <a:solidFill>
                <a:prstClr val="black"/>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4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CD537BDA-A09B-D67D-8E4D-07763AA1CFBC}"/>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31" name="テキスト ボックス 30">
            <a:extLst>
              <a:ext uri="{FF2B5EF4-FFF2-40B4-BE49-F238E27FC236}">
                <a16:creationId xmlns:a16="http://schemas.microsoft.com/office/drawing/2014/main" id="{3AA11554-17B3-4A57-EDF5-D3603F0ABE14}"/>
              </a:ext>
            </a:extLst>
          </p:cNvPr>
          <p:cNvSpPr txBox="1"/>
          <p:nvPr/>
        </p:nvSpPr>
        <p:spPr bwMode="gray">
          <a:xfrm>
            <a:off x="2842228" y="1395971"/>
            <a:ext cx="804707" cy="184666"/>
          </a:xfrm>
          <a:prstGeom prst="rect">
            <a:avLst/>
          </a:prstGeom>
          <a:noFill/>
        </p:spPr>
        <p:txBody>
          <a:bodyPr wrap="none" lIns="0" tIns="0" rIns="0" bIns="0" rtlCol="0">
            <a:spAutoFit/>
          </a:bodyPr>
          <a:lstStyle/>
          <a:p>
            <a:pPr defTabSz="990564" fontAlgn="auto">
              <a:spcBef>
                <a:spcPts val="0"/>
              </a:spcBef>
              <a:spcAft>
                <a:spcPts val="0"/>
              </a:spcAft>
              <a:buSzPct val="100000"/>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全体構成</a:t>
            </a:r>
            <a:r>
              <a:rPr kumimoji="0" lang="en-US" altLang="ja-JP" sz="1200" b="0" i="0" u="none" strike="noStrike" kern="1200" cap="none" spc="0" normalizeH="0" baseline="0" noProof="0" dirty="0">
                <a:ln>
                  <a:noFill/>
                </a:ln>
                <a:solidFill>
                  <a:prstClr val="black"/>
                </a:solidFill>
                <a:effectLst/>
                <a:uLnTx/>
                <a:uFillTx/>
                <a:latin typeface="Yu Gothic UI" panose="020B0500000000000000" pitchFamily="50" charset="-128"/>
                <a:ea typeface="Yu Gothic UI" panose="020B0500000000000000" pitchFamily="50" charset="-128"/>
                <a:cs typeface="Arial" charset="0"/>
              </a:rPr>
              <a:t>*1 </a:t>
            </a:r>
            <a:endParaRPr lang="ja-JP" altLang="en-US" sz="1200" dirty="0"/>
          </a:p>
        </p:txBody>
      </p:sp>
      <p:sp>
        <p:nvSpPr>
          <p:cNvPr id="32" name="テキスト ボックス 31">
            <a:extLst>
              <a:ext uri="{FF2B5EF4-FFF2-40B4-BE49-F238E27FC236}">
                <a16:creationId xmlns:a16="http://schemas.microsoft.com/office/drawing/2014/main" id="{CBFB3B1C-1250-61F7-B494-D3932E42693D}"/>
              </a:ext>
            </a:extLst>
          </p:cNvPr>
          <p:cNvSpPr txBox="1"/>
          <p:nvPr/>
        </p:nvSpPr>
        <p:spPr bwMode="gray">
          <a:xfrm>
            <a:off x="6505221" y="1395971"/>
            <a:ext cx="1554913" cy="184666"/>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監視者に提供される情報</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テキスト ボックス 32">
            <a:extLst>
              <a:ext uri="{FF2B5EF4-FFF2-40B4-BE49-F238E27FC236}">
                <a16:creationId xmlns:a16="http://schemas.microsoft.com/office/drawing/2014/main" id="{99579321-AF84-639E-8828-DED580BBD135}"/>
              </a:ext>
            </a:extLst>
          </p:cNvPr>
          <p:cNvSpPr txBox="1"/>
          <p:nvPr/>
        </p:nvSpPr>
        <p:spPr bwMode="gray">
          <a:xfrm>
            <a:off x="2652271" y="4106255"/>
            <a:ext cx="1184620" cy="184666"/>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遠隔監視用</a:t>
            </a:r>
            <a:r>
              <a:rPr kumimoji="1" lang="en-US" altLang="ja-JP" sz="1200" dirty="0">
                <a:solidFill>
                  <a:prstClr val="black"/>
                </a:solidFill>
                <a:latin typeface="+mn-lt"/>
                <a:cs typeface="+mn-cs"/>
              </a:rPr>
              <a:t>HMI</a:t>
            </a:r>
            <a:r>
              <a:rPr kumimoji="1" lang="ja-JP" altLang="en-US" sz="1200" dirty="0">
                <a:solidFill>
                  <a:prstClr val="black"/>
                </a:solidFill>
                <a:latin typeface="+mn-lt"/>
                <a:cs typeface="+mn-cs"/>
              </a:rPr>
              <a:t>①</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34" name="テキスト ボックス 33">
            <a:extLst>
              <a:ext uri="{FF2B5EF4-FFF2-40B4-BE49-F238E27FC236}">
                <a16:creationId xmlns:a16="http://schemas.microsoft.com/office/drawing/2014/main" id="{CB20309C-F1C4-FBC4-2CC8-74A937EB80A5}"/>
              </a:ext>
            </a:extLst>
          </p:cNvPr>
          <p:cNvSpPr txBox="1"/>
          <p:nvPr/>
        </p:nvSpPr>
        <p:spPr bwMode="gray">
          <a:xfrm>
            <a:off x="6713028" y="4106255"/>
            <a:ext cx="1184620" cy="184666"/>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遠隔監視用</a:t>
            </a:r>
            <a:r>
              <a:rPr kumimoji="1" lang="en-US" altLang="ja-JP" sz="1200" dirty="0">
                <a:solidFill>
                  <a:prstClr val="black"/>
                </a:solidFill>
                <a:latin typeface="+mn-lt"/>
                <a:cs typeface="+mn-cs"/>
              </a:rPr>
              <a:t>HMI</a:t>
            </a:r>
            <a:r>
              <a:rPr kumimoji="1" lang="ja-JP" altLang="en-US" sz="1200" dirty="0">
                <a:solidFill>
                  <a:prstClr val="black"/>
                </a:solidFill>
                <a:latin typeface="+mn-lt"/>
                <a:cs typeface="+mn-cs"/>
              </a:rPr>
              <a:t>②</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0" name="台形 19">
            <a:extLst>
              <a:ext uri="{FF2B5EF4-FFF2-40B4-BE49-F238E27FC236}">
                <a16:creationId xmlns:a16="http://schemas.microsoft.com/office/drawing/2014/main" id="{8477196F-687E-94DB-233D-07416AFCAEEB}"/>
              </a:ext>
            </a:extLst>
          </p:cNvPr>
          <p:cNvSpPr/>
          <p:nvPr/>
        </p:nvSpPr>
        <p:spPr bwMode="gray">
          <a:xfrm rot="10800000">
            <a:off x="2790089" y="5395682"/>
            <a:ext cx="259281" cy="586408"/>
          </a:xfrm>
          <a:prstGeom prst="trapezoid">
            <a:avLst/>
          </a:prstGeom>
          <a:solidFill>
            <a:srgbClr val="7F7F7F"/>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3" name="台形 22">
            <a:extLst>
              <a:ext uri="{FF2B5EF4-FFF2-40B4-BE49-F238E27FC236}">
                <a16:creationId xmlns:a16="http://schemas.microsoft.com/office/drawing/2014/main" id="{BA1EFAA7-A78F-E3C0-C9A7-81E1343DEE96}"/>
              </a:ext>
            </a:extLst>
          </p:cNvPr>
          <p:cNvSpPr/>
          <p:nvPr/>
        </p:nvSpPr>
        <p:spPr bwMode="gray">
          <a:xfrm rot="5400000">
            <a:off x="3075796" y="5047290"/>
            <a:ext cx="259281" cy="586408"/>
          </a:xfrm>
          <a:prstGeom prst="trapezoid">
            <a:avLst/>
          </a:prstGeom>
          <a:solidFill>
            <a:srgbClr val="7F7F7F"/>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4" name="台形 23">
            <a:extLst>
              <a:ext uri="{FF2B5EF4-FFF2-40B4-BE49-F238E27FC236}">
                <a16:creationId xmlns:a16="http://schemas.microsoft.com/office/drawing/2014/main" id="{A9CF120C-C60D-7800-3865-E134642C494F}"/>
              </a:ext>
            </a:extLst>
          </p:cNvPr>
          <p:cNvSpPr/>
          <p:nvPr/>
        </p:nvSpPr>
        <p:spPr bwMode="gray">
          <a:xfrm rot="16200000">
            <a:off x="2503346" y="5047288"/>
            <a:ext cx="259281" cy="586408"/>
          </a:xfrm>
          <a:prstGeom prst="trapezoid">
            <a:avLst/>
          </a:prstGeom>
          <a:solidFill>
            <a:srgbClr val="7F7F7F"/>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6" name="円: 塗りつぶしなし 25">
            <a:extLst>
              <a:ext uri="{FF2B5EF4-FFF2-40B4-BE49-F238E27FC236}">
                <a16:creationId xmlns:a16="http://schemas.microsoft.com/office/drawing/2014/main" id="{A76179B7-D4A6-ACF1-7FF2-2EBE4BEF159E}"/>
              </a:ext>
            </a:extLst>
          </p:cNvPr>
          <p:cNvSpPr/>
          <p:nvPr/>
        </p:nvSpPr>
        <p:spPr bwMode="gray">
          <a:xfrm>
            <a:off x="2164357" y="4585120"/>
            <a:ext cx="1510747" cy="1510747"/>
          </a:xfrm>
          <a:prstGeom prst="donut">
            <a:avLst>
              <a:gd name="adj" fmla="val 15782"/>
            </a:avLst>
          </a:prstGeom>
          <a:solidFill>
            <a:srgbClr val="7F7F7F"/>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8" name="楕円 27">
            <a:extLst>
              <a:ext uri="{FF2B5EF4-FFF2-40B4-BE49-F238E27FC236}">
                <a16:creationId xmlns:a16="http://schemas.microsoft.com/office/drawing/2014/main" id="{21E5F900-9D7D-1B87-3F31-29A40A9D1712}"/>
              </a:ext>
            </a:extLst>
          </p:cNvPr>
          <p:cNvSpPr/>
          <p:nvPr/>
        </p:nvSpPr>
        <p:spPr bwMode="gray">
          <a:xfrm>
            <a:off x="2747158" y="5175256"/>
            <a:ext cx="354458" cy="330474"/>
          </a:xfrm>
          <a:prstGeom prst="ellipse">
            <a:avLst/>
          </a:prstGeom>
          <a:solidFill>
            <a:schemeClr val="tx1">
              <a:lumMod val="50000"/>
              <a:lumOff val="5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9" name="正方形/長方形 28">
            <a:extLst>
              <a:ext uri="{FF2B5EF4-FFF2-40B4-BE49-F238E27FC236}">
                <a16:creationId xmlns:a16="http://schemas.microsoft.com/office/drawing/2014/main" id="{72FBC351-BA7C-F063-4256-F1692175404F}"/>
              </a:ext>
            </a:extLst>
          </p:cNvPr>
          <p:cNvSpPr/>
          <p:nvPr/>
        </p:nvSpPr>
        <p:spPr bwMode="gray">
          <a:xfrm>
            <a:off x="3114316" y="5268435"/>
            <a:ext cx="122144" cy="59215"/>
          </a:xfrm>
          <a:prstGeom prst="rect">
            <a:avLst/>
          </a:prstGeom>
          <a:solidFill>
            <a:schemeClr val="bg1">
              <a:lumMod val="85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5" name="正方形/長方形 34">
            <a:extLst>
              <a:ext uri="{FF2B5EF4-FFF2-40B4-BE49-F238E27FC236}">
                <a16:creationId xmlns:a16="http://schemas.microsoft.com/office/drawing/2014/main" id="{8D7652E2-DD0F-A055-F3FF-1389F6E2E78F}"/>
              </a:ext>
            </a:extLst>
          </p:cNvPr>
          <p:cNvSpPr/>
          <p:nvPr/>
        </p:nvSpPr>
        <p:spPr bwMode="gray">
          <a:xfrm>
            <a:off x="3114316" y="5349694"/>
            <a:ext cx="122144" cy="59215"/>
          </a:xfrm>
          <a:prstGeom prst="rect">
            <a:avLst/>
          </a:prstGeom>
          <a:solidFill>
            <a:schemeClr val="bg1">
              <a:lumMod val="85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6" name="正方形/長方形 35">
            <a:extLst>
              <a:ext uri="{FF2B5EF4-FFF2-40B4-BE49-F238E27FC236}">
                <a16:creationId xmlns:a16="http://schemas.microsoft.com/office/drawing/2014/main" id="{555BFB63-B048-2C63-7C0D-6C533EE1544D}"/>
              </a:ext>
            </a:extLst>
          </p:cNvPr>
          <p:cNvSpPr/>
          <p:nvPr/>
        </p:nvSpPr>
        <p:spPr bwMode="gray">
          <a:xfrm>
            <a:off x="3258374" y="5268435"/>
            <a:ext cx="122144" cy="59215"/>
          </a:xfrm>
          <a:prstGeom prst="rect">
            <a:avLst/>
          </a:prstGeom>
          <a:solidFill>
            <a:schemeClr val="bg1">
              <a:lumMod val="85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7" name="正方形/長方形 36">
            <a:extLst>
              <a:ext uri="{FF2B5EF4-FFF2-40B4-BE49-F238E27FC236}">
                <a16:creationId xmlns:a16="http://schemas.microsoft.com/office/drawing/2014/main" id="{92F697DE-A8FF-C0C7-AF98-1B9F9F8F0427}"/>
              </a:ext>
            </a:extLst>
          </p:cNvPr>
          <p:cNvSpPr/>
          <p:nvPr/>
        </p:nvSpPr>
        <p:spPr bwMode="gray">
          <a:xfrm>
            <a:off x="3258374" y="5349694"/>
            <a:ext cx="122144" cy="59215"/>
          </a:xfrm>
          <a:prstGeom prst="rect">
            <a:avLst/>
          </a:prstGeom>
          <a:solidFill>
            <a:schemeClr val="bg1">
              <a:lumMod val="85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8" name="矢印: 下 37">
            <a:extLst>
              <a:ext uri="{FF2B5EF4-FFF2-40B4-BE49-F238E27FC236}">
                <a16:creationId xmlns:a16="http://schemas.microsoft.com/office/drawing/2014/main" id="{6165C7B1-953C-D994-E6AF-25E7B8484190}"/>
              </a:ext>
            </a:extLst>
          </p:cNvPr>
          <p:cNvSpPr/>
          <p:nvPr/>
        </p:nvSpPr>
        <p:spPr bwMode="gray">
          <a:xfrm rot="3890572">
            <a:off x="3570313" y="4675791"/>
            <a:ext cx="104855" cy="361950"/>
          </a:xfrm>
          <a:prstGeom prst="downArrow">
            <a:avLst/>
          </a:prstGeom>
          <a:solidFill>
            <a:schemeClr val="bg1"/>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9" name="正方形/長方形 38">
            <a:extLst>
              <a:ext uri="{FF2B5EF4-FFF2-40B4-BE49-F238E27FC236}">
                <a16:creationId xmlns:a16="http://schemas.microsoft.com/office/drawing/2014/main" id="{440D3373-2D9E-4847-11B4-1785E1B30AA7}"/>
              </a:ext>
            </a:extLst>
          </p:cNvPr>
          <p:cNvSpPr/>
          <p:nvPr/>
        </p:nvSpPr>
        <p:spPr bwMode="gray">
          <a:xfrm>
            <a:off x="3708644" y="4569880"/>
            <a:ext cx="1064969" cy="253848"/>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操舵ハンドル</a:t>
            </a:r>
          </a:p>
        </p:txBody>
      </p:sp>
      <p:sp>
        <p:nvSpPr>
          <p:cNvPr id="40" name="矢印: 下 39">
            <a:extLst>
              <a:ext uri="{FF2B5EF4-FFF2-40B4-BE49-F238E27FC236}">
                <a16:creationId xmlns:a16="http://schemas.microsoft.com/office/drawing/2014/main" id="{140C93BF-CFDC-A98B-B8F2-D688CAE6F482}"/>
              </a:ext>
            </a:extLst>
          </p:cNvPr>
          <p:cNvSpPr/>
          <p:nvPr/>
        </p:nvSpPr>
        <p:spPr bwMode="gray">
          <a:xfrm rot="3890572">
            <a:off x="3570313" y="5015573"/>
            <a:ext cx="104855" cy="361950"/>
          </a:xfrm>
          <a:prstGeom prst="downArrow">
            <a:avLst/>
          </a:prstGeom>
          <a:solidFill>
            <a:schemeClr val="bg1"/>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1" name="正方形/長方形 40">
            <a:extLst>
              <a:ext uri="{FF2B5EF4-FFF2-40B4-BE49-F238E27FC236}">
                <a16:creationId xmlns:a16="http://schemas.microsoft.com/office/drawing/2014/main" id="{BD5820C8-B936-1DE3-441D-42C27E6EEDBB}"/>
              </a:ext>
            </a:extLst>
          </p:cNvPr>
          <p:cNvSpPr/>
          <p:nvPr/>
        </p:nvSpPr>
        <p:spPr bwMode="gray">
          <a:xfrm>
            <a:off x="3708644" y="4909662"/>
            <a:ext cx="1064969" cy="253848"/>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スイッチ</a:t>
            </a:r>
          </a:p>
        </p:txBody>
      </p:sp>
      <p:sp>
        <p:nvSpPr>
          <p:cNvPr id="43" name="楕円 42">
            <a:extLst>
              <a:ext uri="{FF2B5EF4-FFF2-40B4-BE49-F238E27FC236}">
                <a16:creationId xmlns:a16="http://schemas.microsoft.com/office/drawing/2014/main" id="{BB761B65-2EAC-A545-50CB-9B9252FC6982}"/>
              </a:ext>
            </a:extLst>
          </p:cNvPr>
          <p:cNvSpPr/>
          <p:nvPr/>
        </p:nvSpPr>
        <p:spPr bwMode="gray">
          <a:xfrm>
            <a:off x="3048335" y="5463205"/>
            <a:ext cx="106087" cy="98548"/>
          </a:xfrm>
          <a:prstGeom prst="ellipse">
            <a:avLst/>
          </a:prstGeom>
          <a:solidFill>
            <a:srgbClr val="FF0000"/>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4" name="矢印: 下 43">
            <a:extLst>
              <a:ext uri="{FF2B5EF4-FFF2-40B4-BE49-F238E27FC236}">
                <a16:creationId xmlns:a16="http://schemas.microsoft.com/office/drawing/2014/main" id="{AAC498CF-D2F4-B2E9-F318-08A3DD8D7C7B}"/>
              </a:ext>
            </a:extLst>
          </p:cNvPr>
          <p:cNvSpPr/>
          <p:nvPr/>
        </p:nvSpPr>
        <p:spPr bwMode="gray">
          <a:xfrm rot="6755225">
            <a:off x="3406988" y="5372146"/>
            <a:ext cx="101584" cy="542051"/>
          </a:xfrm>
          <a:prstGeom prst="downArrow">
            <a:avLst/>
          </a:prstGeom>
          <a:solidFill>
            <a:schemeClr val="bg1"/>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5" name="正方形/長方形 44">
            <a:extLst>
              <a:ext uri="{FF2B5EF4-FFF2-40B4-BE49-F238E27FC236}">
                <a16:creationId xmlns:a16="http://schemas.microsoft.com/office/drawing/2014/main" id="{67ED8741-266E-33FA-73E8-61F74399C9EA}"/>
              </a:ext>
            </a:extLst>
          </p:cNvPr>
          <p:cNvSpPr/>
          <p:nvPr/>
        </p:nvSpPr>
        <p:spPr bwMode="gray">
          <a:xfrm>
            <a:off x="3708644" y="5654179"/>
            <a:ext cx="1064969" cy="253848"/>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緊急停止スイッチ</a:t>
            </a:r>
          </a:p>
        </p:txBody>
      </p:sp>
      <p:sp>
        <p:nvSpPr>
          <p:cNvPr id="48" name="正方形/長方形 47">
            <a:extLst>
              <a:ext uri="{FF2B5EF4-FFF2-40B4-BE49-F238E27FC236}">
                <a16:creationId xmlns:a16="http://schemas.microsoft.com/office/drawing/2014/main" id="{32916272-2DC8-3C5F-187C-8B6EC867A7FE}"/>
              </a:ext>
            </a:extLst>
          </p:cNvPr>
          <p:cNvSpPr/>
          <p:nvPr/>
        </p:nvSpPr>
        <p:spPr bwMode="gray">
          <a:xfrm>
            <a:off x="5673506" y="1715399"/>
            <a:ext cx="3232369" cy="1683767"/>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監視者が実際に見る画面イメージが分かるような</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画像・</a:t>
            </a:r>
            <a:r>
              <a:rPr kumimoji="1" lang="en-US" altLang="ja-JP" sz="1200" dirty="0">
                <a:solidFill>
                  <a:prstClr val="black"/>
                </a:solidFill>
                <a:latin typeface="+mn-lt"/>
                <a:cs typeface="+mn-cs"/>
              </a:rPr>
              <a:t>HMI</a:t>
            </a:r>
            <a:r>
              <a:rPr kumimoji="1" lang="ja-JP" altLang="en-US" sz="1200" dirty="0">
                <a:solidFill>
                  <a:prstClr val="black"/>
                </a:solidFill>
                <a:latin typeface="+mn-lt"/>
                <a:cs typeface="+mn-cs"/>
              </a:rPr>
              <a:t>図・説明等を記載してください。</a:t>
            </a:r>
            <a:endParaRPr kumimoji="1" lang="en-US" altLang="ja-JP" sz="1200" dirty="0">
              <a:solidFill>
                <a:prstClr val="black"/>
              </a:solidFill>
              <a:latin typeface="+mn-lt"/>
              <a:cs typeface="+mn-cs"/>
            </a:endParaRPr>
          </a:p>
        </p:txBody>
      </p:sp>
      <p:sp>
        <p:nvSpPr>
          <p:cNvPr id="49" name="正方形/長方形 48">
            <a:extLst>
              <a:ext uri="{FF2B5EF4-FFF2-40B4-BE49-F238E27FC236}">
                <a16:creationId xmlns:a16="http://schemas.microsoft.com/office/drawing/2014/main" id="{55C2FFEA-5152-F351-C184-821EAC226005}"/>
              </a:ext>
            </a:extLst>
          </p:cNvPr>
          <p:cNvSpPr/>
          <p:nvPr/>
        </p:nvSpPr>
        <p:spPr bwMode="gray">
          <a:xfrm>
            <a:off x="5673506" y="4324027"/>
            <a:ext cx="3232369" cy="1658063"/>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ペダル等その他</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HMI</a:t>
            </a:r>
            <a:r>
              <a:rPr kumimoji="1" lang="ja-JP" altLang="en-US" sz="1200" b="0" i="0" u="none" strike="noStrike" kern="1200" cap="none" spc="0" normalizeH="0" baseline="0" noProof="0">
                <a:ln>
                  <a:noFill/>
                </a:ln>
                <a:solidFill>
                  <a:prstClr val="black"/>
                </a:solidFill>
                <a:effectLst/>
                <a:uLnTx/>
                <a:uFillTx/>
                <a:latin typeface="+mn-lt"/>
                <a:ea typeface="+mn-ea"/>
                <a:cs typeface="+mn-cs"/>
              </a:rPr>
              <a:t>機器の写真・説明</a:t>
            </a:r>
          </a:p>
        </p:txBody>
      </p:sp>
      <p:sp>
        <p:nvSpPr>
          <p:cNvPr id="5" name="吹き出し: 四角形 4">
            <a:extLst>
              <a:ext uri="{FF2B5EF4-FFF2-40B4-BE49-F238E27FC236}">
                <a16:creationId xmlns:a16="http://schemas.microsoft.com/office/drawing/2014/main" id="{0F5346E3-0FB1-DB0E-44F7-58D17C15B813}"/>
              </a:ext>
            </a:extLst>
          </p:cNvPr>
          <p:cNvSpPr/>
          <p:nvPr/>
        </p:nvSpPr>
        <p:spPr bwMode="gray">
          <a:xfrm>
            <a:off x="4092911" y="3682356"/>
            <a:ext cx="1322173" cy="641671"/>
          </a:xfrm>
          <a:prstGeom prst="wedgeRectCallout">
            <a:avLst>
              <a:gd name="adj1" fmla="val -45396"/>
              <a:gd name="adj2" fmla="val 82636"/>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実際の写真を</a:t>
            </a:r>
            <a:r>
              <a:rPr kumimoji="1" lang="ja-JP" altLang="en-US" sz="1200">
                <a:solidFill>
                  <a:schemeClr val="bg1"/>
                </a:solidFill>
                <a:latin typeface="+mn-lt"/>
                <a:cs typeface="+mn-cs"/>
              </a:rPr>
              <a:t>使用して説明しても良い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19" name="正方形/長方形 18">
            <a:extLst>
              <a:ext uri="{FF2B5EF4-FFF2-40B4-BE49-F238E27FC236}">
                <a16:creationId xmlns:a16="http://schemas.microsoft.com/office/drawing/2014/main" id="{70A23442-8C93-EC3E-CFF2-D17910C67DEB}"/>
              </a:ext>
            </a:extLst>
          </p:cNvPr>
          <p:cNvSpPr/>
          <p:nvPr/>
        </p:nvSpPr>
        <p:spPr bwMode="gray">
          <a:xfrm>
            <a:off x="1540126" y="1715399"/>
            <a:ext cx="3232369" cy="1683767"/>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遠隔</a:t>
            </a:r>
            <a:r>
              <a:rPr kumimoji="1" lang="ja-JP" altLang="en-US" sz="1200" dirty="0">
                <a:solidFill>
                  <a:prstClr val="black"/>
                </a:solidFill>
                <a:latin typeface="+mn-lt"/>
                <a:cs typeface="+mn-cs"/>
              </a:rPr>
              <a:t>監視者による監視の全体イメージがわかる写真・説明等を記載</a:t>
            </a:r>
            <a:endParaRPr kumimoji="1" lang="en-US" altLang="ja-JP" sz="12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dirty="0">
                <a:solidFill>
                  <a:prstClr val="black"/>
                </a:solidFill>
                <a:latin typeface="+mn-lt"/>
                <a:cs typeface="+mn-cs"/>
              </a:rPr>
              <a:t>遠隔監視者・モニタ等が含まれるもの等</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9" name="吹き出し: 四角形 8">
            <a:extLst>
              <a:ext uri="{FF2B5EF4-FFF2-40B4-BE49-F238E27FC236}">
                <a16:creationId xmlns:a16="http://schemas.microsoft.com/office/drawing/2014/main" id="{2353D1FF-0BA3-99CE-7F40-579345F1DC13}"/>
              </a:ext>
            </a:extLst>
          </p:cNvPr>
          <p:cNvSpPr/>
          <p:nvPr/>
        </p:nvSpPr>
        <p:spPr bwMode="gray">
          <a:xfrm>
            <a:off x="3943929" y="856346"/>
            <a:ext cx="2561292" cy="641671"/>
          </a:xfrm>
          <a:prstGeom prst="wedgeRectCallout">
            <a:avLst>
              <a:gd name="adj1" fmla="val 45811"/>
              <a:gd name="adj2" fmla="val 113448"/>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監視者に対し、実際のドライバーに近い状態で必要な情報が提供されているかがポイント</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14" name="テキスト ボックス 13">
            <a:extLst>
              <a:ext uri="{FF2B5EF4-FFF2-40B4-BE49-F238E27FC236}">
                <a16:creationId xmlns:a16="http://schemas.microsoft.com/office/drawing/2014/main" id="{A10C16E6-5203-DAD4-8ACB-56559B1AB186}"/>
              </a:ext>
            </a:extLst>
          </p:cNvPr>
          <p:cNvSpPr txBox="1"/>
          <p:nvPr/>
        </p:nvSpPr>
        <p:spPr bwMode="gray">
          <a:xfrm>
            <a:off x="5319142" y="3396223"/>
            <a:ext cx="4955058" cy="253916"/>
          </a:xfrm>
          <a:prstGeom prst="rect">
            <a:avLst/>
          </a:prstGeom>
          <a:noFill/>
        </p:spPr>
        <p:txBody>
          <a:bodyPr wrap="square">
            <a:spAutoFit/>
          </a:bodyPr>
          <a:lstStyle/>
          <a:p>
            <a:pPr marL="447675" lvl="1" indent="-180975" defTabSz="990564" fontAlgn="auto">
              <a:spcBef>
                <a:spcPts val="300"/>
              </a:spcBef>
              <a:spcAft>
                <a:spcPts val="0"/>
              </a:spcAft>
              <a:buSzPct val="100000"/>
              <a:buFont typeface="Arial" panose="020B0604020202020204" pitchFamily="34" charset="0"/>
              <a:buChar char="•"/>
            </a:pPr>
            <a:r>
              <a:rPr kumimoji="1" lang="ja-JP" altLang="en-US" sz="1050" b="0" i="0" u="none" strike="noStrike" kern="1200" cap="none" spc="0" normalizeH="0" baseline="0" noProof="0" dirty="0">
                <a:ln>
                  <a:noFill/>
                </a:ln>
                <a:solidFill>
                  <a:prstClr val="black"/>
                </a:solidFill>
                <a:effectLst/>
                <a:uLnTx/>
                <a:uFillTx/>
                <a:latin typeface="+mn-lt"/>
                <a:ea typeface="+mn-ea"/>
                <a:cs typeface="+mn-cs"/>
              </a:rPr>
              <a:t>前後左右の画像が、実際の運転席と同じ位置関係で確認可能</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7826377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25</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2-(2). </a:t>
            </a:r>
            <a:r>
              <a:rPr lang="ja-JP" altLang="en-US"/>
              <a:t>インターフェース</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1925" y="1015999"/>
            <a:ext cx="8137581"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defTabSz="990564" fontAlgn="auto">
              <a:spcBef>
                <a:spcPts val="0"/>
              </a:spcBef>
              <a:spcAft>
                <a:spcPts val="0"/>
              </a:spcAft>
              <a:buSzPct val="100000"/>
            </a:pPr>
            <a:r>
              <a:rPr kumimoji="1" lang="ja-JP" altLang="en-US" sz="1400" b="1" dirty="0">
                <a:solidFill>
                  <a:prstClr val="black"/>
                </a:solidFill>
                <a:latin typeface="+mn-lt"/>
                <a:cs typeface="+mn-cs"/>
              </a:rPr>
              <a:t>遠隔監視者の責任範囲</a:t>
            </a:r>
            <a:endParaRPr kumimoji="1" lang="en-US" altLang="ja-JP" sz="1400" b="1" dirty="0">
              <a:solidFill>
                <a:prstClr val="black"/>
              </a:solidFill>
              <a:latin typeface="+mn-lt"/>
              <a:cs typeface="+mn-cs"/>
            </a:endParaRPr>
          </a:p>
          <a:p>
            <a:pPr defTabSz="990564" fontAlgn="auto">
              <a:spcBef>
                <a:spcPts val="300"/>
              </a:spcBef>
              <a:spcAft>
                <a:spcPts val="0"/>
              </a:spcAft>
              <a:buSzPct val="100000"/>
            </a:pPr>
            <a:endParaRPr kumimoji="1" lang="en-US" altLang="ja-JP" sz="1200" dirty="0">
              <a:solidFill>
                <a:prstClr val="black"/>
              </a:solidFill>
              <a:latin typeface="+mn-lt"/>
              <a:cs typeface="+mn-cs"/>
            </a:endParaRPr>
          </a:p>
          <a:p>
            <a:pPr marL="171450" indent="-171450" defTabSz="990564" fontAlgn="auto">
              <a:spcBef>
                <a:spcPts val="300"/>
              </a:spcBef>
              <a:spcAft>
                <a:spcPts val="0"/>
              </a:spcAft>
              <a:buSzPct val="100000"/>
              <a:buFont typeface="Wingdings" panose="05000000000000000000" pitchFamily="2" charset="2"/>
              <a:buChar char="n"/>
            </a:pPr>
            <a:endParaRPr kumimoji="1" lang="en-US" altLang="ja-JP" sz="1200" dirty="0">
              <a:solidFill>
                <a:prstClr val="black"/>
              </a:solidFill>
              <a:latin typeface="+mn-lt"/>
              <a:cs typeface="+mn-cs"/>
            </a:endParaRPr>
          </a:p>
          <a:p>
            <a:pPr marL="171450" indent="-171450" defTabSz="990564" fontAlgn="auto">
              <a:spcBef>
                <a:spcPts val="300"/>
              </a:spcBef>
              <a:spcAft>
                <a:spcPts val="0"/>
              </a:spcAft>
              <a:buSzPct val="100000"/>
              <a:buFont typeface="Wingdings" panose="05000000000000000000" pitchFamily="2" charset="2"/>
              <a:buChar char="n"/>
            </a:pPr>
            <a:endParaRPr kumimoji="1" lang="en-US" altLang="ja-JP" sz="1200" dirty="0">
              <a:solidFill>
                <a:prstClr val="black"/>
              </a:solidFill>
              <a:latin typeface="+mn-lt"/>
              <a:cs typeface="+mn-cs"/>
            </a:endParaRPr>
          </a:p>
          <a:p>
            <a:pPr defTabSz="990564" fontAlgn="auto">
              <a:spcBef>
                <a:spcPts val="300"/>
              </a:spcBef>
              <a:spcAft>
                <a:spcPts val="0"/>
              </a:spcAft>
              <a:buSzPct val="100000"/>
            </a:pPr>
            <a:endParaRPr kumimoji="1" lang="en-US" altLang="ja-JP" sz="1200" dirty="0">
              <a:solidFill>
                <a:prstClr val="black"/>
              </a:solidFill>
              <a:latin typeface="+mn-lt"/>
              <a:cs typeface="+mn-cs"/>
            </a:endParaRPr>
          </a:p>
          <a:p>
            <a:pPr defTabSz="990564" fontAlgn="auto">
              <a:spcBef>
                <a:spcPts val="300"/>
              </a:spcBef>
              <a:spcAft>
                <a:spcPts val="0"/>
              </a:spcAft>
              <a:buSzPct val="100000"/>
            </a:pPr>
            <a:endParaRPr kumimoji="1" lang="en-US" altLang="ja-JP" sz="1200" dirty="0">
              <a:solidFill>
                <a:prstClr val="black"/>
              </a:solidFill>
              <a:latin typeface="+mn-lt"/>
              <a:cs typeface="+mn-cs"/>
            </a:endParaRPr>
          </a:p>
          <a:p>
            <a:pPr defTabSz="990564" fontAlgn="auto">
              <a:spcBef>
                <a:spcPts val="300"/>
              </a:spcBef>
              <a:spcAft>
                <a:spcPts val="0"/>
              </a:spcAft>
              <a:buSzPct val="100000"/>
            </a:pPr>
            <a:endParaRPr kumimoji="1" lang="en-US" altLang="ja-JP" sz="1200" dirty="0">
              <a:solidFill>
                <a:prstClr val="black"/>
              </a:solidFill>
              <a:latin typeface="+mn-lt"/>
              <a:cs typeface="+mn-cs"/>
            </a:endParaRPr>
          </a:p>
          <a:p>
            <a:pPr defTabSz="990564" fontAlgn="auto">
              <a:spcBef>
                <a:spcPts val="300"/>
              </a:spcBef>
              <a:spcAft>
                <a:spcPts val="0"/>
              </a:spcAft>
              <a:buSzPct val="100000"/>
            </a:pPr>
            <a:endParaRPr kumimoji="1" lang="en-US" altLang="ja-JP" sz="1200" dirty="0">
              <a:solidFill>
                <a:prstClr val="black"/>
              </a:solidFill>
              <a:latin typeface="+mn-lt"/>
              <a:cs typeface="+mn-cs"/>
            </a:endParaRPr>
          </a:p>
          <a:p>
            <a:pPr defTabSz="990564" fontAlgn="auto">
              <a:spcBef>
                <a:spcPts val="300"/>
              </a:spcBef>
              <a:spcAft>
                <a:spcPts val="0"/>
              </a:spcAft>
              <a:buSzPct val="100000"/>
            </a:pPr>
            <a:endParaRPr kumimoji="1" lang="en-US" altLang="ja-JP" sz="1200" dirty="0">
              <a:solidFill>
                <a:prstClr val="black"/>
              </a:solidFill>
              <a:latin typeface="+mn-lt"/>
              <a:cs typeface="+mn-cs"/>
            </a:endParaRPr>
          </a:p>
          <a:p>
            <a:pPr defTabSz="990564" fontAlgn="auto">
              <a:spcBef>
                <a:spcPts val="300"/>
              </a:spcBef>
              <a:spcAft>
                <a:spcPts val="0"/>
              </a:spcAft>
              <a:buSzPct val="100000"/>
            </a:pPr>
            <a:endParaRPr kumimoji="1" lang="en-US" altLang="ja-JP" sz="1200" dirty="0">
              <a:solidFill>
                <a:prstClr val="black"/>
              </a:solidFill>
              <a:latin typeface="+mn-lt"/>
              <a:cs typeface="+mn-cs"/>
            </a:endParaRPr>
          </a:p>
          <a:p>
            <a:pPr defTabSz="990564" fontAlgn="auto">
              <a:spcBef>
                <a:spcPts val="300"/>
              </a:spcBef>
              <a:spcAft>
                <a:spcPts val="0"/>
              </a:spcAft>
              <a:buSzPct val="100000"/>
            </a:pPr>
            <a:endParaRPr kumimoji="1" lang="en-US" altLang="ja-JP" sz="1200" dirty="0">
              <a:solidFill>
                <a:prstClr val="black"/>
              </a:solidFill>
              <a:latin typeface="+mn-lt"/>
              <a:cs typeface="+mn-cs"/>
            </a:endParaRPr>
          </a:p>
          <a:p>
            <a:pPr defTabSz="990564" fontAlgn="auto">
              <a:spcBef>
                <a:spcPts val="300"/>
              </a:spcBef>
              <a:spcAft>
                <a:spcPts val="0"/>
              </a:spcAft>
              <a:buSzPct val="100000"/>
            </a:pPr>
            <a:endParaRPr kumimoji="1" lang="en-US" altLang="ja-JP" sz="1200" dirty="0">
              <a:solidFill>
                <a:prstClr val="black"/>
              </a:solidFill>
              <a:latin typeface="+mn-lt"/>
              <a:cs typeface="+mn-cs"/>
            </a:endParaRPr>
          </a:p>
          <a:p>
            <a:pPr defTabSz="990564" fontAlgn="auto">
              <a:spcBef>
                <a:spcPts val="0"/>
              </a:spcBef>
              <a:spcAft>
                <a:spcPts val="0"/>
              </a:spcAft>
              <a:buSzPct val="100000"/>
            </a:pPr>
            <a:r>
              <a:rPr kumimoji="1" lang="ja-JP" altLang="en-US" sz="1400" b="1" dirty="0">
                <a:solidFill>
                  <a:prstClr val="black"/>
                </a:solidFill>
                <a:latin typeface="+mn-lt"/>
                <a:cs typeface="+mn-cs"/>
              </a:rPr>
              <a:t>運用体制</a:t>
            </a:r>
            <a:endParaRPr kumimoji="1" lang="ja-JP" altLang="en-US" sz="1200" dirty="0">
              <a:solidFill>
                <a:prstClr val="black"/>
              </a:solidFill>
              <a:latin typeface="+mn-lt"/>
              <a:cs typeface="+mn-cs"/>
            </a:endParaRPr>
          </a:p>
          <a:p>
            <a:pPr marL="171450" indent="-171450" defTabSz="990564" fontAlgn="auto">
              <a:spcBef>
                <a:spcPts val="300"/>
              </a:spcBef>
              <a:spcAft>
                <a:spcPts val="0"/>
              </a:spcAft>
              <a:buSzPct val="100000"/>
              <a:buFont typeface="Wingdings" panose="05000000000000000000" pitchFamily="2" charset="2"/>
              <a:buChar char="n"/>
            </a:pPr>
            <a:endParaRPr kumimoji="1" lang="en-US" altLang="ja-JP" sz="12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sp>
        <p:nvSpPr>
          <p:cNvPr id="7" name="正方形/長方形 6">
            <a:extLst>
              <a:ext uri="{FF2B5EF4-FFF2-40B4-BE49-F238E27FC236}">
                <a16:creationId xmlns:a16="http://schemas.microsoft.com/office/drawing/2014/main" id="{FF34A9D5-FF50-18DB-E3BF-812E5CE7ABAE}"/>
              </a:ext>
            </a:extLst>
          </p:cNvPr>
          <p:cNvSpPr/>
          <p:nvPr/>
        </p:nvSpPr>
        <p:spPr bwMode="gray">
          <a:xfrm>
            <a:off x="417569"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遠隔監視者</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詳細</a:t>
            </a:r>
            <a:endParaRPr kumimoji="1" lang="en-US" altLang="ja-JP" sz="1400" b="1" dirty="0">
              <a:solidFill>
                <a:schemeClr val="bg1"/>
              </a:solidFill>
              <a:latin typeface="+mn-lt"/>
              <a:cs typeface="+mn-cs"/>
            </a:endParaRPr>
          </a:p>
        </p:txBody>
      </p:sp>
      <p:graphicFrame>
        <p:nvGraphicFramePr>
          <p:cNvPr id="13" name="表 8">
            <a:extLst>
              <a:ext uri="{FF2B5EF4-FFF2-40B4-BE49-F238E27FC236}">
                <a16:creationId xmlns:a16="http://schemas.microsoft.com/office/drawing/2014/main" id="{75935F94-1DB8-1B89-AE63-04659CD61A3A}"/>
              </a:ext>
            </a:extLst>
          </p:cNvPr>
          <p:cNvGraphicFramePr>
            <a:graphicFrameLocks noGrp="1"/>
          </p:cNvGraphicFramePr>
          <p:nvPr>
            <p:extLst>
              <p:ext uri="{D42A27DB-BD31-4B8C-83A1-F6EECF244321}">
                <p14:modId xmlns:p14="http://schemas.microsoft.com/office/powerpoint/2010/main" val="904026297"/>
              </p:ext>
            </p:extLst>
          </p:nvPr>
        </p:nvGraphicFramePr>
        <p:xfrm>
          <a:off x="1453056" y="4014352"/>
          <a:ext cx="7935317" cy="2148840"/>
        </p:xfrm>
        <a:graphic>
          <a:graphicData uri="http://schemas.openxmlformats.org/drawingml/2006/table">
            <a:tbl>
              <a:tblPr firstRow="1" bandRow="1">
                <a:tableStyleId>{2D5ABB26-0587-4C30-8999-92F81FD0307C}</a:tableStyleId>
              </a:tblPr>
              <a:tblGrid>
                <a:gridCol w="1336946">
                  <a:extLst>
                    <a:ext uri="{9D8B030D-6E8A-4147-A177-3AD203B41FA5}">
                      <a16:colId xmlns:a16="http://schemas.microsoft.com/office/drawing/2014/main" val="3640254670"/>
                    </a:ext>
                  </a:extLst>
                </a:gridCol>
                <a:gridCol w="1990725">
                  <a:extLst>
                    <a:ext uri="{9D8B030D-6E8A-4147-A177-3AD203B41FA5}">
                      <a16:colId xmlns:a16="http://schemas.microsoft.com/office/drawing/2014/main" val="3800380525"/>
                    </a:ext>
                  </a:extLst>
                </a:gridCol>
                <a:gridCol w="4607646">
                  <a:extLst>
                    <a:ext uri="{9D8B030D-6E8A-4147-A177-3AD203B41FA5}">
                      <a16:colId xmlns:a16="http://schemas.microsoft.com/office/drawing/2014/main" val="3964215670"/>
                    </a:ext>
                  </a:extLst>
                </a:gridCol>
              </a:tblGrid>
              <a:tr h="249712">
                <a:tc>
                  <a:txBody>
                    <a:bodyPr/>
                    <a:lstStyle/>
                    <a:p>
                      <a:r>
                        <a:rPr kumimoji="1" lang="ja-JP" altLang="en-US" sz="1200" b="1" dirty="0">
                          <a:solidFill>
                            <a:schemeClr val="bg1"/>
                          </a:solidFill>
                        </a:rPr>
                        <a:t>運用の観点</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r>
                        <a:rPr kumimoji="1" lang="ja-JP" altLang="en-US" sz="1200" b="1">
                          <a:solidFill>
                            <a:schemeClr val="bg1"/>
                          </a:solidFill>
                        </a:rPr>
                        <a:t>確認ポイント</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l"/>
                      <a:r>
                        <a:rPr kumimoji="1" lang="ja-JP" altLang="en-US" sz="1200" b="1">
                          <a:solidFill>
                            <a:schemeClr val="bg1"/>
                          </a:solidFill>
                        </a:rPr>
                        <a:t>対応</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235839">
                <a:tc rowSpan="3">
                  <a:txBody>
                    <a:bodyPr/>
                    <a:lstStyle/>
                    <a:p>
                      <a:pPr>
                        <a:spcBef>
                          <a:spcPts val="300"/>
                        </a:spcBef>
                      </a:pPr>
                      <a:r>
                        <a:rPr kumimoji="1" lang="ja-JP" altLang="en-US" sz="1100" dirty="0"/>
                        <a:t>遠隔監視体制</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ja-JP" altLang="en-US" sz="1050" dirty="0"/>
                        <a:t>遠隔監視を行う台数</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050"/>
                        <a:t>一人あたり</a:t>
                      </a:r>
                      <a:r>
                        <a:rPr kumimoji="1" lang="en-US" altLang="ja-JP" sz="1050" dirty="0"/>
                        <a:t>×</a:t>
                      </a:r>
                      <a:r>
                        <a:rPr kumimoji="1" lang="ja-JP" altLang="en-US" sz="1050"/>
                        <a:t>台の監視を行う</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235839">
                <a:tc vMerge="1">
                  <a:txBody>
                    <a:bodyPr/>
                    <a:lstStyle/>
                    <a:p>
                      <a:endParaRPr kumimoji="1" lang="ja-JP" altLang="en-US"/>
                    </a:p>
                  </a:txBody>
                  <a:tcPr/>
                </a:tc>
                <a:tc>
                  <a:txBody>
                    <a:bodyPr/>
                    <a:lstStyle/>
                    <a:p>
                      <a:pPr>
                        <a:spcBef>
                          <a:spcPts val="300"/>
                        </a:spcBef>
                      </a:pPr>
                      <a:r>
                        <a:rPr kumimoji="1" lang="ja-JP" altLang="en-US" sz="1050"/>
                        <a:t>監視を行う地域</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050"/>
                        <a:t>地域</a:t>
                      </a:r>
                      <a:r>
                        <a:rPr kumimoji="1" lang="en-US" altLang="ja-JP" sz="1050" dirty="0"/>
                        <a:t>A</a:t>
                      </a:r>
                      <a:r>
                        <a:rPr kumimoji="1" lang="ja-JP" altLang="en-US" sz="1050"/>
                        <a:t>で</a:t>
                      </a:r>
                      <a:r>
                        <a:rPr kumimoji="1" lang="en-US" altLang="ja-JP" sz="1050" dirty="0"/>
                        <a:t>×</a:t>
                      </a:r>
                      <a:r>
                        <a:rPr kumimoji="1" lang="ja-JP" altLang="en-US" sz="1050"/>
                        <a:t>台、地域</a:t>
                      </a:r>
                      <a:r>
                        <a:rPr kumimoji="1" lang="en-US" altLang="ja-JP" sz="1050" dirty="0"/>
                        <a:t>B</a:t>
                      </a:r>
                      <a:r>
                        <a:rPr kumimoji="1" lang="ja-JP" altLang="en-US" sz="1050"/>
                        <a:t>で</a:t>
                      </a:r>
                      <a:r>
                        <a:rPr kumimoji="1" lang="en-US" altLang="ja-JP" sz="1050" dirty="0"/>
                        <a:t>×</a:t>
                      </a:r>
                      <a:r>
                        <a:rPr kumimoji="1" lang="ja-JP" altLang="en-US" sz="1050"/>
                        <a:t>台</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32510004"/>
                  </a:ext>
                </a:extLst>
              </a:tr>
              <a:tr h="388441">
                <a:tc vMerge="1">
                  <a:txBody>
                    <a:bodyPr/>
                    <a:lstStyle/>
                    <a:p>
                      <a:endParaRPr kumimoji="1" lang="ja-JP" altLang="en-US"/>
                    </a:p>
                  </a:txBody>
                  <a:tcPr/>
                </a:tc>
                <a:tc>
                  <a:txBody>
                    <a:bodyPr/>
                    <a:lstStyle/>
                    <a:p>
                      <a:pPr>
                        <a:spcBef>
                          <a:spcPts val="300"/>
                        </a:spcBef>
                      </a:pPr>
                      <a:r>
                        <a:rPr kumimoji="1" lang="ja-JP" altLang="en-US" sz="1050"/>
                        <a:t>バックアップ体制</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050" dirty="0"/>
                        <a:t>遠隔監視時等、複数台の同時監視が困難な状況では、監視補佐員が監視を</a:t>
                      </a:r>
                      <a:br>
                        <a:rPr kumimoji="1" lang="en-US" altLang="ja-JP" sz="1050" dirty="0"/>
                      </a:br>
                      <a:r>
                        <a:rPr kumimoji="1" lang="ja-JP" altLang="en-US" sz="1050" dirty="0"/>
                        <a:t>引き継ぐ</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6402179"/>
                  </a:ext>
                </a:extLst>
              </a:tr>
              <a:tr h="388441">
                <a:tc rowSpan="2">
                  <a:txBody>
                    <a:bodyPr/>
                    <a:lstStyle/>
                    <a:p>
                      <a:pPr>
                        <a:spcBef>
                          <a:spcPts val="300"/>
                        </a:spcBef>
                      </a:pPr>
                      <a:r>
                        <a:rPr kumimoji="1" lang="ja-JP" altLang="en-US" sz="1100"/>
                        <a:t>トレーニング方法</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ja-JP" altLang="en-US" sz="1050"/>
                        <a:t>システムへの習熟</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a:spcBef>
                          <a:spcPts val="300"/>
                        </a:spcBef>
                      </a:pPr>
                      <a:r>
                        <a:rPr kumimoji="1" lang="ja-JP" altLang="en-US" sz="1050"/>
                        <a:t>操作方法やシステム特徴について、</a:t>
                      </a:r>
                      <a:r>
                        <a:rPr kumimoji="1" lang="en-US" altLang="ja-JP" sz="1050" dirty="0"/>
                        <a:t>××</a:t>
                      </a:r>
                      <a:r>
                        <a:rPr kumimoji="1" lang="ja-JP" altLang="en-US" sz="1050"/>
                        <a:t>時間以上の事前トレーニングを行う</a:t>
                      </a:r>
                      <a:endParaRPr kumimoji="1" lang="en-US" altLang="ja-JP" sz="1050" dirty="0"/>
                    </a:p>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050"/>
                        <a:t>社内にて年</a:t>
                      </a:r>
                      <a:r>
                        <a:rPr kumimoji="1" lang="en-US" altLang="ja-JP" sz="1050" dirty="0"/>
                        <a:t>1</a:t>
                      </a:r>
                      <a:r>
                        <a:rPr kumimoji="1" lang="ja-JP" altLang="en-US" sz="1050"/>
                        <a:t>回の実技試験を行い、技能認定を行う</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7618382"/>
                  </a:ext>
                </a:extLst>
              </a:tr>
              <a:tr h="235839">
                <a:tc vMerge="1">
                  <a:txBody>
                    <a:bodyPr/>
                    <a:lstStyle/>
                    <a:p>
                      <a:endParaRPr kumimoji="1" lang="ja-JP" altLang="en-US"/>
                    </a:p>
                  </a:txBody>
                  <a:tcPr/>
                </a:tc>
                <a:tc>
                  <a:txBody>
                    <a:bodyPr/>
                    <a:lstStyle/>
                    <a:p>
                      <a:pPr>
                        <a:spcBef>
                          <a:spcPts val="300"/>
                        </a:spcBef>
                      </a:pPr>
                      <a:r>
                        <a:rPr kumimoji="1" lang="ja-JP" altLang="en-US" sz="1050"/>
                        <a:t>走行環境の理解</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a:spcBef>
                          <a:spcPts val="300"/>
                        </a:spcBef>
                      </a:pPr>
                      <a:r>
                        <a:rPr kumimoji="1" lang="ja-JP" altLang="en-US" sz="1050"/>
                        <a:t>現地を実際に走行し、走行環境及びリスクシナリオへの理解醸成を行う</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51588416"/>
                  </a:ext>
                </a:extLst>
              </a:tr>
              <a:tr h="235839">
                <a:tc>
                  <a:txBody>
                    <a:bodyPr/>
                    <a:lstStyle/>
                    <a:p>
                      <a:pPr>
                        <a:spcBef>
                          <a:spcPts val="300"/>
                        </a:spcBef>
                      </a:pPr>
                      <a:r>
                        <a:rPr kumimoji="1" lang="ja-JP" altLang="en-US" sz="1100"/>
                        <a:t>運用オペレーション</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ja-JP" altLang="en-US" sz="1050"/>
                        <a:t>休憩・交代</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a:spcBef>
                          <a:spcPts val="300"/>
                        </a:spcBef>
                      </a:pPr>
                      <a:r>
                        <a:rPr kumimoji="1" lang="ja-JP" altLang="en-US" sz="1050" dirty="0"/>
                        <a:t>従事時間の上限を</a:t>
                      </a:r>
                      <a:r>
                        <a:rPr kumimoji="1" lang="en-US" altLang="ja-JP" sz="1050" dirty="0"/>
                        <a:t>×</a:t>
                      </a:r>
                      <a:r>
                        <a:rPr kumimoji="1" lang="ja-JP" altLang="en-US" sz="1050" dirty="0"/>
                        <a:t>時間</a:t>
                      </a:r>
                      <a:r>
                        <a:rPr kumimoji="1" lang="en-US" altLang="ja-JP" sz="1050" dirty="0"/>
                        <a:t>/</a:t>
                      </a:r>
                      <a:r>
                        <a:rPr kumimoji="1" lang="ja-JP" altLang="en-US" sz="1050" dirty="0"/>
                        <a:t>日とし、連続</a:t>
                      </a:r>
                      <a:r>
                        <a:rPr kumimoji="1" lang="en-US" altLang="ja-JP" sz="1050" dirty="0"/>
                        <a:t>×</a:t>
                      </a:r>
                      <a:r>
                        <a:rPr kumimoji="1" lang="ja-JP" altLang="en-US" sz="1050" dirty="0"/>
                        <a:t>時間ごとに</a:t>
                      </a:r>
                      <a:r>
                        <a:rPr kumimoji="1" lang="en-US" altLang="ja-JP" sz="1050" dirty="0"/>
                        <a:t>××</a:t>
                      </a:r>
                      <a:r>
                        <a:rPr kumimoji="1" lang="ja-JP" altLang="en-US" sz="1050" dirty="0"/>
                        <a:t>分の休憩を設ける</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7681237"/>
                  </a:ext>
                </a:extLst>
              </a:tr>
            </a:tbl>
          </a:graphicData>
        </a:graphic>
      </p:graphicFrame>
      <p:sp>
        <p:nvSpPr>
          <p:cNvPr id="4" name="正方形/長方形 3">
            <a:extLst>
              <a:ext uri="{FF2B5EF4-FFF2-40B4-BE49-F238E27FC236}">
                <a16:creationId xmlns:a16="http://schemas.microsoft.com/office/drawing/2014/main" id="{DAB44190-D8B0-EC01-15B0-2A6BD58BC869}"/>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20" name="テキスト ボックス 19">
            <a:extLst>
              <a:ext uri="{FF2B5EF4-FFF2-40B4-BE49-F238E27FC236}">
                <a16:creationId xmlns:a16="http://schemas.microsoft.com/office/drawing/2014/main" id="{370C873F-5FF1-2B66-E37B-183CB63196BD}"/>
              </a:ext>
            </a:extLst>
          </p:cNvPr>
          <p:cNvSpPr txBox="1"/>
          <p:nvPr/>
        </p:nvSpPr>
        <p:spPr bwMode="gray">
          <a:xfrm>
            <a:off x="3362325" y="1081921"/>
            <a:ext cx="4953000" cy="253916"/>
          </a:xfrm>
          <a:prstGeom prst="rect">
            <a:avLst/>
          </a:prstGeom>
          <a:noFill/>
        </p:spPr>
        <p:txBody>
          <a:bodyPr wrap="square">
            <a:sp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dirty="0">
                <a:latin typeface="+mn-lt"/>
                <a:cs typeface="+mn-cs"/>
              </a:rPr>
              <a:t>※</a:t>
            </a:r>
            <a:r>
              <a:rPr kumimoji="1" lang="ja-JP" altLang="en-US" sz="1050">
                <a:latin typeface="+mn-lt"/>
                <a:cs typeface="+mn-cs"/>
              </a:rPr>
              <a:t>運行装置と保安員の責任分界点の記載に対応して記載</a:t>
            </a:r>
            <a:endParaRPr kumimoji="1" lang="en-US" altLang="ja-JP" sz="1050" dirty="0">
              <a:latin typeface="+mn-lt"/>
              <a:cs typeface="+mn-cs"/>
            </a:endParaRPr>
          </a:p>
        </p:txBody>
      </p:sp>
      <p:graphicFrame>
        <p:nvGraphicFramePr>
          <p:cNvPr id="22" name="表 8">
            <a:extLst>
              <a:ext uri="{FF2B5EF4-FFF2-40B4-BE49-F238E27FC236}">
                <a16:creationId xmlns:a16="http://schemas.microsoft.com/office/drawing/2014/main" id="{00D061A7-615B-BE89-6B19-E8B59F081159}"/>
              </a:ext>
            </a:extLst>
          </p:cNvPr>
          <p:cNvGraphicFramePr>
            <a:graphicFrameLocks noGrp="1"/>
          </p:cNvGraphicFramePr>
          <p:nvPr/>
        </p:nvGraphicFramePr>
        <p:xfrm>
          <a:off x="1453056" y="1364412"/>
          <a:ext cx="7935317" cy="2153304"/>
        </p:xfrm>
        <a:graphic>
          <a:graphicData uri="http://schemas.openxmlformats.org/drawingml/2006/table">
            <a:tbl>
              <a:tblPr firstRow="1" bandRow="1">
                <a:tableStyleId>{2D5ABB26-0587-4C30-8999-92F81FD0307C}</a:tableStyleId>
              </a:tblPr>
              <a:tblGrid>
                <a:gridCol w="1328244">
                  <a:extLst>
                    <a:ext uri="{9D8B030D-6E8A-4147-A177-3AD203B41FA5}">
                      <a16:colId xmlns:a16="http://schemas.microsoft.com/office/drawing/2014/main" val="3640254670"/>
                    </a:ext>
                  </a:extLst>
                </a:gridCol>
                <a:gridCol w="2000250">
                  <a:extLst>
                    <a:ext uri="{9D8B030D-6E8A-4147-A177-3AD203B41FA5}">
                      <a16:colId xmlns:a16="http://schemas.microsoft.com/office/drawing/2014/main" val="3800380525"/>
                    </a:ext>
                  </a:extLst>
                </a:gridCol>
                <a:gridCol w="4606823">
                  <a:extLst>
                    <a:ext uri="{9D8B030D-6E8A-4147-A177-3AD203B41FA5}">
                      <a16:colId xmlns:a16="http://schemas.microsoft.com/office/drawing/2014/main" val="3964215670"/>
                    </a:ext>
                  </a:extLst>
                </a:gridCol>
              </a:tblGrid>
              <a:tr h="194211">
                <a:tc>
                  <a:txBody>
                    <a:bodyPr/>
                    <a:lstStyle/>
                    <a:p>
                      <a:pPr algn="ctr"/>
                      <a:r>
                        <a:rPr kumimoji="1" lang="ja-JP" altLang="en-US" sz="1200" b="1">
                          <a:solidFill>
                            <a:schemeClr val="bg1"/>
                          </a:solidFill>
                        </a:rPr>
                        <a:t>担当するタスク</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責任範囲</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対応</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302106">
                <a:tc>
                  <a:txBody>
                    <a:bodyPr/>
                    <a:lstStyle/>
                    <a:p>
                      <a:pPr>
                        <a:spcBef>
                          <a:spcPts val="300"/>
                        </a:spcBef>
                      </a:pPr>
                      <a:r>
                        <a:rPr kumimoji="1" lang="ja-JP" altLang="en-US" sz="1100">
                          <a:solidFill>
                            <a:prstClr val="black"/>
                          </a:solidFill>
                          <a:latin typeface="+mn-lt"/>
                          <a:cs typeface="+mn-cs"/>
                        </a:rPr>
                        <a:t>自動運転中</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zh-TW" altLang="en-US" sz="1050"/>
                        <a:t>自動運行装置</a:t>
                      </a:r>
                      <a:r>
                        <a:rPr kumimoji="1" lang="ja-JP" altLang="en-US" sz="1050"/>
                        <a:t>の監視</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zh-TW" altLang="en-US" sz="1050">
                          <a:solidFill>
                            <a:prstClr val="black"/>
                          </a:solidFill>
                          <a:latin typeface="+mn-lt"/>
                          <a:cs typeface="+mn-cs"/>
                        </a:rPr>
                        <a:t>自動運行装置</a:t>
                      </a:r>
                      <a:r>
                        <a:rPr kumimoji="1" lang="ja-JP" altLang="en-US" sz="1050">
                          <a:solidFill>
                            <a:prstClr val="black"/>
                          </a:solidFill>
                          <a:latin typeface="+mn-lt"/>
                          <a:cs typeface="+mn-cs"/>
                        </a:rPr>
                        <a:t>の作動状況の監視を行う</a:t>
                      </a:r>
                      <a:endParaRPr kumimoji="1" lang="ja-JP" altLang="en-US" sz="105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302106">
                <a:tc>
                  <a:txBody>
                    <a:bodyPr/>
                    <a:lstStyle/>
                    <a:p>
                      <a:pPr>
                        <a:spcBef>
                          <a:spcPts val="300"/>
                        </a:spcBef>
                      </a:pPr>
                      <a:r>
                        <a:rPr kumimoji="1" lang="ja-JP" altLang="en-US" sz="1100">
                          <a:solidFill>
                            <a:prstClr val="black"/>
                          </a:solidFill>
                          <a:latin typeface="+mn-lt"/>
                          <a:cs typeface="+mn-cs"/>
                        </a:rPr>
                        <a:t>ドア開閉指示</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zh-TW" altLang="en-US" sz="1050"/>
                        <a:t>自動運行装置</a:t>
                      </a:r>
                      <a:r>
                        <a:rPr kumimoji="1" lang="ja-JP" altLang="en-US" sz="1050"/>
                        <a:t>の監視</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050">
                          <a:solidFill>
                            <a:prstClr val="black"/>
                          </a:solidFill>
                          <a:latin typeface="+mn-lt"/>
                          <a:cs typeface="+mn-cs"/>
                        </a:rPr>
                        <a:t>ドア付近の安全性を確認した上で、開閉ボタンを操作する</a:t>
                      </a:r>
                      <a:endParaRPr kumimoji="1" lang="en-US" altLang="ja-JP" sz="1050" dirty="0">
                        <a:solidFill>
                          <a:prstClr val="black"/>
                        </a:solidFill>
                        <a:latin typeface="+mn-lt"/>
                        <a:cs typeface="+mn-cs"/>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49467346"/>
                  </a:ext>
                </a:extLst>
              </a:tr>
              <a:tr h="302106">
                <a:tc>
                  <a:txBody>
                    <a:bodyPr/>
                    <a:lstStyle/>
                    <a:p>
                      <a:pPr>
                        <a:spcBef>
                          <a:spcPts val="300"/>
                        </a:spcBef>
                      </a:pPr>
                      <a:r>
                        <a:rPr kumimoji="1" lang="ja-JP" altLang="en-US" sz="1100">
                          <a:solidFill>
                            <a:prstClr val="black"/>
                          </a:solidFill>
                          <a:latin typeface="+mn-lt"/>
                          <a:cs typeface="+mn-cs"/>
                        </a:rPr>
                        <a:t>発進操作</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zh-TW" altLang="en-US" sz="1050"/>
                        <a:t>自動運行装置</a:t>
                      </a:r>
                      <a:r>
                        <a:rPr kumimoji="1" lang="ja-JP" altLang="en-US" sz="1050"/>
                        <a:t>の監視</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a:spcBef>
                          <a:spcPts val="300"/>
                        </a:spcBef>
                      </a:pPr>
                      <a:r>
                        <a:rPr kumimoji="1" lang="ja-JP" altLang="en-US" sz="1050">
                          <a:solidFill>
                            <a:prstClr val="black"/>
                          </a:solidFill>
                          <a:latin typeface="+mn-lt"/>
                          <a:cs typeface="+mn-cs"/>
                        </a:rPr>
                        <a:t>車両周辺・車内の安全を確認し、</a:t>
                      </a:r>
                      <a:r>
                        <a:rPr kumimoji="1" lang="zh-TW" altLang="en-US" sz="1050">
                          <a:solidFill>
                            <a:prstClr val="black"/>
                          </a:solidFill>
                          <a:latin typeface="+mn-lt"/>
                          <a:cs typeface="+mn-cs"/>
                        </a:rPr>
                        <a:t>自動運行装置</a:t>
                      </a:r>
                      <a:r>
                        <a:rPr kumimoji="1" lang="ja-JP" altLang="en-US" sz="1050">
                          <a:solidFill>
                            <a:prstClr val="black"/>
                          </a:solidFill>
                          <a:latin typeface="+mn-lt"/>
                          <a:cs typeface="+mn-cs"/>
                        </a:rPr>
                        <a:t>に発進許可を行う</a:t>
                      </a:r>
                      <a:endParaRPr kumimoji="1" lang="ja-JP" altLang="en-US" sz="105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34873601"/>
                  </a:ext>
                </a:extLst>
              </a:tr>
              <a:tr h="302106">
                <a:tc>
                  <a:txBody>
                    <a:bodyPr/>
                    <a:lstStyle/>
                    <a:p>
                      <a:pPr>
                        <a:spcBef>
                          <a:spcPts val="300"/>
                        </a:spcBef>
                      </a:pPr>
                      <a:r>
                        <a:rPr kumimoji="1" lang="ja-JP" altLang="en-US" sz="1100">
                          <a:solidFill>
                            <a:prstClr val="black"/>
                          </a:solidFill>
                          <a:latin typeface="+mn-lt"/>
                          <a:cs typeface="+mn-cs"/>
                        </a:rPr>
                        <a:t>緊急車両対応</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ja-JP" altLang="en-US" sz="1050"/>
                        <a:t>運転者（車内管理者）の支援</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050">
                          <a:solidFill>
                            <a:prstClr val="black"/>
                          </a:solidFill>
                          <a:latin typeface="+mn-lt"/>
                          <a:cs typeface="+mn-cs"/>
                        </a:rPr>
                        <a:t>緊急車両接近時、車内管理者へ通知し、指示を行う</a:t>
                      </a:r>
                      <a:endParaRPr kumimoji="1" lang="ja-JP" altLang="en-US" sz="105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45484095"/>
                  </a:ext>
                </a:extLst>
              </a:tr>
              <a:tr h="302106">
                <a:tc>
                  <a:txBody>
                    <a:bodyPr/>
                    <a:lstStyle/>
                    <a:p>
                      <a:pPr>
                        <a:spcBef>
                          <a:spcPts val="300"/>
                        </a:spcBef>
                      </a:pPr>
                      <a:r>
                        <a:rPr kumimoji="1" lang="ja-JP" altLang="en-US" sz="1100">
                          <a:solidFill>
                            <a:prstClr val="black"/>
                          </a:solidFill>
                          <a:latin typeface="+mn-lt"/>
                          <a:cs typeface="+mn-cs"/>
                        </a:rPr>
                        <a:t>事故対応</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ja-JP" altLang="en-US" sz="1050"/>
                        <a:t>運転者（車内管理者）の支援</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a:spcBef>
                          <a:spcPts val="300"/>
                        </a:spcBef>
                      </a:pPr>
                      <a:r>
                        <a:rPr kumimoji="1" lang="ja-JP" altLang="en-US" sz="1050">
                          <a:solidFill>
                            <a:prstClr val="black"/>
                          </a:solidFill>
                          <a:latin typeface="+mn-lt"/>
                          <a:cs typeface="+mn-cs"/>
                        </a:rPr>
                        <a:t>事故や緊急事態が発生した場合、車内管理者への指示を行うとともに、必要な緊急連絡先への通報を行う</a:t>
                      </a:r>
                      <a:endParaRPr kumimoji="1" lang="ja-JP" altLang="en-US" sz="105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7618382"/>
                  </a:ext>
                </a:extLst>
              </a:tr>
              <a:tr h="194211">
                <a:tc>
                  <a:txBody>
                    <a:bodyPr/>
                    <a:lstStyle/>
                    <a:p>
                      <a:pPr>
                        <a:spcBef>
                          <a:spcPts val="300"/>
                        </a:spcBef>
                      </a:pPr>
                      <a:r>
                        <a:rPr kumimoji="1" lang="ja-JP" altLang="en-US" sz="1100" dirty="0"/>
                        <a:t>・・・</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endParaRPr kumimoji="1" lang="ja-JP" altLang="en-US" sz="105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l">
                        <a:spcBef>
                          <a:spcPts val="300"/>
                        </a:spcBef>
                      </a:pPr>
                      <a:endParaRPr kumimoji="1" lang="ja-JP" altLang="en-US" sz="105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74379335"/>
                  </a:ext>
                </a:extLst>
              </a:tr>
            </a:tbl>
          </a:graphicData>
        </a:graphic>
      </p:graphicFrame>
      <p:sp>
        <p:nvSpPr>
          <p:cNvPr id="5" name="吹き出し: 四角形 4">
            <a:extLst>
              <a:ext uri="{FF2B5EF4-FFF2-40B4-BE49-F238E27FC236}">
                <a16:creationId xmlns:a16="http://schemas.microsoft.com/office/drawing/2014/main" id="{E1C8CBDA-B1BD-23E5-24C1-77B8AC15830E}"/>
              </a:ext>
            </a:extLst>
          </p:cNvPr>
          <p:cNvSpPr/>
          <p:nvPr/>
        </p:nvSpPr>
        <p:spPr bwMode="gray">
          <a:xfrm>
            <a:off x="7575984" y="3866129"/>
            <a:ext cx="1478681" cy="641671"/>
          </a:xfrm>
          <a:prstGeom prst="wedgeRectCallout">
            <a:avLst>
              <a:gd name="adj1" fmla="val -52081"/>
              <a:gd name="adj2" fmla="val 74933"/>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複数エリアの監視を行う場合</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27616345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26</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2-(3). </a:t>
            </a:r>
            <a:r>
              <a:rPr lang="zh-TW" altLang="en-US"/>
              <a:t>自動運行装置</a:t>
            </a:r>
            <a:r>
              <a:rPr lang="ja-JP" altLang="en-US"/>
              <a:t>の機能</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実行可能な動的運転</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タスク</a:t>
            </a:r>
            <a:endParaRPr kumimoji="1" lang="en-US" altLang="ja-JP" sz="1400" b="1" dirty="0">
              <a:solidFill>
                <a:schemeClr val="bg1"/>
              </a:solidFill>
              <a:latin typeface="+mn-lt"/>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6000"/>
            <a:ext cx="8125748"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graphicFrame>
        <p:nvGraphicFramePr>
          <p:cNvPr id="5" name="表 8">
            <a:extLst>
              <a:ext uri="{FF2B5EF4-FFF2-40B4-BE49-F238E27FC236}">
                <a16:creationId xmlns:a16="http://schemas.microsoft.com/office/drawing/2014/main" id="{85ECD4AE-C491-30DC-7404-C3FE83904BB5}"/>
              </a:ext>
            </a:extLst>
          </p:cNvPr>
          <p:cNvGraphicFramePr>
            <a:graphicFrameLocks noGrp="1"/>
          </p:cNvGraphicFramePr>
          <p:nvPr>
            <p:extLst>
              <p:ext uri="{D42A27DB-BD31-4B8C-83A1-F6EECF244321}">
                <p14:modId xmlns:p14="http://schemas.microsoft.com/office/powerpoint/2010/main" val="1570369330"/>
              </p:ext>
            </p:extLst>
          </p:nvPr>
        </p:nvGraphicFramePr>
        <p:xfrm>
          <a:off x="1699237" y="1832361"/>
          <a:ext cx="3290276" cy="3329940"/>
        </p:xfrm>
        <a:graphic>
          <a:graphicData uri="http://schemas.openxmlformats.org/drawingml/2006/table">
            <a:tbl>
              <a:tblPr firstRow="1" bandRow="1">
                <a:tableStyleId>{2D5ABB26-0587-4C30-8999-92F81FD0307C}</a:tableStyleId>
              </a:tblPr>
              <a:tblGrid>
                <a:gridCol w="2231413">
                  <a:extLst>
                    <a:ext uri="{9D8B030D-6E8A-4147-A177-3AD203B41FA5}">
                      <a16:colId xmlns:a16="http://schemas.microsoft.com/office/drawing/2014/main" val="3800380525"/>
                    </a:ext>
                  </a:extLst>
                </a:gridCol>
                <a:gridCol w="1058863">
                  <a:extLst>
                    <a:ext uri="{9D8B030D-6E8A-4147-A177-3AD203B41FA5}">
                      <a16:colId xmlns:a16="http://schemas.microsoft.com/office/drawing/2014/main" val="3964215670"/>
                    </a:ext>
                  </a:extLst>
                </a:gridCol>
              </a:tblGrid>
              <a:tr h="252000">
                <a:tc>
                  <a:txBody>
                    <a:bodyPr/>
                    <a:lstStyle/>
                    <a:p>
                      <a:pPr algn="ctr"/>
                      <a:r>
                        <a:rPr kumimoji="1" lang="ja-JP" altLang="en-US" sz="1200" b="1" u="none">
                          <a:solidFill>
                            <a:schemeClr val="bg1"/>
                          </a:solidFill>
                        </a:rPr>
                        <a:t>動的運転タスク</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u="none">
                          <a:solidFill>
                            <a:schemeClr val="bg1"/>
                          </a:solidFill>
                        </a:rPr>
                        <a:t>実行可否</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252000">
                <a:tc>
                  <a:txBody>
                    <a:bodyPr/>
                    <a:lstStyle/>
                    <a:p>
                      <a:pPr>
                        <a:spcBef>
                          <a:spcPts val="300"/>
                        </a:spcBef>
                      </a:pPr>
                      <a:r>
                        <a:rPr kumimoji="1" lang="ja-JP" altLang="en-US" sz="1100"/>
                        <a:t>経路追従機能</a:t>
                      </a:r>
                    </a:p>
                  </a:txBody>
                  <a:tcP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380358195"/>
                  </a:ext>
                </a:extLst>
              </a:tr>
              <a:tr h="252000">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100">
                          <a:solidFill>
                            <a:prstClr val="black"/>
                          </a:solidFill>
                          <a:latin typeface="+mn-lt"/>
                          <a:cs typeface="+mn-cs"/>
                        </a:rPr>
                        <a:t>障害物検知機能</a:t>
                      </a:r>
                      <a:endParaRPr kumimoji="1" lang="en-US" altLang="ja-JP" sz="1100" dirty="0">
                        <a:solidFill>
                          <a:prstClr val="black"/>
                        </a:solidFill>
                        <a:latin typeface="+mn-lt"/>
                        <a:cs typeface="+mn-cs"/>
                      </a:endParaRPr>
                    </a:p>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100">
                          <a:solidFill>
                            <a:prstClr val="black"/>
                          </a:solidFill>
                          <a:latin typeface="+mn-lt"/>
                          <a:cs typeface="+mn-cs"/>
                        </a:rPr>
                        <a:t>（経路内障害物検知）</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27618382"/>
                  </a:ext>
                </a:extLst>
              </a:tr>
              <a:tr h="252000">
                <a:tc>
                  <a:txBody>
                    <a:bodyPr/>
                    <a:lstStyle/>
                    <a:p>
                      <a:pPr>
                        <a:spcBef>
                          <a:spcPts val="300"/>
                        </a:spcBef>
                      </a:pPr>
                      <a:r>
                        <a:rPr kumimoji="1" lang="ja-JP" altLang="en-US" sz="1100">
                          <a:solidFill>
                            <a:prstClr val="black"/>
                          </a:solidFill>
                          <a:latin typeface="+mn-lt"/>
                          <a:cs typeface="+mn-cs"/>
                        </a:rPr>
                        <a:t>障害物検知機能（注視エリア）</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87681237"/>
                  </a:ext>
                </a:extLst>
              </a:tr>
              <a:tr h="252000">
                <a:tc>
                  <a:txBody>
                    <a:bodyPr/>
                    <a:lstStyle/>
                    <a:p>
                      <a:pPr>
                        <a:spcBef>
                          <a:spcPts val="300"/>
                        </a:spcBef>
                      </a:pPr>
                      <a:r>
                        <a:rPr kumimoji="1" lang="ja-JP" altLang="en-US" sz="1100">
                          <a:solidFill>
                            <a:prstClr val="black"/>
                          </a:solidFill>
                          <a:latin typeface="+mn-lt"/>
                          <a:cs typeface="+mn-cs"/>
                        </a:rPr>
                        <a:t>前車追従</a:t>
                      </a:r>
                      <a:r>
                        <a:rPr kumimoji="1" lang="en-US" altLang="ja-JP" sz="1100" dirty="0">
                          <a:solidFill>
                            <a:prstClr val="black"/>
                          </a:solidFill>
                          <a:latin typeface="+mn-lt"/>
                          <a:cs typeface="+mn-cs"/>
                        </a:rPr>
                        <a:t>/</a:t>
                      </a:r>
                      <a:r>
                        <a:rPr kumimoji="1" lang="ja-JP" altLang="en-US" sz="1100">
                          <a:solidFill>
                            <a:prstClr val="black"/>
                          </a:solidFill>
                          <a:latin typeface="+mn-lt"/>
                          <a:cs typeface="+mn-cs"/>
                        </a:rPr>
                        <a:t>カットイン減速</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90594709"/>
                  </a:ext>
                </a:extLst>
              </a:tr>
              <a:tr h="252000">
                <a:tc>
                  <a:txBody>
                    <a:bodyPr/>
                    <a:lstStyle/>
                    <a:p>
                      <a:pPr>
                        <a:spcBef>
                          <a:spcPts val="300"/>
                        </a:spcBef>
                      </a:pPr>
                      <a:r>
                        <a:rPr kumimoji="1" lang="ja-JP" altLang="en-US" sz="1100"/>
                        <a:t>歩行者検知（横断歩道）</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97675486"/>
                  </a:ext>
                </a:extLst>
              </a:tr>
              <a:tr h="252000">
                <a:tc>
                  <a:txBody>
                    <a:bodyPr/>
                    <a:lstStyle/>
                    <a:p>
                      <a:pPr>
                        <a:spcBef>
                          <a:spcPts val="300"/>
                        </a:spcBef>
                      </a:pPr>
                      <a:r>
                        <a:rPr kumimoji="1" lang="ja-JP" altLang="en-US" sz="1100"/>
                        <a:t>巻き込み検知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71896315"/>
                  </a:ext>
                </a:extLst>
              </a:tr>
              <a:tr h="252000">
                <a:tc>
                  <a:txBody>
                    <a:bodyPr/>
                    <a:lstStyle/>
                    <a:p>
                      <a:pPr>
                        <a:spcBef>
                          <a:spcPts val="300"/>
                        </a:spcBef>
                      </a:pPr>
                      <a:r>
                        <a:rPr kumimoji="1" lang="ja-JP" altLang="en-US" sz="1100"/>
                        <a:t>飛び出し検知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990564" rtl="0" eaLnBrk="1" fontAlgn="auto" latinLnBrk="0" hangingPunct="1">
                        <a:lnSpc>
                          <a:spcPct val="100000"/>
                        </a:lnSpc>
                        <a:spcBef>
                          <a:spcPts val="300"/>
                        </a:spcBef>
                        <a:spcAft>
                          <a:spcPts val="0"/>
                        </a:spcAft>
                        <a:buClrTx/>
                        <a:buSzTx/>
                        <a:buFontTx/>
                        <a:buNone/>
                        <a:tabLst/>
                        <a:defRPr/>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84715168"/>
                  </a:ext>
                </a:extLst>
              </a:tr>
              <a:tr h="252000">
                <a:tc>
                  <a:txBody>
                    <a:bodyPr/>
                    <a:lstStyle/>
                    <a:p>
                      <a:pPr>
                        <a:spcBef>
                          <a:spcPts val="300"/>
                        </a:spcBef>
                      </a:pPr>
                      <a:r>
                        <a:rPr kumimoji="1" lang="ja-JP" altLang="en-US" sz="1100"/>
                        <a:t>衝突判定機能</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24206744"/>
                  </a:ext>
                </a:extLst>
              </a:tr>
              <a:tr h="252000">
                <a:tc>
                  <a:txBody>
                    <a:bodyPr/>
                    <a:lstStyle/>
                    <a:p>
                      <a:pPr>
                        <a:spcBef>
                          <a:spcPts val="300"/>
                        </a:spcBef>
                      </a:pPr>
                      <a:r>
                        <a:rPr kumimoji="1" lang="ja-JP" altLang="en-US" sz="1100"/>
                        <a:t>障害物回避</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798682356"/>
                  </a:ext>
                </a:extLst>
              </a:tr>
              <a:tr h="252000">
                <a:tc>
                  <a:txBody>
                    <a:bodyPr/>
                    <a:lstStyle/>
                    <a:p>
                      <a:pPr>
                        <a:spcBef>
                          <a:spcPts val="300"/>
                        </a:spcBef>
                      </a:pPr>
                      <a:r>
                        <a:rPr kumimoji="1" lang="ja-JP" altLang="en-US" sz="1100"/>
                        <a:t>レーンチェンジ機能</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950232035"/>
                  </a:ext>
                </a:extLst>
              </a:tr>
              <a:tr h="252000">
                <a:tc>
                  <a:txBody>
                    <a:bodyPr/>
                    <a:lstStyle/>
                    <a:p>
                      <a:pPr>
                        <a:spcBef>
                          <a:spcPts val="300"/>
                        </a:spcBef>
                      </a:pPr>
                      <a:r>
                        <a:rPr kumimoji="1" lang="ja-JP" altLang="en-US" sz="1100"/>
                        <a:t>経路逸脱走行機能</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056476319"/>
                  </a:ext>
                </a:extLst>
              </a:tr>
            </a:tbl>
          </a:graphicData>
        </a:graphic>
      </p:graphicFrame>
      <p:graphicFrame>
        <p:nvGraphicFramePr>
          <p:cNvPr id="13" name="表 8">
            <a:extLst>
              <a:ext uri="{FF2B5EF4-FFF2-40B4-BE49-F238E27FC236}">
                <a16:creationId xmlns:a16="http://schemas.microsoft.com/office/drawing/2014/main" id="{AEA14ED6-117E-B22A-2671-C2180F424A6B}"/>
              </a:ext>
            </a:extLst>
          </p:cNvPr>
          <p:cNvGraphicFramePr>
            <a:graphicFrameLocks noGrp="1"/>
          </p:cNvGraphicFramePr>
          <p:nvPr>
            <p:extLst>
              <p:ext uri="{D42A27DB-BD31-4B8C-83A1-F6EECF244321}">
                <p14:modId xmlns:p14="http://schemas.microsoft.com/office/powerpoint/2010/main" val="977119871"/>
              </p:ext>
            </p:extLst>
          </p:nvPr>
        </p:nvGraphicFramePr>
        <p:xfrm>
          <a:off x="5658725" y="1832361"/>
          <a:ext cx="3290276" cy="2606040"/>
        </p:xfrm>
        <a:graphic>
          <a:graphicData uri="http://schemas.openxmlformats.org/drawingml/2006/table">
            <a:tbl>
              <a:tblPr firstRow="1" bandRow="1">
                <a:tableStyleId>{2D5ABB26-0587-4C30-8999-92F81FD0307C}</a:tableStyleId>
              </a:tblPr>
              <a:tblGrid>
                <a:gridCol w="2231413">
                  <a:extLst>
                    <a:ext uri="{9D8B030D-6E8A-4147-A177-3AD203B41FA5}">
                      <a16:colId xmlns:a16="http://schemas.microsoft.com/office/drawing/2014/main" val="3800380525"/>
                    </a:ext>
                  </a:extLst>
                </a:gridCol>
                <a:gridCol w="1058863">
                  <a:extLst>
                    <a:ext uri="{9D8B030D-6E8A-4147-A177-3AD203B41FA5}">
                      <a16:colId xmlns:a16="http://schemas.microsoft.com/office/drawing/2014/main" val="3964215670"/>
                    </a:ext>
                  </a:extLst>
                </a:gridCol>
              </a:tblGrid>
              <a:tr h="252000">
                <a:tc>
                  <a:txBody>
                    <a:bodyPr/>
                    <a:lstStyle/>
                    <a:p>
                      <a:pPr algn="ctr"/>
                      <a:r>
                        <a:rPr kumimoji="1" lang="ja-JP" altLang="en-US" sz="1200" b="1">
                          <a:solidFill>
                            <a:schemeClr val="bg1"/>
                          </a:solidFill>
                        </a:rPr>
                        <a:t>動的運転タスク</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実行可否</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252000">
                <a:tc>
                  <a:txBody>
                    <a:bodyPr/>
                    <a:lstStyle/>
                    <a:p>
                      <a:pPr>
                        <a:spcBef>
                          <a:spcPts val="300"/>
                        </a:spcBef>
                      </a:pPr>
                      <a:r>
                        <a:rPr kumimoji="1" lang="ja-JP" altLang="en-US" sz="1100"/>
                        <a:t>信号認識</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380358195"/>
                  </a:ext>
                </a:extLst>
              </a:tr>
              <a:tr h="252000">
                <a:tc>
                  <a:txBody>
                    <a:bodyPr/>
                    <a:lstStyle/>
                    <a:p>
                      <a:pPr>
                        <a:spcBef>
                          <a:spcPts val="300"/>
                        </a:spcBef>
                      </a:pPr>
                      <a:r>
                        <a:rPr kumimoji="1" lang="ja-JP" altLang="en-US" sz="1100"/>
                        <a:t>交差点通過</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27618382"/>
                  </a:ext>
                </a:extLst>
              </a:tr>
              <a:tr h="252000">
                <a:tc>
                  <a:txBody>
                    <a:bodyPr/>
                    <a:lstStyle/>
                    <a:p>
                      <a:pPr>
                        <a:spcBef>
                          <a:spcPts val="300"/>
                        </a:spcBef>
                      </a:pPr>
                      <a:r>
                        <a:rPr kumimoji="1" lang="ja-JP" altLang="en-US" sz="1100"/>
                        <a:t>公道合流</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87681237"/>
                  </a:ext>
                </a:extLst>
              </a:tr>
              <a:tr h="252000">
                <a:tc>
                  <a:txBody>
                    <a:bodyPr/>
                    <a:lstStyle/>
                    <a:p>
                      <a:pPr>
                        <a:spcBef>
                          <a:spcPts val="300"/>
                        </a:spcBef>
                      </a:pPr>
                      <a:r>
                        <a:rPr kumimoji="1" lang="ja-JP" altLang="en-US" sz="1100"/>
                        <a:t>発進</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90594709"/>
                  </a:ext>
                </a:extLst>
              </a:tr>
              <a:tr h="252000">
                <a:tc>
                  <a:txBody>
                    <a:bodyPr/>
                    <a:lstStyle/>
                    <a:p>
                      <a:pPr>
                        <a:spcBef>
                          <a:spcPts val="300"/>
                        </a:spcBef>
                      </a:pPr>
                      <a:r>
                        <a:rPr kumimoji="1" lang="ja-JP" altLang="en-US" sz="1100"/>
                        <a:t>到着</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97675486"/>
                  </a:ext>
                </a:extLst>
              </a:tr>
              <a:tr h="252000">
                <a:tc>
                  <a:txBody>
                    <a:bodyPr/>
                    <a:lstStyle/>
                    <a:p>
                      <a:pPr>
                        <a:spcBef>
                          <a:spcPts val="300"/>
                        </a:spcBef>
                      </a:pPr>
                      <a:r>
                        <a:rPr kumimoji="1" lang="ja-JP" altLang="en-US" sz="1100"/>
                        <a:t>緊急車両検知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71896315"/>
                  </a:ext>
                </a:extLst>
              </a:tr>
              <a:tr h="252000">
                <a:tc>
                  <a:txBody>
                    <a:bodyPr/>
                    <a:lstStyle/>
                    <a:p>
                      <a:pPr>
                        <a:spcBef>
                          <a:spcPts val="300"/>
                        </a:spcBef>
                      </a:pPr>
                      <a:r>
                        <a:rPr kumimoji="1" lang="ja-JP" altLang="en-US" sz="1100"/>
                        <a:t>異常</a:t>
                      </a:r>
                      <a:r>
                        <a:rPr kumimoji="1" lang="en-US" altLang="ja-JP" sz="1100" dirty="0"/>
                        <a:t>/ODD</a:t>
                      </a:r>
                      <a:r>
                        <a:rPr kumimoji="1" lang="ja-JP" altLang="en-US" sz="1100"/>
                        <a:t>外れ検知機能</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84715168"/>
                  </a:ext>
                </a:extLst>
              </a:tr>
              <a:tr h="252000">
                <a:tc>
                  <a:txBody>
                    <a:bodyPr/>
                    <a:lstStyle/>
                    <a:p>
                      <a:pPr>
                        <a:spcBef>
                          <a:spcPts val="300"/>
                        </a:spcBef>
                      </a:pPr>
                      <a:r>
                        <a:rPr kumimoji="1" lang="ja-JP" altLang="en-US" sz="1100"/>
                        <a:t>インフラ連携</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24206744"/>
                  </a:ext>
                </a:extLst>
              </a:tr>
              <a:tr h="252000">
                <a:tc>
                  <a:txBody>
                    <a:bodyPr/>
                    <a:lstStyle/>
                    <a:p>
                      <a:pPr>
                        <a:spcBef>
                          <a:spcPts val="300"/>
                        </a:spcBef>
                      </a:pPr>
                      <a:r>
                        <a:rPr kumimoji="1" lang="en-US" altLang="ja-JP" sz="1100" dirty="0"/>
                        <a:t>AEB</a:t>
                      </a:r>
                      <a:r>
                        <a:rPr kumimoji="1" lang="ja-JP" altLang="en-US" sz="1100"/>
                        <a:t>機能</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ctr">
                        <a:spcBef>
                          <a:spcPts val="300"/>
                        </a:spcBef>
                      </a:pPr>
                      <a:r>
                        <a:rPr kumimoji="1" lang="en-US" altLang="ja-JP" sz="1100" dirty="0"/>
                        <a:t>×</a:t>
                      </a:r>
                      <a:endParaRPr kumimoji="1" lang="ja-JP" altLang="en-US"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798682356"/>
                  </a:ext>
                </a:extLst>
              </a:tr>
            </a:tbl>
          </a:graphicData>
        </a:graphic>
      </p:graphicFrame>
      <p:sp>
        <p:nvSpPr>
          <p:cNvPr id="4" name="正方形/長方形 3">
            <a:extLst>
              <a:ext uri="{FF2B5EF4-FFF2-40B4-BE49-F238E27FC236}">
                <a16:creationId xmlns:a16="http://schemas.microsoft.com/office/drawing/2014/main" id="{1D5AA9F4-1BF1-5D35-8F9C-F759F411A6D0}"/>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7" name="吹き出し: 四角形 6">
            <a:extLst>
              <a:ext uri="{FF2B5EF4-FFF2-40B4-BE49-F238E27FC236}">
                <a16:creationId xmlns:a16="http://schemas.microsoft.com/office/drawing/2014/main" id="{D87EAD29-D14F-2FE9-1E89-E64E7E61E4FB}"/>
              </a:ext>
            </a:extLst>
          </p:cNvPr>
          <p:cNvSpPr/>
          <p:nvPr/>
        </p:nvSpPr>
        <p:spPr bwMode="gray">
          <a:xfrm>
            <a:off x="4308389" y="1068681"/>
            <a:ext cx="3163330" cy="641671"/>
          </a:xfrm>
          <a:prstGeom prst="wedgeRectCallout">
            <a:avLst>
              <a:gd name="adj1" fmla="val -33387"/>
              <a:gd name="adj2" fmla="val 128853"/>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車両として有している機能であっても、</a:t>
            </a:r>
            <a:br>
              <a:rPr kumimoji="1" lang="en-US" altLang="ja-JP" sz="1200" b="0" i="0" u="none" strike="noStrike" kern="1200" cap="none" spc="0" normalizeH="0" baseline="0" noProof="0" dirty="0">
                <a:ln>
                  <a:noFill/>
                </a:ln>
                <a:solidFill>
                  <a:schemeClr val="bg1"/>
                </a:solidFill>
                <a:effectLst/>
                <a:uLnTx/>
                <a:uFillTx/>
                <a:latin typeface="+mn-lt"/>
                <a:ea typeface="+mn-ea"/>
                <a:cs typeface="+mn-cs"/>
              </a:rPr>
            </a:br>
            <a:r>
              <a:rPr kumimoji="1" lang="ja-JP" altLang="en-US" sz="1200" b="0" i="0" u="none" strike="noStrike" kern="1200" cap="none" spc="0" normalizeH="0" baseline="0" noProof="0" dirty="0">
                <a:ln>
                  <a:noFill/>
                </a:ln>
                <a:solidFill>
                  <a:schemeClr val="bg1"/>
                </a:solidFill>
                <a:effectLst/>
                <a:uLnTx/>
                <a:uFillTx/>
                <a:latin typeface="+mn-lt"/>
                <a:ea typeface="+mn-ea"/>
                <a:cs typeface="+mn-cs"/>
              </a:rPr>
              <a:t>事業で使用しない場合は</a:t>
            </a:r>
            <a:r>
              <a:rPr kumimoji="1" lang="en-US" altLang="ja-JP" sz="1200" b="0" i="0" u="none" strike="noStrike" kern="1200" cap="none" spc="0" normalizeH="0" baseline="0" noProof="0" dirty="0">
                <a:ln>
                  <a:noFill/>
                </a:ln>
                <a:solidFill>
                  <a:schemeClr val="bg1"/>
                </a:solidFill>
                <a:effectLst/>
                <a:uLnTx/>
                <a:uFillTx/>
                <a:latin typeface="+mn-lt"/>
                <a:ea typeface="+mn-ea"/>
                <a:cs typeface="+mn-cs"/>
              </a:rPr>
              <a:t>×</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とする</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41993144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6000"/>
            <a:ext cx="8135893"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27</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2-(3). </a:t>
            </a:r>
            <a:r>
              <a:rPr lang="zh-TW" altLang="en-US">
                <a:latin typeface="+mn-ea"/>
              </a:rPr>
              <a:t>自動運行装置</a:t>
            </a:r>
            <a:r>
              <a:rPr lang="ja-JP" altLang="en-US">
                <a:latin typeface="+mn-ea"/>
              </a:rPr>
              <a:t>の機能</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実行可能な動的運転</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タスク</a:t>
            </a:r>
            <a:endParaRPr kumimoji="1" lang="en-US" altLang="ja-JP" sz="1400" b="1" dirty="0">
              <a:solidFill>
                <a:schemeClr val="bg1"/>
              </a:solidFill>
              <a:latin typeface="+mn-lt"/>
              <a:cs typeface="+mn-cs"/>
            </a:endParaRPr>
          </a:p>
        </p:txBody>
      </p:sp>
      <p:sp>
        <p:nvSpPr>
          <p:cNvPr id="18" name="正方形/長方形 17">
            <a:extLst>
              <a:ext uri="{FF2B5EF4-FFF2-40B4-BE49-F238E27FC236}">
                <a16:creationId xmlns:a16="http://schemas.microsoft.com/office/drawing/2014/main" id="{3B73BFF2-F437-6551-58D2-DFEE16FE9BB3}"/>
              </a:ext>
            </a:extLst>
          </p:cNvPr>
          <p:cNvSpPr/>
          <p:nvPr/>
        </p:nvSpPr>
        <p:spPr bwMode="gray">
          <a:xfrm>
            <a:off x="2293122" y="1618783"/>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経路追従機能</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1" name="正方形/長方形 40">
            <a:extLst>
              <a:ext uri="{FF2B5EF4-FFF2-40B4-BE49-F238E27FC236}">
                <a16:creationId xmlns:a16="http://schemas.microsoft.com/office/drawing/2014/main" id="{F21E69F6-A815-38C7-0B65-584640BB4F15}"/>
              </a:ext>
            </a:extLst>
          </p:cNvPr>
          <p:cNvSpPr/>
          <p:nvPr/>
        </p:nvSpPr>
        <p:spPr bwMode="gray">
          <a:xfrm>
            <a:off x="2544358" y="4003821"/>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前車追従</a:t>
            </a:r>
            <a:r>
              <a:rPr kumimoji="1" lang="en-US" altLang="ja-JP" sz="1200" dirty="0">
                <a:solidFill>
                  <a:prstClr val="black"/>
                </a:solidFill>
                <a:latin typeface="+mn-lt"/>
                <a:cs typeface="+mn-cs"/>
              </a:rPr>
              <a:t>/</a:t>
            </a:r>
            <a:r>
              <a:rPr kumimoji="1" lang="ja-JP" altLang="en-US" sz="1200">
                <a:solidFill>
                  <a:prstClr val="black"/>
                </a:solidFill>
                <a:latin typeface="+mn-lt"/>
                <a:cs typeface="+mn-cs"/>
              </a:rPr>
              <a:t>カットイン減速</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2" name="正方形/長方形 41">
            <a:extLst>
              <a:ext uri="{FF2B5EF4-FFF2-40B4-BE49-F238E27FC236}">
                <a16:creationId xmlns:a16="http://schemas.microsoft.com/office/drawing/2014/main" id="{F0E62F87-8DFA-D446-9CC0-71E18F8D718E}"/>
              </a:ext>
            </a:extLst>
          </p:cNvPr>
          <p:cNvSpPr/>
          <p:nvPr/>
        </p:nvSpPr>
        <p:spPr bwMode="gray">
          <a:xfrm>
            <a:off x="5924310" y="4060002"/>
            <a:ext cx="2785719" cy="164580"/>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障害物検知機能（経路内障害物検知）</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 name="正方形/長方形 3">
            <a:extLst>
              <a:ext uri="{FF2B5EF4-FFF2-40B4-BE49-F238E27FC236}">
                <a16:creationId xmlns:a16="http://schemas.microsoft.com/office/drawing/2014/main" id="{43E41003-3F58-8EB6-1ACA-93F4064A3779}"/>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45" name="四角形: 角を丸くする 44">
            <a:extLst>
              <a:ext uri="{FF2B5EF4-FFF2-40B4-BE49-F238E27FC236}">
                <a16:creationId xmlns:a16="http://schemas.microsoft.com/office/drawing/2014/main" id="{10450198-0C6A-57EC-FF8D-E34DE6FD6B54}"/>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7" name="四角形: 角を丸くする 36">
            <a:extLst>
              <a:ext uri="{FF2B5EF4-FFF2-40B4-BE49-F238E27FC236}">
                <a16:creationId xmlns:a16="http://schemas.microsoft.com/office/drawing/2014/main" id="{254D87AB-DD8C-EE8C-A50D-3C92D73AE254}"/>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9" name="フローチャート: 手作業 38">
            <a:extLst>
              <a:ext uri="{FF2B5EF4-FFF2-40B4-BE49-F238E27FC236}">
                <a16:creationId xmlns:a16="http://schemas.microsoft.com/office/drawing/2014/main" id="{21B2ABFA-2F05-BF92-005E-3DB517FDEAC3}"/>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3" name="フローチャート: 手作業 42">
            <a:extLst>
              <a:ext uri="{FF2B5EF4-FFF2-40B4-BE49-F238E27FC236}">
                <a16:creationId xmlns:a16="http://schemas.microsoft.com/office/drawing/2014/main" id="{5830347D-6BBC-8912-778E-879517684E15}"/>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4" name="四角形: 角を丸くする 43">
            <a:extLst>
              <a:ext uri="{FF2B5EF4-FFF2-40B4-BE49-F238E27FC236}">
                <a16:creationId xmlns:a16="http://schemas.microsoft.com/office/drawing/2014/main" id="{D1A51EC4-166C-C59F-CF02-0916D269F27C}"/>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6" name="平行四辺形 45">
            <a:extLst>
              <a:ext uri="{FF2B5EF4-FFF2-40B4-BE49-F238E27FC236}">
                <a16:creationId xmlns:a16="http://schemas.microsoft.com/office/drawing/2014/main" id="{842C4668-1F04-6EE2-131F-766F98B4B9EF}"/>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7" name="平行四辺形 46">
            <a:extLst>
              <a:ext uri="{FF2B5EF4-FFF2-40B4-BE49-F238E27FC236}">
                <a16:creationId xmlns:a16="http://schemas.microsoft.com/office/drawing/2014/main" id="{289E04DF-EB94-E4C4-3BC8-9274B7BEBDBC}"/>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6" name="直線コネクタ 15">
            <a:extLst>
              <a:ext uri="{FF2B5EF4-FFF2-40B4-BE49-F238E27FC236}">
                <a16:creationId xmlns:a16="http://schemas.microsoft.com/office/drawing/2014/main" id="{A03FBB00-B053-8FAD-ED28-39E7D474484C}"/>
              </a:ext>
            </a:extLst>
          </p:cNvPr>
          <p:cNvCxnSpPr/>
          <p:nvPr/>
        </p:nvCxnSpPr>
        <p:spPr bwMode="gray">
          <a:xfrm>
            <a:off x="1822115" y="2067339"/>
            <a:ext cx="153265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9B4979A4-E481-4A49-3E93-CAE1C4CB47BE}"/>
              </a:ext>
            </a:extLst>
          </p:cNvPr>
          <p:cNvCxnSpPr/>
          <p:nvPr/>
        </p:nvCxnSpPr>
        <p:spPr bwMode="gray">
          <a:xfrm>
            <a:off x="1822115" y="2884543"/>
            <a:ext cx="153265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円弧 21">
            <a:extLst>
              <a:ext uri="{FF2B5EF4-FFF2-40B4-BE49-F238E27FC236}">
                <a16:creationId xmlns:a16="http://schemas.microsoft.com/office/drawing/2014/main" id="{81016912-307F-BFB5-1684-C968822149AC}"/>
              </a:ext>
            </a:extLst>
          </p:cNvPr>
          <p:cNvSpPr/>
          <p:nvPr/>
        </p:nvSpPr>
        <p:spPr bwMode="gray">
          <a:xfrm>
            <a:off x="2936354" y="2884543"/>
            <a:ext cx="833876" cy="793426"/>
          </a:xfrm>
          <a:prstGeom prst="arc">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3" name="円弧 22">
            <a:extLst>
              <a:ext uri="{FF2B5EF4-FFF2-40B4-BE49-F238E27FC236}">
                <a16:creationId xmlns:a16="http://schemas.microsoft.com/office/drawing/2014/main" id="{472E8314-4787-0471-E9EF-35B9B89AD753}"/>
              </a:ext>
            </a:extLst>
          </p:cNvPr>
          <p:cNvSpPr/>
          <p:nvPr/>
        </p:nvSpPr>
        <p:spPr bwMode="gray">
          <a:xfrm>
            <a:off x="1968632" y="2067339"/>
            <a:ext cx="2776072" cy="2419321"/>
          </a:xfrm>
          <a:prstGeom prst="arc">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 name="直線コネクタ 26">
            <a:extLst>
              <a:ext uri="{FF2B5EF4-FFF2-40B4-BE49-F238E27FC236}">
                <a16:creationId xmlns:a16="http://schemas.microsoft.com/office/drawing/2014/main" id="{04B5CEE7-8BC3-746D-127C-721B7E5BB2C5}"/>
              </a:ext>
            </a:extLst>
          </p:cNvPr>
          <p:cNvCxnSpPr/>
          <p:nvPr/>
        </p:nvCxnSpPr>
        <p:spPr bwMode="gray">
          <a:xfrm>
            <a:off x="2862534" y="2463120"/>
            <a:ext cx="568511"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円弧 27">
            <a:extLst>
              <a:ext uri="{FF2B5EF4-FFF2-40B4-BE49-F238E27FC236}">
                <a16:creationId xmlns:a16="http://schemas.microsoft.com/office/drawing/2014/main" id="{E202B735-E351-FA51-9CD5-A760FC22FFB8}"/>
              </a:ext>
            </a:extLst>
          </p:cNvPr>
          <p:cNvSpPr/>
          <p:nvPr/>
        </p:nvSpPr>
        <p:spPr bwMode="gray">
          <a:xfrm>
            <a:off x="2606028" y="2462711"/>
            <a:ext cx="1633437" cy="1615606"/>
          </a:xfrm>
          <a:prstGeom prst="arc">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58B318EB-5048-02B4-EEAC-678FC138569A}"/>
              </a:ext>
            </a:extLst>
          </p:cNvPr>
          <p:cNvSpPr txBox="1"/>
          <p:nvPr/>
        </p:nvSpPr>
        <p:spPr bwMode="gray">
          <a:xfrm>
            <a:off x="1787413" y="3323256"/>
            <a:ext cx="2878988" cy="461665"/>
          </a:xfrm>
          <a:prstGeom prst="rect">
            <a:avLst/>
          </a:prstGeom>
          <a:noFill/>
        </p:spPr>
        <p:txBody>
          <a:bodyPr wrap="square">
            <a:spAutoFit/>
          </a:bodyPr>
          <a:lstStyle/>
          <a:p>
            <a:r>
              <a:rPr lang="ja-JP" altLang="en-US" sz="1200"/>
              <a:t>カメラで認識した区画線情報を基に走行軌跡を算出し、加減速・舵角を制御する</a:t>
            </a:r>
          </a:p>
        </p:txBody>
      </p:sp>
      <p:sp>
        <p:nvSpPr>
          <p:cNvPr id="189" name="四角形: 角を丸くする 188">
            <a:extLst>
              <a:ext uri="{FF2B5EF4-FFF2-40B4-BE49-F238E27FC236}">
                <a16:creationId xmlns:a16="http://schemas.microsoft.com/office/drawing/2014/main" id="{7C52A0FE-DADE-862C-5853-347E6E7DB9C7}"/>
              </a:ext>
            </a:extLst>
          </p:cNvPr>
          <p:cNvSpPr/>
          <p:nvPr/>
        </p:nvSpPr>
        <p:spPr bwMode="gray">
          <a:xfrm>
            <a:off x="5909649" y="4625796"/>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90" name="四角形: 角を丸くする 189">
            <a:extLst>
              <a:ext uri="{FF2B5EF4-FFF2-40B4-BE49-F238E27FC236}">
                <a16:creationId xmlns:a16="http://schemas.microsoft.com/office/drawing/2014/main" id="{1442EC8C-4338-A0D7-753E-372C18FD414B}"/>
              </a:ext>
            </a:extLst>
          </p:cNvPr>
          <p:cNvSpPr/>
          <p:nvPr/>
        </p:nvSpPr>
        <p:spPr bwMode="gray">
          <a:xfrm>
            <a:off x="5703338" y="4625797"/>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91" name="フローチャート: 手作業 190">
            <a:extLst>
              <a:ext uri="{FF2B5EF4-FFF2-40B4-BE49-F238E27FC236}">
                <a16:creationId xmlns:a16="http://schemas.microsoft.com/office/drawing/2014/main" id="{FE2129CF-DEB0-ED07-D22D-4B0449259459}"/>
              </a:ext>
            </a:extLst>
          </p:cNvPr>
          <p:cNvSpPr/>
          <p:nvPr/>
        </p:nvSpPr>
        <p:spPr bwMode="gray">
          <a:xfrm flipH="1">
            <a:off x="6455636" y="4564152"/>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92" name="フローチャート: 手作業 191">
            <a:extLst>
              <a:ext uri="{FF2B5EF4-FFF2-40B4-BE49-F238E27FC236}">
                <a16:creationId xmlns:a16="http://schemas.microsoft.com/office/drawing/2014/main" id="{587EEE7C-CE30-B750-D813-304B965B6B94}"/>
              </a:ext>
            </a:extLst>
          </p:cNvPr>
          <p:cNvSpPr/>
          <p:nvPr/>
        </p:nvSpPr>
        <p:spPr bwMode="gray">
          <a:xfrm rot="10800000" flipH="1">
            <a:off x="6455636" y="5076549"/>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93" name="四角形: 角を丸くする 192">
            <a:extLst>
              <a:ext uri="{FF2B5EF4-FFF2-40B4-BE49-F238E27FC236}">
                <a16:creationId xmlns:a16="http://schemas.microsoft.com/office/drawing/2014/main" id="{CCF675D4-5183-233B-AE1D-B98F5F47DEB1}"/>
              </a:ext>
            </a:extLst>
          </p:cNvPr>
          <p:cNvSpPr/>
          <p:nvPr/>
        </p:nvSpPr>
        <p:spPr bwMode="gray">
          <a:xfrm>
            <a:off x="5765200" y="4656618"/>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94" name="平行四辺形 193">
            <a:extLst>
              <a:ext uri="{FF2B5EF4-FFF2-40B4-BE49-F238E27FC236}">
                <a16:creationId xmlns:a16="http://schemas.microsoft.com/office/drawing/2014/main" id="{D24987CE-DB2F-E868-18E1-B1C91139A0A3}"/>
              </a:ext>
            </a:extLst>
          </p:cNvPr>
          <p:cNvSpPr/>
          <p:nvPr/>
        </p:nvSpPr>
        <p:spPr bwMode="gray">
          <a:xfrm>
            <a:off x="6558336" y="5010708"/>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95" name="平行四辺形 194">
            <a:extLst>
              <a:ext uri="{FF2B5EF4-FFF2-40B4-BE49-F238E27FC236}">
                <a16:creationId xmlns:a16="http://schemas.microsoft.com/office/drawing/2014/main" id="{59F5288A-73FC-AD9A-013B-C805C9D95E76}"/>
              </a:ext>
            </a:extLst>
          </p:cNvPr>
          <p:cNvSpPr/>
          <p:nvPr/>
        </p:nvSpPr>
        <p:spPr bwMode="gray">
          <a:xfrm rot="10800000" flipH="1">
            <a:off x="6558336" y="4625795"/>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96" name="直線コネクタ 195">
            <a:extLst>
              <a:ext uri="{FF2B5EF4-FFF2-40B4-BE49-F238E27FC236}">
                <a16:creationId xmlns:a16="http://schemas.microsoft.com/office/drawing/2014/main" id="{1682D3F9-21E5-E25D-6960-A35F8473E6F2}"/>
              </a:ext>
            </a:extLst>
          </p:cNvPr>
          <p:cNvCxnSpPr>
            <a:cxnSpLocks/>
          </p:cNvCxnSpPr>
          <p:nvPr/>
        </p:nvCxnSpPr>
        <p:spPr bwMode="gray">
          <a:xfrm>
            <a:off x="5551873" y="4449117"/>
            <a:ext cx="295204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直線コネクタ 196">
            <a:extLst>
              <a:ext uri="{FF2B5EF4-FFF2-40B4-BE49-F238E27FC236}">
                <a16:creationId xmlns:a16="http://schemas.microsoft.com/office/drawing/2014/main" id="{C8A4A4FC-4454-2C12-DF59-3ACD69840137}"/>
              </a:ext>
            </a:extLst>
          </p:cNvPr>
          <p:cNvCxnSpPr>
            <a:cxnSpLocks/>
          </p:cNvCxnSpPr>
          <p:nvPr/>
        </p:nvCxnSpPr>
        <p:spPr bwMode="gray">
          <a:xfrm>
            <a:off x="5551873" y="5266321"/>
            <a:ext cx="295204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7" name="台形 206">
            <a:extLst>
              <a:ext uri="{FF2B5EF4-FFF2-40B4-BE49-F238E27FC236}">
                <a16:creationId xmlns:a16="http://schemas.microsoft.com/office/drawing/2014/main" id="{78B442F1-972B-8F33-0025-D5E5D7D3DC92}"/>
              </a:ext>
            </a:extLst>
          </p:cNvPr>
          <p:cNvSpPr/>
          <p:nvPr/>
        </p:nvSpPr>
        <p:spPr bwMode="gray">
          <a:xfrm>
            <a:off x="7971668" y="4951219"/>
            <a:ext cx="313737" cy="72883"/>
          </a:xfrm>
          <a:prstGeom prst="trapezoid">
            <a:avLst/>
          </a:prstGeom>
          <a:solidFill>
            <a:srgbClr val="C00000"/>
          </a:solidFill>
          <a:ln w="12700" algn="ctr">
            <a:solidFill>
              <a:srgbClr val="DA291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5" name="楕円 204">
            <a:extLst>
              <a:ext uri="{FF2B5EF4-FFF2-40B4-BE49-F238E27FC236}">
                <a16:creationId xmlns:a16="http://schemas.microsoft.com/office/drawing/2014/main" id="{4FAD2E1D-769A-8CE1-8DDD-5E3D116B99E9}"/>
              </a:ext>
            </a:extLst>
          </p:cNvPr>
          <p:cNvSpPr/>
          <p:nvPr/>
        </p:nvSpPr>
        <p:spPr bwMode="gray">
          <a:xfrm>
            <a:off x="8029729" y="4948456"/>
            <a:ext cx="197614" cy="52003"/>
          </a:xfrm>
          <a:prstGeom prst="ellipse">
            <a:avLst/>
          </a:prstGeom>
          <a:solidFill>
            <a:srgbClr val="DA291C"/>
          </a:solidFill>
          <a:ln w="12700" algn="ctr">
            <a:solidFill>
              <a:srgbClr val="DD3609"/>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03" name="二等辺三角形 202">
            <a:extLst>
              <a:ext uri="{FF2B5EF4-FFF2-40B4-BE49-F238E27FC236}">
                <a16:creationId xmlns:a16="http://schemas.microsoft.com/office/drawing/2014/main" id="{FF86C79B-199F-6783-DDFF-DD181BE6002C}"/>
              </a:ext>
            </a:extLst>
          </p:cNvPr>
          <p:cNvSpPr/>
          <p:nvPr/>
        </p:nvSpPr>
        <p:spPr bwMode="gray">
          <a:xfrm>
            <a:off x="8029729" y="4616417"/>
            <a:ext cx="197614" cy="358041"/>
          </a:xfrm>
          <a:prstGeom prst="triangle">
            <a:avLst>
              <a:gd name="adj" fmla="val 52439"/>
            </a:avLst>
          </a:prstGeom>
          <a:solidFill>
            <a:srgbClr val="DA291C"/>
          </a:solidFill>
          <a:ln w="12700" algn="ctr">
            <a:solidFill>
              <a:srgbClr val="DA291C"/>
            </a:solidFill>
            <a:bevel/>
            <a:headEnd/>
            <a:tailEnd/>
            <a:extLst>
              <a:ext uri="{C807C97D-BFC1-408E-A445-0C87EB9F89A2}">
                <ask:lineSketchStyleProps xmlns:ask="http://schemas.microsoft.com/office/drawing/2018/sketchyshapes" sd="1219033472">
                  <a:custGeom>
                    <a:avLst/>
                    <a:gdLst>
                      <a:gd name="connsiteX0" fmla="*/ 0 w 312420"/>
                      <a:gd name="connsiteY0" fmla="*/ 522192 h 522192"/>
                      <a:gd name="connsiteX1" fmla="*/ 156210 w 312420"/>
                      <a:gd name="connsiteY1" fmla="*/ 0 h 522192"/>
                      <a:gd name="connsiteX2" fmla="*/ 312420 w 312420"/>
                      <a:gd name="connsiteY2" fmla="*/ 522192 h 522192"/>
                      <a:gd name="connsiteX3" fmla="*/ 0 w 312420"/>
                      <a:gd name="connsiteY3" fmla="*/ 522192 h 522192"/>
                    </a:gdLst>
                    <a:ahLst/>
                    <a:cxnLst>
                      <a:cxn ang="0">
                        <a:pos x="connsiteX0" y="connsiteY0"/>
                      </a:cxn>
                      <a:cxn ang="0">
                        <a:pos x="connsiteX1" y="connsiteY1"/>
                      </a:cxn>
                      <a:cxn ang="0">
                        <a:pos x="connsiteX2" y="connsiteY2"/>
                      </a:cxn>
                      <a:cxn ang="0">
                        <a:pos x="connsiteX3" y="connsiteY3"/>
                      </a:cxn>
                    </a:cxnLst>
                    <a:rect l="l" t="t" r="r" b="b"/>
                    <a:pathLst>
                      <a:path w="312420" h="522192" fill="none" extrusionOk="0">
                        <a:moveTo>
                          <a:pt x="0" y="522192"/>
                        </a:moveTo>
                        <a:cubicBezTo>
                          <a:pt x="120776" y="275010"/>
                          <a:pt x="109394" y="165301"/>
                          <a:pt x="156210" y="0"/>
                        </a:cubicBezTo>
                        <a:cubicBezTo>
                          <a:pt x="217437" y="187358"/>
                          <a:pt x="279205" y="409169"/>
                          <a:pt x="312420" y="522192"/>
                        </a:cubicBezTo>
                        <a:cubicBezTo>
                          <a:pt x="229977" y="526005"/>
                          <a:pt x="88325" y="502521"/>
                          <a:pt x="0" y="522192"/>
                        </a:cubicBezTo>
                        <a:close/>
                      </a:path>
                      <a:path w="312420" h="522192" stroke="0" extrusionOk="0">
                        <a:moveTo>
                          <a:pt x="0" y="522192"/>
                        </a:moveTo>
                        <a:cubicBezTo>
                          <a:pt x="77528" y="380579"/>
                          <a:pt x="55200" y="237074"/>
                          <a:pt x="156210" y="0"/>
                        </a:cubicBezTo>
                        <a:cubicBezTo>
                          <a:pt x="216735" y="50531"/>
                          <a:pt x="256488" y="319153"/>
                          <a:pt x="312420" y="522192"/>
                        </a:cubicBezTo>
                        <a:cubicBezTo>
                          <a:pt x="248382" y="511706"/>
                          <a:pt x="103643" y="503093"/>
                          <a:pt x="0" y="522192"/>
                        </a:cubicBezTo>
                        <a:close/>
                      </a:path>
                    </a:pathLst>
                  </a:custGeom>
                  <ask:type>
                    <ask:lineSketchNone/>
                  </ask:type>
                </ask:lineSketchStyleProps>
              </a:ext>
            </a:extLst>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5" name="二等辺三角形 214">
            <a:extLst>
              <a:ext uri="{FF2B5EF4-FFF2-40B4-BE49-F238E27FC236}">
                <a16:creationId xmlns:a16="http://schemas.microsoft.com/office/drawing/2014/main" id="{C43866DD-5B86-8F99-AB72-1901C147FC6F}"/>
              </a:ext>
            </a:extLst>
          </p:cNvPr>
          <p:cNvSpPr/>
          <p:nvPr/>
        </p:nvSpPr>
        <p:spPr bwMode="gray">
          <a:xfrm rot="5400000">
            <a:off x="7137827" y="4940645"/>
            <a:ext cx="190240" cy="945556"/>
          </a:xfrm>
          <a:prstGeom prst="triangle">
            <a:avLst>
              <a:gd name="adj" fmla="val 100000"/>
            </a:avLst>
          </a:prstGeom>
          <a:solidFill>
            <a:schemeClr val="tx1">
              <a:lumMod val="65000"/>
              <a:lumOff val="35000"/>
            </a:schemeClr>
          </a:solidFill>
          <a:ln w="12700" algn="ctr">
            <a:noFill/>
            <a:bevel/>
            <a:headEnd/>
            <a:tailEnd/>
            <a:extLst>
              <a:ext uri="{C807C97D-BFC1-408E-A445-0C87EB9F89A2}">
                <ask:lineSketchStyleProps xmlns:ask="http://schemas.microsoft.com/office/drawing/2018/sketchyshapes" sd="1219033472">
                  <a:custGeom>
                    <a:avLst/>
                    <a:gdLst>
                      <a:gd name="connsiteX0" fmla="*/ 0 w 312420"/>
                      <a:gd name="connsiteY0" fmla="*/ 522192 h 522192"/>
                      <a:gd name="connsiteX1" fmla="*/ 156210 w 312420"/>
                      <a:gd name="connsiteY1" fmla="*/ 0 h 522192"/>
                      <a:gd name="connsiteX2" fmla="*/ 312420 w 312420"/>
                      <a:gd name="connsiteY2" fmla="*/ 522192 h 522192"/>
                      <a:gd name="connsiteX3" fmla="*/ 0 w 312420"/>
                      <a:gd name="connsiteY3" fmla="*/ 522192 h 522192"/>
                    </a:gdLst>
                    <a:ahLst/>
                    <a:cxnLst>
                      <a:cxn ang="0">
                        <a:pos x="connsiteX0" y="connsiteY0"/>
                      </a:cxn>
                      <a:cxn ang="0">
                        <a:pos x="connsiteX1" y="connsiteY1"/>
                      </a:cxn>
                      <a:cxn ang="0">
                        <a:pos x="connsiteX2" y="connsiteY2"/>
                      </a:cxn>
                      <a:cxn ang="0">
                        <a:pos x="connsiteX3" y="connsiteY3"/>
                      </a:cxn>
                    </a:cxnLst>
                    <a:rect l="l" t="t" r="r" b="b"/>
                    <a:pathLst>
                      <a:path w="312420" h="522192" fill="none" extrusionOk="0">
                        <a:moveTo>
                          <a:pt x="0" y="522192"/>
                        </a:moveTo>
                        <a:cubicBezTo>
                          <a:pt x="120776" y="275010"/>
                          <a:pt x="109394" y="165301"/>
                          <a:pt x="156210" y="0"/>
                        </a:cubicBezTo>
                        <a:cubicBezTo>
                          <a:pt x="217437" y="187358"/>
                          <a:pt x="279205" y="409169"/>
                          <a:pt x="312420" y="522192"/>
                        </a:cubicBezTo>
                        <a:cubicBezTo>
                          <a:pt x="229977" y="526005"/>
                          <a:pt x="88325" y="502521"/>
                          <a:pt x="0" y="522192"/>
                        </a:cubicBezTo>
                        <a:close/>
                      </a:path>
                      <a:path w="312420" h="522192" stroke="0" extrusionOk="0">
                        <a:moveTo>
                          <a:pt x="0" y="522192"/>
                        </a:moveTo>
                        <a:cubicBezTo>
                          <a:pt x="77528" y="380579"/>
                          <a:pt x="55200" y="237074"/>
                          <a:pt x="156210" y="0"/>
                        </a:cubicBezTo>
                        <a:cubicBezTo>
                          <a:pt x="216735" y="50531"/>
                          <a:pt x="256488" y="319153"/>
                          <a:pt x="312420" y="522192"/>
                        </a:cubicBezTo>
                        <a:cubicBezTo>
                          <a:pt x="248382" y="511706"/>
                          <a:pt x="103643" y="503093"/>
                          <a:pt x="0" y="522192"/>
                        </a:cubicBezTo>
                        <a:close/>
                      </a:path>
                    </a:pathLst>
                  </a:custGeom>
                  <ask:type>
                    <ask:lineSketchNone/>
                  </ask:type>
                </ask:lineSketchStyleProps>
              </a:ext>
            </a:extLst>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7" name="テキスト ボックス 216">
            <a:extLst>
              <a:ext uri="{FF2B5EF4-FFF2-40B4-BE49-F238E27FC236}">
                <a16:creationId xmlns:a16="http://schemas.microsoft.com/office/drawing/2014/main" id="{8D10E5B1-F34D-2FFC-6D9D-D6CD591BBCBA}"/>
              </a:ext>
            </a:extLst>
          </p:cNvPr>
          <p:cNvSpPr txBox="1"/>
          <p:nvPr/>
        </p:nvSpPr>
        <p:spPr bwMode="gray">
          <a:xfrm>
            <a:off x="6328842" y="5284619"/>
            <a:ext cx="619167" cy="261610"/>
          </a:xfrm>
          <a:prstGeom prst="rect">
            <a:avLst/>
          </a:prstGeom>
          <a:noFill/>
        </p:spPr>
        <p:txBody>
          <a:bodyPr wrap="square">
            <a:spAutoFit/>
          </a:bodyPr>
          <a:lstStyle/>
          <a:p>
            <a:r>
              <a:rPr lang="ja-JP" altLang="en-US" sz="1100"/>
              <a:t>速度</a:t>
            </a:r>
          </a:p>
        </p:txBody>
      </p:sp>
      <p:sp>
        <p:nvSpPr>
          <p:cNvPr id="218" name="テキスト ボックス 217">
            <a:extLst>
              <a:ext uri="{FF2B5EF4-FFF2-40B4-BE49-F238E27FC236}">
                <a16:creationId xmlns:a16="http://schemas.microsoft.com/office/drawing/2014/main" id="{51647A61-A1F4-C00E-0675-8F1F921981F9}"/>
              </a:ext>
            </a:extLst>
          </p:cNvPr>
          <p:cNvSpPr txBox="1"/>
          <p:nvPr/>
        </p:nvSpPr>
        <p:spPr bwMode="gray">
          <a:xfrm>
            <a:off x="5716900" y="5705034"/>
            <a:ext cx="2878988" cy="461665"/>
          </a:xfrm>
          <a:prstGeom prst="rect">
            <a:avLst/>
          </a:prstGeom>
          <a:noFill/>
        </p:spPr>
        <p:txBody>
          <a:bodyPr wrap="square">
            <a:spAutoFit/>
          </a:bodyPr>
          <a:lstStyle/>
          <a:p>
            <a:r>
              <a:rPr lang="ja-JP" altLang="en-US" sz="1200"/>
              <a:t>センサで検知した障害物の手前で停止するよう徐々に減速する制御を行う。</a:t>
            </a:r>
          </a:p>
        </p:txBody>
      </p:sp>
      <p:sp>
        <p:nvSpPr>
          <p:cNvPr id="220" name="四角形: 角を丸くする 219">
            <a:extLst>
              <a:ext uri="{FF2B5EF4-FFF2-40B4-BE49-F238E27FC236}">
                <a16:creationId xmlns:a16="http://schemas.microsoft.com/office/drawing/2014/main" id="{4804ED0D-20C2-2A70-140C-4C42898BE8EA}"/>
              </a:ext>
            </a:extLst>
          </p:cNvPr>
          <p:cNvSpPr/>
          <p:nvPr/>
        </p:nvSpPr>
        <p:spPr bwMode="gray">
          <a:xfrm>
            <a:off x="1936598" y="4489041"/>
            <a:ext cx="484754" cy="298954"/>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1" name="四角形: 角を丸くする 220">
            <a:extLst>
              <a:ext uri="{FF2B5EF4-FFF2-40B4-BE49-F238E27FC236}">
                <a16:creationId xmlns:a16="http://schemas.microsoft.com/office/drawing/2014/main" id="{8C6EF609-010D-912F-E677-EF7A3F72B3B9}"/>
              </a:ext>
            </a:extLst>
          </p:cNvPr>
          <p:cNvSpPr/>
          <p:nvPr/>
        </p:nvSpPr>
        <p:spPr bwMode="gray">
          <a:xfrm>
            <a:off x="1795848" y="4489042"/>
            <a:ext cx="583300" cy="298954"/>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2" name="フローチャート: 手作業 221">
            <a:extLst>
              <a:ext uri="{FF2B5EF4-FFF2-40B4-BE49-F238E27FC236}">
                <a16:creationId xmlns:a16="http://schemas.microsoft.com/office/drawing/2014/main" id="{58D0691E-86B0-5B75-6529-DD5B29E97427}"/>
              </a:ext>
            </a:extLst>
          </p:cNvPr>
          <p:cNvSpPr/>
          <p:nvPr/>
        </p:nvSpPr>
        <p:spPr bwMode="gray">
          <a:xfrm flipH="1">
            <a:off x="2309084" y="4446986"/>
            <a:ext cx="31191" cy="42055"/>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3" name="フローチャート: 手作業 222">
            <a:extLst>
              <a:ext uri="{FF2B5EF4-FFF2-40B4-BE49-F238E27FC236}">
                <a16:creationId xmlns:a16="http://schemas.microsoft.com/office/drawing/2014/main" id="{6C924C1C-395C-E8DC-D1D1-207710D9FE63}"/>
              </a:ext>
            </a:extLst>
          </p:cNvPr>
          <p:cNvSpPr/>
          <p:nvPr/>
        </p:nvSpPr>
        <p:spPr bwMode="gray">
          <a:xfrm rot="10800000" flipH="1">
            <a:off x="2309084" y="4796556"/>
            <a:ext cx="31191" cy="42055"/>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4" name="四角形: 角を丸くする 223">
            <a:extLst>
              <a:ext uri="{FF2B5EF4-FFF2-40B4-BE49-F238E27FC236}">
                <a16:creationId xmlns:a16="http://schemas.microsoft.com/office/drawing/2014/main" id="{699A008E-59FF-4990-FA68-54135314113A}"/>
              </a:ext>
            </a:extLst>
          </p:cNvPr>
          <p:cNvSpPr/>
          <p:nvPr/>
        </p:nvSpPr>
        <p:spPr bwMode="gray">
          <a:xfrm>
            <a:off x="1838052" y="4510069"/>
            <a:ext cx="116471" cy="256899"/>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5" name="平行四辺形 224">
            <a:extLst>
              <a:ext uri="{FF2B5EF4-FFF2-40B4-BE49-F238E27FC236}">
                <a16:creationId xmlns:a16="http://schemas.microsoft.com/office/drawing/2014/main" id="{4E600214-D4D9-B2F1-4BC0-236BB68F3FAF}"/>
              </a:ext>
            </a:extLst>
          </p:cNvPr>
          <p:cNvSpPr/>
          <p:nvPr/>
        </p:nvSpPr>
        <p:spPr bwMode="gray">
          <a:xfrm>
            <a:off x="2379148" y="4751638"/>
            <a:ext cx="37689" cy="31191"/>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26" name="平行四辺形 225">
            <a:extLst>
              <a:ext uri="{FF2B5EF4-FFF2-40B4-BE49-F238E27FC236}">
                <a16:creationId xmlns:a16="http://schemas.microsoft.com/office/drawing/2014/main" id="{D485FA2F-F15E-DD71-39C9-6B0D3A469354}"/>
              </a:ext>
            </a:extLst>
          </p:cNvPr>
          <p:cNvSpPr/>
          <p:nvPr/>
        </p:nvSpPr>
        <p:spPr bwMode="gray">
          <a:xfrm rot="10800000" flipH="1">
            <a:off x="2379148" y="4489040"/>
            <a:ext cx="37689" cy="31191"/>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227" name="直線コネクタ 226">
            <a:extLst>
              <a:ext uri="{FF2B5EF4-FFF2-40B4-BE49-F238E27FC236}">
                <a16:creationId xmlns:a16="http://schemas.microsoft.com/office/drawing/2014/main" id="{122BD126-2721-E4D4-7B95-E5B8C22962B4}"/>
              </a:ext>
            </a:extLst>
          </p:cNvPr>
          <p:cNvCxnSpPr>
            <a:cxnSpLocks/>
          </p:cNvCxnSpPr>
          <p:nvPr/>
        </p:nvCxnSpPr>
        <p:spPr bwMode="gray">
          <a:xfrm>
            <a:off x="1644383" y="4331951"/>
            <a:ext cx="295204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直線コネクタ 227">
            <a:extLst>
              <a:ext uri="{FF2B5EF4-FFF2-40B4-BE49-F238E27FC236}">
                <a16:creationId xmlns:a16="http://schemas.microsoft.com/office/drawing/2014/main" id="{4A662A16-F0B3-52BB-1FD0-3DC95E81CEFB}"/>
              </a:ext>
            </a:extLst>
          </p:cNvPr>
          <p:cNvCxnSpPr>
            <a:cxnSpLocks/>
          </p:cNvCxnSpPr>
          <p:nvPr/>
        </p:nvCxnSpPr>
        <p:spPr bwMode="gray">
          <a:xfrm>
            <a:off x="1644156" y="5488202"/>
            <a:ext cx="295204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直線コネクタ 229">
            <a:extLst>
              <a:ext uri="{FF2B5EF4-FFF2-40B4-BE49-F238E27FC236}">
                <a16:creationId xmlns:a16="http://schemas.microsoft.com/office/drawing/2014/main" id="{B6E5D0F1-2DD1-A6A8-7808-3F82D2FEFF67}"/>
              </a:ext>
            </a:extLst>
          </p:cNvPr>
          <p:cNvCxnSpPr>
            <a:cxnSpLocks/>
          </p:cNvCxnSpPr>
          <p:nvPr/>
        </p:nvCxnSpPr>
        <p:spPr bwMode="gray">
          <a:xfrm>
            <a:off x="1644156" y="4910076"/>
            <a:ext cx="2952047"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33" name="直線コネクタ 232">
            <a:extLst>
              <a:ext uri="{FF2B5EF4-FFF2-40B4-BE49-F238E27FC236}">
                <a16:creationId xmlns:a16="http://schemas.microsoft.com/office/drawing/2014/main" id="{5AC34923-4607-5D79-1999-E66DA6FF3091}"/>
              </a:ext>
            </a:extLst>
          </p:cNvPr>
          <p:cNvCxnSpPr>
            <a:cxnSpLocks/>
          </p:cNvCxnSpPr>
          <p:nvPr/>
        </p:nvCxnSpPr>
        <p:spPr bwMode="gray">
          <a:xfrm>
            <a:off x="1644156" y="5199139"/>
            <a:ext cx="772681" cy="0"/>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36" name="円弧 235">
            <a:extLst>
              <a:ext uri="{FF2B5EF4-FFF2-40B4-BE49-F238E27FC236}">
                <a16:creationId xmlns:a16="http://schemas.microsoft.com/office/drawing/2014/main" id="{07FF860C-1AE9-D19C-BBE4-5D794FD5964D}"/>
              </a:ext>
            </a:extLst>
          </p:cNvPr>
          <p:cNvSpPr/>
          <p:nvPr/>
        </p:nvSpPr>
        <p:spPr bwMode="gray">
          <a:xfrm flipV="1">
            <a:off x="1592222" y="4150817"/>
            <a:ext cx="1633437" cy="1047974"/>
          </a:xfrm>
          <a:prstGeom prst="arc">
            <a:avLst>
              <a:gd name="adj1" fmla="val 16200000"/>
              <a:gd name="adj2" fmla="val 20504304"/>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40" name="円弧 239">
            <a:extLst>
              <a:ext uri="{FF2B5EF4-FFF2-40B4-BE49-F238E27FC236}">
                <a16:creationId xmlns:a16="http://schemas.microsoft.com/office/drawing/2014/main" id="{E7972DB4-F047-9CB1-EA8A-8092422ED23D}"/>
              </a:ext>
            </a:extLst>
          </p:cNvPr>
          <p:cNvSpPr/>
          <p:nvPr/>
        </p:nvSpPr>
        <p:spPr bwMode="gray">
          <a:xfrm rot="10800000" flipV="1">
            <a:off x="3040519" y="4635894"/>
            <a:ext cx="1633437" cy="1047974"/>
          </a:xfrm>
          <a:prstGeom prst="arc">
            <a:avLst>
              <a:gd name="adj1" fmla="val 16200000"/>
              <a:gd name="adj2" fmla="val 20504304"/>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41" name="直線コネクタ 240">
            <a:extLst>
              <a:ext uri="{FF2B5EF4-FFF2-40B4-BE49-F238E27FC236}">
                <a16:creationId xmlns:a16="http://schemas.microsoft.com/office/drawing/2014/main" id="{A2625412-31FD-4AF4-A254-28C4C98A58A4}"/>
              </a:ext>
            </a:extLst>
          </p:cNvPr>
          <p:cNvCxnSpPr>
            <a:cxnSpLocks/>
          </p:cNvCxnSpPr>
          <p:nvPr/>
        </p:nvCxnSpPr>
        <p:spPr bwMode="gray">
          <a:xfrm>
            <a:off x="3848379" y="4635894"/>
            <a:ext cx="772681" cy="0"/>
          </a:xfrm>
          <a:prstGeom prst="line">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四角形: 角を丸くする 34">
            <a:extLst>
              <a:ext uri="{FF2B5EF4-FFF2-40B4-BE49-F238E27FC236}">
                <a16:creationId xmlns:a16="http://schemas.microsoft.com/office/drawing/2014/main" id="{78A41B10-9402-9D49-9A83-6758D23DA0B7}"/>
              </a:ext>
            </a:extLst>
          </p:cNvPr>
          <p:cNvSpPr/>
          <p:nvPr/>
        </p:nvSpPr>
        <p:spPr bwMode="gray">
          <a:xfrm>
            <a:off x="3934188" y="4504344"/>
            <a:ext cx="530544" cy="233338"/>
          </a:xfrm>
          <a:prstGeom prst="roundRect">
            <a:avLst/>
          </a:prstGeom>
          <a:solidFill>
            <a:schemeClr val="tx1">
              <a:lumMod val="50000"/>
              <a:lumOff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6" name="平行四辺形 35">
            <a:extLst>
              <a:ext uri="{FF2B5EF4-FFF2-40B4-BE49-F238E27FC236}">
                <a16:creationId xmlns:a16="http://schemas.microsoft.com/office/drawing/2014/main" id="{87969AD0-1F46-516D-284F-5D51877CFDDA}"/>
              </a:ext>
            </a:extLst>
          </p:cNvPr>
          <p:cNvSpPr/>
          <p:nvPr/>
        </p:nvSpPr>
        <p:spPr bwMode="gray">
          <a:xfrm>
            <a:off x="4419166" y="4692989"/>
            <a:ext cx="41946" cy="37496"/>
          </a:xfrm>
          <a:prstGeom prst="parallelogram">
            <a:avLst>
              <a:gd name="adj" fmla="val 61804"/>
            </a:avLst>
          </a:prstGeom>
          <a:solidFill>
            <a:schemeClr val="bg1"/>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8" name="平行四辺形 47">
            <a:extLst>
              <a:ext uri="{FF2B5EF4-FFF2-40B4-BE49-F238E27FC236}">
                <a16:creationId xmlns:a16="http://schemas.microsoft.com/office/drawing/2014/main" id="{CEC45DCB-1326-968D-6B01-6C3AF34685C2}"/>
              </a:ext>
            </a:extLst>
          </p:cNvPr>
          <p:cNvSpPr/>
          <p:nvPr/>
        </p:nvSpPr>
        <p:spPr bwMode="gray">
          <a:xfrm rot="10800000" flipH="1">
            <a:off x="4419166" y="4509897"/>
            <a:ext cx="41946" cy="37495"/>
          </a:xfrm>
          <a:prstGeom prst="parallelogram">
            <a:avLst>
              <a:gd name="adj" fmla="val 61804"/>
            </a:avLst>
          </a:prstGeom>
          <a:solidFill>
            <a:schemeClr val="bg1"/>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0" name="四角形: 角を丸くする 49">
            <a:extLst>
              <a:ext uri="{FF2B5EF4-FFF2-40B4-BE49-F238E27FC236}">
                <a16:creationId xmlns:a16="http://schemas.microsoft.com/office/drawing/2014/main" id="{8B7A147F-FECA-3D05-8830-08F2E6B95FD9}"/>
              </a:ext>
            </a:extLst>
          </p:cNvPr>
          <p:cNvSpPr/>
          <p:nvPr/>
        </p:nvSpPr>
        <p:spPr bwMode="gray">
          <a:xfrm>
            <a:off x="4014413" y="4515698"/>
            <a:ext cx="330182" cy="210917"/>
          </a:xfrm>
          <a:prstGeom prst="roundRect">
            <a:avLst/>
          </a:prstGeom>
          <a:solidFill>
            <a:schemeClr val="bg1"/>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1" name="四角形: 角を丸くする 50">
            <a:extLst>
              <a:ext uri="{FF2B5EF4-FFF2-40B4-BE49-F238E27FC236}">
                <a16:creationId xmlns:a16="http://schemas.microsoft.com/office/drawing/2014/main" id="{C5E23FE8-2AB8-B0D5-7BE3-28D4873FDC4D}"/>
              </a:ext>
            </a:extLst>
          </p:cNvPr>
          <p:cNvSpPr/>
          <p:nvPr/>
        </p:nvSpPr>
        <p:spPr bwMode="gray">
          <a:xfrm>
            <a:off x="4079900" y="4531179"/>
            <a:ext cx="161678" cy="179670"/>
          </a:xfrm>
          <a:prstGeom prst="roundRect">
            <a:avLst/>
          </a:prstGeom>
          <a:solidFill>
            <a:schemeClr val="tx1">
              <a:lumMod val="50000"/>
              <a:lumOff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54" name="直線コネクタ 53">
            <a:extLst>
              <a:ext uri="{FF2B5EF4-FFF2-40B4-BE49-F238E27FC236}">
                <a16:creationId xmlns:a16="http://schemas.microsoft.com/office/drawing/2014/main" id="{BE2C5A0B-A707-5CB2-C9E0-F815F368669E}"/>
              </a:ext>
            </a:extLst>
          </p:cNvPr>
          <p:cNvCxnSpPr>
            <a:cxnSpLocks/>
          </p:cNvCxnSpPr>
          <p:nvPr/>
        </p:nvCxnSpPr>
        <p:spPr bwMode="gray">
          <a:xfrm rot="600000" flipV="1">
            <a:off x="4014288" y="4536463"/>
            <a:ext cx="82002" cy="143"/>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11CA5B6F-02F1-FD3C-F05F-0CE1335890E8}"/>
              </a:ext>
            </a:extLst>
          </p:cNvPr>
          <p:cNvCxnSpPr>
            <a:cxnSpLocks/>
          </p:cNvCxnSpPr>
          <p:nvPr/>
        </p:nvCxnSpPr>
        <p:spPr bwMode="gray">
          <a:xfrm rot="21000000" flipV="1">
            <a:off x="4014287" y="4708795"/>
            <a:ext cx="82002" cy="143"/>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44B492BE-6ED9-763B-5F36-4028C9619764}"/>
              </a:ext>
            </a:extLst>
          </p:cNvPr>
          <p:cNvCxnSpPr>
            <a:cxnSpLocks/>
          </p:cNvCxnSpPr>
          <p:nvPr/>
        </p:nvCxnSpPr>
        <p:spPr bwMode="gray">
          <a:xfrm rot="480000">
            <a:off x="4236006" y="4703110"/>
            <a:ext cx="109337" cy="143"/>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61007E24-F535-4445-EFC2-0CD6A3D59289}"/>
              </a:ext>
            </a:extLst>
          </p:cNvPr>
          <p:cNvCxnSpPr>
            <a:cxnSpLocks/>
          </p:cNvCxnSpPr>
          <p:nvPr/>
        </p:nvCxnSpPr>
        <p:spPr bwMode="gray">
          <a:xfrm rot="21180000">
            <a:off x="4234322" y="4535370"/>
            <a:ext cx="109337" cy="143"/>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44" name="フローチャート: 手操作入力 243">
            <a:extLst>
              <a:ext uri="{FF2B5EF4-FFF2-40B4-BE49-F238E27FC236}">
                <a16:creationId xmlns:a16="http://schemas.microsoft.com/office/drawing/2014/main" id="{7F8FB8A8-B272-244E-0B66-F7B869373EA4}"/>
              </a:ext>
            </a:extLst>
          </p:cNvPr>
          <p:cNvSpPr/>
          <p:nvPr/>
        </p:nvSpPr>
        <p:spPr bwMode="gray">
          <a:xfrm flipH="1">
            <a:off x="2593864" y="5557039"/>
            <a:ext cx="839574" cy="142852"/>
          </a:xfrm>
          <a:prstGeom prst="flowChartManualInput">
            <a:avLst/>
          </a:prstGeom>
          <a:solidFill>
            <a:srgbClr val="595959"/>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45" name="テキスト ボックス 244">
            <a:extLst>
              <a:ext uri="{FF2B5EF4-FFF2-40B4-BE49-F238E27FC236}">
                <a16:creationId xmlns:a16="http://schemas.microsoft.com/office/drawing/2014/main" id="{6D40A153-73D1-9A8A-0AFB-5F1BAC3370D7}"/>
              </a:ext>
            </a:extLst>
          </p:cNvPr>
          <p:cNvSpPr txBox="1"/>
          <p:nvPr/>
        </p:nvSpPr>
        <p:spPr bwMode="gray">
          <a:xfrm>
            <a:off x="2166976" y="5529034"/>
            <a:ext cx="539114" cy="261610"/>
          </a:xfrm>
          <a:prstGeom prst="rect">
            <a:avLst/>
          </a:prstGeom>
          <a:noFill/>
        </p:spPr>
        <p:txBody>
          <a:bodyPr wrap="square">
            <a:spAutoFit/>
          </a:bodyPr>
          <a:lstStyle/>
          <a:p>
            <a:r>
              <a:rPr lang="ja-JP" altLang="en-US" sz="1100"/>
              <a:t>速度</a:t>
            </a:r>
          </a:p>
        </p:txBody>
      </p:sp>
      <p:cxnSp>
        <p:nvCxnSpPr>
          <p:cNvPr id="247" name="直線コネクタ 246">
            <a:extLst>
              <a:ext uri="{FF2B5EF4-FFF2-40B4-BE49-F238E27FC236}">
                <a16:creationId xmlns:a16="http://schemas.microsoft.com/office/drawing/2014/main" id="{020C9FC8-2FF6-9F01-E82F-C439135A3047}"/>
              </a:ext>
            </a:extLst>
          </p:cNvPr>
          <p:cNvCxnSpPr>
            <a:cxnSpLocks/>
          </p:cNvCxnSpPr>
          <p:nvPr/>
        </p:nvCxnSpPr>
        <p:spPr bwMode="gray">
          <a:xfrm>
            <a:off x="6770903" y="4844898"/>
            <a:ext cx="839573" cy="0"/>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9" name="直線コネクタ 248">
            <a:extLst>
              <a:ext uri="{FF2B5EF4-FFF2-40B4-BE49-F238E27FC236}">
                <a16:creationId xmlns:a16="http://schemas.microsoft.com/office/drawing/2014/main" id="{4E702004-0D03-5CF0-77A9-1C6F45216706}"/>
              </a:ext>
            </a:extLst>
          </p:cNvPr>
          <p:cNvCxnSpPr>
            <a:cxnSpLocks/>
          </p:cNvCxnSpPr>
          <p:nvPr/>
        </p:nvCxnSpPr>
        <p:spPr bwMode="gray">
          <a:xfrm>
            <a:off x="2593865" y="4621013"/>
            <a:ext cx="839573" cy="0"/>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0" name="テキスト ボックス 249">
            <a:extLst>
              <a:ext uri="{FF2B5EF4-FFF2-40B4-BE49-F238E27FC236}">
                <a16:creationId xmlns:a16="http://schemas.microsoft.com/office/drawing/2014/main" id="{061D0CF4-B916-04B7-5B5F-DDCFE57F299C}"/>
              </a:ext>
            </a:extLst>
          </p:cNvPr>
          <p:cNvSpPr txBox="1"/>
          <p:nvPr/>
        </p:nvSpPr>
        <p:spPr bwMode="gray">
          <a:xfrm>
            <a:off x="1809410" y="5826880"/>
            <a:ext cx="2878988" cy="461665"/>
          </a:xfrm>
          <a:prstGeom prst="rect">
            <a:avLst/>
          </a:prstGeom>
          <a:noFill/>
        </p:spPr>
        <p:txBody>
          <a:bodyPr wrap="square">
            <a:spAutoFit/>
          </a:bodyPr>
          <a:lstStyle/>
          <a:p>
            <a:r>
              <a:rPr lang="ja-JP" altLang="en-US" sz="1200"/>
              <a:t>前方の車両やカットインしてくる車両をセンサで検知し、衝突を防ぐために速度を制御する</a:t>
            </a:r>
          </a:p>
        </p:txBody>
      </p:sp>
      <p:cxnSp>
        <p:nvCxnSpPr>
          <p:cNvPr id="20" name="直線コネクタ 19">
            <a:extLst>
              <a:ext uri="{FF2B5EF4-FFF2-40B4-BE49-F238E27FC236}">
                <a16:creationId xmlns:a16="http://schemas.microsoft.com/office/drawing/2014/main" id="{EDAC0A9C-00C9-3FE8-9035-43E014F54F47}"/>
              </a:ext>
            </a:extLst>
          </p:cNvPr>
          <p:cNvCxnSpPr>
            <a:cxnSpLocks/>
          </p:cNvCxnSpPr>
          <p:nvPr/>
        </p:nvCxnSpPr>
        <p:spPr bwMode="gray">
          <a:xfrm>
            <a:off x="5913189" y="2367450"/>
            <a:ext cx="64514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3676262E-6703-39FA-2E54-49828A470632}"/>
              </a:ext>
            </a:extLst>
          </p:cNvPr>
          <p:cNvCxnSpPr>
            <a:cxnSpLocks/>
          </p:cNvCxnSpPr>
          <p:nvPr/>
        </p:nvCxnSpPr>
        <p:spPr bwMode="gray">
          <a:xfrm>
            <a:off x="5913189" y="1958848"/>
            <a:ext cx="208522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AF3DF127-A668-8663-6D82-13562947D5A4}"/>
              </a:ext>
            </a:extLst>
          </p:cNvPr>
          <p:cNvCxnSpPr>
            <a:cxnSpLocks/>
          </p:cNvCxnSpPr>
          <p:nvPr/>
        </p:nvCxnSpPr>
        <p:spPr bwMode="gray">
          <a:xfrm>
            <a:off x="7418139" y="2367450"/>
            <a:ext cx="58027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A68E2230-0C15-2912-547D-947895B37A0E}"/>
              </a:ext>
            </a:extLst>
          </p:cNvPr>
          <p:cNvCxnSpPr>
            <a:cxnSpLocks/>
          </p:cNvCxnSpPr>
          <p:nvPr/>
        </p:nvCxnSpPr>
        <p:spPr bwMode="gray">
          <a:xfrm>
            <a:off x="6558335" y="2357926"/>
            <a:ext cx="0" cy="730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C4E1AA39-EA92-7315-8BE1-0CB1A22D4929}"/>
              </a:ext>
            </a:extLst>
          </p:cNvPr>
          <p:cNvCxnSpPr>
            <a:cxnSpLocks/>
          </p:cNvCxnSpPr>
          <p:nvPr/>
        </p:nvCxnSpPr>
        <p:spPr bwMode="gray">
          <a:xfrm>
            <a:off x="7427664" y="2357926"/>
            <a:ext cx="0" cy="730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正方形/長方形 62">
            <a:extLst>
              <a:ext uri="{FF2B5EF4-FFF2-40B4-BE49-F238E27FC236}">
                <a16:creationId xmlns:a16="http://schemas.microsoft.com/office/drawing/2014/main" id="{F72AE894-9B22-0259-90D1-97588BDFCD53}"/>
              </a:ext>
            </a:extLst>
          </p:cNvPr>
          <p:cNvSpPr/>
          <p:nvPr/>
        </p:nvSpPr>
        <p:spPr bwMode="gray">
          <a:xfrm>
            <a:off x="6166474" y="1985606"/>
            <a:ext cx="1818061" cy="355087"/>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4" name="円弧 63">
            <a:extLst>
              <a:ext uri="{FF2B5EF4-FFF2-40B4-BE49-F238E27FC236}">
                <a16:creationId xmlns:a16="http://schemas.microsoft.com/office/drawing/2014/main" id="{F4DCE18A-FABA-34D3-E7C3-3E7F1FFA6E61}"/>
              </a:ext>
            </a:extLst>
          </p:cNvPr>
          <p:cNvSpPr/>
          <p:nvPr/>
        </p:nvSpPr>
        <p:spPr bwMode="gray">
          <a:xfrm>
            <a:off x="5818790" y="2088270"/>
            <a:ext cx="981428" cy="765919"/>
          </a:xfrm>
          <a:prstGeom prst="arc">
            <a:avLst/>
          </a:prstGeom>
          <a:ln w="19050">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0" name="正方形/長方形 79">
            <a:extLst>
              <a:ext uri="{FF2B5EF4-FFF2-40B4-BE49-F238E27FC236}">
                <a16:creationId xmlns:a16="http://schemas.microsoft.com/office/drawing/2014/main" id="{C4467D1F-BE42-6623-40B2-CE94D888D78A}"/>
              </a:ext>
            </a:extLst>
          </p:cNvPr>
          <p:cNvSpPr/>
          <p:nvPr/>
        </p:nvSpPr>
        <p:spPr bwMode="gray">
          <a:xfrm>
            <a:off x="8096086" y="2042099"/>
            <a:ext cx="668389"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p>
        </p:txBody>
      </p:sp>
      <p:sp>
        <p:nvSpPr>
          <p:cNvPr id="81" name="正方形/長方形 80">
            <a:extLst>
              <a:ext uri="{FF2B5EF4-FFF2-40B4-BE49-F238E27FC236}">
                <a16:creationId xmlns:a16="http://schemas.microsoft.com/office/drawing/2014/main" id="{ACCC73A1-817F-6E9F-1A5C-E01933A1D413}"/>
              </a:ext>
            </a:extLst>
          </p:cNvPr>
          <p:cNvSpPr/>
          <p:nvPr/>
        </p:nvSpPr>
        <p:spPr bwMode="gray">
          <a:xfrm>
            <a:off x="5393771" y="2656433"/>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停止線</a:t>
            </a:r>
          </a:p>
        </p:txBody>
      </p:sp>
      <p:sp>
        <p:nvSpPr>
          <p:cNvPr id="83" name="正方形/長方形 82">
            <a:extLst>
              <a:ext uri="{FF2B5EF4-FFF2-40B4-BE49-F238E27FC236}">
                <a16:creationId xmlns:a16="http://schemas.microsoft.com/office/drawing/2014/main" id="{52307BEF-D84D-6CD6-FAAD-A2FA4C354880}"/>
              </a:ext>
            </a:extLst>
          </p:cNvPr>
          <p:cNvSpPr/>
          <p:nvPr/>
        </p:nvSpPr>
        <p:spPr bwMode="gray">
          <a:xfrm>
            <a:off x="6120382" y="1614466"/>
            <a:ext cx="2393577"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障害物検知機能（注視エリア）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85" name="直線コネクタ 84">
            <a:extLst>
              <a:ext uri="{FF2B5EF4-FFF2-40B4-BE49-F238E27FC236}">
                <a16:creationId xmlns:a16="http://schemas.microsoft.com/office/drawing/2014/main" id="{F3AA11EF-F5F1-BC24-9495-6815388504E2}"/>
              </a:ext>
            </a:extLst>
          </p:cNvPr>
          <p:cNvCxnSpPr>
            <a:cxnSpLocks/>
          </p:cNvCxnSpPr>
          <p:nvPr/>
        </p:nvCxnSpPr>
        <p:spPr bwMode="gray">
          <a:xfrm>
            <a:off x="6993000" y="2367450"/>
            <a:ext cx="0" cy="69852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91" name="四角形: 角を丸くする 90">
            <a:extLst>
              <a:ext uri="{FF2B5EF4-FFF2-40B4-BE49-F238E27FC236}">
                <a16:creationId xmlns:a16="http://schemas.microsoft.com/office/drawing/2014/main" id="{BC0C2D93-681B-4D53-C757-94DBA61DE50F}"/>
              </a:ext>
            </a:extLst>
          </p:cNvPr>
          <p:cNvSpPr/>
          <p:nvPr/>
        </p:nvSpPr>
        <p:spPr bwMode="gray">
          <a:xfrm rot="16200000">
            <a:off x="6587244" y="2603271"/>
            <a:ext cx="392674" cy="242167"/>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2" name="四角形: 角を丸くする 91">
            <a:extLst>
              <a:ext uri="{FF2B5EF4-FFF2-40B4-BE49-F238E27FC236}">
                <a16:creationId xmlns:a16="http://schemas.microsoft.com/office/drawing/2014/main" id="{F42B9CA4-D227-2BD2-A2A1-19067BBCCB88}"/>
              </a:ext>
            </a:extLst>
          </p:cNvPr>
          <p:cNvSpPr/>
          <p:nvPr/>
        </p:nvSpPr>
        <p:spPr bwMode="gray">
          <a:xfrm rot="16200000">
            <a:off x="6547331" y="2677371"/>
            <a:ext cx="472501" cy="242167"/>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3" name="フローチャート: 手作業 92">
            <a:extLst>
              <a:ext uri="{FF2B5EF4-FFF2-40B4-BE49-F238E27FC236}">
                <a16:creationId xmlns:a16="http://schemas.microsoft.com/office/drawing/2014/main" id="{FB073230-C806-7C02-D7A5-B440BBEB6FA4}"/>
              </a:ext>
            </a:extLst>
          </p:cNvPr>
          <p:cNvSpPr/>
          <p:nvPr/>
        </p:nvSpPr>
        <p:spPr bwMode="gray">
          <a:xfrm rot="16200000" flipH="1">
            <a:off x="6632831" y="2589294"/>
            <a:ext cx="25266" cy="34067"/>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8" name="フローチャート: 手作業 107">
            <a:extLst>
              <a:ext uri="{FF2B5EF4-FFF2-40B4-BE49-F238E27FC236}">
                <a16:creationId xmlns:a16="http://schemas.microsoft.com/office/drawing/2014/main" id="{A5F8AB34-3BE3-B43E-01DB-105E5992217F}"/>
              </a:ext>
            </a:extLst>
          </p:cNvPr>
          <p:cNvSpPr/>
          <p:nvPr/>
        </p:nvSpPr>
        <p:spPr bwMode="gray">
          <a:xfrm rot="5400000" flipH="1">
            <a:off x="6915999" y="2589294"/>
            <a:ext cx="25266" cy="34067"/>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9" name="四角形: 角を丸くする 108">
            <a:extLst>
              <a:ext uri="{FF2B5EF4-FFF2-40B4-BE49-F238E27FC236}">
                <a16:creationId xmlns:a16="http://schemas.microsoft.com/office/drawing/2014/main" id="{A747F6EE-612D-A291-D56F-ACC1C920A7AD}"/>
              </a:ext>
            </a:extLst>
          </p:cNvPr>
          <p:cNvSpPr/>
          <p:nvPr/>
        </p:nvSpPr>
        <p:spPr bwMode="gray">
          <a:xfrm rot="16200000">
            <a:off x="6736407" y="2849294"/>
            <a:ext cx="94347" cy="20810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0" name="平行四辺形 109">
            <a:extLst>
              <a:ext uri="{FF2B5EF4-FFF2-40B4-BE49-F238E27FC236}">
                <a16:creationId xmlns:a16="http://schemas.microsoft.com/office/drawing/2014/main" id="{CD1D3F64-04DD-9196-61CA-C13D09F6D73C}"/>
              </a:ext>
            </a:extLst>
          </p:cNvPr>
          <p:cNvSpPr/>
          <p:nvPr/>
        </p:nvSpPr>
        <p:spPr bwMode="gray">
          <a:xfrm rot="16200000">
            <a:off x="6872581" y="2534306"/>
            <a:ext cx="30530" cy="25266"/>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1" name="平行四辺形 110">
            <a:extLst>
              <a:ext uri="{FF2B5EF4-FFF2-40B4-BE49-F238E27FC236}">
                <a16:creationId xmlns:a16="http://schemas.microsoft.com/office/drawing/2014/main" id="{8504D13F-426C-86AE-A1F4-62218109522A}"/>
              </a:ext>
            </a:extLst>
          </p:cNvPr>
          <p:cNvSpPr/>
          <p:nvPr/>
        </p:nvSpPr>
        <p:spPr bwMode="gray">
          <a:xfrm rot="5400000" flipH="1">
            <a:off x="6659865" y="2534307"/>
            <a:ext cx="30530" cy="25266"/>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3" name="四角形: 角を丸くする 112">
            <a:extLst>
              <a:ext uri="{FF2B5EF4-FFF2-40B4-BE49-F238E27FC236}">
                <a16:creationId xmlns:a16="http://schemas.microsoft.com/office/drawing/2014/main" id="{446479FE-258A-BE3C-A90E-EC048FE85831}"/>
              </a:ext>
            </a:extLst>
          </p:cNvPr>
          <p:cNvSpPr/>
          <p:nvPr/>
        </p:nvSpPr>
        <p:spPr bwMode="gray">
          <a:xfrm rot="10800000">
            <a:off x="7412813" y="2036957"/>
            <a:ext cx="530544" cy="233338"/>
          </a:xfrm>
          <a:prstGeom prst="roundRect">
            <a:avLst/>
          </a:prstGeom>
          <a:solidFill>
            <a:schemeClr val="tx1">
              <a:lumMod val="50000"/>
              <a:lumOff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4" name="平行四辺形 113">
            <a:extLst>
              <a:ext uri="{FF2B5EF4-FFF2-40B4-BE49-F238E27FC236}">
                <a16:creationId xmlns:a16="http://schemas.microsoft.com/office/drawing/2014/main" id="{3538E2D2-E5E7-975D-BCAB-141FA7D18326}"/>
              </a:ext>
            </a:extLst>
          </p:cNvPr>
          <p:cNvSpPr/>
          <p:nvPr/>
        </p:nvSpPr>
        <p:spPr bwMode="gray">
          <a:xfrm rot="10800000">
            <a:off x="7416433" y="2044154"/>
            <a:ext cx="41946" cy="37496"/>
          </a:xfrm>
          <a:prstGeom prst="parallelogram">
            <a:avLst>
              <a:gd name="adj" fmla="val 61804"/>
            </a:avLst>
          </a:prstGeom>
          <a:solidFill>
            <a:schemeClr val="bg1"/>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5" name="平行四辺形 114">
            <a:extLst>
              <a:ext uri="{FF2B5EF4-FFF2-40B4-BE49-F238E27FC236}">
                <a16:creationId xmlns:a16="http://schemas.microsoft.com/office/drawing/2014/main" id="{6DA49FC9-23CD-61A5-AFCF-30B3F03DE8BA}"/>
              </a:ext>
            </a:extLst>
          </p:cNvPr>
          <p:cNvSpPr/>
          <p:nvPr/>
        </p:nvSpPr>
        <p:spPr bwMode="gray">
          <a:xfrm flipH="1">
            <a:off x="7416433" y="2227246"/>
            <a:ext cx="41946" cy="37495"/>
          </a:xfrm>
          <a:prstGeom prst="parallelogram">
            <a:avLst>
              <a:gd name="adj" fmla="val 61804"/>
            </a:avLst>
          </a:prstGeom>
          <a:solidFill>
            <a:schemeClr val="bg1"/>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6" name="四角形: 角を丸くする 115">
            <a:extLst>
              <a:ext uri="{FF2B5EF4-FFF2-40B4-BE49-F238E27FC236}">
                <a16:creationId xmlns:a16="http://schemas.microsoft.com/office/drawing/2014/main" id="{3EA7B04D-8B3B-3F0E-C2CC-05F93D1879A5}"/>
              </a:ext>
            </a:extLst>
          </p:cNvPr>
          <p:cNvSpPr/>
          <p:nvPr/>
        </p:nvSpPr>
        <p:spPr bwMode="gray">
          <a:xfrm rot="10800000">
            <a:off x="7532950" y="2048025"/>
            <a:ext cx="330182" cy="210917"/>
          </a:xfrm>
          <a:prstGeom prst="roundRect">
            <a:avLst/>
          </a:prstGeom>
          <a:solidFill>
            <a:schemeClr val="bg1"/>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7" name="四角形: 角を丸くする 116">
            <a:extLst>
              <a:ext uri="{FF2B5EF4-FFF2-40B4-BE49-F238E27FC236}">
                <a16:creationId xmlns:a16="http://schemas.microsoft.com/office/drawing/2014/main" id="{8E01F689-BD3B-D116-5E5B-AB3998550FB4}"/>
              </a:ext>
            </a:extLst>
          </p:cNvPr>
          <p:cNvSpPr/>
          <p:nvPr/>
        </p:nvSpPr>
        <p:spPr bwMode="gray">
          <a:xfrm rot="10800000">
            <a:off x="7635968" y="2063791"/>
            <a:ext cx="161678" cy="179670"/>
          </a:xfrm>
          <a:prstGeom prst="roundRect">
            <a:avLst/>
          </a:prstGeom>
          <a:solidFill>
            <a:schemeClr val="tx1">
              <a:lumMod val="50000"/>
              <a:lumOff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18" name="直線コネクタ 117">
            <a:extLst>
              <a:ext uri="{FF2B5EF4-FFF2-40B4-BE49-F238E27FC236}">
                <a16:creationId xmlns:a16="http://schemas.microsoft.com/office/drawing/2014/main" id="{4B3E4DFB-F4AF-3A31-3A54-6C0DEB3E3347}"/>
              </a:ext>
            </a:extLst>
          </p:cNvPr>
          <p:cNvCxnSpPr>
            <a:cxnSpLocks/>
          </p:cNvCxnSpPr>
          <p:nvPr/>
        </p:nvCxnSpPr>
        <p:spPr bwMode="gray">
          <a:xfrm rot="11400000" flipV="1">
            <a:off x="7781255" y="2238034"/>
            <a:ext cx="82002" cy="143"/>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F9F86B6F-BED3-70E9-4E37-E7B10061609E}"/>
              </a:ext>
            </a:extLst>
          </p:cNvPr>
          <p:cNvCxnSpPr>
            <a:cxnSpLocks/>
          </p:cNvCxnSpPr>
          <p:nvPr/>
        </p:nvCxnSpPr>
        <p:spPr bwMode="gray">
          <a:xfrm rot="10200000" flipV="1">
            <a:off x="7781256" y="2065701"/>
            <a:ext cx="82002" cy="143"/>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F15089C7-2643-1DCB-0907-E878A6EB7F74}"/>
              </a:ext>
            </a:extLst>
          </p:cNvPr>
          <p:cNvCxnSpPr>
            <a:cxnSpLocks/>
          </p:cNvCxnSpPr>
          <p:nvPr/>
        </p:nvCxnSpPr>
        <p:spPr bwMode="gray">
          <a:xfrm rot="11280000">
            <a:off x="7532203" y="2071386"/>
            <a:ext cx="109337" cy="143"/>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a:extLst>
              <a:ext uri="{FF2B5EF4-FFF2-40B4-BE49-F238E27FC236}">
                <a16:creationId xmlns:a16="http://schemas.microsoft.com/office/drawing/2014/main" id="{C6EB5A12-9A8C-1CBD-4248-0BD33E714C14}"/>
              </a:ext>
            </a:extLst>
          </p:cNvPr>
          <p:cNvCxnSpPr>
            <a:cxnSpLocks/>
          </p:cNvCxnSpPr>
          <p:nvPr/>
        </p:nvCxnSpPr>
        <p:spPr bwMode="gray">
          <a:xfrm rot="10380000">
            <a:off x="7533887" y="2239126"/>
            <a:ext cx="109337" cy="143"/>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2" name="テキスト ボックス 121">
            <a:extLst>
              <a:ext uri="{FF2B5EF4-FFF2-40B4-BE49-F238E27FC236}">
                <a16:creationId xmlns:a16="http://schemas.microsoft.com/office/drawing/2014/main" id="{D61309C1-C79B-83C9-67AE-F25EB27D5830}"/>
              </a:ext>
            </a:extLst>
          </p:cNvPr>
          <p:cNvSpPr txBox="1"/>
          <p:nvPr/>
        </p:nvSpPr>
        <p:spPr bwMode="gray">
          <a:xfrm>
            <a:off x="5716900" y="3220358"/>
            <a:ext cx="3153452" cy="646331"/>
          </a:xfrm>
          <a:prstGeom prst="rect">
            <a:avLst/>
          </a:prstGeom>
          <a:noFill/>
        </p:spPr>
        <p:txBody>
          <a:bodyPr wrap="square">
            <a:spAutoFit/>
          </a:bodyPr>
          <a:lstStyle/>
          <a:p>
            <a:r>
              <a:rPr lang="en-US" altLang="ja-JP" sz="1200" dirty="0"/>
              <a:t>××</a:t>
            </a:r>
            <a:r>
              <a:rPr lang="ja-JP" altLang="en-US" sz="1200"/>
              <a:t>により注視エリアや仮想停止線を設定し、注視エリアに物標を検出した場合、仮想停止線にむけて減速を行う。</a:t>
            </a:r>
          </a:p>
        </p:txBody>
      </p:sp>
      <p:sp>
        <p:nvSpPr>
          <p:cNvPr id="124" name="正方形/長方形 123">
            <a:extLst>
              <a:ext uri="{FF2B5EF4-FFF2-40B4-BE49-F238E27FC236}">
                <a16:creationId xmlns:a16="http://schemas.microsoft.com/office/drawing/2014/main" id="{645F29F9-D5B0-6FEA-2A69-F572D22D9591}"/>
              </a:ext>
            </a:extLst>
          </p:cNvPr>
          <p:cNvSpPr/>
          <p:nvPr/>
        </p:nvSpPr>
        <p:spPr bwMode="gray">
          <a:xfrm>
            <a:off x="6673960" y="1105060"/>
            <a:ext cx="2704726" cy="45314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5" name="正方形/長方形 124">
            <a:extLst>
              <a:ext uri="{FF2B5EF4-FFF2-40B4-BE49-F238E27FC236}">
                <a16:creationId xmlns:a16="http://schemas.microsoft.com/office/drawing/2014/main" id="{7E10EFF4-67A9-2BC6-4F3E-4118095704B5}"/>
              </a:ext>
            </a:extLst>
          </p:cNvPr>
          <p:cNvSpPr/>
          <p:nvPr/>
        </p:nvSpPr>
        <p:spPr bwMode="gray">
          <a:xfrm>
            <a:off x="7732104" y="1004610"/>
            <a:ext cx="578588" cy="20089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凡例</a:t>
            </a:r>
          </a:p>
        </p:txBody>
      </p:sp>
      <p:grpSp>
        <p:nvGrpSpPr>
          <p:cNvPr id="126" name="グループ化 125">
            <a:extLst>
              <a:ext uri="{FF2B5EF4-FFF2-40B4-BE49-F238E27FC236}">
                <a16:creationId xmlns:a16="http://schemas.microsoft.com/office/drawing/2014/main" id="{6EB0EB27-ABA2-F27A-9A9D-AC338EBDA5D7}"/>
              </a:ext>
            </a:extLst>
          </p:cNvPr>
          <p:cNvGrpSpPr/>
          <p:nvPr/>
        </p:nvGrpSpPr>
        <p:grpSpPr>
          <a:xfrm>
            <a:off x="6728665" y="1290517"/>
            <a:ext cx="308415" cy="193097"/>
            <a:chOff x="1822116" y="2182374"/>
            <a:chExt cx="916860" cy="574041"/>
          </a:xfrm>
        </p:grpSpPr>
        <p:sp>
          <p:nvSpPr>
            <p:cNvPr id="141" name="四角形: 角を丸くする 140">
              <a:extLst>
                <a:ext uri="{FF2B5EF4-FFF2-40B4-BE49-F238E27FC236}">
                  <a16:creationId xmlns:a16="http://schemas.microsoft.com/office/drawing/2014/main" id="{D0AD50F5-7B82-50AE-6AEB-58FB3CD7C122}"/>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2" name="四角形: 角を丸くする 141">
              <a:extLst>
                <a:ext uri="{FF2B5EF4-FFF2-40B4-BE49-F238E27FC236}">
                  <a16:creationId xmlns:a16="http://schemas.microsoft.com/office/drawing/2014/main" id="{E34B5CE0-8BED-8B4B-C711-53D144B31E06}"/>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3" name="フローチャート: 手作業 142">
              <a:extLst>
                <a:ext uri="{FF2B5EF4-FFF2-40B4-BE49-F238E27FC236}">
                  <a16:creationId xmlns:a16="http://schemas.microsoft.com/office/drawing/2014/main" id="{AD3A84E7-08D3-A274-37DC-073283AF27A4}"/>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4" name="フローチャート: 手作業 143">
              <a:extLst>
                <a:ext uri="{FF2B5EF4-FFF2-40B4-BE49-F238E27FC236}">
                  <a16:creationId xmlns:a16="http://schemas.microsoft.com/office/drawing/2014/main" id="{3C267A0F-5C96-DEC5-4643-609BDF48E83E}"/>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5" name="四角形: 角を丸くする 144">
              <a:extLst>
                <a:ext uri="{FF2B5EF4-FFF2-40B4-BE49-F238E27FC236}">
                  <a16:creationId xmlns:a16="http://schemas.microsoft.com/office/drawing/2014/main" id="{64892AF7-3DFD-A7A8-4135-D8121A76D1A6}"/>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6" name="平行四辺形 145">
              <a:extLst>
                <a:ext uri="{FF2B5EF4-FFF2-40B4-BE49-F238E27FC236}">
                  <a16:creationId xmlns:a16="http://schemas.microsoft.com/office/drawing/2014/main" id="{9883685D-C125-0E5A-5395-68320F690ACE}"/>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7" name="平行四辺形 146">
              <a:extLst>
                <a:ext uri="{FF2B5EF4-FFF2-40B4-BE49-F238E27FC236}">
                  <a16:creationId xmlns:a16="http://schemas.microsoft.com/office/drawing/2014/main" id="{C26277F1-D0D9-AE78-C080-2A3CE83CF94D}"/>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127" name="正方形/長方形 126">
            <a:extLst>
              <a:ext uri="{FF2B5EF4-FFF2-40B4-BE49-F238E27FC236}">
                <a16:creationId xmlns:a16="http://schemas.microsoft.com/office/drawing/2014/main" id="{CBA898DC-E8C1-D56B-5F22-25AFC87BE743}"/>
              </a:ext>
            </a:extLst>
          </p:cNvPr>
          <p:cNvSpPr/>
          <p:nvPr/>
        </p:nvSpPr>
        <p:spPr bwMode="gray">
          <a:xfrm>
            <a:off x="7048602" y="1265873"/>
            <a:ext cx="37175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自車</a:t>
            </a:r>
          </a:p>
        </p:txBody>
      </p:sp>
      <p:cxnSp>
        <p:nvCxnSpPr>
          <p:cNvPr id="128" name="直線コネクタ 127">
            <a:extLst>
              <a:ext uri="{FF2B5EF4-FFF2-40B4-BE49-F238E27FC236}">
                <a16:creationId xmlns:a16="http://schemas.microsoft.com/office/drawing/2014/main" id="{8FA499C1-CCAD-DE77-2A33-3E3CE4525F75}"/>
              </a:ext>
            </a:extLst>
          </p:cNvPr>
          <p:cNvCxnSpPr>
            <a:cxnSpLocks/>
          </p:cNvCxnSpPr>
          <p:nvPr/>
        </p:nvCxnSpPr>
        <p:spPr bwMode="gray">
          <a:xfrm>
            <a:off x="7488929" y="1374150"/>
            <a:ext cx="212641" cy="0"/>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9" name="正方形/長方形 128">
            <a:extLst>
              <a:ext uri="{FF2B5EF4-FFF2-40B4-BE49-F238E27FC236}">
                <a16:creationId xmlns:a16="http://schemas.microsoft.com/office/drawing/2014/main" id="{3CD13AEE-9965-8ECC-EB15-4B6EA62DDFBC}"/>
              </a:ext>
            </a:extLst>
          </p:cNvPr>
          <p:cNvSpPr/>
          <p:nvPr/>
        </p:nvSpPr>
        <p:spPr bwMode="gray">
          <a:xfrm>
            <a:off x="7688408" y="1258898"/>
            <a:ext cx="622283"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走行経路</a:t>
            </a:r>
          </a:p>
        </p:txBody>
      </p:sp>
      <p:sp>
        <p:nvSpPr>
          <p:cNvPr id="130" name="正方形/長方形 129">
            <a:extLst>
              <a:ext uri="{FF2B5EF4-FFF2-40B4-BE49-F238E27FC236}">
                <a16:creationId xmlns:a16="http://schemas.microsoft.com/office/drawing/2014/main" id="{253CEE18-3371-D8AF-F79D-C618E929CBD7}"/>
              </a:ext>
            </a:extLst>
          </p:cNvPr>
          <p:cNvSpPr/>
          <p:nvPr/>
        </p:nvSpPr>
        <p:spPr bwMode="gray">
          <a:xfrm>
            <a:off x="8652827" y="1258898"/>
            <a:ext cx="668389"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p>
        </p:txBody>
      </p:sp>
      <p:sp>
        <p:nvSpPr>
          <p:cNvPr id="140" name="正方形/長方形 139">
            <a:extLst>
              <a:ext uri="{FF2B5EF4-FFF2-40B4-BE49-F238E27FC236}">
                <a16:creationId xmlns:a16="http://schemas.microsoft.com/office/drawing/2014/main" id="{40344F24-E5F1-9C8F-ACE9-3B776A69164C}"/>
              </a:ext>
            </a:extLst>
          </p:cNvPr>
          <p:cNvSpPr/>
          <p:nvPr/>
        </p:nvSpPr>
        <p:spPr bwMode="gray">
          <a:xfrm>
            <a:off x="8420895" y="1293453"/>
            <a:ext cx="231932" cy="147274"/>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 name="吹き出し: 四角形 4">
            <a:extLst>
              <a:ext uri="{FF2B5EF4-FFF2-40B4-BE49-F238E27FC236}">
                <a16:creationId xmlns:a16="http://schemas.microsoft.com/office/drawing/2014/main" id="{BA9B7C34-4C0C-E1FF-C6D2-BD3A75A5C01C}"/>
              </a:ext>
            </a:extLst>
          </p:cNvPr>
          <p:cNvSpPr/>
          <p:nvPr/>
        </p:nvSpPr>
        <p:spPr bwMode="gray">
          <a:xfrm>
            <a:off x="592236" y="913273"/>
            <a:ext cx="3224388" cy="641753"/>
          </a:xfrm>
          <a:prstGeom prst="wedgeRectCallout">
            <a:avLst>
              <a:gd name="adj1" fmla="val -16151"/>
              <a:gd name="adj2" fmla="val 84120"/>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前頁で記載した</a:t>
            </a:r>
            <a:r>
              <a:rPr kumimoji="1" lang="en-US" altLang="ja-JP" sz="1200" b="0" i="0" u="none" strike="noStrike" kern="1200" cap="none" spc="0" normalizeH="0" baseline="0" noProof="0" dirty="0">
                <a:ln>
                  <a:noFill/>
                </a:ln>
                <a:solidFill>
                  <a:schemeClr val="bg1"/>
                </a:solidFill>
                <a:effectLst/>
                <a:uLnTx/>
                <a:uFillTx/>
                <a:latin typeface="+mn-lt"/>
                <a:ea typeface="+mn-ea"/>
                <a:cs typeface="+mn-cs"/>
              </a:rPr>
              <a:t>『</a:t>
            </a:r>
            <a:r>
              <a:rPr kumimoji="1" lang="zh-TW" altLang="en-US" sz="1200" b="0" i="0" u="none" strike="noStrike" kern="1200" cap="none" spc="0" normalizeH="0" baseline="0" noProof="0" dirty="0">
                <a:ln>
                  <a:noFill/>
                </a:ln>
                <a:solidFill>
                  <a:schemeClr val="bg1"/>
                </a:solidFill>
                <a:effectLst/>
                <a:uLnTx/>
                <a:uFillTx/>
                <a:latin typeface="+mn-lt"/>
                <a:ea typeface="+mn-ea"/>
                <a:cs typeface="+mn-cs"/>
              </a:rPr>
              <a:t>自動運行装置</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が実行可能な動的運転タスク</a:t>
            </a:r>
            <a:r>
              <a:rPr kumimoji="1" lang="en-US" altLang="ja-JP" sz="1200" b="0" i="0" u="none" strike="noStrike" kern="1200" cap="none" spc="0" normalizeH="0" baseline="0" noProof="0" dirty="0">
                <a:ln>
                  <a:noFill/>
                </a:ln>
                <a:solidFill>
                  <a:schemeClr val="bg1"/>
                </a:solidFill>
                <a:effectLst/>
                <a:uLnTx/>
                <a:uFillTx/>
                <a:latin typeface="+mn-lt"/>
                <a:ea typeface="+mn-ea"/>
                <a:cs typeface="+mn-cs"/>
              </a:rPr>
              <a:t>』</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について、その内容及び当該機能が動作する条件について抜け漏れなく記載すること</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吹き出し: 四角形 6">
            <a:extLst>
              <a:ext uri="{FF2B5EF4-FFF2-40B4-BE49-F238E27FC236}">
                <a16:creationId xmlns:a16="http://schemas.microsoft.com/office/drawing/2014/main" id="{30BFEF1C-78B9-DDAF-6763-4A1F5C47881B}"/>
              </a:ext>
            </a:extLst>
          </p:cNvPr>
          <p:cNvSpPr/>
          <p:nvPr/>
        </p:nvSpPr>
        <p:spPr bwMode="gray">
          <a:xfrm>
            <a:off x="3932006" y="908569"/>
            <a:ext cx="1509481" cy="641753"/>
          </a:xfrm>
          <a:prstGeom prst="wedgeRectCallout">
            <a:avLst>
              <a:gd name="adj1" fmla="val -16151"/>
              <a:gd name="adj2" fmla="val 84120"/>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必要に応じてページを追加してください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3090276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28</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2-(3). </a:t>
            </a:r>
            <a:r>
              <a:rPr lang="zh-TW" altLang="en-US">
                <a:latin typeface="+mn-ea"/>
              </a:rPr>
              <a:t>自動運行装置</a:t>
            </a:r>
            <a:r>
              <a:rPr lang="ja-JP" altLang="en-US">
                <a:latin typeface="+mn-ea"/>
              </a:rPr>
              <a:t>の機能</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自己位置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推定方法</a:t>
            </a:r>
            <a:endParaRPr kumimoji="1" lang="en-US" altLang="ja-JP" sz="1400" b="1" dirty="0">
              <a:solidFill>
                <a:schemeClr val="bg1"/>
              </a:solidFill>
              <a:latin typeface="+mn-lt"/>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3779893"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自己位置推定機能</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方式：</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861768" lvl="2" indent="-171450" defTabSz="990564" fontAlgn="auto">
              <a:spcBef>
                <a:spcPts val="300"/>
              </a:spcBef>
              <a:spcAft>
                <a:spcPts val="0"/>
              </a:spcAft>
              <a:buSzPct val="100000"/>
              <a:buFont typeface="Arial" panose="020B0604020202020204" pitchFamily="34" charset="0"/>
              <a:buChar char="•"/>
            </a:pPr>
            <a:r>
              <a:rPr kumimoji="1" lang="en-US" altLang="ja-JP" sz="1100" i="0" u="none" strike="noStrike" kern="1200" cap="none" spc="0" normalizeH="0" baseline="0" noProof="0" dirty="0">
                <a:ln>
                  <a:noFill/>
                </a:ln>
                <a:solidFill>
                  <a:prstClr val="black"/>
                </a:solidFill>
                <a:effectLst/>
                <a:uLnTx/>
                <a:uFillTx/>
                <a:latin typeface="+mn-lt"/>
                <a:ea typeface="+mn-ea"/>
                <a:cs typeface="+mn-cs"/>
              </a:rPr>
              <a:t>NDT(Normal Distributions Transform) Scan Matching</a:t>
            </a:r>
            <a:r>
              <a:rPr kumimoji="1" lang="ja-JP" altLang="en-US" sz="1100" i="0" u="none" strike="noStrike" kern="1200" cap="none" spc="0" normalizeH="0" baseline="0" noProof="0" dirty="0">
                <a:ln>
                  <a:noFill/>
                </a:ln>
                <a:solidFill>
                  <a:prstClr val="black"/>
                </a:solidFill>
                <a:effectLst/>
                <a:uLnTx/>
                <a:uFillTx/>
                <a:latin typeface="+mn-lt"/>
                <a:ea typeface="+mn-ea"/>
                <a:cs typeface="+mn-cs"/>
              </a:rPr>
              <a:t>法による自己位置推定　</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861768" lvl="2" indent="-171450" defTabSz="990564" fontAlgn="auto">
              <a:spcBef>
                <a:spcPts val="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RTK-GNSS</a:t>
            </a:r>
          </a:p>
          <a:p>
            <a:pPr marL="861768" lvl="2" indent="-171450" defTabSz="990564" fontAlgn="auto">
              <a:spcBef>
                <a:spcPts val="0"/>
              </a:spcBef>
              <a:spcAft>
                <a:spcPts val="0"/>
              </a:spcAft>
              <a:buSzPct val="100000"/>
              <a:buFont typeface="Arial" panose="020B0604020202020204" pitchFamily="34" charset="0"/>
              <a:buChar char="•"/>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磁気マーカー（一部区間のみ）</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861768" lvl="2" indent="-171450" defTabSz="990564" fontAlgn="auto">
              <a:spcBef>
                <a:spcPts val="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IMU</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i="0" u="none" strike="noStrike" kern="1200" cap="none" spc="0" normalizeH="0" baseline="0" noProof="0" dirty="0">
                <a:ln>
                  <a:noFill/>
                </a:ln>
                <a:solidFill>
                  <a:prstClr val="black"/>
                </a:solidFill>
                <a:effectLst/>
                <a:uLnTx/>
                <a:uFillTx/>
                <a:latin typeface="+mn-lt"/>
                <a:ea typeface="+mn-ea"/>
                <a:cs typeface="+mn-cs"/>
              </a:rPr>
              <a:t>慣性計測装置</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入力：地図点群、センサ点群、</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EKF(Extended Kalman Filter)</a:t>
            </a:r>
            <a:r>
              <a:rPr kumimoji="1" lang="ja-JP" altLang="en-US" sz="1100" i="0" u="none" strike="noStrike" kern="1200" cap="none" spc="0" normalizeH="0" baseline="0" noProof="0" dirty="0">
                <a:ln>
                  <a:noFill/>
                </a:ln>
                <a:solidFill>
                  <a:prstClr val="black"/>
                </a:solidFill>
                <a:effectLst/>
                <a:uLnTx/>
                <a:uFillTx/>
                <a:latin typeface="+mn-lt"/>
                <a:ea typeface="+mn-ea"/>
                <a:cs typeface="+mn-cs"/>
              </a:rPr>
              <a:t>で推定した自己位置</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出力：自己位置、自己位置推定の確からしさ</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スコア</a:t>
            </a:r>
            <a:r>
              <a:rPr kumimoji="1" lang="en-US" altLang="ja-JP" sz="1100" dirty="0">
                <a:solidFill>
                  <a:prstClr val="black"/>
                </a:solidFill>
                <a:latin typeface="+mn-lt"/>
                <a:cs typeface="+mn-cs"/>
              </a:rPr>
              <a:t>)</a:t>
            </a: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バックアップ：</a:t>
            </a:r>
            <a:r>
              <a:rPr kumimoji="1" lang="en-US" altLang="ja-JP" sz="1100" dirty="0">
                <a:solidFill>
                  <a:prstClr val="black"/>
                </a:solidFill>
                <a:latin typeface="+mn-lt"/>
                <a:cs typeface="+mn-cs"/>
              </a:rPr>
              <a:t>RTK-GNSS</a:t>
            </a:r>
            <a:r>
              <a:rPr kumimoji="1" lang="ja-JP" altLang="en-US" sz="1100" dirty="0">
                <a:solidFill>
                  <a:prstClr val="black"/>
                </a:solidFill>
                <a:latin typeface="+mn-lt"/>
                <a:cs typeface="+mn-cs"/>
              </a:rPr>
              <a:t>と</a:t>
            </a:r>
            <a:r>
              <a:rPr kumimoji="1" lang="en-US" altLang="ja-JP" sz="1100" dirty="0">
                <a:solidFill>
                  <a:prstClr val="black"/>
                </a:solidFill>
                <a:latin typeface="+mn-lt"/>
                <a:cs typeface="+mn-cs"/>
              </a:rPr>
              <a:t>IMU</a:t>
            </a:r>
            <a:r>
              <a:rPr kumimoji="1" lang="ja-JP" altLang="en-US" sz="1100" dirty="0">
                <a:solidFill>
                  <a:prstClr val="black"/>
                </a:solidFill>
                <a:latin typeface="+mn-lt"/>
                <a:cs typeface="+mn-cs"/>
              </a:rPr>
              <a:t>を組み合わせる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地図の種類：ポイントクラウド</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自己位置推定の方式</a:t>
            </a:r>
            <a:endParaRPr kumimoji="1" lang="en-US" altLang="ja-JP" sz="1200" b="1" dirty="0">
              <a:solidFill>
                <a:prstClr val="black"/>
              </a:solidFill>
              <a:latin typeface="+mn-lt"/>
              <a:cs typeface="+mn-cs"/>
            </a:endParaRPr>
          </a:p>
          <a:p>
            <a:pPr marL="260550" lvl="1" defTabSz="990564" fontAlgn="auto">
              <a:spcBef>
                <a:spcPts val="300"/>
              </a:spcBef>
              <a:spcAft>
                <a:spcPts val="0"/>
              </a:spcAft>
              <a:buSzPct val="100000"/>
            </a:pPr>
            <a:r>
              <a:rPr kumimoji="1" lang="en-US" altLang="ja-JP" sz="1200" dirty="0">
                <a:solidFill>
                  <a:prstClr val="black"/>
                </a:solidFill>
                <a:latin typeface="+mn-lt"/>
                <a:cs typeface="+mn-cs"/>
              </a:rPr>
              <a:t>【</a:t>
            </a:r>
            <a:r>
              <a:rPr kumimoji="1" lang="ja-JP" altLang="en-US" sz="1200" dirty="0">
                <a:solidFill>
                  <a:prstClr val="black"/>
                </a:solidFill>
                <a:latin typeface="+mn-lt"/>
                <a:cs typeface="+mn-cs"/>
              </a:rPr>
              <a:t>通常時</a:t>
            </a:r>
            <a:r>
              <a:rPr kumimoji="1" lang="en-US" altLang="ja-JP" sz="1200" dirty="0">
                <a:solidFill>
                  <a:prstClr val="black"/>
                </a:solidFill>
                <a:latin typeface="+mn-lt"/>
                <a:cs typeface="+mn-cs"/>
              </a:rPr>
              <a:t>】</a:t>
            </a:r>
          </a:p>
          <a:p>
            <a:pPr marL="260550" lvl="1" defTabSz="990564" fontAlgn="auto">
              <a:spcBef>
                <a:spcPts val="300"/>
              </a:spcBef>
              <a:spcAft>
                <a:spcPts val="0"/>
              </a:spcAft>
              <a:buSzPct val="100000"/>
            </a:pPr>
            <a:r>
              <a:rPr kumimoji="1" lang="ja-JP" altLang="en-US" sz="1200" i="0" u="none" strike="noStrike" kern="1200" cap="none" spc="0" normalizeH="0" baseline="0" noProof="0" dirty="0">
                <a:ln>
                  <a:noFill/>
                </a:ln>
                <a:solidFill>
                  <a:prstClr val="black"/>
                </a:solidFill>
                <a:effectLst/>
                <a:uLnTx/>
                <a:uFillTx/>
                <a:latin typeface="+mn-lt"/>
                <a:ea typeface="+mn-ea"/>
                <a:cs typeface="+mn-cs"/>
              </a:rPr>
              <a:t>地図点群・センサ点群により自己位置推定を行い、</a:t>
            </a:r>
            <a:br>
              <a:rPr kumimoji="1" lang="en-US" altLang="ja-JP" sz="1200" i="0" u="none" strike="noStrike" kern="1200" cap="none" spc="0" normalizeH="0" baseline="0" noProof="0" dirty="0">
                <a:ln>
                  <a:noFill/>
                </a:ln>
                <a:solidFill>
                  <a:prstClr val="black"/>
                </a:solidFill>
                <a:effectLst/>
                <a:uLnTx/>
                <a:uFillTx/>
                <a:latin typeface="+mn-lt"/>
                <a:ea typeface="+mn-ea"/>
                <a:cs typeface="+mn-cs"/>
              </a:rPr>
            </a:br>
            <a:r>
              <a:rPr kumimoji="1" lang="ja-JP" altLang="en-US" sz="1200" i="0" u="none" strike="noStrike" kern="1200" cap="none" spc="0" normalizeH="0" baseline="0" noProof="0" dirty="0">
                <a:ln>
                  <a:noFill/>
                </a:ln>
                <a:solidFill>
                  <a:prstClr val="black"/>
                </a:solidFill>
                <a:effectLst/>
                <a:uLnTx/>
                <a:uFillTx/>
                <a:latin typeface="+mn-lt"/>
                <a:ea typeface="+mn-ea"/>
                <a:cs typeface="+mn-cs"/>
              </a:rPr>
              <a:t>自動走行する。</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a:p>
            <a:pPr marL="260550" lvl="1" defTabSz="990564" fontAlgn="auto">
              <a:spcBef>
                <a:spcPts val="300"/>
              </a:spcBef>
              <a:spcAft>
                <a:spcPts val="0"/>
              </a:spcAft>
              <a:buSzPct val="100000"/>
            </a:pPr>
            <a:endParaRPr kumimoji="1" lang="en-US" altLang="ja-JP" sz="1200" dirty="0">
              <a:solidFill>
                <a:prstClr val="black"/>
              </a:solidFill>
              <a:latin typeface="+mn-lt"/>
              <a:cs typeface="+mn-cs"/>
            </a:endParaRPr>
          </a:p>
          <a:p>
            <a:pPr marL="260550" lvl="1" defTabSz="990564" fontAlgn="auto">
              <a:spcBef>
                <a:spcPts val="300"/>
              </a:spcBef>
              <a:spcAft>
                <a:spcPts val="0"/>
              </a:spcAft>
              <a:buSzPct val="100000"/>
            </a:pPr>
            <a:r>
              <a:rPr kumimoji="1" lang="en-US" altLang="ja-JP" sz="1200" dirty="0">
                <a:solidFill>
                  <a:prstClr val="black"/>
                </a:solidFill>
                <a:latin typeface="+mn-lt"/>
                <a:cs typeface="+mn-cs"/>
              </a:rPr>
              <a:t>【MRM</a:t>
            </a:r>
            <a:r>
              <a:rPr kumimoji="1" lang="ja-JP" altLang="en-US" sz="1200" dirty="0">
                <a:solidFill>
                  <a:prstClr val="black"/>
                </a:solidFill>
                <a:latin typeface="+mn-lt"/>
                <a:cs typeface="+mn-cs"/>
              </a:rPr>
              <a:t>移行時</a:t>
            </a:r>
            <a:r>
              <a:rPr kumimoji="1" lang="en-US" altLang="ja-JP" sz="1200" dirty="0">
                <a:solidFill>
                  <a:prstClr val="black"/>
                </a:solidFill>
                <a:latin typeface="+mn-lt"/>
                <a:cs typeface="+mn-cs"/>
              </a:rPr>
              <a:t>】</a:t>
            </a: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200" dirty="0">
                <a:solidFill>
                  <a:prstClr val="black"/>
                </a:solidFill>
                <a:latin typeface="+mn-lt"/>
                <a:cs typeface="+mn-cs"/>
              </a:rPr>
              <a:t>LiDAR</a:t>
            </a:r>
            <a:r>
              <a:rPr kumimoji="1" lang="ja-JP" altLang="en-US" sz="1200" dirty="0">
                <a:solidFill>
                  <a:prstClr val="black"/>
                </a:solidFill>
                <a:latin typeface="+mn-lt"/>
                <a:cs typeface="+mn-cs"/>
              </a:rPr>
              <a:t>故障時以外：</a:t>
            </a:r>
            <a:r>
              <a:rPr kumimoji="1" lang="ja-JP" altLang="en-US" sz="1200" i="0" u="none" strike="noStrike" kern="1200" cap="none" spc="0" normalizeH="0" baseline="0" noProof="0" dirty="0">
                <a:ln>
                  <a:noFill/>
                </a:ln>
                <a:solidFill>
                  <a:prstClr val="black"/>
                </a:solidFill>
                <a:effectLst/>
                <a:uLnTx/>
                <a:uFillTx/>
                <a:latin typeface="+mn-lt"/>
                <a:ea typeface="+mn-ea"/>
                <a:cs typeface="+mn-cs"/>
              </a:rPr>
              <a:t>地図点群・センサ点群により</a:t>
            </a:r>
            <a:br>
              <a:rPr kumimoji="1" lang="en-US" altLang="ja-JP" sz="1200" i="0" u="none" strike="noStrike" kern="1200" cap="none" spc="0" normalizeH="0" baseline="0" noProof="0" dirty="0">
                <a:ln>
                  <a:noFill/>
                </a:ln>
                <a:solidFill>
                  <a:prstClr val="black"/>
                </a:solidFill>
                <a:effectLst/>
                <a:uLnTx/>
                <a:uFillTx/>
                <a:latin typeface="+mn-lt"/>
                <a:ea typeface="+mn-ea"/>
                <a:cs typeface="+mn-cs"/>
              </a:rPr>
            </a:br>
            <a:r>
              <a:rPr kumimoji="1" lang="ja-JP" altLang="en-US" sz="1200" i="0" u="none" strike="noStrike" kern="1200" cap="none" spc="0" normalizeH="0" baseline="0" noProof="0" dirty="0">
                <a:ln>
                  <a:noFill/>
                </a:ln>
                <a:solidFill>
                  <a:prstClr val="black"/>
                </a:solidFill>
                <a:effectLst/>
                <a:uLnTx/>
                <a:uFillTx/>
                <a:latin typeface="+mn-lt"/>
                <a:ea typeface="+mn-ea"/>
                <a:cs typeface="+mn-cs"/>
              </a:rPr>
              <a:t>近辺に停車する。</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200" dirty="0">
                <a:solidFill>
                  <a:prstClr val="black"/>
                </a:solidFill>
                <a:latin typeface="+mn-lt"/>
                <a:cs typeface="+mn-cs"/>
              </a:rPr>
              <a:t>LiDAR</a:t>
            </a:r>
            <a:r>
              <a:rPr kumimoji="1" lang="ja-JP" altLang="en-US" sz="1200" dirty="0">
                <a:solidFill>
                  <a:prstClr val="black"/>
                </a:solidFill>
                <a:latin typeface="+mn-lt"/>
                <a:cs typeface="+mn-cs"/>
              </a:rPr>
              <a:t>の故障時：磁気マーカー設置区間であれば</a:t>
            </a:r>
            <a:br>
              <a:rPr kumimoji="1" lang="en-US" altLang="ja-JP" sz="1200" dirty="0">
                <a:solidFill>
                  <a:prstClr val="black"/>
                </a:solidFill>
                <a:latin typeface="+mn-lt"/>
                <a:cs typeface="+mn-cs"/>
              </a:rPr>
            </a:br>
            <a:r>
              <a:rPr kumimoji="1" lang="ja-JP" altLang="en-US" sz="1200" dirty="0">
                <a:solidFill>
                  <a:prstClr val="black"/>
                </a:solidFill>
                <a:latin typeface="+mn-lt"/>
                <a:cs typeface="+mn-cs"/>
              </a:rPr>
              <a:t>磁気マーカーを、それ以外の区間であれば</a:t>
            </a:r>
            <a:r>
              <a:rPr kumimoji="1" lang="en-US" altLang="ja-JP" sz="1200" dirty="0">
                <a:solidFill>
                  <a:prstClr val="black"/>
                </a:solidFill>
                <a:latin typeface="+mn-lt"/>
                <a:cs typeface="+mn-cs"/>
              </a:rPr>
              <a:t>RTK-GNSS</a:t>
            </a:r>
            <a:br>
              <a:rPr kumimoji="1" lang="en-US" altLang="ja-JP" sz="1200" dirty="0">
                <a:solidFill>
                  <a:prstClr val="black"/>
                </a:solidFill>
                <a:latin typeface="+mn-lt"/>
                <a:cs typeface="+mn-cs"/>
              </a:rPr>
            </a:br>
            <a:r>
              <a:rPr kumimoji="1" lang="ja-JP" altLang="en-US" sz="1200" dirty="0">
                <a:solidFill>
                  <a:prstClr val="black"/>
                </a:solidFill>
                <a:latin typeface="+mn-lt"/>
                <a:cs typeface="+mn-cs"/>
              </a:rPr>
              <a:t>を用いて近辺に停車する。</a:t>
            </a: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5097F52B-FEB0-8A30-25DF-DA02230E22FF}"/>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8" name="正方形/長方形 17">
            <a:extLst>
              <a:ext uri="{FF2B5EF4-FFF2-40B4-BE49-F238E27FC236}">
                <a16:creationId xmlns:a16="http://schemas.microsoft.com/office/drawing/2014/main" id="{11E1985B-46EF-9314-825A-62AF0EFDA8C9}"/>
              </a:ext>
            </a:extLst>
          </p:cNvPr>
          <p:cNvSpPr/>
          <p:nvPr/>
        </p:nvSpPr>
        <p:spPr bwMode="gray">
          <a:xfrm>
            <a:off x="5132389" y="1015999"/>
            <a:ext cx="435600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en-US" altLang="ja-JP" sz="1200" b="1" dirty="0">
              <a:solidFill>
                <a:prstClr val="black"/>
              </a:solidFill>
              <a:latin typeface="+mn-ea"/>
              <a:cs typeface="+mn-cs"/>
            </a:endParaRPr>
          </a:p>
          <a:p>
            <a:pPr defTabSz="990564" fontAlgn="auto">
              <a:spcBef>
                <a:spcPts val="0"/>
              </a:spcBef>
              <a:spcAft>
                <a:spcPts val="0"/>
              </a:spcAft>
              <a:buSzPct val="100000"/>
            </a:pPr>
            <a:endParaRPr kumimoji="1" lang="en-US" altLang="ja-JP" sz="1200" b="1" dirty="0">
              <a:solidFill>
                <a:prstClr val="black"/>
              </a:solidFill>
              <a:latin typeface="+mn-ea"/>
              <a:cs typeface="+mn-cs"/>
            </a:endParaRPr>
          </a:p>
          <a:p>
            <a:pPr defTabSz="990564" fontAlgn="auto">
              <a:spcBef>
                <a:spcPts val="0"/>
              </a:spcBef>
              <a:spcAft>
                <a:spcPts val="0"/>
              </a:spcAft>
              <a:buSzPct val="100000"/>
            </a:pPr>
            <a:endParaRPr kumimoji="1" lang="en-US" altLang="ja-JP" sz="1200" b="1" dirty="0">
              <a:solidFill>
                <a:prstClr val="black"/>
              </a:solidFill>
              <a:latin typeface="+mn-ea"/>
              <a:cs typeface="+mn-cs"/>
            </a:endParaRPr>
          </a:p>
          <a:p>
            <a:pPr defTabSz="990564" fontAlgn="auto">
              <a:spcBef>
                <a:spcPts val="0"/>
              </a:spcBef>
              <a:spcAft>
                <a:spcPts val="0"/>
              </a:spcAft>
              <a:buSzPct val="100000"/>
            </a:pPr>
            <a:endParaRPr kumimoji="1" lang="en-US" altLang="ja-JP" sz="1200" b="1" dirty="0">
              <a:solidFill>
                <a:prstClr val="black"/>
              </a:solidFill>
              <a:latin typeface="+mn-ea"/>
              <a:cs typeface="+mn-cs"/>
            </a:endParaRPr>
          </a:p>
          <a:p>
            <a:pPr marL="171450" indent="-171450" defTabSz="990564" fontAlgn="auto">
              <a:spcBef>
                <a:spcPts val="600"/>
              </a:spcBef>
              <a:spcAft>
                <a:spcPts val="0"/>
              </a:spcAft>
              <a:buSzPct val="100000"/>
              <a:buFont typeface="Wingdings" panose="05000000000000000000" pitchFamily="2" charset="2"/>
              <a:buChar char="n"/>
            </a:pPr>
            <a:r>
              <a:rPr kumimoji="1" lang="ja-JP" altLang="en-US" sz="1200" b="1">
                <a:solidFill>
                  <a:prstClr val="black"/>
                </a:solidFill>
                <a:latin typeface="+mn-ea"/>
                <a:cs typeface="+mn-cs"/>
              </a:rPr>
              <a:t>自己位置推定の信頼性・冗長性</a:t>
            </a:r>
            <a:endParaRPr kumimoji="1" lang="en-US" altLang="ja-JP" sz="1200" b="1" dirty="0">
              <a:solidFill>
                <a:prstClr val="black"/>
              </a:solidFill>
              <a:latin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（主系統）</a:t>
            </a:r>
            <a:r>
              <a:rPr kumimoji="1" lang="en-US" altLang="ja-JP" sz="1100" dirty="0">
                <a:solidFill>
                  <a:prstClr val="black"/>
                </a:solidFill>
                <a:latin typeface="+mn-lt"/>
                <a:cs typeface="+mn-cs"/>
              </a:rPr>
              <a:t>LiDAR</a:t>
            </a:r>
            <a:r>
              <a:rPr kumimoji="1" lang="ja-JP" altLang="en-US" sz="1100">
                <a:solidFill>
                  <a:prstClr val="black"/>
                </a:solidFill>
                <a:latin typeface="+mn-lt"/>
                <a:cs typeface="+mn-cs"/>
              </a:rPr>
              <a:t>などで測定した特徴物と高精度地図データの位置を照合し、自車位置を推定する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i="0" u="none" strike="noStrike" kern="1200" cap="none" spc="0" normalizeH="0" baseline="0" noProof="0">
                <a:ln>
                  <a:noFill/>
                </a:ln>
                <a:solidFill>
                  <a:prstClr val="black"/>
                </a:solidFill>
                <a:effectLst/>
                <a:uLnTx/>
                <a:uFillTx/>
                <a:latin typeface="+mn-lt"/>
                <a:ea typeface="+mn-ea"/>
                <a:cs typeface="+mn-cs"/>
              </a:rPr>
              <a:t>（バックアップ）</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RTK-GNSS</a:t>
            </a:r>
            <a:r>
              <a:rPr kumimoji="1" lang="ja-JP" altLang="en-US" sz="1100">
                <a:solidFill>
                  <a:prstClr val="black"/>
                </a:solidFill>
                <a:latin typeface="+mn-lt"/>
                <a:cs typeface="+mn-cs"/>
              </a:rPr>
              <a:t>と</a:t>
            </a:r>
            <a:r>
              <a:rPr kumimoji="1" lang="en-US" altLang="ja-JP" sz="1100" dirty="0">
                <a:solidFill>
                  <a:prstClr val="black"/>
                </a:solidFill>
                <a:latin typeface="+mn-lt"/>
                <a:cs typeface="+mn-cs"/>
              </a:rPr>
              <a:t>IMU</a:t>
            </a:r>
            <a:r>
              <a:rPr kumimoji="1" lang="ja-JP" altLang="en-US" sz="1100">
                <a:solidFill>
                  <a:prstClr val="black"/>
                </a:solidFill>
                <a:latin typeface="+mn-lt"/>
                <a:cs typeface="+mn-cs"/>
              </a:rPr>
              <a:t>を組み合わせる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主系統の異常時のみ、バックアップに切り替え、</a:t>
            </a:r>
            <a:r>
              <a:rPr kumimoji="1" lang="en-US" altLang="ja-JP" sz="1100" dirty="0">
                <a:solidFill>
                  <a:prstClr val="black"/>
                </a:solidFill>
                <a:latin typeface="+mn-lt"/>
                <a:cs typeface="+mn-cs"/>
              </a:rPr>
              <a:t>MRM</a:t>
            </a:r>
            <a:r>
              <a:rPr kumimoji="1" lang="ja-JP" altLang="en-US" sz="1100">
                <a:solidFill>
                  <a:prstClr val="black"/>
                </a:solidFill>
                <a:latin typeface="+mn-lt"/>
                <a:cs typeface="+mn-cs"/>
              </a:rPr>
              <a:t>により停車する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171450" indent="-171450" defTabSz="990564" fontAlgn="auto">
              <a:spcBef>
                <a:spcPts val="0"/>
              </a:spcBef>
              <a:spcAft>
                <a:spcPts val="0"/>
              </a:spcAft>
              <a:buSzPct val="100000"/>
              <a:buFont typeface="Wingdings" panose="05000000000000000000" pitchFamily="2" charset="2"/>
              <a:buChar char="n"/>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ea"/>
                <a:cs typeface="+mn-cs"/>
              </a:rPr>
              <a:t>自己位置が判断できなくなった際の対応</a:t>
            </a:r>
            <a:endParaRPr kumimoji="1" lang="en-US" altLang="ja-JP" sz="1200" b="1" dirty="0">
              <a:solidFill>
                <a:prstClr val="black"/>
              </a:solidFill>
              <a:latin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i="0" u="none" strike="noStrike" kern="1200" cap="none" spc="0" normalizeH="0" baseline="0" noProof="0">
                <a:ln>
                  <a:noFill/>
                </a:ln>
                <a:solidFill>
                  <a:prstClr val="black"/>
                </a:solidFill>
                <a:effectLst/>
                <a:uLnTx/>
                <a:uFillTx/>
                <a:latin typeface="+mn-lt"/>
                <a:ea typeface="+mn-ea"/>
                <a:cs typeface="+mn-cs"/>
              </a:rPr>
              <a:t>自己位置推定信頼性低下時は</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MRM</a:t>
            </a:r>
            <a:r>
              <a:rPr kumimoji="1" lang="ja-JP" altLang="en-US" sz="1100" i="0" u="none" strike="noStrike" kern="1200" cap="none" spc="0" normalizeH="0" baseline="0" noProof="0">
                <a:ln>
                  <a:noFill/>
                </a:ln>
                <a:solidFill>
                  <a:prstClr val="black"/>
                </a:solidFill>
                <a:effectLst/>
                <a:uLnTx/>
                <a:uFillTx/>
                <a:latin typeface="+mn-lt"/>
                <a:ea typeface="+mn-ea"/>
                <a:cs typeface="+mn-cs"/>
              </a:rPr>
              <a:t>に移行、冗長的に行っている</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RTK-GNSS</a:t>
            </a:r>
            <a:r>
              <a:rPr kumimoji="1" lang="ja-JP" altLang="en-US" sz="1100" i="0" u="none" strike="noStrike" kern="1200" cap="none" spc="0" normalizeH="0" baseline="0" noProof="0">
                <a:ln>
                  <a:noFill/>
                </a:ln>
                <a:solidFill>
                  <a:prstClr val="black"/>
                </a:solidFill>
                <a:effectLst/>
                <a:uLnTx/>
                <a:uFillTx/>
                <a:latin typeface="+mn-lt"/>
                <a:ea typeface="+mn-ea"/>
                <a:cs typeface="+mn-cs"/>
              </a:rPr>
              <a:t>・磁気マーカを用いた自己位置推定にて近辺に自動停車する</a:t>
            </a: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sp>
        <p:nvSpPr>
          <p:cNvPr id="26" name="二等辺三角形 25">
            <a:extLst>
              <a:ext uri="{FF2B5EF4-FFF2-40B4-BE49-F238E27FC236}">
                <a16:creationId xmlns:a16="http://schemas.microsoft.com/office/drawing/2014/main" id="{A22F7A73-9636-C178-6CDB-469F94638EC5}"/>
              </a:ext>
            </a:extLst>
          </p:cNvPr>
          <p:cNvSpPr/>
          <p:nvPr/>
        </p:nvSpPr>
        <p:spPr bwMode="gray">
          <a:xfrm rot="10800000">
            <a:off x="2732853" y="4506243"/>
            <a:ext cx="1019175" cy="217905"/>
          </a:xfrm>
          <a:prstGeom prst="triangle">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 name="吹き出し: 四角形 4">
            <a:extLst>
              <a:ext uri="{FF2B5EF4-FFF2-40B4-BE49-F238E27FC236}">
                <a16:creationId xmlns:a16="http://schemas.microsoft.com/office/drawing/2014/main" id="{FF3F02DF-D3ED-03A5-E592-50418046F580}"/>
              </a:ext>
            </a:extLst>
          </p:cNvPr>
          <p:cNvSpPr/>
          <p:nvPr/>
        </p:nvSpPr>
        <p:spPr bwMode="gray">
          <a:xfrm>
            <a:off x="4359099" y="5643332"/>
            <a:ext cx="5130976" cy="959592"/>
          </a:xfrm>
          <a:prstGeom prst="wedgeRectCallout">
            <a:avLst>
              <a:gd name="adj1" fmla="val -39007"/>
              <a:gd name="adj2" fmla="val -95879"/>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200" dirty="0">
                <a:solidFill>
                  <a:schemeClr val="bg1"/>
                </a:solidFill>
                <a:latin typeface="+mn-lt"/>
                <a:cs typeface="+mn-cs"/>
              </a:rPr>
              <a:t>搭載されている自己位置推定方式については網羅的に記載してください</a:t>
            </a:r>
            <a:endParaRPr kumimoji="1" lang="en-US" altLang="ja-JP" sz="1200" dirty="0">
              <a:solidFill>
                <a:schemeClr val="bg1"/>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通常走行時と</a:t>
            </a:r>
            <a:r>
              <a:rPr kumimoji="1" lang="en-US" altLang="ja-JP" sz="1200" b="0" i="0" u="none" strike="noStrike" kern="1200" cap="none" spc="0" normalizeH="0" baseline="0" noProof="0" dirty="0">
                <a:ln>
                  <a:noFill/>
                </a:ln>
                <a:solidFill>
                  <a:schemeClr val="bg1"/>
                </a:solidFill>
                <a:effectLst/>
                <a:uLnTx/>
                <a:uFillTx/>
                <a:latin typeface="+mn-lt"/>
                <a:ea typeface="+mn-ea"/>
                <a:cs typeface="+mn-cs"/>
              </a:rPr>
              <a:t>MRM</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作動時でそれぞれ制御に使用する位置</a:t>
            </a:r>
            <a:r>
              <a:rPr kumimoji="1" lang="ja-JP" altLang="en-US" sz="1200" dirty="0">
                <a:solidFill>
                  <a:schemeClr val="bg1"/>
                </a:solidFill>
                <a:latin typeface="+mn-lt"/>
                <a:cs typeface="+mn-cs"/>
              </a:rPr>
              <a:t>推定方式が明確に分かるよう記載してください</a:t>
            </a:r>
            <a:endParaRPr kumimoji="1" lang="en-US" altLang="ja-JP" sz="1200" dirty="0">
              <a:solidFill>
                <a:schemeClr val="bg1"/>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必要に応じて、推定方式の詳細説明やビジュアル・ポンチ絵等を追加してください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正方形/長方形 6">
            <a:extLst>
              <a:ext uri="{FF2B5EF4-FFF2-40B4-BE49-F238E27FC236}">
                <a16:creationId xmlns:a16="http://schemas.microsoft.com/office/drawing/2014/main" id="{3198223A-43F8-C0D8-C0FF-1462E7D5A808}"/>
              </a:ext>
            </a:extLst>
          </p:cNvPr>
          <p:cNvSpPr/>
          <p:nvPr/>
        </p:nvSpPr>
        <p:spPr bwMode="gray">
          <a:xfrm>
            <a:off x="5324775" y="2967370"/>
            <a:ext cx="3984789" cy="1114425"/>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必要に応じて</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自己位置推定方式の冗長性を保つ方法について</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ビジュアル・ポンチ絵等により補足してください</a:t>
            </a:r>
            <a:endParaRPr kumimoji="1" lang="en-US" altLang="ja-JP" sz="1200" dirty="0">
              <a:solidFill>
                <a:prstClr val="black"/>
              </a:solidFill>
              <a:latin typeface="+mn-lt"/>
              <a:cs typeface="+mn-cs"/>
            </a:endParaRPr>
          </a:p>
        </p:txBody>
      </p:sp>
    </p:spTree>
    <p:extLst>
      <p:ext uri="{BB962C8B-B14F-4D97-AF65-F5344CB8AC3E}">
        <p14:creationId xmlns:p14="http://schemas.microsoft.com/office/powerpoint/2010/main" val="27939935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29</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2-(3). </a:t>
            </a:r>
            <a:r>
              <a:rPr lang="zh-TW" altLang="en-US">
                <a:latin typeface="+mn-ea"/>
              </a:rPr>
              <a:t>自動運行装置</a:t>
            </a:r>
            <a:r>
              <a:rPr lang="ja-JP" altLang="en-US">
                <a:latin typeface="+mn-ea"/>
              </a:rPr>
              <a:t>の機能</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他システム</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との連携</a:t>
            </a:r>
            <a:endParaRPr kumimoji="1" lang="en-US" altLang="ja-JP" sz="1400" b="1" dirty="0">
              <a:solidFill>
                <a:schemeClr val="bg1"/>
              </a:solidFill>
              <a:latin typeface="+mn-lt"/>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3779893"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連携を行うインフラシステムの基本仕様</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スマートポール</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整備事業者名：</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社</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tabLst>
                <a:tab pos="990600" algn="l"/>
              </a:tabLst>
            </a:pPr>
            <a:r>
              <a:rPr kumimoji="1" lang="ja-JP" altLang="en-US" sz="1100" dirty="0">
                <a:solidFill>
                  <a:prstClr val="black"/>
                </a:solidFill>
                <a:latin typeface="+mn-lt"/>
                <a:cs typeface="+mn-cs"/>
              </a:rPr>
              <a:t>通信形態：</a:t>
            </a:r>
            <a:r>
              <a:rPr kumimoji="1" lang="en-US" altLang="ja-JP" sz="1100" dirty="0">
                <a:solidFill>
                  <a:prstClr val="black"/>
                </a:solidFill>
                <a:latin typeface="+mn-lt"/>
                <a:cs typeface="+mn-cs"/>
              </a:rPr>
              <a:t>Wi-Fi</a:t>
            </a: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通信遅延：上り</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秒／下り</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秒</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通信距離：</a:t>
            </a:r>
            <a:r>
              <a:rPr kumimoji="1" lang="en-US" altLang="ja-JP" sz="1100" dirty="0">
                <a:solidFill>
                  <a:prstClr val="black"/>
                </a:solidFill>
                <a:latin typeface="+mn-lt"/>
                <a:cs typeface="+mn-cs"/>
              </a:rPr>
              <a:t>××m</a:t>
            </a:r>
            <a:r>
              <a:rPr kumimoji="1" lang="ja-JP" altLang="en-US" sz="1100" dirty="0">
                <a:solidFill>
                  <a:prstClr val="black"/>
                </a:solidFill>
                <a:latin typeface="+mn-lt"/>
                <a:cs typeface="+mn-cs"/>
              </a:rPr>
              <a:t>手前から自動車へ情報を送付</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検知対象：歩行者、自転車、自動車、それぞれ</a:t>
            </a:r>
            <a:br>
              <a:rPr kumimoji="1" lang="en-US" altLang="ja-JP" sz="1100" dirty="0">
                <a:solidFill>
                  <a:prstClr val="black"/>
                </a:solidFill>
                <a:latin typeface="+mn-lt"/>
                <a:cs typeface="+mn-cs"/>
              </a:rPr>
            </a:br>
            <a:r>
              <a:rPr kumimoji="1" lang="ja-JP" altLang="en-US" sz="1100" dirty="0">
                <a:solidFill>
                  <a:prstClr val="black"/>
                </a:solidFill>
                <a:latin typeface="+mn-lt"/>
                <a:cs typeface="+mn-cs"/>
              </a:rPr>
              <a:t>高さ</a:t>
            </a:r>
            <a:r>
              <a:rPr kumimoji="1" lang="en-US" altLang="ja-JP" sz="1100" dirty="0">
                <a:solidFill>
                  <a:prstClr val="black"/>
                </a:solidFill>
                <a:latin typeface="+mn-lt"/>
                <a:cs typeface="+mn-cs"/>
              </a:rPr>
              <a:t>50cm</a:t>
            </a:r>
            <a:r>
              <a:rPr kumimoji="1" lang="ja-JP" altLang="en-US" sz="1100" dirty="0">
                <a:solidFill>
                  <a:prstClr val="black"/>
                </a:solidFill>
                <a:latin typeface="+mn-lt"/>
                <a:cs typeface="+mn-cs"/>
              </a:rPr>
              <a:t>以上のものを検知</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ea"/>
                <a:cs typeface="+mn-cs"/>
              </a:rPr>
              <a:t>自車システムのみで最低限の安全性を確保しつつも、システムが認知できない範囲の物標情報をスマートポールから通信で取得し、判断に使用する</a:t>
            </a:r>
            <a:endParaRPr kumimoji="1" lang="en-US" altLang="ja-JP" sz="1100" dirty="0">
              <a:solidFill>
                <a:prstClr val="black"/>
              </a:solidFill>
              <a:latin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ea"/>
                <a:cs typeface="+mn-cs"/>
              </a:rPr>
              <a:t>スマートポールのインフラには</a:t>
            </a:r>
            <a:r>
              <a:rPr kumimoji="1" lang="en-US" altLang="ja-JP" sz="1100" dirty="0">
                <a:solidFill>
                  <a:prstClr val="black"/>
                </a:solidFill>
                <a:latin typeface="+mn-ea"/>
                <a:cs typeface="+mn-cs"/>
              </a:rPr>
              <a:t>××</a:t>
            </a:r>
            <a:r>
              <a:rPr kumimoji="1" lang="ja-JP" altLang="en-US" sz="1100" dirty="0">
                <a:solidFill>
                  <a:prstClr val="black"/>
                </a:solidFill>
                <a:latin typeface="+mn-ea"/>
                <a:cs typeface="+mn-cs"/>
              </a:rPr>
              <a:t>のセンサーを使用し、障害物の速度を測り車体へデータを提供する</a:t>
            </a: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ea"/>
                <a:cs typeface="+mn-cs"/>
              </a:rPr>
              <a:t>※</a:t>
            </a:r>
            <a:r>
              <a:rPr kumimoji="1" lang="ja-JP" altLang="en-US" sz="1100" dirty="0">
                <a:solidFill>
                  <a:prstClr val="black"/>
                </a:solidFill>
                <a:latin typeface="+mn-ea"/>
                <a:cs typeface="+mn-cs"/>
              </a:rPr>
              <a:t>基本的に自車で必要な認識を行い、安全性の底上げの為に利用する</a:t>
            </a:r>
            <a:endParaRPr kumimoji="1" lang="en-US" altLang="ja-JP" sz="1100" dirty="0">
              <a:solidFill>
                <a:prstClr val="black"/>
              </a:solidFill>
              <a:latin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インフラシステムの冗長性の確保</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インフラシステムから信号を受信できない場合</a:t>
            </a:r>
            <a:endParaRPr kumimoji="1" lang="en-US" altLang="ja-JP" sz="1100" dirty="0">
              <a:solidFill>
                <a:prstClr val="black"/>
              </a:solidFill>
              <a:latin typeface="+mn-lt"/>
              <a:cs typeface="+mn-cs"/>
            </a:endParaRPr>
          </a:p>
          <a:p>
            <a:pPr marL="861768" lvl="2" indent="-171450" defTabSz="990564" fontAlgn="auto">
              <a:spcBef>
                <a:spcPts val="300"/>
              </a:spcBef>
              <a:spcAft>
                <a:spcPts val="0"/>
              </a:spcAft>
              <a:buSzPct val="100000"/>
              <a:buFont typeface="Wingdings" panose="05000000000000000000" pitchFamily="2" charset="2"/>
              <a:buChar char="Ø"/>
            </a:pPr>
            <a:r>
              <a:rPr kumimoji="1" lang="ja-JP" altLang="en-US" sz="1100" dirty="0">
                <a:solidFill>
                  <a:prstClr val="black"/>
                </a:solidFill>
                <a:latin typeface="+mn-lt"/>
                <a:cs typeface="+mn-cs"/>
              </a:rPr>
              <a:t>車載カメラにより通常の制御を実施</a:t>
            </a:r>
            <a:endParaRPr kumimoji="1" lang="en-US" altLang="ja-JP" sz="1100" dirty="0">
              <a:solidFill>
                <a:prstClr val="black"/>
              </a:solidFill>
              <a:latin typeface="+mn-lt"/>
              <a:cs typeface="+mn-cs"/>
            </a:endParaRPr>
          </a:p>
          <a:p>
            <a:pPr marL="861768" lvl="2" indent="-171450" defTabSz="990564" fontAlgn="auto">
              <a:spcBef>
                <a:spcPts val="300"/>
              </a:spcBef>
              <a:spcAft>
                <a:spcPts val="0"/>
              </a:spcAft>
              <a:buSzPct val="100000"/>
              <a:buFont typeface="Wingdings" panose="05000000000000000000" pitchFamily="2" charset="2"/>
              <a:buChar char="Ø"/>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200" dirty="0">
                <a:solidFill>
                  <a:prstClr val="black"/>
                </a:solidFill>
                <a:latin typeface="+mn-lt"/>
                <a:cs typeface="+mn-cs"/>
              </a:rPr>
              <a:t>インフラシステムとカメラ認識結果が異なる場合</a:t>
            </a:r>
            <a:endParaRPr kumimoji="1" lang="en-US" altLang="ja-JP" sz="1200" dirty="0">
              <a:solidFill>
                <a:prstClr val="black"/>
              </a:solidFill>
              <a:latin typeface="+mn-lt"/>
              <a:cs typeface="+mn-cs"/>
            </a:endParaRPr>
          </a:p>
          <a:p>
            <a:pPr marL="861768" lvl="2" indent="-171450" defTabSz="990564" fontAlgn="auto">
              <a:spcBef>
                <a:spcPts val="300"/>
              </a:spcBef>
              <a:spcAft>
                <a:spcPts val="0"/>
              </a:spcAft>
              <a:buSzPct val="100000"/>
              <a:buFont typeface="Wingdings" panose="05000000000000000000" pitchFamily="2" charset="2"/>
              <a:buChar char="Ø"/>
            </a:pPr>
            <a:r>
              <a:rPr kumimoji="1" lang="ja-JP" altLang="en-US" sz="1200" dirty="0">
                <a:solidFill>
                  <a:prstClr val="black"/>
                </a:solidFill>
                <a:latin typeface="+mn-lt"/>
                <a:cs typeface="+mn-cs"/>
              </a:rPr>
              <a:t>停止線で停車し、安全確認後乗務員により運転再開</a:t>
            </a:r>
            <a:endParaRPr kumimoji="1" lang="en-US" altLang="ja-JP" sz="1200" dirty="0">
              <a:solidFill>
                <a:prstClr val="black"/>
              </a:solidFill>
              <a:latin typeface="+mn-lt"/>
              <a:cs typeface="+mn-cs"/>
            </a:endParaRPr>
          </a:p>
        </p:txBody>
      </p:sp>
      <p:sp>
        <p:nvSpPr>
          <p:cNvPr id="5" name="正方形/長方形 4">
            <a:extLst>
              <a:ext uri="{FF2B5EF4-FFF2-40B4-BE49-F238E27FC236}">
                <a16:creationId xmlns:a16="http://schemas.microsoft.com/office/drawing/2014/main" id="{A171D2F0-4A32-BE8F-0F5D-4AA4AC5EC444}"/>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665D305D-D84D-4A4B-A009-026DA913FEAC}"/>
              </a:ext>
            </a:extLst>
          </p:cNvPr>
          <p:cNvSpPr/>
          <p:nvPr/>
        </p:nvSpPr>
        <p:spPr bwMode="gray">
          <a:xfrm>
            <a:off x="5132388" y="1015999"/>
            <a:ext cx="4357687"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インフラによる情報取得内容・範囲</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センサーの設置位置：地上から高さｘ</a:t>
            </a:r>
            <a:r>
              <a:rPr kumimoji="1" lang="en-US" altLang="ja-JP" sz="1100" dirty="0">
                <a:solidFill>
                  <a:prstClr val="black"/>
                </a:solidFill>
                <a:latin typeface="+mn-lt"/>
                <a:cs typeface="+mn-cs"/>
              </a:rPr>
              <a:t>m</a:t>
            </a:r>
            <a:r>
              <a:rPr kumimoji="1" lang="ja-JP" altLang="en-US" sz="1100">
                <a:solidFill>
                  <a:prstClr val="black"/>
                </a:solidFill>
                <a:latin typeface="+mn-lt"/>
                <a:cs typeface="+mn-cs"/>
              </a:rPr>
              <a:t>の位置</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センサーから奥行</a:t>
            </a:r>
            <a:r>
              <a:rPr kumimoji="1" lang="en-US" altLang="ja-JP" sz="1100" dirty="0">
                <a:solidFill>
                  <a:prstClr val="black"/>
                </a:solidFill>
                <a:latin typeface="+mn-lt"/>
                <a:cs typeface="+mn-cs"/>
              </a:rPr>
              <a:t>××m</a:t>
            </a:r>
            <a:r>
              <a:rPr kumimoji="1" lang="ja-JP" altLang="en-US" sz="1100">
                <a:solidFill>
                  <a:prstClr val="black"/>
                </a:solidFill>
                <a:latin typeface="+mn-lt"/>
                <a:cs typeface="+mn-cs"/>
              </a:rPr>
              <a:t>、幅</a:t>
            </a:r>
            <a:r>
              <a:rPr kumimoji="1" lang="en-US" altLang="ja-JP" sz="1100" dirty="0">
                <a:solidFill>
                  <a:prstClr val="black"/>
                </a:solidFill>
                <a:latin typeface="+mn-lt"/>
                <a:cs typeface="+mn-cs"/>
              </a:rPr>
              <a:t>××m</a:t>
            </a:r>
            <a:r>
              <a:rPr kumimoji="1" lang="ja-JP" altLang="en-US" sz="1100">
                <a:solidFill>
                  <a:prstClr val="black"/>
                </a:solidFill>
                <a:latin typeface="+mn-lt"/>
                <a:cs typeface="+mn-cs"/>
              </a:rPr>
              <a:t>の歩道を検知可能</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260550" lvl="1" defTabSz="990564" fontAlgn="auto">
              <a:spcBef>
                <a:spcPts val="300"/>
              </a:spcBef>
              <a:spcAft>
                <a:spcPts val="0"/>
              </a:spcAft>
              <a:buSzPct val="100000"/>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sp>
        <p:nvSpPr>
          <p:cNvPr id="15" name="正方形/長方形 14">
            <a:extLst>
              <a:ext uri="{FF2B5EF4-FFF2-40B4-BE49-F238E27FC236}">
                <a16:creationId xmlns:a16="http://schemas.microsoft.com/office/drawing/2014/main" id="{4AAB7694-1F81-692A-374B-2D7C92AD1AF9}"/>
              </a:ext>
            </a:extLst>
          </p:cNvPr>
          <p:cNvSpPr/>
          <p:nvPr/>
        </p:nvSpPr>
        <p:spPr bwMode="gray">
          <a:xfrm>
            <a:off x="5397109" y="2068829"/>
            <a:ext cx="3632591" cy="181927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インフラシステムの内容、動作原理、</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センサーの</a:t>
            </a:r>
            <a:r>
              <a:rPr kumimoji="1" lang="ja-JP" altLang="en-US" sz="1200" b="0" i="0" u="none" strike="noStrike" kern="1200" cap="none" spc="0" normalizeH="0" baseline="0" noProof="0">
                <a:ln>
                  <a:noFill/>
                </a:ln>
                <a:solidFill>
                  <a:prstClr val="black"/>
                </a:solidFill>
                <a:effectLst/>
                <a:uLnTx/>
                <a:uFillTx/>
                <a:latin typeface="+mn-lt"/>
                <a:ea typeface="+mn-ea"/>
                <a:cs typeface="+mn-cs"/>
              </a:rPr>
              <a:t>検知範囲等について</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図表やポンチ絵等を用いて</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説明を補足してください</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 name="吹き出し: 四角形 3">
            <a:extLst>
              <a:ext uri="{FF2B5EF4-FFF2-40B4-BE49-F238E27FC236}">
                <a16:creationId xmlns:a16="http://schemas.microsoft.com/office/drawing/2014/main" id="{C98A11ED-DA1E-40BD-69E9-5EA7109DCA04}"/>
              </a:ext>
            </a:extLst>
          </p:cNvPr>
          <p:cNvSpPr/>
          <p:nvPr/>
        </p:nvSpPr>
        <p:spPr bwMode="gray">
          <a:xfrm>
            <a:off x="181523" y="721800"/>
            <a:ext cx="1946181" cy="641753"/>
          </a:xfrm>
          <a:prstGeom prst="wedgeRectCallout">
            <a:avLst>
              <a:gd name="adj1" fmla="val -16151"/>
              <a:gd name="adj2" fmla="val 84120"/>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ない場合は</a:t>
            </a:r>
            <a:br>
              <a:rPr kumimoji="1" lang="en-US" altLang="ja-JP" sz="1200" b="0" i="0" u="none" strike="noStrike" kern="1200" cap="none" spc="0" normalizeH="0" baseline="0" noProof="0" dirty="0">
                <a:ln>
                  <a:noFill/>
                </a:ln>
                <a:solidFill>
                  <a:schemeClr val="bg1"/>
                </a:solidFill>
                <a:effectLst/>
                <a:uLnTx/>
                <a:uFillTx/>
                <a:latin typeface="+mn-lt"/>
                <a:ea typeface="+mn-ea"/>
                <a:cs typeface="+mn-cs"/>
              </a:rPr>
            </a:br>
            <a:r>
              <a:rPr kumimoji="1" lang="ja-JP" altLang="en-US" sz="1200" b="0" i="0" u="none" strike="noStrike" kern="1200" cap="none" spc="0" normalizeH="0" baseline="0" noProof="0" dirty="0">
                <a:ln>
                  <a:noFill/>
                </a:ln>
                <a:solidFill>
                  <a:schemeClr val="bg1"/>
                </a:solidFill>
                <a:effectLst/>
                <a:uLnTx/>
                <a:uFillTx/>
                <a:latin typeface="+mn-lt"/>
                <a:ea typeface="+mn-ea"/>
                <a:cs typeface="+mn-cs"/>
              </a:rPr>
              <a:t>本</a:t>
            </a:r>
            <a:r>
              <a:rPr kumimoji="1" lang="ja-JP" altLang="en-US" sz="1200" dirty="0">
                <a:solidFill>
                  <a:schemeClr val="bg1"/>
                </a:solidFill>
                <a:latin typeface="+mn-lt"/>
                <a:cs typeface="+mn-cs"/>
              </a:rPr>
              <a:t>ページは</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削除してください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2714215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6BA9F448-4790-8721-4F81-86F425E16B6A}"/>
              </a:ext>
            </a:extLst>
          </p:cNvPr>
          <p:cNvSpPr>
            <a:spLocks noGrp="1"/>
          </p:cNvSpPr>
          <p:nvPr>
            <p:ph type="sldNum" sz="quarter" idx="11"/>
          </p:nvPr>
        </p:nvSpPr>
        <p:spPr/>
        <p:txBody>
          <a:bodyPr/>
          <a:lstStyle/>
          <a:p>
            <a:fld id="{AA5FCFE5-FE56-4EF1-80A8-07776887C2A1}" type="slidenum">
              <a:rPr lang="ja-JP" altLang="en-US" smtClean="0"/>
              <a:pPr/>
              <a:t>3</a:t>
            </a:fld>
            <a:endParaRPr lang="ja-JP" altLang="en-US"/>
          </a:p>
        </p:txBody>
      </p:sp>
      <p:sp>
        <p:nvSpPr>
          <p:cNvPr id="8" name="テキスト プレースホルダー 6">
            <a:extLst>
              <a:ext uri="{FF2B5EF4-FFF2-40B4-BE49-F238E27FC236}">
                <a16:creationId xmlns:a16="http://schemas.microsoft.com/office/drawing/2014/main" id="{9AF86F95-A17D-7C15-9CDB-C7ED80FCBDA1}"/>
              </a:ext>
            </a:extLst>
          </p:cNvPr>
          <p:cNvSpPr txBox="1">
            <a:spLocks/>
          </p:cNvSpPr>
          <p:nvPr/>
        </p:nvSpPr>
        <p:spPr bwMode="gray">
          <a:xfrm>
            <a:off x="416495" y="253800"/>
            <a:ext cx="9073579" cy="468000"/>
          </a:xfrm>
          <a:prstGeom prst="rect">
            <a:avLst/>
          </a:prstGeom>
        </p:spPr>
        <p:txBody>
          <a:bodyPr vert="horz" wrap="none" lIns="0" tIns="0" rIns="0" bIns="0" rtlCol="0" anchor="ctr">
            <a:noAutofit/>
          </a:bodyPr>
          <a:lstStyle>
            <a:lvl1pPr marL="0" marR="0" indent="0" algn="l" defTabSz="99056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1600" b="1" kern="1200">
                <a:solidFill>
                  <a:schemeClr val="accent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a:lstStyle>
          <a:p>
            <a:r>
              <a:rPr lang="ja-JP" altLang="en-US"/>
              <a:t>本資料の取り扱い</a:t>
            </a:r>
          </a:p>
        </p:txBody>
      </p:sp>
      <p:sp>
        <p:nvSpPr>
          <p:cNvPr id="9" name="TextBox 44">
            <a:extLst>
              <a:ext uri="{FF2B5EF4-FFF2-40B4-BE49-F238E27FC236}">
                <a16:creationId xmlns:a16="http://schemas.microsoft.com/office/drawing/2014/main" id="{FBE38511-B37D-F9D2-D1C4-8F62BDBFF12D}"/>
              </a:ext>
            </a:extLst>
          </p:cNvPr>
          <p:cNvSpPr txBox="1"/>
          <p:nvPr/>
        </p:nvSpPr>
        <p:spPr bwMode="gray">
          <a:xfrm>
            <a:off x="416495" y="1492250"/>
            <a:ext cx="1440000" cy="1080000"/>
          </a:xfrm>
          <a:prstGeom prst="rect">
            <a:avLst/>
          </a:prstGeom>
          <a:solidFill>
            <a:schemeClr val="bg1">
              <a:lumMod val="95000"/>
            </a:schemeClr>
          </a:solidFill>
        </p:spPr>
        <p:txBody>
          <a:bodyPr wrap="square" lIns="72000" tIns="72000" rIns="72000" bIns="72000" rtlCol="0" anchor="ctr">
            <a:noAutofit/>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本資料を</a:t>
            </a:r>
            <a:endParaRPr kumimoji="1" lang="en-US" altLang="ja-JP" sz="1400" b="1" dirty="0">
              <a:latin typeface="+mj-ea"/>
              <a:ea typeface="+mj-ea"/>
            </a:endParaRPr>
          </a:p>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作成いただく目的</a:t>
            </a:r>
          </a:p>
        </p:txBody>
      </p:sp>
      <p:sp>
        <p:nvSpPr>
          <p:cNvPr id="10" name="TextBox 46">
            <a:extLst>
              <a:ext uri="{FF2B5EF4-FFF2-40B4-BE49-F238E27FC236}">
                <a16:creationId xmlns:a16="http://schemas.microsoft.com/office/drawing/2014/main" id="{CC35D609-541C-CD5C-BD68-94124E4A2E30}"/>
              </a:ext>
            </a:extLst>
          </p:cNvPr>
          <p:cNvSpPr txBox="1"/>
          <p:nvPr/>
        </p:nvSpPr>
        <p:spPr bwMode="gray">
          <a:xfrm>
            <a:off x="416495" y="2666392"/>
            <a:ext cx="1440000" cy="1080000"/>
          </a:xfrm>
          <a:prstGeom prst="rect">
            <a:avLst/>
          </a:prstGeom>
          <a:solidFill>
            <a:schemeClr val="bg1">
              <a:lumMod val="95000"/>
            </a:schemeClr>
          </a:solidFill>
        </p:spPr>
        <p:txBody>
          <a:bodyPr wrap="square" lIns="72000" tIns="72000" rIns="72000" bIns="72000" rtlCol="0" anchor="ctr">
            <a:noAutofit/>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資料の</a:t>
            </a:r>
            <a:endParaRPr kumimoji="1" lang="en-US" altLang="ja-JP" sz="1400" b="1" dirty="0">
              <a:latin typeface="+mj-ea"/>
              <a:ea typeface="+mj-ea"/>
            </a:endParaRPr>
          </a:p>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a:latin typeface="+mj-ea"/>
                <a:ea typeface="+mj-ea"/>
              </a:rPr>
              <a:t>公開範囲</a:t>
            </a:r>
          </a:p>
        </p:txBody>
      </p:sp>
      <p:sp>
        <p:nvSpPr>
          <p:cNvPr id="14" name="TextBox 52">
            <a:extLst>
              <a:ext uri="{FF2B5EF4-FFF2-40B4-BE49-F238E27FC236}">
                <a16:creationId xmlns:a16="http://schemas.microsoft.com/office/drawing/2014/main" id="{1EE41A46-E395-10D4-3A87-5AE8895EA750}"/>
              </a:ext>
            </a:extLst>
          </p:cNvPr>
          <p:cNvSpPr txBox="1"/>
          <p:nvPr/>
        </p:nvSpPr>
        <p:spPr bwMode="gray">
          <a:xfrm>
            <a:off x="2001000" y="1492250"/>
            <a:ext cx="7488000" cy="108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Arial" panose="020B0604020202020204" pitchFamily="34" charset="0"/>
              <a:buChar char="•"/>
            </a:pPr>
            <a:r>
              <a:rPr lang="ja-JP" altLang="en-US" sz="1400" dirty="0">
                <a:latin typeface="+mn-ea"/>
                <a:cs typeface="+mn-cs"/>
                <a:sym typeface="+mn-lt"/>
              </a:rPr>
              <a:t>走行環境条件付与手続に先立ち、申請事業者様の実施内容の安全性について、“網羅的”な確認を</a:t>
            </a:r>
            <a:br>
              <a:rPr lang="en-US" altLang="ja-JP" sz="1400" dirty="0">
                <a:latin typeface="+mn-ea"/>
                <a:cs typeface="+mn-cs"/>
                <a:sym typeface="+mn-lt"/>
              </a:rPr>
            </a:br>
            <a:r>
              <a:rPr lang="ja-JP" altLang="en-US" sz="1400" dirty="0">
                <a:latin typeface="+mn-ea"/>
                <a:cs typeface="+mn-cs"/>
                <a:sym typeface="+mn-lt"/>
              </a:rPr>
              <a:t>“効率的”に行うために作成ただくものです</a:t>
            </a:r>
            <a:endParaRPr lang="en-US" altLang="ja-JP" sz="1400" dirty="0">
              <a:latin typeface="+mn-ea"/>
              <a:cs typeface="+mn-cs"/>
              <a:sym typeface="+mn-lt"/>
            </a:endParaRPr>
          </a:p>
          <a:p>
            <a:pPr marL="171450" indent="-171450">
              <a:spcBef>
                <a:spcPts val="300"/>
              </a:spcBef>
              <a:buFont typeface="Arial" panose="020B0604020202020204" pitchFamily="34" charset="0"/>
              <a:buChar char="•"/>
            </a:pPr>
            <a:r>
              <a:rPr lang="ja-JP" altLang="en-US" sz="1400" b="1" u="sng" dirty="0">
                <a:solidFill>
                  <a:schemeClr val="accent3"/>
                </a:solidFill>
                <a:latin typeface="+mn-ea"/>
                <a:cs typeface="+mn-cs"/>
                <a:sym typeface="+mn-lt"/>
              </a:rPr>
              <a:t>本資料は、各事業者様の事業・技術を比較する目的で作成いただくものではありません</a:t>
            </a:r>
            <a:endParaRPr lang="en-US" altLang="ja-JP" sz="1400" dirty="0">
              <a:latin typeface="+mn-ea"/>
              <a:cs typeface="+mn-cs"/>
              <a:sym typeface="+mn-lt"/>
            </a:endParaRPr>
          </a:p>
        </p:txBody>
      </p:sp>
      <p:sp>
        <p:nvSpPr>
          <p:cNvPr id="16" name="TextBox 52">
            <a:extLst>
              <a:ext uri="{FF2B5EF4-FFF2-40B4-BE49-F238E27FC236}">
                <a16:creationId xmlns:a16="http://schemas.microsoft.com/office/drawing/2014/main" id="{250F02DF-64F5-B9E7-0D40-1F2C3532DCD1}"/>
              </a:ext>
            </a:extLst>
          </p:cNvPr>
          <p:cNvSpPr txBox="1"/>
          <p:nvPr/>
        </p:nvSpPr>
        <p:spPr bwMode="gray">
          <a:xfrm>
            <a:off x="2001000" y="2666392"/>
            <a:ext cx="7488000" cy="108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Arial" panose="020B0604020202020204" pitchFamily="34" charset="0"/>
              <a:buChar char="•"/>
            </a:pPr>
            <a:r>
              <a:rPr lang="ja-JP" altLang="en-US" sz="1400" dirty="0">
                <a:latin typeface="+mn-ea"/>
                <a:cs typeface="+mn-cs"/>
                <a:sym typeface="+mn-lt"/>
              </a:rPr>
              <a:t>本資料は国土交通省、及び、国土交通省が指名する有識者にのみ共有を行います</a:t>
            </a:r>
            <a:endParaRPr lang="en-US" altLang="ja-JP" sz="1400" dirty="0">
              <a:latin typeface="+mn-ea"/>
              <a:cs typeface="+mn-cs"/>
              <a:sym typeface="+mn-lt"/>
            </a:endParaRPr>
          </a:p>
          <a:p>
            <a:pPr marL="171450" indent="-171450">
              <a:spcBef>
                <a:spcPts val="300"/>
              </a:spcBef>
              <a:buFont typeface="Arial" panose="020B0604020202020204" pitchFamily="34" charset="0"/>
              <a:buChar char="•"/>
            </a:pPr>
            <a:r>
              <a:rPr lang="ja-JP" altLang="en-US" sz="1400" b="1" dirty="0">
                <a:latin typeface="+mn-ea"/>
                <a:cs typeface="+mn-cs"/>
                <a:sym typeface="+mn-lt"/>
              </a:rPr>
              <a:t>本資料の一般への公開はいたしません</a:t>
            </a:r>
            <a:endParaRPr lang="en-US" altLang="ja-JP" sz="1400" b="1" dirty="0">
              <a:latin typeface="+mn-ea"/>
              <a:cs typeface="+mn-cs"/>
              <a:sym typeface="+mn-lt"/>
            </a:endParaRPr>
          </a:p>
          <a:p>
            <a:pPr marL="171450" indent="-171450">
              <a:spcBef>
                <a:spcPts val="300"/>
              </a:spcBef>
              <a:buFont typeface="Arial" panose="020B0604020202020204" pitchFamily="34" charset="0"/>
              <a:buChar char="•"/>
            </a:pPr>
            <a:r>
              <a:rPr lang="ja-JP" altLang="en-US" sz="1400" dirty="0">
                <a:latin typeface="+mn-ea"/>
                <a:cs typeface="+mn-cs"/>
                <a:sym typeface="+mn-lt"/>
              </a:rPr>
              <a:t>将来的に公開を行う場合、過去に作成いただいた分を含め、公開の範囲・方法について、</a:t>
            </a:r>
            <a:br>
              <a:rPr lang="en-US" altLang="ja-JP" sz="1400" dirty="0">
                <a:latin typeface="+mn-ea"/>
                <a:cs typeface="+mn-cs"/>
                <a:sym typeface="+mn-lt"/>
              </a:rPr>
            </a:br>
            <a:r>
              <a:rPr lang="ja-JP" altLang="en-US" sz="1400" dirty="0">
                <a:latin typeface="+mn-ea"/>
                <a:cs typeface="+mn-cs"/>
                <a:sym typeface="+mn-lt"/>
              </a:rPr>
              <a:t>作成いただいた事業者様と協議させていただきます</a:t>
            </a:r>
            <a:endParaRPr lang="en-US" altLang="ja-JP" sz="1400" dirty="0">
              <a:latin typeface="+mn-ea"/>
              <a:cs typeface="+mn-cs"/>
              <a:sym typeface="+mn-lt"/>
            </a:endParaRPr>
          </a:p>
        </p:txBody>
      </p:sp>
      <p:sp>
        <p:nvSpPr>
          <p:cNvPr id="4" name="正方形/長方形 3">
            <a:extLst>
              <a:ext uri="{FF2B5EF4-FFF2-40B4-BE49-F238E27FC236}">
                <a16:creationId xmlns:a16="http://schemas.microsoft.com/office/drawing/2014/main" id="{5E4939F5-BEC7-7061-0CF8-7E40537970E2}"/>
              </a:ext>
            </a:extLst>
          </p:cNvPr>
          <p:cNvSpPr/>
          <p:nvPr/>
        </p:nvSpPr>
        <p:spPr bwMode="gray">
          <a:xfrm>
            <a:off x="7192367" y="18842"/>
            <a:ext cx="2713633" cy="258017"/>
          </a:xfrm>
          <a:prstGeom prst="rect">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a:solidFill>
                  <a:schemeClr val="bg1"/>
                </a:solidFill>
                <a:latin typeface="+mn-lt"/>
                <a:cs typeface="+mn-cs"/>
              </a:rPr>
              <a:t>報告資料では、本ページは削除してください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5" name="TextBox 46">
            <a:extLst>
              <a:ext uri="{FF2B5EF4-FFF2-40B4-BE49-F238E27FC236}">
                <a16:creationId xmlns:a16="http://schemas.microsoft.com/office/drawing/2014/main" id="{D01753C1-0E55-60C3-4D7B-01FEB72BB6EB}"/>
              </a:ext>
            </a:extLst>
          </p:cNvPr>
          <p:cNvSpPr txBox="1"/>
          <p:nvPr/>
        </p:nvSpPr>
        <p:spPr bwMode="gray">
          <a:xfrm>
            <a:off x="417570" y="3840534"/>
            <a:ext cx="1440000" cy="1080000"/>
          </a:xfrm>
          <a:prstGeom prst="rect">
            <a:avLst/>
          </a:prstGeom>
          <a:solidFill>
            <a:schemeClr val="bg1">
              <a:lumMod val="95000"/>
            </a:schemeClr>
          </a:solidFill>
        </p:spPr>
        <p:txBody>
          <a:bodyPr wrap="square" lIns="72000" tIns="72000" rIns="72000" bIns="72000" rtlCol="0" anchor="ctr">
            <a:noAutofit/>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400" b="1" dirty="0">
                <a:latin typeface="+mj-ea"/>
                <a:ea typeface="+mj-ea"/>
              </a:rPr>
              <a:t>その他</a:t>
            </a:r>
          </a:p>
        </p:txBody>
      </p:sp>
      <p:sp>
        <p:nvSpPr>
          <p:cNvPr id="6" name="TextBox 52">
            <a:extLst>
              <a:ext uri="{FF2B5EF4-FFF2-40B4-BE49-F238E27FC236}">
                <a16:creationId xmlns:a16="http://schemas.microsoft.com/office/drawing/2014/main" id="{C4C350EC-FABB-8BD8-525B-D6E01F354E2F}"/>
              </a:ext>
            </a:extLst>
          </p:cNvPr>
          <p:cNvSpPr txBox="1"/>
          <p:nvPr/>
        </p:nvSpPr>
        <p:spPr bwMode="gray">
          <a:xfrm>
            <a:off x="2002075" y="3840534"/>
            <a:ext cx="7488000" cy="1080000"/>
          </a:xfrm>
          <a:prstGeom prst="rect">
            <a:avLst/>
          </a:prstGeom>
          <a:solidFill>
            <a:schemeClr val="bg1">
              <a:lumMod val="95000"/>
            </a:schemeClr>
          </a:solidFill>
        </p:spPr>
        <p:txBody>
          <a:bodyPr wrap="square" lIns="72000" tIns="72000" rIns="72000" bIns="72000" rtlCol="0" anchor="ctr">
            <a:noAutofit/>
          </a:bodyPr>
          <a:lstStyle/>
          <a:p>
            <a:pPr marL="171450" indent="-171450">
              <a:spcBef>
                <a:spcPts val="300"/>
              </a:spcBef>
              <a:buFont typeface="Arial" panose="020B0604020202020204" pitchFamily="34" charset="0"/>
              <a:buChar char="•"/>
            </a:pPr>
            <a:r>
              <a:rPr lang="ja-JP" altLang="en-US" sz="1400" b="1" u="sng" dirty="0">
                <a:solidFill>
                  <a:schemeClr val="accent3"/>
                </a:solidFill>
                <a:latin typeface="+mn-ea"/>
                <a:cs typeface="+mn-cs"/>
                <a:sym typeface="+mn-lt"/>
              </a:rPr>
              <a:t>各事業様の事業・技術に応じた固有の事情については、本資料の項目、記載方法の例示に依らず、必要な説明の追加や記載方法の修正を行ってください</a:t>
            </a:r>
            <a:endParaRPr lang="en-US" altLang="ja-JP" sz="1400" b="1" u="sng" dirty="0">
              <a:solidFill>
                <a:schemeClr val="accent3"/>
              </a:solidFill>
              <a:latin typeface="+mn-ea"/>
              <a:cs typeface="+mn-cs"/>
              <a:sym typeface="+mn-lt"/>
            </a:endParaRPr>
          </a:p>
        </p:txBody>
      </p:sp>
    </p:spTree>
    <p:extLst>
      <p:ext uri="{BB962C8B-B14F-4D97-AF65-F5344CB8AC3E}">
        <p14:creationId xmlns:p14="http://schemas.microsoft.com/office/powerpoint/2010/main" val="28714961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30</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2-(3). </a:t>
            </a:r>
            <a:r>
              <a:rPr lang="zh-TW" altLang="en-US">
                <a:latin typeface="+mn-ea"/>
              </a:rPr>
              <a:t>自動運行装置</a:t>
            </a:r>
            <a:r>
              <a:rPr lang="ja-JP" altLang="en-US">
                <a:latin typeface="+mn-ea"/>
              </a:rPr>
              <a:t>の機能</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4" name="正方形/長方形 3">
            <a:extLst>
              <a:ext uri="{FF2B5EF4-FFF2-40B4-BE49-F238E27FC236}">
                <a16:creationId xmlns:a16="http://schemas.microsoft.com/office/drawing/2014/main" id="{7BBA142A-432E-8E92-D931-973F8572BDFF}"/>
              </a:ext>
            </a:extLst>
          </p:cNvPr>
          <p:cNvSpPr/>
          <p:nvPr/>
        </p:nvSpPr>
        <p:spPr bwMode="gray">
          <a:xfrm>
            <a:off x="426683"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判断が</a:t>
            </a:r>
            <a:br>
              <a:rPr kumimoji="1" lang="en-US" altLang="ja-JP" sz="1400" b="1" dirty="0">
                <a:solidFill>
                  <a:schemeClr val="bg1"/>
                </a:solidFill>
                <a:latin typeface="+mn-lt"/>
                <a:cs typeface="+mn-cs"/>
              </a:rPr>
            </a:br>
            <a:r>
              <a:rPr kumimoji="1" lang="ja-JP" altLang="en-US" sz="1400" b="1" dirty="0">
                <a:solidFill>
                  <a:schemeClr val="bg1"/>
                </a:solidFill>
                <a:latin typeface="+mn-lt"/>
                <a:cs typeface="+mn-cs"/>
              </a:rPr>
              <a:t>困難な状況への対応</a:t>
            </a:r>
            <a:endParaRPr kumimoji="1" lang="en-US" altLang="ja-JP" sz="1400" b="1" dirty="0">
              <a:solidFill>
                <a:schemeClr val="bg1"/>
              </a:solidFill>
              <a:latin typeface="+mn-lt"/>
              <a:cs typeface="+mn-cs"/>
            </a:endParaRPr>
          </a:p>
        </p:txBody>
      </p:sp>
      <p:sp>
        <p:nvSpPr>
          <p:cNvPr id="9" name="正方形/長方形 8">
            <a:extLst>
              <a:ext uri="{FF2B5EF4-FFF2-40B4-BE49-F238E27FC236}">
                <a16:creationId xmlns:a16="http://schemas.microsoft.com/office/drawing/2014/main" id="{C855AC2F-0AAB-0995-1AFB-4758B224C828}"/>
              </a:ext>
            </a:extLst>
          </p:cNvPr>
          <p:cNvSpPr/>
          <p:nvPr/>
        </p:nvSpPr>
        <p:spPr bwMode="gray">
          <a:xfrm>
            <a:off x="1362684" y="1015999"/>
            <a:ext cx="8116634"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600"/>
              </a:spcBef>
              <a:spcAft>
                <a:spcPts val="0"/>
              </a:spcAft>
              <a:buSzPct val="100000"/>
              <a:buFont typeface="Wingdings" panose="05000000000000000000" pitchFamily="2" charset="2"/>
              <a:buChar char="n"/>
            </a:pPr>
            <a:r>
              <a:rPr kumimoji="1" lang="ja-JP" altLang="en-US" sz="1200" b="1" dirty="0">
                <a:solidFill>
                  <a:prstClr val="black"/>
                </a:solidFill>
                <a:latin typeface="+mn-lt"/>
                <a:cs typeface="+mn-cs"/>
              </a:rPr>
              <a:t>警察官による指示</a:t>
            </a:r>
            <a:endParaRPr kumimoji="1" lang="en-US" altLang="ja-JP" sz="1200" b="1" dirty="0">
              <a:solidFill>
                <a:prstClr val="black"/>
              </a:solidFill>
              <a:latin typeface="+mn-lt"/>
              <a:cs typeface="+mn-cs"/>
            </a:endParaRPr>
          </a:p>
          <a:p>
            <a:pPr marL="432000" lvl="1" indent="-228600" defTabSz="990564" fontAlgn="auto">
              <a:spcBef>
                <a:spcPts val="300"/>
              </a:spcBef>
              <a:spcAft>
                <a:spcPts val="0"/>
              </a:spcAft>
              <a:buSzPct val="100000"/>
              <a:buFont typeface="+mj-lt"/>
              <a:buAutoNum type="arabicPeriod"/>
            </a:pPr>
            <a:r>
              <a:rPr kumimoji="1" lang="ja-JP" altLang="en-US" sz="1100" dirty="0">
                <a:solidFill>
                  <a:prstClr val="black"/>
                </a:solidFill>
                <a:latin typeface="+mn-lt"/>
                <a:cs typeface="+mn-cs"/>
              </a:rPr>
              <a:t>運行車は前方に立つ警察官を障害物と認識し、減速・停止を行う</a:t>
            </a:r>
            <a:endParaRPr kumimoji="1" lang="en-US" altLang="ja-JP" sz="1100" dirty="0">
              <a:solidFill>
                <a:prstClr val="black"/>
              </a:solidFill>
              <a:latin typeface="+mn-lt"/>
              <a:cs typeface="+mn-cs"/>
            </a:endParaRPr>
          </a:p>
          <a:p>
            <a:pPr marL="432000" lvl="1" indent="-228600" defTabSz="990564" fontAlgn="auto">
              <a:spcBef>
                <a:spcPts val="300"/>
              </a:spcBef>
              <a:spcAft>
                <a:spcPts val="0"/>
              </a:spcAft>
              <a:buSzPct val="100000"/>
              <a:buFont typeface="+mj-lt"/>
              <a:buAutoNum type="arabicPeriod"/>
            </a:pPr>
            <a:r>
              <a:rPr kumimoji="1" lang="ja-JP" altLang="en-US" sz="1100" dirty="0">
                <a:solidFill>
                  <a:prstClr val="black"/>
                </a:solidFill>
                <a:latin typeface="+mn-lt"/>
                <a:cs typeface="+mn-cs"/>
              </a:rPr>
              <a:t>運行車が</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秒間継続して停止した場合、自動的に自動運行を終了する</a:t>
            </a:r>
            <a:endParaRPr kumimoji="1" lang="en-US" altLang="ja-JP" sz="1100" dirty="0">
              <a:solidFill>
                <a:prstClr val="black"/>
              </a:solidFill>
              <a:latin typeface="+mn-lt"/>
              <a:cs typeface="+mn-cs"/>
            </a:endParaRPr>
          </a:p>
          <a:p>
            <a:pPr marL="171450" indent="-171450" defTabSz="990564" fontAlgn="auto">
              <a:spcBef>
                <a:spcPts val="300"/>
              </a:spcBef>
              <a:spcAft>
                <a:spcPts val="0"/>
              </a:spcAft>
              <a:buSzPct val="100000"/>
              <a:buFont typeface="Wingdings" panose="05000000000000000000" pitchFamily="2" charset="2"/>
              <a:buChar char="n"/>
            </a:pPr>
            <a:endParaRPr kumimoji="1" lang="en-US" altLang="ja-JP" sz="1100" dirty="0">
              <a:solidFill>
                <a:prstClr val="black"/>
              </a:solidFill>
              <a:latin typeface="+mn-lt"/>
              <a:cs typeface="+mn-cs"/>
            </a:endParaRPr>
          </a:p>
          <a:p>
            <a:pPr marL="171450" indent="-171450" defTabSz="990564" fontAlgn="auto">
              <a:spcBef>
                <a:spcPts val="600"/>
              </a:spcBef>
              <a:spcAft>
                <a:spcPts val="0"/>
              </a:spcAft>
              <a:buSzPct val="100000"/>
              <a:buFont typeface="Wingdings" panose="05000000000000000000" pitchFamily="2" charset="2"/>
              <a:buChar char="n"/>
            </a:pPr>
            <a:r>
              <a:rPr kumimoji="1" lang="ja-JP" altLang="en-US" sz="1200" b="1" dirty="0">
                <a:solidFill>
                  <a:prstClr val="black"/>
                </a:solidFill>
                <a:latin typeface="+mn-lt"/>
                <a:cs typeface="+mn-cs"/>
              </a:rPr>
              <a:t>緊急車両</a:t>
            </a:r>
            <a:endParaRPr kumimoji="1" lang="en-US" altLang="ja-JP" sz="1200" b="1" dirty="0">
              <a:solidFill>
                <a:prstClr val="black"/>
              </a:solidFill>
              <a:latin typeface="+mn-lt"/>
              <a:cs typeface="+mn-cs"/>
            </a:endParaRPr>
          </a:p>
          <a:p>
            <a:pPr marL="432000" lvl="1" indent="-228600" defTabSz="990564" fontAlgn="auto">
              <a:spcBef>
                <a:spcPts val="300"/>
              </a:spcBef>
              <a:spcAft>
                <a:spcPts val="0"/>
              </a:spcAft>
              <a:buSzPct val="100000"/>
              <a:buFont typeface="+mj-lt"/>
              <a:buAutoNum type="arabicPeriod"/>
            </a:pPr>
            <a:r>
              <a:rPr kumimoji="1" lang="ja-JP" altLang="en-US" sz="1100" dirty="0">
                <a:solidFill>
                  <a:prstClr val="black"/>
                </a:solidFill>
                <a:latin typeface="+mn-lt"/>
                <a:cs typeface="+mn-cs"/>
              </a:rPr>
              <a:t>車載マイクがサイレン音を</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秒間継続してサイレン音を検知</a:t>
            </a:r>
            <a:endParaRPr kumimoji="1" lang="en-US" altLang="ja-JP" sz="1100" dirty="0">
              <a:solidFill>
                <a:prstClr val="black"/>
              </a:solidFill>
              <a:latin typeface="+mn-lt"/>
              <a:cs typeface="+mn-cs"/>
            </a:endParaRPr>
          </a:p>
          <a:p>
            <a:pPr marL="432000" lvl="1" indent="-228600" defTabSz="990564" fontAlgn="auto">
              <a:spcBef>
                <a:spcPts val="300"/>
              </a:spcBef>
              <a:spcAft>
                <a:spcPts val="0"/>
              </a:spcAft>
              <a:buSzPct val="100000"/>
              <a:buFont typeface="+mj-lt"/>
              <a:buAutoNum type="arabicPeriod"/>
            </a:pPr>
            <a:r>
              <a:rPr kumimoji="1" lang="ja-JP" altLang="en-US" sz="1100" dirty="0">
                <a:solidFill>
                  <a:prstClr val="black"/>
                </a:solidFill>
                <a:latin typeface="+mn-lt"/>
                <a:cs typeface="+mn-cs"/>
              </a:rPr>
              <a:t>遠隔監視システムから運行車に対し緊急車両の接近を通知</a:t>
            </a:r>
            <a:endParaRPr kumimoji="1" lang="en-US" altLang="ja-JP" sz="1100" dirty="0">
              <a:solidFill>
                <a:prstClr val="black"/>
              </a:solidFill>
              <a:latin typeface="+mn-lt"/>
              <a:cs typeface="+mn-cs"/>
            </a:endParaRPr>
          </a:p>
          <a:p>
            <a:pPr marL="432000" lvl="1" indent="-228600" defTabSz="990564" fontAlgn="auto">
              <a:spcBef>
                <a:spcPts val="300"/>
              </a:spcBef>
              <a:spcAft>
                <a:spcPts val="0"/>
              </a:spcAft>
              <a:buSzPct val="100000"/>
              <a:buFont typeface="+mj-lt"/>
              <a:buAutoNum type="arabicPeriod"/>
            </a:pPr>
            <a:r>
              <a:rPr kumimoji="1" lang="ja-JP" altLang="en-US" sz="1100" dirty="0">
                <a:solidFill>
                  <a:prstClr val="black"/>
                </a:solidFill>
                <a:latin typeface="+mn-lt"/>
                <a:cs typeface="+mn-cs"/>
              </a:rPr>
              <a:t>運行車は自動で停車し、自動運行を終了</a:t>
            </a:r>
            <a:endParaRPr kumimoji="1" lang="en-US" altLang="ja-JP" sz="1100" dirty="0">
              <a:solidFill>
                <a:prstClr val="black"/>
              </a:solidFill>
              <a:latin typeface="+mn-lt"/>
              <a:cs typeface="+mn-cs"/>
            </a:endParaRPr>
          </a:p>
          <a:p>
            <a:pPr defTabSz="990564" fontAlgn="auto">
              <a:spcBef>
                <a:spcPts val="300"/>
              </a:spcBef>
              <a:spcAft>
                <a:spcPts val="0"/>
              </a:spcAft>
              <a:buSzPct val="100000"/>
            </a:pPr>
            <a:r>
              <a:rPr kumimoji="1" lang="ja-JP" altLang="en-US" sz="1100" dirty="0">
                <a:solidFill>
                  <a:prstClr val="black"/>
                </a:solidFill>
                <a:latin typeface="+mn-lt"/>
                <a:cs typeface="+mn-cs"/>
              </a:rPr>
              <a:t>　</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車内に設置するマイクで約</a:t>
            </a:r>
            <a:r>
              <a:rPr kumimoji="1" lang="en-US" altLang="ja-JP" sz="1100" dirty="0">
                <a:solidFill>
                  <a:prstClr val="black"/>
                </a:solidFill>
                <a:latin typeface="+mn-lt"/>
                <a:cs typeface="+mn-cs"/>
              </a:rPr>
              <a:t>××m</a:t>
            </a:r>
            <a:r>
              <a:rPr kumimoji="1" lang="ja-JP" altLang="en-US" sz="1100" dirty="0">
                <a:solidFill>
                  <a:prstClr val="black"/>
                </a:solidFill>
                <a:latin typeface="+mn-lt"/>
                <a:cs typeface="+mn-cs"/>
              </a:rPr>
              <a:t>離れたサイレン音を検知</a:t>
            </a:r>
            <a:endParaRPr kumimoji="1" lang="en-US" altLang="ja-JP" sz="1100" dirty="0">
              <a:solidFill>
                <a:prstClr val="black"/>
              </a:solidFill>
              <a:latin typeface="+mn-lt"/>
              <a:cs typeface="+mn-cs"/>
            </a:endParaRPr>
          </a:p>
          <a:p>
            <a:pPr defTabSz="990564" fontAlgn="auto">
              <a:spcBef>
                <a:spcPts val="300"/>
              </a:spcBef>
              <a:spcAft>
                <a:spcPts val="0"/>
              </a:spcAft>
              <a:buSzPct val="100000"/>
            </a:pPr>
            <a:r>
              <a:rPr kumimoji="1" lang="ja-JP" altLang="en-US" sz="1100" dirty="0">
                <a:solidFill>
                  <a:prstClr val="black"/>
                </a:solidFill>
                <a:latin typeface="+mn-lt"/>
                <a:cs typeface="+mn-cs"/>
              </a:rPr>
              <a:t>　</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検知するサイレン音の種類を正確に認知することが困難なため、広くサイレン音を検知する仕様</a:t>
            </a:r>
            <a:endParaRPr kumimoji="1" lang="en-US" altLang="ja-JP" sz="1100" dirty="0">
              <a:solidFill>
                <a:prstClr val="black"/>
              </a:solidFill>
              <a:latin typeface="+mn-lt"/>
              <a:cs typeface="+mn-cs"/>
            </a:endParaRPr>
          </a:p>
          <a:p>
            <a:pPr marL="228600" indent="-228600" defTabSz="990564" fontAlgn="auto">
              <a:spcBef>
                <a:spcPts val="300"/>
              </a:spcBef>
              <a:spcAft>
                <a:spcPts val="0"/>
              </a:spcAft>
              <a:buSzPct val="100000"/>
              <a:buFont typeface="+mj-lt"/>
              <a:buAutoNum type="arabicPeriod"/>
            </a:pPr>
            <a:endParaRPr kumimoji="1" lang="en-US" altLang="ja-JP" sz="1100" dirty="0">
              <a:solidFill>
                <a:prstClr val="black"/>
              </a:solidFill>
              <a:latin typeface="+mn-lt"/>
              <a:cs typeface="+mn-cs"/>
            </a:endParaRPr>
          </a:p>
          <a:p>
            <a:pPr marL="171450" indent="-171450" defTabSz="990564" fontAlgn="auto">
              <a:spcBef>
                <a:spcPts val="600"/>
              </a:spcBef>
              <a:spcAft>
                <a:spcPts val="0"/>
              </a:spcAft>
              <a:buSzPct val="100000"/>
              <a:buFont typeface="Wingdings" panose="05000000000000000000" pitchFamily="2" charset="2"/>
              <a:buChar char="n"/>
            </a:pPr>
            <a:r>
              <a:rPr kumimoji="1" lang="ja-JP" altLang="en-US" sz="1200" b="1" dirty="0">
                <a:solidFill>
                  <a:prstClr val="black"/>
                </a:solidFill>
                <a:latin typeface="+mn-lt"/>
                <a:cs typeface="+mn-cs"/>
              </a:rPr>
              <a:t>回避不可能な障害物</a:t>
            </a:r>
            <a:endParaRPr kumimoji="1" lang="en-US" altLang="ja-JP" sz="1200" b="1" dirty="0">
              <a:solidFill>
                <a:prstClr val="black"/>
              </a:solidFill>
              <a:latin typeface="+mn-lt"/>
              <a:cs typeface="+mn-cs"/>
            </a:endParaRPr>
          </a:p>
          <a:p>
            <a:pPr marL="432000" lvl="1" indent="-228600" defTabSz="990564" fontAlgn="auto">
              <a:spcBef>
                <a:spcPts val="300"/>
              </a:spcBef>
              <a:spcAft>
                <a:spcPts val="0"/>
              </a:spcAft>
              <a:buSzPct val="100000"/>
              <a:buFont typeface="+mj-lt"/>
              <a:buAutoNum type="arabicPeriod"/>
            </a:pPr>
            <a:r>
              <a:rPr kumimoji="1" lang="ja-JP" altLang="en-US" sz="1100" dirty="0">
                <a:solidFill>
                  <a:prstClr val="black"/>
                </a:solidFill>
                <a:latin typeface="+mn-lt"/>
                <a:cs typeface="+mn-cs"/>
              </a:rPr>
              <a:t>運行車は前方の障害物を検知し、減速・停止する</a:t>
            </a:r>
            <a:endParaRPr kumimoji="1" lang="en-US" altLang="ja-JP" sz="1100" dirty="0">
              <a:solidFill>
                <a:prstClr val="black"/>
              </a:solidFill>
              <a:latin typeface="+mn-lt"/>
              <a:cs typeface="+mn-cs"/>
            </a:endParaRPr>
          </a:p>
          <a:p>
            <a:pPr marL="432000" lvl="1" indent="-228600" defTabSz="990564" fontAlgn="auto">
              <a:spcBef>
                <a:spcPts val="300"/>
              </a:spcBef>
              <a:spcAft>
                <a:spcPts val="0"/>
              </a:spcAft>
              <a:buSzPct val="100000"/>
              <a:buFont typeface="+mj-lt"/>
              <a:buAutoNum type="arabicPeriod"/>
            </a:pPr>
            <a:r>
              <a:rPr kumimoji="1" lang="ja-JP" altLang="en-US" sz="1100" dirty="0">
                <a:solidFill>
                  <a:prstClr val="black"/>
                </a:solidFill>
                <a:latin typeface="+mn-lt"/>
                <a:cs typeface="+mn-cs"/>
              </a:rPr>
              <a:t>運行車が</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秒間継続して停止した場合、自動的に自動運行を終了する</a:t>
            </a:r>
            <a:endParaRPr kumimoji="1" lang="en-US" altLang="ja-JP" sz="1100" dirty="0">
              <a:solidFill>
                <a:prstClr val="black"/>
              </a:solidFill>
              <a:latin typeface="+mn-lt"/>
              <a:cs typeface="+mn-cs"/>
            </a:endParaRPr>
          </a:p>
        </p:txBody>
      </p:sp>
      <p:sp>
        <p:nvSpPr>
          <p:cNvPr id="5" name="正方形/長方形 4">
            <a:extLst>
              <a:ext uri="{FF2B5EF4-FFF2-40B4-BE49-F238E27FC236}">
                <a16:creationId xmlns:a16="http://schemas.microsoft.com/office/drawing/2014/main" id="{A171D2F0-4A32-BE8F-0F5D-4AA4AC5EC444}"/>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7" name="吹き出し: 四角形 6">
            <a:extLst>
              <a:ext uri="{FF2B5EF4-FFF2-40B4-BE49-F238E27FC236}">
                <a16:creationId xmlns:a16="http://schemas.microsoft.com/office/drawing/2014/main" id="{150CD068-BAF7-2D5F-4913-55358E31674A}"/>
              </a:ext>
            </a:extLst>
          </p:cNvPr>
          <p:cNvSpPr/>
          <p:nvPr/>
        </p:nvSpPr>
        <p:spPr bwMode="gray">
          <a:xfrm>
            <a:off x="4700415" y="5666972"/>
            <a:ext cx="2153466" cy="641753"/>
          </a:xfrm>
          <a:prstGeom prst="wedgeRectCallout">
            <a:avLst>
              <a:gd name="adj1" fmla="val -60595"/>
              <a:gd name="adj2" fmla="val -41677"/>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他にもあれば、追記してください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23026706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31</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2-(3). </a:t>
            </a:r>
            <a:r>
              <a:rPr lang="zh-TW" altLang="en-US">
                <a:latin typeface="+mn-ea"/>
              </a:rPr>
              <a:t>自動運行装置</a:t>
            </a:r>
            <a:r>
              <a:rPr lang="ja-JP" altLang="en-US">
                <a:latin typeface="+mn-ea"/>
              </a:rPr>
              <a:t>の機能</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リスク</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最小化制御の挙動</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及び</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運転再開</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方法</a:t>
            </a:r>
            <a:endParaRPr kumimoji="1" lang="en-US" altLang="ja-JP" sz="1400" b="1" dirty="0">
              <a:solidFill>
                <a:schemeClr val="bg1"/>
              </a:solidFill>
              <a:latin typeface="+mn-lt"/>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6000"/>
            <a:ext cx="8126822"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en-US" altLang="ja-JP" sz="1100" b="1" i="0" u="none" strike="noStrike" kern="1200" cap="none" spc="0" normalizeH="0" baseline="0" noProof="0" dirty="0">
                <a:ln>
                  <a:noFill/>
                </a:ln>
                <a:solidFill>
                  <a:prstClr val="black"/>
                </a:solidFill>
                <a:effectLst/>
                <a:uLnTx/>
                <a:uFillTx/>
                <a:latin typeface="+mn-ea"/>
                <a:cs typeface="+mn-cs"/>
              </a:rPr>
              <a:t>MRM</a:t>
            </a:r>
            <a:r>
              <a:rPr kumimoji="1" lang="ja-JP" altLang="en-US" sz="1100" b="1" i="0" u="none" strike="noStrike" kern="1200" cap="none" spc="0" normalizeH="0" baseline="0" noProof="0">
                <a:ln>
                  <a:noFill/>
                </a:ln>
                <a:solidFill>
                  <a:prstClr val="black"/>
                </a:solidFill>
                <a:effectLst/>
                <a:uLnTx/>
                <a:uFillTx/>
                <a:latin typeface="+mn-ea"/>
                <a:cs typeface="+mn-cs"/>
              </a:rPr>
              <a:t>の挙動</a:t>
            </a:r>
            <a:endParaRPr kumimoji="1" lang="en-US" altLang="ja-JP" sz="1050" b="1" i="0" u="none" strike="noStrike" kern="1200" cap="none" spc="0" normalizeH="0" baseline="0" noProof="0" dirty="0">
              <a:ln>
                <a:noFill/>
              </a:ln>
              <a:solidFill>
                <a:prstClr val="black"/>
              </a:solidFill>
              <a:effectLst/>
              <a:uLnTx/>
              <a:uFillTx/>
              <a:latin typeface="+mn-ea"/>
              <a:cs typeface="+mn-cs"/>
            </a:endParaRPr>
          </a:p>
          <a:p>
            <a:pPr marL="432000" lvl="1" indent="-171450" defTabSz="990564" fontAlgn="auto">
              <a:spcBef>
                <a:spcPts val="600"/>
              </a:spcBef>
              <a:spcAft>
                <a:spcPts val="0"/>
              </a:spcAft>
              <a:buSzPct val="100000"/>
              <a:buFont typeface="Arial" panose="020B0604020202020204" pitchFamily="34" charset="0"/>
              <a:buChar char="•"/>
            </a:pPr>
            <a:r>
              <a:rPr kumimoji="1" lang="ja-JP" altLang="en-US" sz="1050">
                <a:solidFill>
                  <a:prstClr val="black"/>
                </a:solidFill>
                <a:latin typeface="+mn-ea"/>
                <a:cs typeface="+mn-cs"/>
              </a:rPr>
              <a:t>異常</a:t>
            </a:r>
            <a:r>
              <a:rPr kumimoji="1" lang="en-US" altLang="ja-JP" sz="1050" dirty="0">
                <a:solidFill>
                  <a:prstClr val="black"/>
                </a:solidFill>
                <a:latin typeface="+mn-ea"/>
                <a:cs typeface="+mn-cs"/>
              </a:rPr>
              <a:t>/ODD</a:t>
            </a:r>
            <a:r>
              <a:rPr kumimoji="1" lang="ja-JP" altLang="en-US" sz="1050">
                <a:solidFill>
                  <a:prstClr val="black"/>
                </a:solidFill>
                <a:latin typeface="+mn-ea"/>
                <a:cs typeface="+mn-cs"/>
              </a:rPr>
              <a:t>外れを検知すると</a:t>
            </a:r>
            <a:r>
              <a:rPr kumimoji="1" lang="en-US" altLang="ja-JP" sz="1050" dirty="0">
                <a:solidFill>
                  <a:prstClr val="black"/>
                </a:solidFill>
                <a:latin typeface="+mn-ea"/>
                <a:cs typeface="+mn-cs"/>
              </a:rPr>
              <a:t>MRM</a:t>
            </a:r>
            <a:r>
              <a:rPr kumimoji="1" lang="ja-JP" altLang="en-US" sz="1050">
                <a:solidFill>
                  <a:prstClr val="black"/>
                </a:solidFill>
                <a:latin typeface="+mn-ea"/>
                <a:cs typeface="+mn-cs"/>
              </a:rPr>
              <a:t>が作動する。</a:t>
            </a:r>
            <a:br>
              <a:rPr kumimoji="1" lang="en-US" altLang="ja-JP" sz="1050" dirty="0">
                <a:solidFill>
                  <a:prstClr val="black"/>
                </a:solidFill>
                <a:latin typeface="+mn-ea"/>
                <a:cs typeface="+mn-cs"/>
              </a:rPr>
            </a:br>
            <a:r>
              <a:rPr kumimoji="1" lang="ja-JP" altLang="en-US" sz="1050">
                <a:solidFill>
                  <a:prstClr val="black"/>
                </a:solidFill>
                <a:latin typeface="+mn-ea"/>
                <a:cs typeface="+mn-cs"/>
              </a:rPr>
              <a:t>交差点など、停車禁止区間を走行中は、路肩駐車可能な</a:t>
            </a:r>
            <a:br>
              <a:rPr kumimoji="1" lang="en-US" altLang="ja-JP" sz="1050" dirty="0">
                <a:solidFill>
                  <a:prstClr val="black"/>
                </a:solidFill>
                <a:latin typeface="+mn-ea"/>
                <a:cs typeface="+mn-cs"/>
              </a:rPr>
            </a:br>
            <a:r>
              <a:rPr kumimoji="1" lang="ja-JP" altLang="en-US" sz="1050">
                <a:solidFill>
                  <a:prstClr val="black"/>
                </a:solidFill>
                <a:latin typeface="+mn-ea"/>
                <a:cs typeface="+mn-cs"/>
              </a:rPr>
              <a:t>位置まで移動し停車する。</a:t>
            </a:r>
            <a:endParaRPr kumimoji="1" lang="en-US" altLang="ja-JP" sz="1050" dirty="0">
              <a:solidFill>
                <a:prstClr val="black"/>
              </a:solidFill>
              <a:latin typeface="+mn-ea"/>
              <a:cs typeface="+mn-cs"/>
            </a:endParaRPr>
          </a:p>
          <a:p>
            <a:pPr marL="432000" lvl="1" indent="-171450" defTabSz="990564" fontAlgn="auto">
              <a:spcBef>
                <a:spcPts val="600"/>
              </a:spcBef>
              <a:spcAft>
                <a:spcPts val="0"/>
              </a:spcAft>
              <a:buSzPct val="100000"/>
              <a:buFont typeface="Arial" panose="020B0604020202020204" pitchFamily="34" charset="0"/>
              <a:buChar char="•"/>
            </a:pPr>
            <a:r>
              <a:rPr kumimoji="1" lang="en-US" altLang="ja-JP" sz="1050" i="0" u="none" strike="noStrike" kern="1200" cap="none" spc="0" normalizeH="0" baseline="0" noProof="0" dirty="0">
                <a:ln>
                  <a:noFill/>
                </a:ln>
                <a:effectLst/>
                <a:uLnTx/>
                <a:uFillTx/>
                <a:latin typeface="+mn-ea"/>
                <a:cs typeface="+mn-cs"/>
              </a:rPr>
              <a:t>MRM</a:t>
            </a:r>
            <a:r>
              <a:rPr kumimoji="1" lang="ja-JP" altLang="en-US" sz="1050" i="0" u="none" strike="noStrike" kern="1200" cap="none" spc="0" normalizeH="0" baseline="0" noProof="0">
                <a:ln>
                  <a:noFill/>
                </a:ln>
                <a:effectLst/>
                <a:uLnTx/>
                <a:uFillTx/>
                <a:latin typeface="+mn-ea"/>
                <a:cs typeface="+mn-cs"/>
              </a:rPr>
              <a:t>開始後に乗務員によりオーバーライドが行われた場合、</a:t>
            </a:r>
            <a:r>
              <a:rPr kumimoji="1" lang="en-US" altLang="ja-JP" sz="1050" i="0" u="none" strike="noStrike" kern="1200" cap="none" spc="0" normalizeH="0" baseline="0" noProof="0" dirty="0">
                <a:ln>
                  <a:noFill/>
                </a:ln>
                <a:effectLst/>
                <a:uLnTx/>
                <a:uFillTx/>
                <a:latin typeface="+mn-ea"/>
                <a:cs typeface="+mn-cs"/>
              </a:rPr>
              <a:t>MRM</a:t>
            </a:r>
            <a:r>
              <a:rPr kumimoji="1" lang="ja-JP" altLang="en-US" sz="1050" i="0" u="none" strike="noStrike" kern="1200" cap="none" spc="0" normalizeH="0" baseline="0" noProof="0">
                <a:ln>
                  <a:noFill/>
                </a:ln>
                <a:effectLst/>
                <a:uLnTx/>
                <a:uFillTx/>
                <a:latin typeface="+mn-ea"/>
                <a:cs typeface="+mn-cs"/>
              </a:rPr>
              <a:t>を中断する</a:t>
            </a:r>
            <a:endParaRPr kumimoji="1" lang="en-US" altLang="ja-JP" sz="1050" i="0" u="none" strike="noStrike" kern="1200" cap="none" spc="0" normalizeH="0" baseline="0" noProof="0" dirty="0">
              <a:ln>
                <a:noFill/>
              </a:ln>
              <a:effectLst/>
              <a:uLnTx/>
              <a:uFillTx/>
              <a:latin typeface="+mn-ea"/>
              <a:cs typeface="+mn-cs"/>
            </a:endParaRPr>
          </a:p>
          <a:p>
            <a:pPr marL="432000" lvl="1" indent="-171450" defTabSz="990564" fontAlgn="auto">
              <a:spcBef>
                <a:spcPts val="600"/>
              </a:spcBef>
              <a:spcAft>
                <a:spcPts val="0"/>
              </a:spcAft>
              <a:buSzPct val="100000"/>
              <a:buFont typeface="Arial" panose="020B0604020202020204" pitchFamily="34" charset="0"/>
              <a:buChar char="•"/>
            </a:pPr>
            <a:r>
              <a:rPr kumimoji="1" lang="en-US" altLang="ja-JP" sz="1050" dirty="0">
                <a:latin typeface="+mn-ea"/>
                <a:cs typeface="+mn-cs"/>
              </a:rPr>
              <a:t>MRM</a:t>
            </a:r>
            <a:r>
              <a:rPr kumimoji="1" lang="ja-JP" altLang="en-US" sz="1050">
                <a:latin typeface="+mn-ea"/>
                <a:cs typeface="+mn-cs"/>
              </a:rPr>
              <a:t>発動時、他バスへ警告信号を発報する</a:t>
            </a:r>
            <a:endParaRPr kumimoji="1" lang="en-US" altLang="ja-JP" sz="1050" i="0" u="none" strike="noStrike" kern="1200" cap="none" spc="0" normalizeH="0" baseline="0" noProof="0" dirty="0">
              <a:ln>
                <a:noFill/>
              </a:ln>
              <a:effectLst/>
              <a:uLnTx/>
              <a:uFillTx/>
              <a:latin typeface="+mn-ea"/>
              <a:cs typeface="+mn-cs"/>
            </a:endParaRPr>
          </a:p>
          <a:p>
            <a:pPr marR="0" defTabSz="990564" rtl="0" eaLnBrk="1" fontAlgn="auto" latinLnBrk="0" hangingPunct="1">
              <a:lnSpc>
                <a:spcPct val="100000"/>
              </a:lnSpc>
              <a:spcBef>
                <a:spcPts val="300"/>
              </a:spcBef>
              <a:spcAft>
                <a:spcPts val="0"/>
              </a:spcAft>
              <a:buClrTx/>
              <a:buSzPct val="100000"/>
              <a:tabLst/>
            </a:pPr>
            <a:endParaRPr kumimoji="1" lang="en-US" altLang="ja-JP" sz="300" i="0" u="none" strike="noStrike" kern="1200" cap="none" spc="0" normalizeH="0" baseline="0" noProof="0" dirty="0">
              <a:ln>
                <a:noFill/>
              </a:ln>
              <a:solidFill>
                <a:prstClr val="black"/>
              </a:solidFill>
              <a:effectLst/>
              <a:uLnTx/>
              <a:uFillTx/>
              <a:latin typeface="+mn-ea"/>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en-US" altLang="ja-JP" sz="1100" b="1" i="0" u="none" strike="noStrike" kern="1200" cap="none" spc="0" normalizeH="0" baseline="0" noProof="0" dirty="0">
                <a:ln>
                  <a:noFill/>
                </a:ln>
                <a:solidFill>
                  <a:prstClr val="black"/>
                </a:solidFill>
                <a:effectLst/>
                <a:uLnTx/>
                <a:uFillTx/>
                <a:latin typeface="+mn-ea"/>
                <a:cs typeface="+mn-cs"/>
              </a:rPr>
              <a:t>MRM</a:t>
            </a:r>
            <a:r>
              <a:rPr kumimoji="1" lang="ja-JP" altLang="en-US" sz="1100" b="1">
                <a:solidFill>
                  <a:prstClr val="black"/>
                </a:solidFill>
                <a:latin typeface="+mn-ea"/>
                <a:cs typeface="+mn-cs"/>
              </a:rPr>
              <a:t>へ移行するケース</a:t>
            </a:r>
            <a:endParaRPr kumimoji="1" lang="en-US" altLang="ja-JP" sz="1100" b="1" dirty="0">
              <a:solidFill>
                <a:prstClr val="black"/>
              </a:solidFill>
              <a:latin typeface="+mn-ea"/>
              <a:cs typeface="+mn-cs"/>
            </a:endParaRPr>
          </a:p>
          <a:p>
            <a:pPr marL="432000" lvl="1" indent="-185738" defTabSz="990564" fontAlgn="auto">
              <a:spcBef>
                <a:spcPts val="600"/>
              </a:spcBef>
              <a:spcAft>
                <a:spcPts val="0"/>
              </a:spcAft>
              <a:buSzPct val="100000"/>
              <a:buFont typeface="Arial" panose="020B0604020202020204" pitchFamily="34" charset="0"/>
              <a:buChar char="•"/>
            </a:pPr>
            <a:r>
              <a:rPr kumimoji="1" lang="en-US" altLang="ja-JP" sz="1050" dirty="0">
                <a:solidFill>
                  <a:prstClr val="black"/>
                </a:solidFill>
                <a:latin typeface="+mn-ea"/>
                <a:cs typeface="+mn-cs"/>
              </a:rPr>
              <a:t>ODD</a:t>
            </a:r>
            <a:r>
              <a:rPr kumimoji="1" lang="ja-JP" altLang="en-US" sz="1050">
                <a:solidFill>
                  <a:prstClr val="black"/>
                </a:solidFill>
                <a:latin typeface="+mn-ea"/>
                <a:cs typeface="+mn-cs"/>
              </a:rPr>
              <a:t>外となるケース </a:t>
            </a:r>
            <a:r>
              <a:rPr kumimoji="1" lang="en-US" altLang="ja-JP" sz="1050" dirty="0">
                <a:solidFill>
                  <a:prstClr val="black"/>
                </a:solidFill>
                <a:latin typeface="+mn-ea"/>
                <a:cs typeface="+mn-cs"/>
              </a:rPr>
              <a:t>/</a:t>
            </a:r>
            <a:r>
              <a:rPr kumimoji="1" lang="ja-JP" altLang="en-US" sz="1050">
                <a:solidFill>
                  <a:prstClr val="black"/>
                </a:solidFill>
                <a:latin typeface="+mn-ea"/>
                <a:cs typeface="+mn-cs"/>
              </a:rPr>
              <a:t> 条件</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自動運転中の経路からの逸脱 </a:t>
            </a:r>
            <a:r>
              <a:rPr kumimoji="1" lang="en-US" altLang="ja-JP" sz="1050" dirty="0">
                <a:solidFill>
                  <a:prstClr val="black"/>
                </a:solidFill>
                <a:latin typeface="+mn-ea"/>
                <a:cs typeface="+mn-cs"/>
              </a:rPr>
              <a:t>/</a:t>
            </a:r>
            <a:r>
              <a:rPr kumimoji="1" lang="ja-JP" altLang="en-US" sz="1050">
                <a:solidFill>
                  <a:prstClr val="black"/>
                </a:solidFill>
                <a:latin typeface="+mn-ea"/>
                <a:cs typeface="+mn-cs"/>
              </a:rPr>
              <a:t> 横位置ずれ量が</a:t>
            </a:r>
            <a:r>
              <a:rPr kumimoji="1" lang="en-US" altLang="ja-JP" sz="1050" dirty="0">
                <a:solidFill>
                  <a:prstClr val="black"/>
                </a:solidFill>
                <a:latin typeface="+mn-lt"/>
                <a:cs typeface="+mn-cs"/>
              </a:rPr>
              <a:t>××</a:t>
            </a:r>
            <a:r>
              <a:rPr kumimoji="1" lang="en-US" altLang="ja-JP" sz="1050" dirty="0">
                <a:solidFill>
                  <a:prstClr val="black"/>
                </a:solidFill>
                <a:latin typeface="+mn-ea"/>
                <a:cs typeface="+mn-cs"/>
              </a:rPr>
              <a:t>m</a:t>
            </a:r>
            <a:r>
              <a:rPr kumimoji="1" lang="ja-JP" altLang="en-US" sz="1050">
                <a:solidFill>
                  <a:prstClr val="black"/>
                </a:solidFill>
                <a:latin typeface="+mn-ea"/>
                <a:cs typeface="+mn-cs"/>
              </a:rPr>
              <a:t>以上</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故意のハンドル操作</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急な強い降雨・降雪 </a:t>
            </a:r>
            <a:r>
              <a:rPr kumimoji="1" lang="en-US" altLang="ja-JP" sz="1050" dirty="0">
                <a:solidFill>
                  <a:prstClr val="black"/>
                </a:solidFill>
                <a:latin typeface="+mn-ea"/>
                <a:cs typeface="+mn-cs"/>
              </a:rPr>
              <a:t>/</a:t>
            </a:r>
            <a:r>
              <a:rPr kumimoji="1" lang="ja-JP" altLang="en-US" sz="1050">
                <a:solidFill>
                  <a:prstClr val="black"/>
                </a:solidFill>
                <a:latin typeface="+mn-ea"/>
                <a:cs typeface="+mn-cs"/>
              </a:rPr>
              <a:t> </a:t>
            </a:r>
            <a:r>
              <a:rPr kumimoji="1" lang="en-US" altLang="ja-JP" sz="1050" dirty="0">
                <a:solidFill>
                  <a:prstClr val="black"/>
                </a:solidFill>
                <a:latin typeface="+mn-lt"/>
                <a:cs typeface="+mn-cs"/>
              </a:rPr>
              <a:t>××</a:t>
            </a:r>
            <a:r>
              <a:rPr kumimoji="1" lang="en-US" altLang="ja-JP" sz="1050" dirty="0">
                <a:solidFill>
                  <a:prstClr val="black"/>
                </a:solidFill>
                <a:latin typeface="+mn-ea"/>
                <a:cs typeface="+mn-cs"/>
              </a:rPr>
              <a:t>mm/h</a:t>
            </a:r>
            <a:r>
              <a:rPr kumimoji="1" lang="ja-JP" altLang="en-US" sz="1050">
                <a:solidFill>
                  <a:prstClr val="black"/>
                </a:solidFill>
                <a:latin typeface="+mn-ea"/>
                <a:cs typeface="+mn-cs"/>
              </a:rPr>
              <a:t>以上（降雪は</a:t>
            </a:r>
            <a:r>
              <a:rPr kumimoji="1" lang="en-US" altLang="ja-JP" sz="1050" dirty="0">
                <a:solidFill>
                  <a:prstClr val="black"/>
                </a:solidFill>
                <a:latin typeface="+mn-lt"/>
                <a:cs typeface="+mn-cs"/>
              </a:rPr>
              <a:t>×</a:t>
            </a:r>
            <a:r>
              <a:rPr kumimoji="1" lang="en-US" altLang="ja-JP" sz="1050" dirty="0">
                <a:solidFill>
                  <a:prstClr val="black"/>
                </a:solidFill>
                <a:latin typeface="+mn-ea"/>
                <a:cs typeface="+mn-cs"/>
              </a:rPr>
              <a:t>mm/h</a:t>
            </a:r>
            <a:r>
              <a:rPr kumimoji="1" lang="ja-JP" altLang="en-US" sz="1050">
                <a:solidFill>
                  <a:prstClr val="black"/>
                </a:solidFill>
                <a:latin typeface="+mn-ea"/>
                <a:cs typeface="+mn-cs"/>
              </a:rPr>
              <a:t>以上）</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濃霧 </a:t>
            </a:r>
            <a:r>
              <a:rPr kumimoji="1" lang="en-US" altLang="ja-JP" sz="1050" dirty="0">
                <a:solidFill>
                  <a:prstClr val="black"/>
                </a:solidFill>
                <a:latin typeface="+mn-ea"/>
                <a:cs typeface="+mn-cs"/>
              </a:rPr>
              <a:t>/</a:t>
            </a:r>
            <a:r>
              <a:rPr kumimoji="1" lang="ja-JP" altLang="en-US" sz="1050">
                <a:solidFill>
                  <a:prstClr val="black"/>
                </a:solidFill>
                <a:latin typeface="+mn-ea"/>
                <a:cs typeface="+mn-cs"/>
              </a:rPr>
              <a:t> 視程</a:t>
            </a:r>
            <a:r>
              <a:rPr kumimoji="1" lang="en-US" altLang="ja-JP" sz="1050" dirty="0">
                <a:solidFill>
                  <a:prstClr val="black"/>
                </a:solidFill>
                <a:latin typeface="+mn-lt"/>
                <a:cs typeface="+mn-cs"/>
              </a:rPr>
              <a:t>×××</a:t>
            </a:r>
            <a:r>
              <a:rPr kumimoji="1" lang="en-US" altLang="ja-JP" sz="1050" dirty="0">
                <a:solidFill>
                  <a:prstClr val="black"/>
                </a:solidFill>
                <a:latin typeface="+mn-ea"/>
                <a:cs typeface="+mn-cs"/>
              </a:rPr>
              <a:t>m</a:t>
            </a:r>
            <a:r>
              <a:rPr kumimoji="1" lang="ja-JP" altLang="en-US" sz="1050">
                <a:solidFill>
                  <a:prstClr val="black"/>
                </a:solidFill>
                <a:latin typeface="+mn-ea"/>
                <a:cs typeface="+mn-cs"/>
              </a:rPr>
              <a:t>以下</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走路上の障害物が一定時間以上移動しない</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速度超過 </a:t>
            </a:r>
            <a:r>
              <a:rPr kumimoji="1" lang="en-US" altLang="ja-JP" sz="1050" dirty="0">
                <a:solidFill>
                  <a:prstClr val="black"/>
                </a:solidFill>
                <a:latin typeface="+mn-ea"/>
                <a:cs typeface="+mn-cs"/>
              </a:rPr>
              <a:t>/</a:t>
            </a:r>
            <a:r>
              <a:rPr kumimoji="1" lang="ja-JP" altLang="en-US" sz="1050">
                <a:solidFill>
                  <a:prstClr val="black"/>
                </a:solidFill>
                <a:latin typeface="+mn-ea"/>
                <a:cs typeface="+mn-cs"/>
              </a:rPr>
              <a:t> </a:t>
            </a:r>
            <a:r>
              <a:rPr kumimoji="1" lang="en-US" altLang="ja-JP" sz="1050" dirty="0">
                <a:solidFill>
                  <a:prstClr val="black"/>
                </a:solidFill>
                <a:latin typeface="+mn-lt"/>
                <a:cs typeface="+mn-cs"/>
              </a:rPr>
              <a:t>××</a:t>
            </a:r>
            <a:r>
              <a:rPr kumimoji="1" lang="en-US" altLang="ja-JP" sz="1050" dirty="0">
                <a:solidFill>
                  <a:prstClr val="black"/>
                </a:solidFill>
                <a:latin typeface="+mn-ea"/>
                <a:cs typeface="+mn-cs"/>
              </a:rPr>
              <a:t>km/h</a:t>
            </a:r>
            <a:r>
              <a:rPr kumimoji="1" lang="ja-JP" altLang="en-US" sz="1050">
                <a:solidFill>
                  <a:prstClr val="black"/>
                </a:solidFill>
                <a:latin typeface="+mn-ea"/>
                <a:cs typeface="+mn-cs"/>
              </a:rPr>
              <a:t>以上</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照度不足 </a:t>
            </a:r>
            <a:r>
              <a:rPr kumimoji="1" lang="en-US" altLang="ja-JP" sz="1050" dirty="0">
                <a:solidFill>
                  <a:prstClr val="black"/>
                </a:solidFill>
                <a:latin typeface="+mn-ea"/>
                <a:cs typeface="+mn-cs"/>
              </a:rPr>
              <a:t>/</a:t>
            </a:r>
            <a:r>
              <a:rPr kumimoji="1" lang="ja-JP" altLang="en-US" sz="1050">
                <a:solidFill>
                  <a:prstClr val="black"/>
                </a:solidFill>
                <a:latin typeface="+mn-ea"/>
                <a:cs typeface="+mn-cs"/>
              </a:rPr>
              <a:t> </a:t>
            </a:r>
            <a:r>
              <a:rPr kumimoji="1" lang="en-US" altLang="ja-JP" sz="1050" dirty="0">
                <a:solidFill>
                  <a:prstClr val="black"/>
                </a:solidFill>
                <a:latin typeface="+mn-lt"/>
                <a:cs typeface="+mn-cs"/>
              </a:rPr>
              <a:t>×××</a:t>
            </a:r>
            <a:r>
              <a:rPr kumimoji="1" lang="en-US" altLang="ja-JP" sz="1050" dirty="0">
                <a:solidFill>
                  <a:prstClr val="black"/>
                </a:solidFill>
                <a:latin typeface="+mn-ea"/>
                <a:cs typeface="+mn-cs"/>
              </a:rPr>
              <a:t>Lux</a:t>
            </a:r>
            <a:r>
              <a:rPr kumimoji="1" lang="ja-JP" altLang="en-US" sz="1050">
                <a:solidFill>
                  <a:prstClr val="black"/>
                </a:solidFill>
                <a:latin typeface="+mn-ea"/>
                <a:cs typeface="+mn-cs"/>
              </a:rPr>
              <a:t>未満</a:t>
            </a:r>
            <a:endParaRPr kumimoji="1" lang="en-US" altLang="ja-JP" sz="1050" dirty="0">
              <a:solidFill>
                <a:prstClr val="black"/>
              </a:solidFill>
              <a:latin typeface="+mn-ea"/>
              <a:cs typeface="+mn-cs"/>
            </a:endParaRPr>
          </a:p>
          <a:p>
            <a:pPr marL="360363" lvl="1" indent="-185738" defTabSz="990564" fontAlgn="auto">
              <a:spcBef>
                <a:spcPts val="600"/>
              </a:spcBef>
              <a:spcAft>
                <a:spcPts val="0"/>
              </a:spcAft>
              <a:buSzPct val="100000"/>
              <a:buFont typeface="Arial" panose="020B0604020202020204" pitchFamily="34" charset="0"/>
              <a:buChar char="•"/>
            </a:pPr>
            <a:r>
              <a:rPr kumimoji="1" lang="ja-JP" altLang="en-US" sz="1050">
                <a:solidFill>
                  <a:prstClr val="black"/>
                </a:solidFill>
                <a:latin typeface="+mn-ea"/>
                <a:cs typeface="+mn-cs"/>
              </a:rPr>
              <a:t>機器に不具合が生じたケース</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検知機器の故障</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制御用</a:t>
            </a:r>
            <a:r>
              <a:rPr kumimoji="1" lang="en-US" altLang="ja-JP" sz="1050" dirty="0">
                <a:solidFill>
                  <a:prstClr val="black"/>
                </a:solidFill>
                <a:latin typeface="+mn-ea"/>
                <a:cs typeface="+mn-cs"/>
              </a:rPr>
              <a:t>ECU</a:t>
            </a:r>
            <a:r>
              <a:rPr kumimoji="1" lang="ja-JP" altLang="en-US" sz="1050">
                <a:solidFill>
                  <a:prstClr val="black"/>
                </a:solidFill>
                <a:latin typeface="+mn-ea"/>
                <a:cs typeface="+mn-cs"/>
              </a:rPr>
              <a:t>の故障</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操舵アクチュエータの故障</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主ブレーキの故障</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速度制御の故障</a:t>
            </a:r>
            <a:endParaRPr kumimoji="1" lang="en-US" altLang="ja-JP" sz="1050" dirty="0">
              <a:solidFill>
                <a:prstClr val="black"/>
              </a:solidFill>
              <a:latin typeface="+mn-ea"/>
              <a:cs typeface="+mn-cs"/>
            </a:endParaRPr>
          </a:p>
          <a:p>
            <a:pPr marL="720000" lvl="2" indent="-174625" defTabSz="990564" fontAlgn="auto">
              <a:spcBef>
                <a:spcPts val="300"/>
              </a:spcBef>
              <a:spcAft>
                <a:spcPts val="0"/>
              </a:spcAft>
              <a:buSzPct val="100000"/>
              <a:buFont typeface="Arial" panose="020B0604020202020204" pitchFamily="34" charset="0"/>
              <a:buChar char="•"/>
            </a:pPr>
            <a:r>
              <a:rPr kumimoji="1" lang="ja-JP" altLang="en-US" sz="1050">
                <a:solidFill>
                  <a:prstClr val="black"/>
                </a:solidFill>
                <a:latin typeface="+mn-ea"/>
                <a:cs typeface="+mn-cs"/>
              </a:rPr>
              <a:t>自動運行システム用電源の故障</a:t>
            </a:r>
            <a:endParaRPr kumimoji="1" lang="en-US" altLang="ja-JP" sz="1050" dirty="0">
              <a:solidFill>
                <a:prstClr val="black"/>
              </a:solidFill>
              <a:latin typeface="+mn-ea"/>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300" b="1" dirty="0">
              <a:solidFill>
                <a:prstClr val="black"/>
              </a:solidFill>
              <a:latin typeface="+mn-ea"/>
              <a:cs typeface="+mn-cs"/>
            </a:endParaRPr>
          </a:p>
          <a:p>
            <a:pPr marL="171450" marR="0" lvl="0" indent="-171450" algn="l"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defRPr/>
            </a:pPr>
            <a:r>
              <a:rPr kumimoji="1" lang="ja-JP" altLang="en-US" sz="1100" b="1" i="0" u="none" strike="noStrike" kern="1200" cap="none" spc="0" normalizeH="0" baseline="0" noProof="0">
                <a:ln>
                  <a:noFill/>
                </a:ln>
                <a:solidFill>
                  <a:prstClr val="black"/>
                </a:solidFill>
                <a:effectLst/>
                <a:uLnTx/>
                <a:uFillTx/>
                <a:latin typeface="Yu Gothic UI"/>
                <a:ea typeface="Yu Gothic UI"/>
                <a:cs typeface="Arial" charset="0"/>
              </a:rPr>
              <a:t>運転再開方法</a:t>
            </a:r>
            <a:endParaRPr kumimoji="1" lang="en-US" altLang="ja-JP" sz="1100" b="0" i="0" u="none" strike="noStrike" kern="1200" cap="none" spc="0" normalizeH="0" baseline="0" noProof="0" dirty="0">
              <a:ln>
                <a:noFill/>
              </a:ln>
              <a:solidFill>
                <a:prstClr val="black"/>
              </a:solidFill>
              <a:effectLst/>
              <a:uLnTx/>
              <a:uFillTx/>
              <a:latin typeface="Yu Gothic UI"/>
              <a:ea typeface="Yu Gothic UI"/>
              <a:cs typeface="Arial" charset="0"/>
            </a:endParaRPr>
          </a:p>
          <a:p>
            <a:pPr marL="432000" marR="0" lvl="0" indent="-171450" algn="l" defTabSz="990564" rtl="0" eaLnBrk="1" fontAlgn="auto" latinLnBrk="0" hangingPunct="1">
              <a:lnSpc>
                <a:spcPct val="100000"/>
              </a:lnSpc>
              <a:spcBef>
                <a:spcPts val="300"/>
              </a:spcBef>
              <a:spcAft>
                <a:spcPts val="0"/>
              </a:spcAft>
              <a:buClrTx/>
              <a:buSzPct val="100000"/>
              <a:buFont typeface="Arial" panose="020B0604020202020204" pitchFamily="34" charset="0"/>
              <a:buChar char="•"/>
              <a:tabLst/>
              <a:defRPr/>
            </a:pPr>
            <a:r>
              <a:rPr kumimoji="1" lang="en-US" altLang="ja-JP" sz="1050" dirty="0">
                <a:solidFill>
                  <a:prstClr val="black"/>
                </a:solidFill>
                <a:latin typeface="+mn-ea"/>
                <a:cs typeface="+mn-cs"/>
              </a:rPr>
              <a:t>MRM</a:t>
            </a:r>
            <a:r>
              <a:rPr kumimoji="1" lang="ja-JP" altLang="en-US" sz="1050">
                <a:solidFill>
                  <a:prstClr val="black"/>
                </a:solidFill>
                <a:latin typeface="+mn-ea"/>
                <a:cs typeface="+mn-cs"/>
              </a:rPr>
              <a:t>が作動した原因が解消したことを乗務員が確認し、自動運転の</a:t>
            </a:r>
            <a:br>
              <a:rPr kumimoji="1" lang="en-US" altLang="ja-JP" sz="1050" dirty="0">
                <a:solidFill>
                  <a:prstClr val="black"/>
                </a:solidFill>
                <a:latin typeface="+mn-ea"/>
                <a:cs typeface="+mn-cs"/>
              </a:rPr>
            </a:br>
            <a:r>
              <a:rPr kumimoji="1" lang="ja-JP" altLang="en-US" sz="1050">
                <a:solidFill>
                  <a:prstClr val="black"/>
                </a:solidFill>
                <a:latin typeface="+mn-ea"/>
                <a:cs typeface="+mn-cs"/>
              </a:rPr>
              <a:t>開始許可を行う。システムが周囲の安全を確認し、運転を開始する</a:t>
            </a:r>
            <a:endParaRPr kumimoji="1" lang="en-US" altLang="ja-JP" sz="1050" dirty="0">
              <a:solidFill>
                <a:prstClr val="black"/>
              </a:solidFill>
              <a:latin typeface="+mn-ea"/>
              <a:cs typeface="+mn-cs"/>
            </a:endParaRPr>
          </a:p>
        </p:txBody>
      </p:sp>
      <p:sp>
        <p:nvSpPr>
          <p:cNvPr id="4" name="正方形/長方形 3">
            <a:extLst>
              <a:ext uri="{FF2B5EF4-FFF2-40B4-BE49-F238E27FC236}">
                <a16:creationId xmlns:a16="http://schemas.microsoft.com/office/drawing/2014/main" id="{647495A7-0B28-A577-6CAF-600CF5C01754}"/>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21" name="正方形/長方形 20">
            <a:extLst>
              <a:ext uri="{FF2B5EF4-FFF2-40B4-BE49-F238E27FC236}">
                <a16:creationId xmlns:a16="http://schemas.microsoft.com/office/drawing/2014/main" id="{FFD8118C-51BA-BF14-594B-826852C24936}"/>
              </a:ext>
            </a:extLst>
          </p:cNvPr>
          <p:cNvSpPr/>
          <p:nvPr/>
        </p:nvSpPr>
        <p:spPr bwMode="gray">
          <a:xfrm>
            <a:off x="5753099" y="4158617"/>
            <a:ext cx="3407655" cy="1743623"/>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MRM</a:t>
            </a:r>
            <a:r>
              <a:rPr kumimoji="1" lang="ja-JP" altLang="en-US" sz="1200" b="0" i="0" u="none" strike="noStrike" kern="1200" cap="none" spc="0" normalizeH="0" baseline="0" noProof="0">
                <a:ln>
                  <a:noFill/>
                </a:ln>
                <a:solidFill>
                  <a:prstClr val="black"/>
                </a:solidFill>
                <a:effectLst/>
                <a:uLnTx/>
                <a:uFillTx/>
                <a:latin typeface="+mn-lt"/>
                <a:ea typeface="+mn-ea"/>
                <a:cs typeface="+mn-cs"/>
              </a:rPr>
              <a:t>作動時の実際の</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HMI</a:t>
            </a:r>
            <a:r>
              <a:rPr kumimoji="1" lang="ja-JP" altLang="en-US" sz="1200" b="0" i="0" u="none" strike="noStrike" kern="1200" cap="none" spc="0" normalizeH="0" baseline="0" noProof="0">
                <a:ln>
                  <a:noFill/>
                </a:ln>
                <a:solidFill>
                  <a:prstClr val="black"/>
                </a:solidFill>
                <a:effectLst/>
                <a:uLnTx/>
                <a:uFillTx/>
                <a:latin typeface="+mn-lt"/>
                <a:ea typeface="+mn-ea"/>
                <a:cs typeface="+mn-cs"/>
              </a:rPr>
              <a:t>画面等のイメージ画像</a:t>
            </a:r>
          </a:p>
        </p:txBody>
      </p:sp>
      <p:cxnSp>
        <p:nvCxnSpPr>
          <p:cNvPr id="22" name="直線コネクタ 21">
            <a:extLst>
              <a:ext uri="{FF2B5EF4-FFF2-40B4-BE49-F238E27FC236}">
                <a16:creationId xmlns:a16="http://schemas.microsoft.com/office/drawing/2014/main" id="{C7A6A227-A7B6-7539-A875-BA10AD440105}"/>
              </a:ext>
            </a:extLst>
          </p:cNvPr>
          <p:cNvCxnSpPr>
            <a:cxnSpLocks/>
          </p:cNvCxnSpPr>
          <p:nvPr/>
        </p:nvCxnSpPr>
        <p:spPr bwMode="gray">
          <a:xfrm>
            <a:off x="6332672" y="2208932"/>
            <a:ext cx="19345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2AD08C9B-6E13-9E80-403E-0C04A213D4C9}"/>
              </a:ext>
            </a:extLst>
          </p:cNvPr>
          <p:cNvCxnSpPr>
            <a:cxnSpLocks/>
          </p:cNvCxnSpPr>
          <p:nvPr/>
        </p:nvCxnSpPr>
        <p:spPr bwMode="gray">
          <a:xfrm>
            <a:off x="6332672" y="3244011"/>
            <a:ext cx="19345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円弧 25">
            <a:extLst>
              <a:ext uri="{FF2B5EF4-FFF2-40B4-BE49-F238E27FC236}">
                <a16:creationId xmlns:a16="http://schemas.microsoft.com/office/drawing/2014/main" id="{13244EC4-25AC-03E0-F592-8D0B5CA7E917}"/>
              </a:ext>
            </a:extLst>
          </p:cNvPr>
          <p:cNvSpPr/>
          <p:nvPr/>
        </p:nvSpPr>
        <p:spPr bwMode="gray">
          <a:xfrm rot="10800000">
            <a:off x="6693466" y="2005777"/>
            <a:ext cx="1059543" cy="733684"/>
          </a:xfrm>
          <a:prstGeom prst="arc">
            <a:avLst>
              <a:gd name="adj1" fmla="val 12409014"/>
              <a:gd name="adj2" fmla="val 16328905"/>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30" name="グループ化 29">
            <a:extLst>
              <a:ext uri="{FF2B5EF4-FFF2-40B4-BE49-F238E27FC236}">
                <a16:creationId xmlns:a16="http://schemas.microsoft.com/office/drawing/2014/main" id="{0F7C80FA-03A9-76AE-F4F1-81323F50D731}"/>
              </a:ext>
            </a:extLst>
          </p:cNvPr>
          <p:cNvGrpSpPr/>
          <p:nvPr/>
        </p:nvGrpSpPr>
        <p:grpSpPr>
          <a:xfrm>
            <a:off x="6437023" y="2497344"/>
            <a:ext cx="731928" cy="458256"/>
            <a:chOff x="1822116" y="2182374"/>
            <a:chExt cx="916860" cy="574041"/>
          </a:xfrm>
        </p:grpSpPr>
        <p:sp>
          <p:nvSpPr>
            <p:cNvPr id="31" name="四角形: 角を丸くする 30">
              <a:extLst>
                <a:ext uri="{FF2B5EF4-FFF2-40B4-BE49-F238E27FC236}">
                  <a16:creationId xmlns:a16="http://schemas.microsoft.com/office/drawing/2014/main" id="{DD127014-7226-A5EF-3B0F-1C60C96F53BC}"/>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2" name="四角形: 角を丸くする 31">
              <a:extLst>
                <a:ext uri="{FF2B5EF4-FFF2-40B4-BE49-F238E27FC236}">
                  <a16:creationId xmlns:a16="http://schemas.microsoft.com/office/drawing/2014/main" id="{9BB23509-0B53-1F52-3C7E-F0FF67320793}"/>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フローチャート: 手作業 32">
              <a:extLst>
                <a:ext uri="{FF2B5EF4-FFF2-40B4-BE49-F238E27FC236}">
                  <a16:creationId xmlns:a16="http://schemas.microsoft.com/office/drawing/2014/main" id="{9F9C02FE-ED1B-C74A-2BCB-35BA67056769}"/>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4" name="フローチャート: 手作業 33">
              <a:extLst>
                <a:ext uri="{FF2B5EF4-FFF2-40B4-BE49-F238E27FC236}">
                  <a16:creationId xmlns:a16="http://schemas.microsoft.com/office/drawing/2014/main" id="{7C31020D-1883-78D9-3512-B62813DEF3BC}"/>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5" name="四角形: 角を丸くする 34">
              <a:extLst>
                <a:ext uri="{FF2B5EF4-FFF2-40B4-BE49-F238E27FC236}">
                  <a16:creationId xmlns:a16="http://schemas.microsoft.com/office/drawing/2014/main" id="{B08A944E-5F98-5E2E-52C3-AE67BF7F4987}"/>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6" name="平行四辺形 35">
              <a:extLst>
                <a:ext uri="{FF2B5EF4-FFF2-40B4-BE49-F238E27FC236}">
                  <a16:creationId xmlns:a16="http://schemas.microsoft.com/office/drawing/2014/main" id="{4893CB25-0116-CF98-AAA2-8BDFF9657217}"/>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7" name="平行四辺形 36">
              <a:extLst>
                <a:ext uri="{FF2B5EF4-FFF2-40B4-BE49-F238E27FC236}">
                  <a16:creationId xmlns:a16="http://schemas.microsoft.com/office/drawing/2014/main" id="{4325AA71-BAD3-65DD-E4F9-21EE3C528E92}"/>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46" name="円弧 45">
            <a:extLst>
              <a:ext uri="{FF2B5EF4-FFF2-40B4-BE49-F238E27FC236}">
                <a16:creationId xmlns:a16="http://schemas.microsoft.com/office/drawing/2014/main" id="{10D2CB25-7074-7F8E-9358-3E69E6F7869D}"/>
              </a:ext>
            </a:extLst>
          </p:cNvPr>
          <p:cNvSpPr/>
          <p:nvPr/>
        </p:nvSpPr>
        <p:spPr bwMode="gray">
          <a:xfrm>
            <a:off x="7551492" y="2437546"/>
            <a:ext cx="1059543" cy="733684"/>
          </a:xfrm>
          <a:prstGeom prst="arc">
            <a:avLst>
              <a:gd name="adj1" fmla="val 12409014"/>
              <a:gd name="adj2" fmla="val 16328905"/>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8" name="直線コネクタ 47">
            <a:extLst>
              <a:ext uri="{FF2B5EF4-FFF2-40B4-BE49-F238E27FC236}">
                <a16:creationId xmlns:a16="http://schemas.microsoft.com/office/drawing/2014/main" id="{36B1E49E-6D51-9E3F-19F5-8ACCBE675932}"/>
              </a:ext>
            </a:extLst>
          </p:cNvPr>
          <p:cNvCxnSpPr>
            <a:cxnSpLocks/>
          </p:cNvCxnSpPr>
          <p:nvPr/>
        </p:nvCxnSpPr>
        <p:spPr bwMode="gray">
          <a:xfrm>
            <a:off x="8151534" y="2208932"/>
            <a:ext cx="0" cy="48235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9" name="正方形/長方形 48">
            <a:extLst>
              <a:ext uri="{FF2B5EF4-FFF2-40B4-BE49-F238E27FC236}">
                <a16:creationId xmlns:a16="http://schemas.microsoft.com/office/drawing/2014/main" id="{6CD9C234-675A-5292-ED56-F127E3DFED99}"/>
              </a:ext>
            </a:extLst>
          </p:cNvPr>
          <p:cNvSpPr/>
          <p:nvPr/>
        </p:nvSpPr>
        <p:spPr bwMode="gray">
          <a:xfrm>
            <a:off x="7790907" y="1958244"/>
            <a:ext cx="721254"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停止</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2" name="テキスト ボックス 51">
            <a:extLst>
              <a:ext uri="{FF2B5EF4-FFF2-40B4-BE49-F238E27FC236}">
                <a16:creationId xmlns:a16="http://schemas.microsoft.com/office/drawing/2014/main" id="{5A2C928A-5D41-8243-A0A7-4CF57A6DDE26}"/>
              </a:ext>
            </a:extLst>
          </p:cNvPr>
          <p:cNvSpPr txBox="1"/>
          <p:nvPr/>
        </p:nvSpPr>
        <p:spPr bwMode="gray">
          <a:xfrm>
            <a:off x="5660046" y="3323106"/>
            <a:ext cx="3500708" cy="461665"/>
          </a:xfrm>
          <a:prstGeom prst="rect">
            <a:avLst/>
          </a:prstGeom>
          <a:noFill/>
        </p:spPr>
        <p:txBody>
          <a:bodyPr wrap="square">
            <a:spAutoFit/>
          </a:bodyPr>
          <a:lstStyle/>
          <a:p>
            <a:pPr marL="203400" lvl="1" defTabSz="990564" fontAlgn="auto">
              <a:spcBef>
                <a:spcPts val="300"/>
              </a:spcBef>
              <a:spcAft>
                <a:spcPts val="0"/>
              </a:spcAft>
              <a:buSzPct val="100000"/>
            </a:pPr>
            <a:r>
              <a:rPr kumimoji="1" lang="ja-JP" altLang="en-US" sz="1200">
                <a:solidFill>
                  <a:prstClr val="black"/>
                </a:solidFill>
                <a:latin typeface="+mn-lt"/>
                <a:cs typeface="+mn-cs"/>
              </a:rPr>
              <a:t>異常を検知した際、路肩の停車可能位置まで移動し、停車する</a:t>
            </a:r>
            <a:endParaRPr kumimoji="1" lang="en-US" altLang="ja-JP" sz="1200" dirty="0">
              <a:solidFill>
                <a:prstClr val="black"/>
              </a:solidFill>
              <a:latin typeface="+mn-lt"/>
              <a:cs typeface="+mn-cs"/>
            </a:endParaRPr>
          </a:p>
        </p:txBody>
      </p:sp>
      <p:grpSp>
        <p:nvGrpSpPr>
          <p:cNvPr id="53" name="グループ化 52">
            <a:extLst>
              <a:ext uri="{FF2B5EF4-FFF2-40B4-BE49-F238E27FC236}">
                <a16:creationId xmlns:a16="http://schemas.microsoft.com/office/drawing/2014/main" id="{1B9A88F4-C037-6A43-9F6C-FB7D786E9854}"/>
              </a:ext>
            </a:extLst>
          </p:cNvPr>
          <p:cNvGrpSpPr/>
          <p:nvPr/>
        </p:nvGrpSpPr>
        <p:grpSpPr>
          <a:xfrm>
            <a:off x="7611449" y="1157446"/>
            <a:ext cx="1801424" cy="553597"/>
            <a:chOff x="6710737" y="1195470"/>
            <a:chExt cx="1801424" cy="553597"/>
          </a:xfrm>
        </p:grpSpPr>
        <p:sp>
          <p:nvSpPr>
            <p:cNvPr id="54" name="正方形/長方形 53">
              <a:extLst>
                <a:ext uri="{FF2B5EF4-FFF2-40B4-BE49-F238E27FC236}">
                  <a16:creationId xmlns:a16="http://schemas.microsoft.com/office/drawing/2014/main" id="{311E76A9-149B-3875-5069-DB67C678E888}"/>
                </a:ext>
              </a:extLst>
            </p:cNvPr>
            <p:cNvSpPr/>
            <p:nvPr/>
          </p:nvSpPr>
          <p:spPr bwMode="gray">
            <a:xfrm>
              <a:off x="6710737" y="1295920"/>
              <a:ext cx="1801424" cy="45314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5" name="正方形/長方形 54">
              <a:extLst>
                <a:ext uri="{FF2B5EF4-FFF2-40B4-BE49-F238E27FC236}">
                  <a16:creationId xmlns:a16="http://schemas.microsoft.com/office/drawing/2014/main" id="{1695D655-E30B-475F-40FA-06EB0E715F21}"/>
                </a:ext>
              </a:extLst>
            </p:cNvPr>
            <p:cNvSpPr/>
            <p:nvPr/>
          </p:nvSpPr>
          <p:spPr bwMode="gray">
            <a:xfrm>
              <a:off x="7322155" y="1195470"/>
              <a:ext cx="578588" cy="20089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凡例</a:t>
              </a:r>
            </a:p>
          </p:txBody>
        </p:sp>
        <p:grpSp>
          <p:nvGrpSpPr>
            <p:cNvPr id="56" name="グループ化 55">
              <a:extLst>
                <a:ext uri="{FF2B5EF4-FFF2-40B4-BE49-F238E27FC236}">
                  <a16:creationId xmlns:a16="http://schemas.microsoft.com/office/drawing/2014/main" id="{7BD4BB01-BBB5-1C0D-05CC-DC3C931478D3}"/>
                </a:ext>
              </a:extLst>
            </p:cNvPr>
            <p:cNvGrpSpPr/>
            <p:nvPr/>
          </p:nvGrpSpPr>
          <p:grpSpPr>
            <a:xfrm>
              <a:off x="6765442" y="1481377"/>
              <a:ext cx="308415" cy="193097"/>
              <a:chOff x="1822116" y="2182374"/>
              <a:chExt cx="916860" cy="574041"/>
            </a:xfrm>
          </p:grpSpPr>
          <p:sp>
            <p:nvSpPr>
              <p:cNvPr id="62" name="四角形: 角を丸くする 61">
                <a:extLst>
                  <a:ext uri="{FF2B5EF4-FFF2-40B4-BE49-F238E27FC236}">
                    <a16:creationId xmlns:a16="http://schemas.microsoft.com/office/drawing/2014/main" id="{4EA61812-7B59-381A-D2C9-FC749824F0D6}"/>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3" name="四角形: 角を丸くする 62">
                <a:extLst>
                  <a:ext uri="{FF2B5EF4-FFF2-40B4-BE49-F238E27FC236}">
                    <a16:creationId xmlns:a16="http://schemas.microsoft.com/office/drawing/2014/main" id="{5319F6F9-A7C8-3EC2-6F72-408C72F17BA8}"/>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4" name="フローチャート: 手作業 63">
                <a:extLst>
                  <a:ext uri="{FF2B5EF4-FFF2-40B4-BE49-F238E27FC236}">
                    <a16:creationId xmlns:a16="http://schemas.microsoft.com/office/drawing/2014/main" id="{C81BAC94-E514-144C-3A1F-616798234D4D}"/>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5" name="フローチャート: 手作業 64">
                <a:extLst>
                  <a:ext uri="{FF2B5EF4-FFF2-40B4-BE49-F238E27FC236}">
                    <a16:creationId xmlns:a16="http://schemas.microsoft.com/office/drawing/2014/main" id="{F3614D44-32F0-3D9F-CB09-75C132C91A7A}"/>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6" name="四角形: 角を丸くする 65">
                <a:extLst>
                  <a:ext uri="{FF2B5EF4-FFF2-40B4-BE49-F238E27FC236}">
                    <a16:creationId xmlns:a16="http://schemas.microsoft.com/office/drawing/2014/main" id="{3B3A6B56-31F5-4ACB-78A1-929D39F69E88}"/>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7" name="平行四辺形 66">
                <a:extLst>
                  <a:ext uri="{FF2B5EF4-FFF2-40B4-BE49-F238E27FC236}">
                    <a16:creationId xmlns:a16="http://schemas.microsoft.com/office/drawing/2014/main" id="{1DA3AE50-59DB-8BF5-939D-71F687FBAF15}"/>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8" name="平行四辺形 67">
                <a:extLst>
                  <a:ext uri="{FF2B5EF4-FFF2-40B4-BE49-F238E27FC236}">
                    <a16:creationId xmlns:a16="http://schemas.microsoft.com/office/drawing/2014/main" id="{308A0BAB-C4B8-3F0F-3A9F-1D9BF925D290}"/>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57" name="正方形/長方形 56">
              <a:extLst>
                <a:ext uri="{FF2B5EF4-FFF2-40B4-BE49-F238E27FC236}">
                  <a16:creationId xmlns:a16="http://schemas.microsoft.com/office/drawing/2014/main" id="{EA49556E-1B48-49CE-0F66-D32DA48FD7C1}"/>
                </a:ext>
              </a:extLst>
            </p:cNvPr>
            <p:cNvSpPr/>
            <p:nvPr/>
          </p:nvSpPr>
          <p:spPr bwMode="gray">
            <a:xfrm>
              <a:off x="7085379" y="1456733"/>
              <a:ext cx="37175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自車</a:t>
              </a:r>
            </a:p>
          </p:txBody>
        </p:sp>
        <p:cxnSp>
          <p:nvCxnSpPr>
            <p:cNvPr id="58" name="直線コネクタ 57">
              <a:extLst>
                <a:ext uri="{FF2B5EF4-FFF2-40B4-BE49-F238E27FC236}">
                  <a16:creationId xmlns:a16="http://schemas.microsoft.com/office/drawing/2014/main" id="{BA50848B-6867-1B67-2B86-ABB18AC31BE8}"/>
                </a:ext>
              </a:extLst>
            </p:cNvPr>
            <p:cNvCxnSpPr>
              <a:cxnSpLocks/>
            </p:cNvCxnSpPr>
            <p:nvPr/>
          </p:nvCxnSpPr>
          <p:spPr bwMode="gray">
            <a:xfrm>
              <a:off x="7525706" y="1565010"/>
              <a:ext cx="212641" cy="0"/>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9" name="正方形/長方形 58">
              <a:extLst>
                <a:ext uri="{FF2B5EF4-FFF2-40B4-BE49-F238E27FC236}">
                  <a16:creationId xmlns:a16="http://schemas.microsoft.com/office/drawing/2014/main" id="{3EC1F8EB-4756-A405-C8E0-A7DD69154D41}"/>
                </a:ext>
              </a:extLst>
            </p:cNvPr>
            <p:cNvSpPr/>
            <p:nvPr/>
          </p:nvSpPr>
          <p:spPr bwMode="gray">
            <a:xfrm>
              <a:off x="7725185" y="1449758"/>
              <a:ext cx="622283"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走行経路</a:t>
              </a:r>
            </a:p>
          </p:txBody>
        </p:sp>
      </p:grpSp>
      <p:sp>
        <p:nvSpPr>
          <p:cNvPr id="69" name="正方形/長方形 68">
            <a:extLst>
              <a:ext uri="{FF2B5EF4-FFF2-40B4-BE49-F238E27FC236}">
                <a16:creationId xmlns:a16="http://schemas.microsoft.com/office/drawing/2014/main" id="{B1AD0A57-A541-B6BF-392C-C9930698FE2A}"/>
              </a:ext>
            </a:extLst>
          </p:cNvPr>
          <p:cNvSpPr/>
          <p:nvPr/>
        </p:nvSpPr>
        <p:spPr bwMode="gray">
          <a:xfrm>
            <a:off x="6451848" y="1762844"/>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en-US" altLang="ja-JP" sz="1200" dirty="0">
                <a:solidFill>
                  <a:prstClr val="black"/>
                </a:solidFill>
                <a:latin typeface="+mn-lt"/>
                <a:cs typeface="+mn-cs"/>
              </a:rPr>
              <a:t>MRM</a:t>
            </a:r>
            <a:r>
              <a:rPr kumimoji="1" lang="ja-JP" altLang="en-US" sz="1200">
                <a:solidFill>
                  <a:prstClr val="black"/>
                </a:solidFill>
                <a:latin typeface="+mn-lt"/>
                <a:cs typeface="+mn-cs"/>
              </a:rPr>
              <a:t>による停止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0" name="正方形/長方形 69">
            <a:extLst>
              <a:ext uri="{FF2B5EF4-FFF2-40B4-BE49-F238E27FC236}">
                <a16:creationId xmlns:a16="http://schemas.microsoft.com/office/drawing/2014/main" id="{BF244183-FEC8-2B10-81FB-5A3254D0429F}"/>
              </a:ext>
            </a:extLst>
          </p:cNvPr>
          <p:cNvSpPr/>
          <p:nvPr/>
        </p:nvSpPr>
        <p:spPr bwMode="gray">
          <a:xfrm>
            <a:off x="6451848" y="3881373"/>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en-US" altLang="ja-JP" sz="1200" dirty="0">
                <a:solidFill>
                  <a:prstClr val="black"/>
                </a:solidFill>
                <a:latin typeface="+mn-lt"/>
                <a:cs typeface="+mn-cs"/>
              </a:rPr>
              <a:t>MRM</a:t>
            </a:r>
            <a:r>
              <a:rPr kumimoji="1" lang="ja-JP" altLang="en-US" sz="1200">
                <a:solidFill>
                  <a:prstClr val="black"/>
                </a:solidFill>
                <a:latin typeface="+mn-lt"/>
                <a:cs typeface="+mn-cs"/>
              </a:rPr>
              <a:t>発生時の画面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11441964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32</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2-(4). </a:t>
            </a:r>
            <a:r>
              <a:rPr lang="ja-JP" altLang="en-US">
                <a:latin typeface="+mn-ea"/>
              </a:rPr>
              <a:t>運転者引継ぎについて</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400" b="1" dirty="0">
                <a:solidFill>
                  <a:schemeClr val="bg1"/>
                </a:solidFill>
                <a:latin typeface="+mn-lt"/>
                <a:cs typeface="+mn-cs"/>
              </a:rPr>
              <a:t>TOR</a:t>
            </a:r>
          </a:p>
        </p:txBody>
      </p:sp>
      <p:sp>
        <p:nvSpPr>
          <p:cNvPr id="13" name="正方形/長方形 12">
            <a:extLst>
              <a:ext uri="{FF2B5EF4-FFF2-40B4-BE49-F238E27FC236}">
                <a16:creationId xmlns:a16="http://schemas.microsoft.com/office/drawing/2014/main" id="{2D6A1DFE-8184-B9B5-0FA7-3E9302EEB110}"/>
              </a:ext>
            </a:extLst>
          </p:cNvPr>
          <p:cNvSpPr/>
          <p:nvPr/>
        </p:nvSpPr>
        <p:spPr bwMode="gray">
          <a:xfrm>
            <a:off x="1352495" y="1015999"/>
            <a:ext cx="8125748"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00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200" b="1" i="0" u="none" strike="noStrike" kern="1200" cap="none" spc="0" normalizeH="0" baseline="0" noProof="0" dirty="0">
                <a:ln>
                  <a:noFill/>
                </a:ln>
                <a:solidFill>
                  <a:prstClr val="black"/>
                </a:solidFill>
                <a:effectLst/>
                <a:uLnTx/>
                <a:uFillTx/>
                <a:latin typeface="+mn-ea"/>
                <a:cs typeface="+mn-cs"/>
              </a:rPr>
              <a:t>TOR</a:t>
            </a:r>
            <a:r>
              <a:rPr kumimoji="1" lang="ja-JP" altLang="en-US" sz="1200" b="1">
                <a:solidFill>
                  <a:prstClr val="black"/>
                </a:solidFill>
                <a:latin typeface="+mn-ea"/>
                <a:cs typeface="+mn-cs"/>
              </a:rPr>
              <a:t>を</a:t>
            </a:r>
            <a:r>
              <a:rPr kumimoji="1" lang="ja-JP" altLang="en-US" sz="1200" b="1" i="0" u="none" strike="noStrike" kern="1200" cap="none" spc="0" normalizeH="0" baseline="0" noProof="0">
                <a:ln>
                  <a:noFill/>
                </a:ln>
                <a:solidFill>
                  <a:prstClr val="black"/>
                </a:solidFill>
                <a:effectLst/>
                <a:uLnTx/>
                <a:uFillTx/>
                <a:latin typeface="+mn-ea"/>
                <a:cs typeface="+mn-cs"/>
              </a:rPr>
              <a:t>発報する条件</a:t>
            </a:r>
            <a:endParaRPr kumimoji="1" lang="en-US" altLang="ja-JP" sz="1200" b="1" dirty="0">
              <a:solidFill>
                <a:prstClr val="black"/>
              </a:solidFill>
              <a:latin typeface="+mn-ea"/>
              <a:cs typeface="+mn-cs"/>
            </a:endParaRPr>
          </a:p>
          <a:p>
            <a:pPr marL="432000" lvl="1" indent="-171450" defTabSz="990564" fontAlgn="auto">
              <a:spcBef>
                <a:spcPts val="0"/>
              </a:spcBef>
              <a:spcAft>
                <a:spcPts val="0"/>
              </a:spcAft>
              <a:buSzPct val="100000"/>
              <a:buFont typeface="Arial" panose="020B0604020202020204" pitchFamily="34" charset="0"/>
              <a:buChar char="•"/>
            </a:pPr>
            <a:r>
              <a:rPr kumimoji="1" lang="en-US" altLang="ja-JP" sz="1200" dirty="0">
                <a:solidFill>
                  <a:prstClr val="black"/>
                </a:solidFill>
                <a:latin typeface="+mn-ea"/>
                <a:cs typeface="+mn-cs"/>
              </a:rPr>
              <a:t>ODD</a:t>
            </a:r>
            <a:r>
              <a:rPr kumimoji="1" lang="ja-JP" altLang="en-US" sz="1200">
                <a:solidFill>
                  <a:prstClr val="black"/>
                </a:solidFill>
                <a:latin typeface="+mn-ea"/>
                <a:cs typeface="+mn-cs"/>
              </a:rPr>
              <a:t>外となった場合（以下のケース）</a:t>
            </a:r>
            <a:endParaRPr kumimoji="1" lang="en-US" altLang="ja-JP" sz="1200" dirty="0">
              <a:solidFill>
                <a:prstClr val="black"/>
              </a:solidFill>
              <a:latin typeface="+mn-ea"/>
              <a:cs typeface="+mn-cs"/>
            </a:endParaRPr>
          </a:p>
          <a:p>
            <a:pPr marL="720000" lvl="2" indent="-171450" defTabSz="990564" fontAlgn="auto">
              <a:spcBef>
                <a:spcPts val="0"/>
              </a:spcBef>
              <a:spcAft>
                <a:spcPts val="0"/>
              </a:spcAft>
              <a:buSzPct val="100000"/>
              <a:buFont typeface="Arial" panose="020B0604020202020204" pitchFamily="34" charset="0"/>
              <a:buChar char="•"/>
            </a:pPr>
            <a:r>
              <a:rPr kumimoji="1" lang="ja-JP" altLang="en-US" sz="1200">
                <a:solidFill>
                  <a:prstClr val="black"/>
                </a:solidFill>
                <a:latin typeface="+mn-ea"/>
                <a:cs typeface="+mn-cs"/>
              </a:rPr>
              <a:t>システム故障検知</a:t>
            </a:r>
            <a:endParaRPr kumimoji="1" lang="en-US" altLang="ja-JP" sz="1200" dirty="0">
              <a:solidFill>
                <a:prstClr val="black"/>
              </a:solidFill>
              <a:latin typeface="+mn-ea"/>
              <a:cs typeface="+mn-cs"/>
            </a:endParaRPr>
          </a:p>
          <a:p>
            <a:pPr marL="720000" lvl="2" indent="-171450" defTabSz="990564" fontAlgn="auto">
              <a:spcBef>
                <a:spcPts val="0"/>
              </a:spcBef>
              <a:spcAft>
                <a:spcPts val="0"/>
              </a:spcAft>
              <a:buSzPct val="100000"/>
              <a:buFont typeface="Arial" panose="020B0604020202020204" pitchFamily="34" charset="0"/>
              <a:buChar char="•"/>
            </a:pPr>
            <a:r>
              <a:rPr kumimoji="1" lang="ja-JP" altLang="en-US" sz="1200">
                <a:solidFill>
                  <a:prstClr val="black"/>
                </a:solidFill>
                <a:latin typeface="+mn-ea"/>
                <a:cs typeface="+mn-cs"/>
              </a:rPr>
              <a:t>経路逸脱が予測される</a:t>
            </a:r>
            <a:endParaRPr kumimoji="1" lang="en-US" altLang="ja-JP" sz="1200" dirty="0">
              <a:solidFill>
                <a:prstClr val="black"/>
              </a:solidFill>
              <a:latin typeface="+mn-ea"/>
              <a:cs typeface="+mn-cs"/>
            </a:endParaRPr>
          </a:p>
          <a:p>
            <a:pPr marL="720000" lvl="2" indent="-171450" defTabSz="990564" fontAlgn="auto">
              <a:spcBef>
                <a:spcPts val="0"/>
              </a:spcBef>
              <a:spcAft>
                <a:spcPts val="0"/>
              </a:spcAft>
              <a:buSzPct val="100000"/>
              <a:buFont typeface="Arial" panose="020B0604020202020204" pitchFamily="34" charset="0"/>
              <a:buChar char="•"/>
            </a:pPr>
            <a:r>
              <a:rPr kumimoji="1" lang="ja-JP" altLang="en-US" sz="1200">
                <a:solidFill>
                  <a:prstClr val="black"/>
                </a:solidFill>
                <a:latin typeface="+mn-ea"/>
                <a:cs typeface="+mn-cs"/>
              </a:rPr>
              <a:t>一定以上の雨量を上回った場合</a:t>
            </a:r>
            <a:endParaRPr kumimoji="1" lang="en-US" altLang="ja-JP" sz="1200" dirty="0">
              <a:solidFill>
                <a:prstClr val="black"/>
              </a:solidFill>
              <a:latin typeface="+mn-ea"/>
              <a:cs typeface="+mn-cs"/>
            </a:endParaRPr>
          </a:p>
          <a:p>
            <a:pPr marL="720000" lvl="2" indent="-171450" defTabSz="990564" fontAlgn="auto">
              <a:spcBef>
                <a:spcPts val="0"/>
              </a:spcBef>
              <a:spcAft>
                <a:spcPts val="0"/>
              </a:spcAft>
              <a:buSzPct val="100000"/>
              <a:buFont typeface="Arial" panose="020B0604020202020204" pitchFamily="34" charset="0"/>
              <a:buChar char="•"/>
            </a:pPr>
            <a:r>
              <a:rPr kumimoji="1" lang="ja-JP" altLang="en-US" sz="1200">
                <a:solidFill>
                  <a:prstClr val="black"/>
                </a:solidFill>
                <a:latin typeface="+mn-ea"/>
                <a:cs typeface="+mn-cs"/>
              </a:rPr>
              <a:t>降雪・凍結が想定される場合</a:t>
            </a:r>
            <a:endParaRPr kumimoji="1" lang="en-US" altLang="ja-JP" sz="1200" dirty="0">
              <a:solidFill>
                <a:prstClr val="black"/>
              </a:solidFill>
              <a:latin typeface="+mn-ea"/>
              <a:cs typeface="+mn-cs"/>
            </a:endParaRPr>
          </a:p>
          <a:p>
            <a:pPr marL="720000" lvl="2" indent="-171450" defTabSz="990564" fontAlgn="auto">
              <a:spcBef>
                <a:spcPts val="0"/>
              </a:spcBef>
              <a:spcAft>
                <a:spcPts val="0"/>
              </a:spcAft>
              <a:buSzPct val="100000"/>
              <a:buFont typeface="Arial" panose="020B0604020202020204" pitchFamily="34" charset="0"/>
              <a:buChar char="•"/>
            </a:pPr>
            <a:r>
              <a:rPr kumimoji="1" lang="ja-JP" altLang="en-US" sz="1200">
                <a:solidFill>
                  <a:prstClr val="black"/>
                </a:solidFill>
                <a:latin typeface="+mn-ea"/>
                <a:cs typeface="+mn-cs"/>
              </a:rPr>
              <a:t>ドライバーが運転を引き継げる状態にないと判断された場合</a:t>
            </a:r>
            <a:endParaRPr kumimoji="1" lang="en-US" altLang="ja-JP" sz="1200" dirty="0">
              <a:solidFill>
                <a:prstClr val="black"/>
              </a:solidFill>
              <a:latin typeface="+mn-ea"/>
              <a:cs typeface="+mn-cs"/>
            </a:endParaRPr>
          </a:p>
          <a:p>
            <a:pPr marL="720000" lvl="2" indent="-171450" defTabSz="990564" fontAlgn="auto">
              <a:spcBef>
                <a:spcPts val="0"/>
              </a:spcBef>
              <a:spcAft>
                <a:spcPts val="0"/>
              </a:spcAft>
              <a:buSzPct val="100000"/>
              <a:buFont typeface="Arial" panose="020B0604020202020204" pitchFamily="34" charset="0"/>
              <a:buChar char="•"/>
            </a:pPr>
            <a:r>
              <a:rPr kumimoji="1" lang="ja-JP" altLang="en-US" sz="1200">
                <a:solidFill>
                  <a:prstClr val="black"/>
                </a:solidFill>
                <a:latin typeface="+mn-ea"/>
                <a:cs typeface="+mn-cs"/>
              </a:rPr>
              <a:t>緊急車両の接近を検知した場合</a:t>
            </a:r>
            <a:endParaRPr kumimoji="1" lang="en-US" altLang="ja-JP" sz="1200" dirty="0">
              <a:solidFill>
                <a:prstClr val="black"/>
              </a:solidFill>
              <a:latin typeface="+mn-ea"/>
              <a:cs typeface="+mn-cs"/>
            </a:endParaRPr>
          </a:p>
          <a:p>
            <a:pPr marL="720000" lvl="2" indent="-171450" defTabSz="990564" fontAlgn="auto">
              <a:spcBef>
                <a:spcPts val="0"/>
              </a:spcBef>
              <a:spcAft>
                <a:spcPts val="0"/>
              </a:spcAft>
              <a:buSzPct val="100000"/>
              <a:buFont typeface="Arial" panose="020B0604020202020204" pitchFamily="34" charset="0"/>
              <a:buChar char="•"/>
            </a:pPr>
            <a:r>
              <a:rPr kumimoji="1" lang="ja-JP" altLang="en-US" sz="1200">
                <a:solidFill>
                  <a:prstClr val="black"/>
                </a:solidFill>
                <a:latin typeface="+mn-ea"/>
                <a:cs typeface="+mn-cs"/>
              </a:rPr>
              <a:t>障害物を認識して停車後、障害物が取り除かれない場合</a:t>
            </a:r>
            <a:endParaRPr kumimoji="1" lang="en-US" altLang="ja-JP" sz="1200" dirty="0">
              <a:solidFill>
                <a:prstClr val="black"/>
              </a:solidFill>
              <a:latin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ea"/>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en-US" altLang="ja-JP" sz="1200" b="1" i="0" u="none" strike="noStrike" kern="1200" cap="none" spc="0" normalizeH="0" baseline="0" noProof="0" dirty="0">
                <a:ln>
                  <a:noFill/>
                </a:ln>
                <a:solidFill>
                  <a:prstClr val="black"/>
                </a:solidFill>
                <a:effectLst/>
                <a:uLnTx/>
                <a:uFillTx/>
                <a:latin typeface="+mn-ea"/>
                <a:cs typeface="+mn-cs"/>
              </a:rPr>
              <a:t>TOR</a:t>
            </a:r>
            <a:r>
              <a:rPr kumimoji="1" lang="ja-JP" altLang="en-US" sz="1200" b="1" i="0" u="none" strike="noStrike" kern="1200" cap="none" spc="0" normalizeH="0" baseline="0" noProof="0">
                <a:ln>
                  <a:noFill/>
                </a:ln>
                <a:solidFill>
                  <a:prstClr val="black"/>
                </a:solidFill>
                <a:effectLst/>
                <a:uLnTx/>
                <a:uFillTx/>
                <a:latin typeface="+mn-ea"/>
                <a:cs typeface="+mn-cs"/>
              </a:rPr>
              <a:t>の方法及び引き継がれたことを知らせる方法</a:t>
            </a:r>
            <a:endParaRPr kumimoji="1" lang="en-US" altLang="ja-JP" sz="1200" b="1" dirty="0">
              <a:solidFill>
                <a:prstClr val="black"/>
              </a:solidFill>
              <a:latin typeface="+mn-ea"/>
              <a:cs typeface="+mn-cs"/>
            </a:endParaRPr>
          </a:p>
          <a:p>
            <a:pPr marL="432000" lvl="1" indent="-171450" defTabSz="990564" fontAlgn="auto">
              <a:spcBef>
                <a:spcPts val="0"/>
              </a:spcBef>
              <a:spcAft>
                <a:spcPts val="0"/>
              </a:spcAft>
              <a:buSzPct val="100000"/>
              <a:buFont typeface="Arial" panose="020B0604020202020204" pitchFamily="34" charset="0"/>
              <a:buChar char="•"/>
            </a:pPr>
            <a:r>
              <a:rPr kumimoji="1" lang="ja-JP" altLang="en-US" sz="1200">
                <a:solidFill>
                  <a:prstClr val="black"/>
                </a:solidFill>
                <a:latin typeface="+mn-ea"/>
                <a:cs typeface="+mn-cs"/>
              </a:rPr>
              <a:t>運転手</a:t>
            </a:r>
            <a:r>
              <a:rPr kumimoji="1" lang="en-US" altLang="ja-JP" sz="1200" dirty="0">
                <a:solidFill>
                  <a:prstClr val="black"/>
                </a:solidFill>
                <a:latin typeface="+mn-ea"/>
                <a:cs typeface="+mn-cs"/>
              </a:rPr>
              <a:t>HMI</a:t>
            </a:r>
            <a:r>
              <a:rPr kumimoji="1" lang="ja-JP" altLang="en-US" sz="1200">
                <a:solidFill>
                  <a:prstClr val="black"/>
                </a:solidFill>
                <a:latin typeface="+mn-ea"/>
                <a:cs typeface="+mn-cs"/>
              </a:rPr>
              <a:t>（右写真）にて通知</a:t>
            </a:r>
            <a:endParaRPr kumimoji="1" lang="en-US" altLang="ja-JP" sz="1200" dirty="0">
              <a:solidFill>
                <a:prstClr val="black"/>
              </a:solidFill>
              <a:latin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ea"/>
              <a:cs typeface="+mn-cs"/>
            </a:endParaRPr>
          </a:p>
          <a:p>
            <a:pPr marL="171450" marR="0" lvl="0" indent="-1714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en-US" altLang="ja-JP" sz="1200" b="1" i="0" u="none" strike="noStrike" kern="1200" cap="none" spc="0" normalizeH="0" baseline="0" noProof="0" dirty="0">
                <a:ln>
                  <a:noFill/>
                </a:ln>
                <a:solidFill>
                  <a:prstClr val="black"/>
                </a:solidFill>
                <a:effectLst/>
                <a:uLnTx/>
                <a:uFillTx/>
                <a:latin typeface="Yu Gothic UI"/>
                <a:ea typeface="Yu Gothic UI"/>
                <a:cs typeface="Arial" charset="0"/>
              </a:rPr>
              <a:t>TOR</a:t>
            </a:r>
            <a:r>
              <a:rPr kumimoji="1" lang="ja-JP" altLang="en-US" sz="1200" b="1" i="0" u="none" strike="noStrike" kern="1200" cap="none" spc="0" normalizeH="0" baseline="0" noProof="0">
                <a:ln>
                  <a:noFill/>
                </a:ln>
                <a:solidFill>
                  <a:prstClr val="black"/>
                </a:solidFill>
                <a:effectLst/>
                <a:uLnTx/>
                <a:uFillTx/>
                <a:latin typeface="Yu Gothic UI"/>
                <a:ea typeface="Yu Gothic UI"/>
                <a:cs typeface="Arial" charset="0"/>
              </a:rPr>
              <a:t>発報後、</a:t>
            </a:r>
            <a:r>
              <a:rPr kumimoji="1" lang="en-US" altLang="ja-JP" sz="1200" b="1" i="0" u="none" strike="noStrike" kern="1200" cap="none" spc="0" normalizeH="0" baseline="0" noProof="0" dirty="0">
                <a:ln>
                  <a:noFill/>
                </a:ln>
                <a:solidFill>
                  <a:prstClr val="black"/>
                </a:solidFill>
                <a:effectLst/>
                <a:uLnTx/>
                <a:uFillTx/>
                <a:latin typeface="Yu Gothic UI"/>
                <a:ea typeface="Yu Gothic UI"/>
                <a:cs typeface="Arial" charset="0"/>
              </a:rPr>
              <a:t>MRM</a:t>
            </a:r>
            <a:r>
              <a:rPr kumimoji="1" lang="ja-JP" altLang="en-US" sz="1200" b="1" i="0" u="none" strike="noStrike" kern="1200" cap="none" spc="0" normalizeH="0" baseline="0" noProof="0">
                <a:ln>
                  <a:noFill/>
                </a:ln>
                <a:solidFill>
                  <a:prstClr val="black"/>
                </a:solidFill>
                <a:effectLst/>
                <a:uLnTx/>
                <a:uFillTx/>
                <a:latin typeface="Yu Gothic UI"/>
                <a:ea typeface="Yu Gothic UI"/>
                <a:cs typeface="Arial" charset="0"/>
              </a:rPr>
              <a:t>が作動するまでのタイミング</a:t>
            </a:r>
            <a:endParaRPr kumimoji="1" lang="en-US" altLang="ja-JP" sz="1200" b="1" i="0" u="none" strike="noStrike" kern="1200" cap="none" spc="0" normalizeH="0" baseline="0" noProof="0" dirty="0">
              <a:ln>
                <a:noFill/>
              </a:ln>
              <a:solidFill>
                <a:prstClr val="black"/>
              </a:solidFill>
              <a:effectLst/>
              <a:uLnTx/>
              <a:uFillTx/>
              <a:latin typeface="Yu Gothic UI"/>
              <a:ea typeface="Yu Gothic UI"/>
              <a:cs typeface="Arial" charset="0"/>
            </a:endParaRPr>
          </a:p>
          <a:p>
            <a:pPr marL="432000" lvl="1" indent="-171450" defTabSz="990564" fontAlgn="auto">
              <a:spcBef>
                <a:spcPts val="0"/>
              </a:spcBef>
              <a:spcAft>
                <a:spcPts val="0"/>
              </a:spcAft>
              <a:buSzPct val="100000"/>
              <a:buFont typeface="Arial" panose="020B0604020202020204" pitchFamily="34" charset="0"/>
              <a:buChar char="•"/>
              <a:defRPr/>
            </a:pPr>
            <a:r>
              <a:rPr kumimoji="1" lang="en-US" altLang="ja-JP" sz="1200" i="0" u="none" strike="noStrike" kern="1200" cap="none" spc="0" normalizeH="0" baseline="0" noProof="0" dirty="0">
                <a:ln>
                  <a:noFill/>
                </a:ln>
                <a:solidFill>
                  <a:prstClr val="black"/>
                </a:solidFill>
                <a:effectLst/>
                <a:uLnTx/>
                <a:uFillTx/>
                <a:latin typeface="Yu Gothic UI"/>
                <a:ea typeface="Yu Gothic UI"/>
                <a:cs typeface="Arial" charset="0"/>
              </a:rPr>
              <a:t>××</a:t>
            </a:r>
            <a:r>
              <a:rPr kumimoji="1" lang="ja-JP" altLang="en-US" sz="1200" i="0" u="none" strike="noStrike" kern="1200" cap="none" spc="0" normalizeH="0" baseline="0" noProof="0">
                <a:ln>
                  <a:noFill/>
                </a:ln>
                <a:solidFill>
                  <a:prstClr val="black"/>
                </a:solidFill>
                <a:effectLst/>
                <a:uLnTx/>
                <a:uFillTx/>
                <a:latin typeface="Yu Gothic UI"/>
                <a:ea typeface="Yu Gothic UI"/>
                <a:cs typeface="Arial" charset="0"/>
              </a:rPr>
              <a:t>の場合、</a:t>
            </a:r>
            <a:r>
              <a:rPr kumimoji="1" lang="en-US" altLang="ja-JP" sz="1200" i="0" u="none" strike="noStrike" kern="1200" cap="none" spc="0" normalizeH="0" baseline="0" noProof="0" dirty="0">
                <a:ln>
                  <a:noFill/>
                </a:ln>
                <a:solidFill>
                  <a:prstClr val="black"/>
                </a:solidFill>
                <a:effectLst/>
                <a:uLnTx/>
                <a:uFillTx/>
                <a:latin typeface="Yu Gothic UI"/>
                <a:ea typeface="Yu Gothic UI"/>
                <a:cs typeface="Arial" charset="0"/>
              </a:rPr>
              <a:t>TOR</a:t>
            </a:r>
            <a:r>
              <a:rPr kumimoji="1" lang="ja-JP" altLang="en-US" sz="1200" i="0" u="none" strike="noStrike" kern="1200" cap="none" spc="0" normalizeH="0" baseline="0" noProof="0">
                <a:ln>
                  <a:noFill/>
                </a:ln>
                <a:solidFill>
                  <a:prstClr val="black"/>
                </a:solidFill>
                <a:effectLst/>
                <a:uLnTx/>
                <a:uFillTx/>
                <a:latin typeface="Yu Gothic UI"/>
                <a:ea typeface="Yu Gothic UI"/>
                <a:cs typeface="Arial" charset="0"/>
              </a:rPr>
              <a:t>発報と同時に</a:t>
            </a:r>
            <a:r>
              <a:rPr kumimoji="1" lang="en-US" altLang="ja-JP" sz="1200" i="0" u="none" strike="noStrike" kern="1200" cap="none" spc="0" normalizeH="0" baseline="0" noProof="0" dirty="0">
                <a:ln>
                  <a:noFill/>
                </a:ln>
                <a:solidFill>
                  <a:prstClr val="black"/>
                </a:solidFill>
                <a:effectLst/>
                <a:uLnTx/>
                <a:uFillTx/>
                <a:latin typeface="Yu Gothic UI"/>
                <a:ea typeface="Yu Gothic UI"/>
                <a:cs typeface="Arial" charset="0"/>
              </a:rPr>
              <a:t>MRM</a:t>
            </a:r>
            <a:r>
              <a:rPr kumimoji="1" lang="ja-JP" altLang="en-US" sz="1200" i="0" u="none" strike="noStrike" kern="1200" cap="none" spc="0" normalizeH="0" baseline="0" noProof="0">
                <a:ln>
                  <a:noFill/>
                </a:ln>
                <a:solidFill>
                  <a:prstClr val="black"/>
                </a:solidFill>
                <a:effectLst/>
                <a:uLnTx/>
                <a:uFillTx/>
                <a:latin typeface="Yu Gothic UI"/>
                <a:ea typeface="Yu Gothic UI"/>
                <a:cs typeface="Arial" charset="0"/>
              </a:rPr>
              <a:t>が作動</a:t>
            </a:r>
            <a:endParaRPr kumimoji="1" lang="en-US" altLang="ja-JP" sz="1200" dirty="0">
              <a:solidFill>
                <a:prstClr val="black"/>
              </a:solidFill>
              <a:latin typeface="Yu Gothic UI"/>
              <a:ea typeface="Yu Gothic UI"/>
            </a:endParaRPr>
          </a:p>
          <a:p>
            <a:pPr marL="432000" lvl="1" indent="-171450" defTabSz="990564" fontAlgn="auto">
              <a:spcBef>
                <a:spcPts val="0"/>
              </a:spcBef>
              <a:spcAft>
                <a:spcPts val="0"/>
              </a:spcAft>
              <a:buSzPct val="100000"/>
              <a:buFont typeface="Arial" panose="020B0604020202020204" pitchFamily="34" charset="0"/>
              <a:buChar char="•"/>
              <a:defRPr/>
            </a:pPr>
            <a:r>
              <a:rPr kumimoji="1" lang="en-US" altLang="ja-JP" sz="1200" i="0" u="none" strike="noStrike" kern="1200" cap="none" spc="0" normalizeH="0" baseline="0" noProof="0" dirty="0">
                <a:ln>
                  <a:noFill/>
                </a:ln>
                <a:solidFill>
                  <a:prstClr val="black"/>
                </a:solidFill>
                <a:effectLst/>
                <a:uLnTx/>
                <a:uFillTx/>
                <a:latin typeface="Yu Gothic UI"/>
                <a:ea typeface="Yu Gothic UI"/>
                <a:cs typeface="Arial" charset="0"/>
              </a:rPr>
              <a:t>××</a:t>
            </a:r>
            <a:r>
              <a:rPr kumimoji="1" lang="ja-JP" altLang="en-US" sz="1200">
                <a:solidFill>
                  <a:prstClr val="black"/>
                </a:solidFill>
                <a:latin typeface="+mn-ea"/>
                <a:cs typeface="+mn-cs"/>
              </a:rPr>
              <a:t>の場合、</a:t>
            </a:r>
            <a:r>
              <a:rPr kumimoji="1" lang="en-US" altLang="ja-JP" sz="1200" dirty="0">
                <a:solidFill>
                  <a:prstClr val="black"/>
                </a:solidFill>
                <a:latin typeface="+mn-ea"/>
                <a:cs typeface="+mn-cs"/>
              </a:rPr>
              <a:t>TOR</a:t>
            </a:r>
            <a:r>
              <a:rPr kumimoji="1" lang="ja-JP" altLang="en-US" sz="1200">
                <a:solidFill>
                  <a:prstClr val="black"/>
                </a:solidFill>
                <a:latin typeface="+mn-ea"/>
                <a:cs typeface="+mn-cs"/>
              </a:rPr>
              <a:t>発報から</a:t>
            </a:r>
            <a:r>
              <a:rPr kumimoji="1" lang="en-US" altLang="ja-JP" sz="1200" dirty="0">
                <a:solidFill>
                  <a:prstClr val="black"/>
                </a:solidFill>
                <a:latin typeface="+mn-ea"/>
                <a:cs typeface="+mn-cs"/>
              </a:rPr>
              <a:t>×</a:t>
            </a:r>
            <a:r>
              <a:rPr kumimoji="1" lang="ja-JP" altLang="en-US" sz="1200">
                <a:solidFill>
                  <a:prstClr val="black"/>
                </a:solidFill>
                <a:latin typeface="+mn-ea"/>
                <a:cs typeface="+mn-cs"/>
              </a:rPr>
              <a:t>秒後に</a:t>
            </a:r>
            <a:r>
              <a:rPr kumimoji="1" lang="en-US" altLang="ja-JP" sz="1200" dirty="0">
                <a:solidFill>
                  <a:prstClr val="black"/>
                </a:solidFill>
                <a:latin typeface="+mn-ea"/>
                <a:cs typeface="+mn-cs"/>
              </a:rPr>
              <a:t>MRM</a:t>
            </a:r>
            <a:r>
              <a:rPr kumimoji="1" lang="ja-JP" altLang="en-US" sz="1200">
                <a:solidFill>
                  <a:prstClr val="black"/>
                </a:solidFill>
                <a:latin typeface="+mn-ea"/>
                <a:cs typeface="+mn-cs"/>
              </a:rPr>
              <a:t>が作動</a:t>
            </a:r>
            <a:endParaRPr kumimoji="1" lang="en-US" altLang="ja-JP" sz="1200" dirty="0">
              <a:solidFill>
                <a:prstClr val="black"/>
              </a:solidFill>
              <a:latin typeface="+mn-ea"/>
              <a:cs typeface="+mn-cs"/>
            </a:endParaRPr>
          </a:p>
          <a:p>
            <a:pPr marL="432000" lvl="1" indent="-171450" defTabSz="990564" fontAlgn="auto">
              <a:spcBef>
                <a:spcPts val="0"/>
              </a:spcBef>
              <a:spcAft>
                <a:spcPts val="0"/>
              </a:spcAft>
              <a:buSzPct val="100000"/>
              <a:buFont typeface="Arial" panose="020B0604020202020204" pitchFamily="34" charset="0"/>
              <a:buChar char="•"/>
              <a:defRPr/>
            </a:pPr>
            <a:endParaRPr kumimoji="1" lang="en-US" altLang="ja-JP" sz="1200" dirty="0">
              <a:solidFill>
                <a:prstClr val="black"/>
              </a:solidFill>
              <a:latin typeface="+mn-ea"/>
              <a:cs typeface="+mn-cs"/>
            </a:endParaRPr>
          </a:p>
          <a:p>
            <a:pPr marL="432000" lvl="1" indent="-171450" defTabSz="990564" fontAlgn="auto">
              <a:spcBef>
                <a:spcPts val="0"/>
              </a:spcBef>
              <a:spcAft>
                <a:spcPts val="0"/>
              </a:spcAft>
              <a:buSzPct val="100000"/>
              <a:buFont typeface="Arial" panose="020B0604020202020204" pitchFamily="34" charset="0"/>
              <a:buChar char="•"/>
              <a:defRPr/>
            </a:pPr>
            <a:endParaRPr kumimoji="1" lang="en-US" altLang="ja-JP" sz="1200" dirty="0">
              <a:solidFill>
                <a:prstClr val="black"/>
              </a:solidFill>
              <a:latin typeface="+mn-ea"/>
              <a:cs typeface="+mn-cs"/>
            </a:endParaRPr>
          </a:p>
          <a:p>
            <a:pPr marL="432000" lvl="1" indent="-171450" defTabSz="990564" fontAlgn="auto">
              <a:spcBef>
                <a:spcPts val="0"/>
              </a:spcBef>
              <a:spcAft>
                <a:spcPts val="0"/>
              </a:spcAft>
              <a:buSzPct val="100000"/>
              <a:buFont typeface="Arial" panose="020B0604020202020204" pitchFamily="34" charset="0"/>
              <a:buChar char="•"/>
              <a:defRPr/>
            </a:pPr>
            <a:endParaRPr kumimoji="1" lang="en-US" altLang="ja-JP" sz="1200" dirty="0">
              <a:solidFill>
                <a:prstClr val="black"/>
              </a:solidFill>
              <a:latin typeface="+mn-ea"/>
              <a:cs typeface="+mn-cs"/>
            </a:endParaRPr>
          </a:p>
          <a:p>
            <a:pPr marL="432000" lvl="1" indent="-171450" defTabSz="990564" fontAlgn="auto">
              <a:spcBef>
                <a:spcPts val="0"/>
              </a:spcBef>
              <a:spcAft>
                <a:spcPts val="0"/>
              </a:spcAft>
              <a:buSzPct val="100000"/>
              <a:buFont typeface="Arial" panose="020B0604020202020204" pitchFamily="34" charset="0"/>
              <a:buChar char="•"/>
              <a:defRPr/>
            </a:pPr>
            <a:endParaRPr kumimoji="1" lang="en-US" altLang="ja-JP" sz="1200" dirty="0">
              <a:solidFill>
                <a:prstClr val="black"/>
              </a:solidFill>
              <a:latin typeface="+mn-ea"/>
              <a:cs typeface="+mn-cs"/>
            </a:endParaRPr>
          </a:p>
          <a:p>
            <a:pPr marL="432000" lvl="1" indent="-171450" defTabSz="990564" fontAlgn="auto">
              <a:spcBef>
                <a:spcPts val="0"/>
              </a:spcBef>
              <a:spcAft>
                <a:spcPts val="0"/>
              </a:spcAft>
              <a:buSzPct val="100000"/>
              <a:buFont typeface="Arial" panose="020B0604020202020204" pitchFamily="34" charset="0"/>
              <a:buChar char="•"/>
              <a:defRPr/>
            </a:pPr>
            <a:endParaRPr kumimoji="1" lang="en-US" altLang="ja-JP" sz="1200" dirty="0">
              <a:solidFill>
                <a:prstClr val="black"/>
              </a:solidFill>
              <a:latin typeface="+mn-ea"/>
              <a:cs typeface="+mn-cs"/>
            </a:endParaRPr>
          </a:p>
          <a:p>
            <a:pPr marL="432000" lvl="1" indent="-171450" defTabSz="990564" fontAlgn="auto">
              <a:spcBef>
                <a:spcPts val="0"/>
              </a:spcBef>
              <a:spcAft>
                <a:spcPts val="0"/>
              </a:spcAft>
              <a:buSzPct val="100000"/>
              <a:buFont typeface="Arial" panose="020B0604020202020204" pitchFamily="34" charset="0"/>
              <a:buChar char="•"/>
              <a:defRPr/>
            </a:pPr>
            <a:endParaRPr kumimoji="1" lang="en-US" altLang="ja-JP" sz="1200" dirty="0">
              <a:solidFill>
                <a:prstClr val="black"/>
              </a:solidFill>
              <a:latin typeface="+mn-ea"/>
              <a:cs typeface="+mn-cs"/>
            </a:endParaRPr>
          </a:p>
          <a:p>
            <a:pPr marL="260550" lvl="1" defTabSz="990564" fontAlgn="auto">
              <a:spcBef>
                <a:spcPts val="0"/>
              </a:spcBef>
              <a:spcAft>
                <a:spcPts val="0"/>
              </a:spcAft>
              <a:buSzPct val="100000"/>
              <a:defRPr/>
            </a:pPr>
            <a:endParaRPr kumimoji="1" lang="en-US" altLang="ja-JP" sz="1200" dirty="0">
              <a:solidFill>
                <a:prstClr val="black"/>
              </a:solidFill>
              <a:latin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ea"/>
              <a:cs typeface="+mn-cs"/>
            </a:endParaRPr>
          </a:p>
          <a:p>
            <a:pPr marL="171450" marR="0" lvl="0" indent="-1714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en-US" altLang="ja-JP" sz="1200" b="1" dirty="0">
                <a:solidFill>
                  <a:prstClr val="black"/>
                </a:solidFill>
                <a:latin typeface="Yu Gothic UI"/>
                <a:ea typeface="Yu Gothic UI"/>
              </a:rPr>
              <a:t>T</a:t>
            </a:r>
            <a:r>
              <a:rPr kumimoji="1" lang="en-US" altLang="ja-JP" sz="1200" b="1" i="0" u="none" strike="noStrike" kern="1200" cap="none" spc="0" normalizeH="0" baseline="0" noProof="0" dirty="0">
                <a:ln>
                  <a:noFill/>
                </a:ln>
                <a:solidFill>
                  <a:prstClr val="black"/>
                </a:solidFill>
                <a:effectLst/>
                <a:uLnTx/>
                <a:uFillTx/>
                <a:latin typeface="Yu Gothic UI"/>
                <a:ea typeface="Yu Gothic UI"/>
                <a:cs typeface="Arial" charset="0"/>
              </a:rPr>
              <a:t>OR</a:t>
            </a:r>
            <a:r>
              <a:rPr kumimoji="1" lang="ja-JP" altLang="en-US" sz="1200" b="1" i="0" u="none" strike="noStrike" kern="1200" cap="none" spc="0" normalizeH="0" baseline="0" noProof="0">
                <a:ln>
                  <a:noFill/>
                </a:ln>
                <a:solidFill>
                  <a:prstClr val="black"/>
                </a:solidFill>
                <a:effectLst/>
                <a:uLnTx/>
                <a:uFillTx/>
                <a:latin typeface="Yu Gothic UI"/>
                <a:ea typeface="Yu Gothic UI"/>
                <a:cs typeface="Arial" charset="0"/>
              </a:rPr>
              <a:t>発報後の縮退運転の方法</a:t>
            </a:r>
            <a:endParaRPr kumimoji="1" lang="en-US" altLang="ja-JP" sz="1200" b="1" i="0" u="none" strike="noStrike" kern="1200" cap="none" spc="0" normalizeH="0" baseline="0" noProof="0" dirty="0">
              <a:ln>
                <a:noFill/>
              </a:ln>
              <a:solidFill>
                <a:prstClr val="black"/>
              </a:solidFill>
              <a:effectLst/>
              <a:uLnTx/>
              <a:uFillTx/>
              <a:latin typeface="Yu Gothic UI"/>
              <a:ea typeface="Yu Gothic UI"/>
              <a:cs typeface="Arial" charset="0"/>
            </a:endParaRPr>
          </a:p>
          <a:p>
            <a:pPr marL="432000" lvl="1" indent="-171450" defTabSz="990564" fontAlgn="auto">
              <a:spcBef>
                <a:spcPts val="0"/>
              </a:spcBef>
              <a:spcAft>
                <a:spcPts val="0"/>
              </a:spcAft>
              <a:buSzPct val="100000"/>
              <a:buFont typeface="Arial" panose="020B0604020202020204" pitchFamily="34" charset="0"/>
              <a:buChar char="•"/>
              <a:defRPr/>
            </a:pPr>
            <a:r>
              <a:rPr kumimoji="1" lang="en-US" altLang="ja-JP" sz="1200" i="0" u="none" strike="noStrike" kern="1200" cap="none" spc="0" normalizeH="0" baseline="0" noProof="0" dirty="0">
                <a:ln>
                  <a:noFill/>
                </a:ln>
                <a:solidFill>
                  <a:prstClr val="black"/>
                </a:solidFill>
                <a:effectLst/>
                <a:uLnTx/>
                <a:uFillTx/>
                <a:latin typeface="Yu Gothic UI"/>
                <a:ea typeface="Yu Gothic UI"/>
                <a:cs typeface="Arial" charset="0"/>
              </a:rPr>
              <a:t>××</a:t>
            </a:r>
            <a:r>
              <a:rPr kumimoji="1" lang="ja-JP" altLang="en-US" sz="1200">
                <a:solidFill>
                  <a:prstClr val="black"/>
                </a:solidFill>
                <a:latin typeface="+mn-ea"/>
                <a:cs typeface="+mn-cs"/>
              </a:rPr>
              <a:t>の場合、 </a:t>
            </a:r>
            <a:r>
              <a:rPr kumimoji="1" lang="en-US" altLang="ja-JP" sz="1200" i="0" u="none" strike="noStrike" kern="1200" cap="none" spc="0" normalizeH="0" baseline="0" noProof="0" dirty="0">
                <a:ln>
                  <a:noFill/>
                </a:ln>
                <a:solidFill>
                  <a:prstClr val="black"/>
                </a:solidFill>
                <a:effectLst/>
                <a:uLnTx/>
                <a:uFillTx/>
                <a:latin typeface="Yu Gothic UI"/>
                <a:ea typeface="Yu Gothic UI"/>
                <a:cs typeface="Arial" charset="0"/>
              </a:rPr>
              <a:t>TOR</a:t>
            </a:r>
            <a:r>
              <a:rPr kumimoji="1" lang="ja-JP" altLang="en-US" sz="1200" i="0" u="none" strike="noStrike" kern="1200" cap="none" spc="0" normalizeH="0" baseline="0" noProof="0">
                <a:ln>
                  <a:noFill/>
                </a:ln>
                <a:solidFill>
                  <a:prstClr val="black"/>
                </a:solidFill>
                <a:effectLst/>
                <a:uLnTx/>
                <a:uFillTx/>
                <a:latin typeface="Yu Gothic UI"/>
                <a:ea typeface="Yu Gothic UI"/>
                <a:cs typeface="Arial" charset="0"/>
              </a:rPr>
              <a:t>発報と同時に、</a:t>
            </a:r>
            <a:r>
              <a:rPr kumimoji="1" lang="en-US" altLang="ja-JP" sz="1200" dirty="0">
                <a:solidFill>
                  <a:prstClr val="black"/>
                </a:solidFill>
                <a:latin typeface="Yu Gothic UI"/>
                <a:ea typeface="Yu Gothic UI"/>
              </a:rPr>
              <a:t>××</a:t>
            </a:r>
            <a:r>
              <a:rPr kumimoji="1" lang="en-US" altLang="ja-JP" sz="1200" i="0" u="none" strike="noStrike" kern="1200" cap="none" spc="0" normalizeH="0" baseline="0" noProof="0" dirty="0">
                <a:ln>
                  <a:noFill/>
                </a:ln>
                <a:solidFill>
                  <a:prstClr val="black"/>
                </a:solidFill>
                <a:effectLst/>
                <a:uLnTx/>
                <a:uFillTx/>
                <a:latin typeface="Yu Gothic UI"/>
                <a:ea typeface="Yu Gothic UI"/>
                <a:cs typeface="Arial" charset="0"/>
              </a:rPr>
              <a:t>G</a:t>
            </a:r>
            <a:r>
              <a:rPr kumimoji="1" lang="ja-JP" altLang="en-US" sz="1200" i="0" u="none" strike="noStrike" kern="1200" cap="none" spc="0" normalizeH="0" baseline="0" noProof="0">
                <a:ln>
                  <a:noFill/>
                </a:ln>
                <a:solidFill>
                  <a:prstClr val="black"/>
                </a:solidFill>
                <a:effectLst/>
                <a:uLnTx/>
                <a:uFillTx/>
                <a:latin typeface="Yu Gothic UI"/>
                <a:ea typeface="Yu Gothic UI"/>
                <a:cs typeface="Arial" charset="0"/>
              </a:rPr>
              <a:t>の減速度で減速を開始する</a:t>
            </a:r>
            <a:endParaRPr kumimoji="1" lang="en-US" altLang="ja-JP" sz="1100" dirty="0">
              <a:solidFill>
                <a:prstClr val="black"/>
              </a:solidFill>
              <a:latin typeface="+mn-ea"/>
              <a:cs typeface="+mn-cs"/>
            </a:endParaRPr>
          </a:p>
        </p:txBody>
      </p:sp>
      <p:sp>
        <p:nvSpPr>
          <p:cNvPr id="4" name="正方形/長方形 3">
            <a:extLst>
              <a:ext uri="{FF2B5EF4-FFF2-40B4-BE49-F238E27FC236}">
                <a16:creationId xmlns:a16="http://schemas.microsoft.com/office/drawing/2014/main" id="{DFEBD260-3760-FFF0-57B6-A7B73884D62E}"/>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8" name="正方形/長方形 17">
            <a:extLst>
              <a:ext uri="{FF2B5EF4-FFF2-40B4-BE49-F238E27FC236}">
                <a16:creationId xmlns:a16="http://schemas.microsoft.com/office/drawing/2014/main" id="{4D4520BD-CF72-BE2D-F7EA-9DAD86B9C2D2}"/>
              </a:ext>
            </a:extLst>
          </p:cNvPr>
          <p:cNvSpPr/>
          <p:nvPr/>
        </p:nvSpPr>
        <p:spPr bwMode="gray">
          <a:xfrm>
            <a:off x="6076949" y="1606575"/>
            <a:ext cx="3143251" cy="1743623"/>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実際の</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HMI</a:t>
            </a:r>
            <a:r>
              <a:rPr kumimoji="1" lang="ja-JP" altLang="en-US" sz="1200" b="0" i="0" u="none" strike="noStrike" kern="1200" cap="none" spc="0" normalizeH="0" baseline="0" noProof="0">
                <a:ln>
                  <a:noFill/>
                </a:ln>
                <a:solidFill>
                  <a:prstClr val="black"/>
                </a:solidFill>
                <a:effectLst/>
                <a:uLnTx/>
                <a:uFillTx/>
                <a:latin typeface="+mn-lt"/>
                <a:ea typeface="+mn-ea"/>
                <a:cs typeface="+mn-cs"/>
              </a:rPr>
              <a:t>取り付け位置がわかる写真</a:t>
            </a:r>
          </a:p>
        </p:txBody>
      </p:sp>
      <p:sp>
        <p:nvSpPr>
          <p:cNvPr id="19" name="正方形/長方形 18">
            <a:extLst>
              <a:ext uri="{FF2B5EF4-FFF2-40B4-BE49-F238E27FC236}">
                <a16:creationId xmlns:a16="http://schemas.microsoft.com/office/drawing/2014/main" id="{1BD31EBF-527C-FEBB-6521-926466035C05}"/>
              </a:ext>
            </a:extLst>
          </p:cNvPr>
          <p:cNvSpPr/>
          <p:nvPr/>
        </p:nvSpPr>
        <p:spPr bwMode="gray">
          <a:xfrm>
            <a:off x="6076949" y="4020130"/>
            <a:ext cx="3143251" cy="1743623"/>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TOR</a:t>
            </a:r>
            <a:r>
              <a:rPr kumimoji="1" lang="ja-JP" altLang="en-US" sz="1200">
                <a:solidFill>
                  <a:prstClr val="black"/>
                </a:solidFill>
                <a:latin typeface="+mn-lt"/>
                <a:cs typeface="+mn-cs"/>
              </a:rPr>
              <a:t>発動時の画面</a:t>
            </a:r>
            <a:r>
              <a:rPr kumimoji="1" lang="en-US" altLang="ja-JP" sz="1200" dirty="0">
                <a:solidFill>
                  <a:prstClr val="black"/>
                </a:solidFill>
                <a:latin typeface="+mn-lt"/>
                <a:cs typeface="+mn-cs"/>
              </a:rPr>
              <a:t>HMI</a:t>
            </a:r>
            <a:r>
              <a:rPr kumimoji="1" lang="ja-JP" altLang="en-US" sz="1200">
                <a:solidFill>
                  <a:prstClr val="black"/>
                </a:solidFill>
                <a:latin typeface="+mn-lt"/>
                <a:cs typeface="+mn-cs"/>
              </a:rPr>
              <a:t>画面</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 name="正方形/長方形 8">
            <a:extLst>
              <a:ext uri="{FF2B5EF4-FFF2-40B4-BE49-F238E27FC236}">
                <a16:creationId xmlns:a16="http://schemas.microsoft.com/office/drawing/2014/main" id="{0AA0C7DA-9F95-AEF1-3DF3-CE8A0ABA6230}"/>
              </a:ext>
            </a:extLst>
          </p:cNvPr>
          <p:cNvSpPr/>
          <p:nvPr/>
        </p:nvSpPr>
        <p:spPr bwMode="gray">
          <a:xfrm>
            <a:off x="1867265" y="4244741"/>
            <a:ext cx="3085736" cy="133181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effectLst/>
                <a:uLnTx/>
                <a:uFillTx/>
                <a:latin typeface="+mn-lt"/>
                <a:ea typeface="+mn-ea"/>
                <a:cs typeface="+mn-cs"/>
              </a:rPr>
              <a:t>TOR</a:t>
            </a:r>
            <a:r>
              <a:rPr kumimoji="1" lang="ja-JP" altLang="en-US" sz="1200" b="0" i="0" u="none" strike="noStrike" kern="1200" cap="none" spc="0" normalizeH="0" baseline="0" noProof="0">
                <a:ln>
                  <a:noFill/>
                </a:ln>
                <a:effectLst/>
                <a:uLnTx/>
                <a:uFillTx/>
                <a:latin typeface="+mn-lt"/>
                <a:ea typeface="+mn-ea"/>
                <a:cs typeface="+mn-cs"/>
              </a:rPr>
              <a:t>発報～</a:t>
            </a:r>
            <a:r>
              <a:rPr kumimoji="1" lang="en-US" altLang="ja-JP" sz="1200" b="0" i="0" u="none" strike="noStrike" kern="1200" cap="none" spc="0" normalizeH="0" baseline="0" noProof="0" dirty="0">
                <a:ln>
                  <a:noFill/>
                </a:ln>
                <a:effectLst/>
                <a:uLnTx/>
                <a:uFillTx/>
                <a:latin typeface="+mn-lt"/>
                <a:ea typeface="+mn-ea"/>
                <a:cs typeface="+mn-cs"/>
              </a:rPr>
              <a:t>×</a:t>
            </a:r>
            <a:r>
              <a:rPr kumimoji="1" lang="ja-JP" altLang="en-US" sz="1200">
                <a:latin typeface="+mn-lt"/>
                <a:cs typeface="+mn-cs"/>
              </a:rPr>
              <a:t>秒後に</a:t>
            </a:r>
            <a:r>
              <a:rPr kumimoji="1" lang="en-US" altLang="ja-JP" sz="1200" dirty="0">
                <a:latin typeface="+mn-lt"/>
                <a:cs typeface="+mn-cs"/>
              </a:rPr>
              <a:t>MRM</a:t>
            </a:r>
            <a:r>
              <a:rPr kumimoji="1" lang="ja-JP" altLang="en-US" sz="1200">
                <a:latin typeface="+mn-lt"/>
                <a:cs typeface="+mn-cs"/>
              </a:rPr>
              <a:t>が作動することについて、</a:t>
            </a:r>
            <a:endParaRPr kumimoji="1" lang="en-US" altLang="ja-JP" sz="1200" dirty="0">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latin typeface="+mn-lt"/>
                <a:cs typeface="+mn-cs"/>
              </a:rPr>
              <a:t>×</a:t>
            </a:r>
            <a:r>
              <a:rPr kumimoji="1" lang="ja-JP" altLang="en-US" sz="1200">
                <a:latin typeface="+mn-lt"/>
                <a:cs typeface="+mn-cs"/>
              </a:rPr>
              <a:t>秒の設定根拠を記載</a:t>
            </a:r>
            <a:endParaRPr kumimoji="1" lang="ja-JP" altLang="en-US" sz="1200" b="0" i="0" u="none" strike="noStrike" kern="1200" cap="none" spc="0" normalizeH="0" baseline="0" noProof="0">
              <a:ln>
                <a:noFill/>
              </a:ln>
              <a:effectLst/>
              <a:uLnTx/>
              <a:uFillTx/>
              <a:latin typeface="+mn-lt"/>
              <a:ea typeface="+mn-ea"/>
              <a:cs typeface="+mn-cs"/>
            </a:endParaRPr>
          </a:p>
        </p:txBody>
      </p:sp>
      <p:sp>
        <p:nvSpPr>
          <p:cNvPr id="5" name="吹き出し: 四角形 4">
            <a:extLst>
              <a:ext uri="{FF2B5EF4-FFF2-40B4-BE49-F238E27FC236}">
                <a16:creationId xmlns:a16="http://schemas.microsoft.com/office/drawing/2014/main" id="{D927C128-7B93-5EBE-8975-3F1854A58658}"/>
              </a:ext>
            </a:extLst>
          </p:cNvPr>
          <p:cNvSpPr/>
          <p:nvPr/>
        </p:nvSpPr>
        <p:spPr bwMode="gray">
          <a:xfrm>
            <a:off x="229913" y="4493198"/>
            <a:ext cx="1560787" cy="994339"/>
          </a:xfrm>
          <a:prstGeom prst="wedgeRectCallout">
            <a:avLst>
              <a:gd name="adj1" fmla="val 37556"/>
              <a:gd name="adj2" fmla="val -78375"/>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schemeClr val="bg1"/>
                </a:solidFill>
                <a:effectLst/>
                <a:uLnTx/>
                <a:uFillTx/>
                <a:latin typeface="+mn-lt"/>
                <a:ea typeface="+mn-ea"/>
                <a:cs typeface="+mn-cs"/>
              </a:rPr>
              <a:t>TOR</a:t>
            </a:r>
            <a:r>
              <a:rPr kumimoji="1" lang="ja-JP" altLang="en-US" sz="1200" b="0" i="0" u="none" strike="noStrike" kern="1200" cap="none" spc="0" normalizeH="0" baseline="0" noProof="0">
                <a:ln>
                  <a:noFill/>
                </a:ln>
                <a:solidFill>
                  <a:schemeClr val="bg1"/>
                </a:solidFill>
                <a:effectLst/>
                <a:uLnTx/>
                <a:uFillTx/>
                <a:latin typeface="+mn-lt"/>
                <a:ea typeface="+mn-ea"/>
                <a:cs typeface="+mn-cs"/>
              </a:rPr>
              <a:t>なしで</a:t>
            </a:r>
            <a:r>
              <a:rPr kumimoji="1" lang="en-US" altLang="ja-JP" sz="1200" b="0" i="0" u="none" strike="noStrike" kern="1200" cap="none" spc="0" normalizeH="0" baseline="0" noProof="0" dirty="0">
                <a:ln>
                  <a:noFill/>
                </a:ln>
                <a:solidFill>
                  <a:schemeClr val="bg1"/>
                </a:solidFill>
                <a:effectLst/>
                <a:uLnTx/>
                <a:uFillTx/>
                <a:latin typeface="+mn-lt"/>
                <a:ea typeface="+mn-ea"/>
                <a:cs typeface="+mn-cs"/>
              </a:rPr>
              <a:t>MRM</a:t>
            </a:r>
            <a:r>
              <a:rPr kumimoji="1" lang="ja-JP" altLang="en-US" sz="1200" b="0" i="0" u="none" strike="noStrike" kern="1200" cap="none" spc="0" normalizeH="0" baseline="0" noProof="0">
                <a:ln>
                  <a:noFill/>
                </a:ln>
                <a:solidFill>
                  <a:schemeClr val="bg1"/>
                </a:solidFill>
                <a:effectLst/>
                <a:uLnTx/>
                <a:uFillTx/>
                <a:latin typeface="+mn-lt"/>
                <a:ea typeface="+mn-ea"/>
                <a:cs typeface="+mn-cs"/>
              </a:rPr>
              <a:t>が発動するケースがある場合、</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schemeClr val="bg1"/>
                </a:solidFill>
                <a:latin typeface="+mn-lt"/>
                <a:cs typeface="+mn-cs"/>
              </a:rPr>
              <a:t>そちらも</a:t>
            </a:r>
            <a:r>
              <a:rPr kumimoji="1" lang="ja-JP" altLang="en-US" sz="1200" b="0" i="0" u="none" strike="noStrike" kern="1200" cap="none" spc="0" normalizeH="0" baseline="0" noProof="0">
                <a:ln>
                  <a:noFill/>
                </a:ln>
                <a:solidFill>
                  <a:schemeClr val="bg1"/>
                </a:solidFill>
                <a:effectLst/>
                <a:uLnTx/>
                <a:uFillTx/>
                <a:latin typeface="+mn-lt"/>
                <a:ea typeface="+mn-ea"/>
                <a:cs typeface="+mn-cs"/>
              </a:rPr>
              <a:t>記載してください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15" name="吹き出し: 四角形 14">
            <a:extLst>
              <a:ext uri="{FF2B5EF4-FFF2-40B4-BE49-F238E27FC236}">
                <a16:creationId xmlns:a16="http://schemas.microsoft.com/office/drawing/2014/main" id="{4F145447-6D46-0DAD-BB23-19E98B2AF064}"/>
              </a:ext>
            </a:extLst>
          </p:cNvPr>
          <p:cNvSpPr/>
          <p:nvPr/>
        </p:nvSpPr>
        <p:spPr bwMode="gray">
          <a:xfrm>
            <a:off x="3113616" y="721800"/>
            <a:ext cx="1839384" cy="655144"/>
          </a:xfrm>
          <a:prstGeom prst="wedgeRectCallout">
            <a:avLst>
              <a:gd name="adj1" fmla="val -59181"/>
              <a:gd name="adj2" fmla="val -74603"/>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schemeClr val="bg1"/>
                </a:solidFill>
                <a:effectLst/>
                <a:uLnTx/>
                <a:uFillTx/>
                <a:latin typeface="+mn-lt"/>
                <a:ea typeface="+mn-ea"/>
                <a:cs typeface="+mn-cs"/>
              </a:rPr>
              <a:t>Lv4</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の場合は対象外ため、</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a:t>
            </a:r>
            <a:r>
              <a:rPr kumimoji="1" lang="en-US" altLang="ja-JP" sz="1200" b="0" i="0" u="none" strike="noStrike" kern="1200" cap="none" spc="0" normalizeH="0" baseline="0" noProof="0" dirty="0">
                <a:ln>
                  <a:noFill/>
                </a:ln>
                <a:solidFill>
                  <a:schemeClr val="bg1"/>
                </a:solidFill>
                <a:effectLst/>
                <a:uLnTx/>
                <a:uFillTx/>
                <a:latin typeface="+mn-lt"/>
                <a:ea typeface="+mn-ea"/>
                <a:cs typeface="+mn-cs"/>
              </a:rPr>
              <a:t>TOR</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は存在しない）</a:t>
            </a:r>
            <a:br>
              <a:rPr kumimoji="1" lang="en-US" altLang="ja-JP" sz="1200" b="0" i="0" u="none" strike="noStrike" kern="1200" cap="none" spc="0" normalizeH="0" baseline="0" noProof="0" dirty="0">
                <a:ln>
                  <a:noFill/>
                </a:ln>
                <a:solidFill>
                  <a:schemeClr val="bg1"/>
                </a:solidFill>
                <a:effectLst/>
                <a:uLnTx/>
                <a:uFillTx/>
                <a:latin typeface="+mn-lt"/>
                <a:ea typeface="+mn-ea"/>
                <a:cs typeface="+mn-cs"/>
              </a:rPr>
            </a:br>
            <a:r>
              <a:rPr kumimoji="1" lang="ja-JP" altLang="en-US" sz="1200" b="0" i="0" u="none" strike="noStrike" kern="1200" cap="none" spc="0" normalizeH="0" baseline="0" noProof="0" dirty="0">
                <a:ln>
                  <a:noFill/>
                </a:ln>
                <a:solidFill>
                  <a:schemeClr val="bg1"/>
                </a:solidFill>
                <a:effectLst/>
                <a:uLnTx/>
                <a:uFillTx/>
                <a:latin typeface="+mn-lt"/>
                <a:ea typeface="+mn-ea"/>
                <a:cs typeface="+mn-cs"/>
              </a:rPr>
              <a:t>本ページは削除してください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29632837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33</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2-(5). </a:t>
            </a:r>
            <a:r>
              <a:rPr lang="ja-JP" altLang="en-US">
                <a:latin typeface="+mn-ea"/>
              </a:rPr>
              <a:t>ドライバー監視システムについて</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ドライバー</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監視システム</a:t>
            </a:r>
            <a:endParaRPr kumimoji="1" lang="en-US" altLang="ja-JP" sz="1400" b="1" dirty="0">
              <a:solidFill>
                <a:schemeClr val="bg1"/>
              </a:solidFill>
              <a:latin typeface="+mn-lt"/>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8125748"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100" dirty="0">
              <a:solidFill>
                <a:prstClr val="black"/>
              </a:solidFill>
              <a:latin typeface="+mn-lt"/>
              <a:cs typeface="+mn-cs"/>
            </a:endParaRPr>
          </a:p>
        </p:txBody>
      </p:sp>
      <p:graphicFrame>
        <p:nvGraphicFramePr>
          <p:cNvPr id="32" name="表 8">
            <a:extLst>
              <a:ext uri="{FF2B5EF4-FFF2-40B4-BE49-F238E27FC236}">
                <a16:creationId xmlns:a16="http://schemas.microsoft.com/office/drawing/2014/main" id="{A2DA4D45-22C7-29F0-AD45-0AD7FAA6CB6C}"/>
              </a:ext>
            </a:extLst>
          </p:cNvPr>
          <p:cNvGraphicFramePr>
            <a:graphicFrameLocks noGrp="1"/>
          </p:cNvGraphicFramePr>
          <p:nvPr>
            <p:extLst>
              <p:ext uri="{D42A27DB-BD31-4B8C-83A1-F6EECF244321}">
                <p14:modId xmlns:p14="http://schemas.microsoft.com/office/powerpoint/2010/main" val="3960467734"/>
              </p:ext>
            </p:extLst>
          </p:nvPr>
        </p:nvGraphicFramePr>
        <p:xfrm>
          <a:off x="1615872" y="1494900"/>
          <a:ext cx="7180732" cy="3961350"/>
        </p:xfrm>
        <a:graphic>
          <a:graphicData uri="http://schemas.openxmlformats.org/drawingml/2006/table">
            <a:tbl>
              <a:tblPr firstRow="1" bandRow="1">
                <a:tableStyleId>{2D5ABB26-0587-4C30-8999-92F81FD0307C}</a:tableStyleId>
              </a:tblPr>
              <a:tblGrid>
                <a:gridCol w="1795183">
                  <a:extLst>
                    <a:ext uri="{9D8B030D-6E8A-4147-A177-3AD203B41FA5}">
                      <a16:colId xmlns:a16="http://schemas.microsoft.com/office/drawing/2014/main" val="3800380525"/>
                    </a:ext>
                  </a:extLst>
                </a:gridCol>
                <a:gridCol w="1795183">
                  <a:extLst>
                    <a:ext uri="{9D8B030D-6E8A-4147-A177-3AD203B41FA5}">
                      <a16:colId xmlns:a16="http://schemas.microsoft.com/office/drawing/2014/main" val="2532337741"/>
                    </a:ext>
                  </a:extLst>
                </a:gridCol>
                <a:gridCol w="1795183">
                  <a:extLst>
                    <a:ext uri="{9D8B030D-6E8A-4147-A177-3AD203B41FA5}">
                      <a16:colId xmlns:a16="http://schemas.microsoft.com/office/drawing/2014/main" val="3964215670"/>
                    </a:ext>
                  </a:extLst>
                </a:gridCol>
                <a:gridCol w="1795183">
                  <a:extLst>
                    <a:ext uri="{9D8B030D-6E8A-4147-A177-3AD203B41FA5}">
                      <a16:colId xmlns:a16="http://schemas.microsoft.com/office/drawing/2014/main" val="3072510650"/>
                    </a:ext>
                  </a:extLst>
                </a:gridCol>
              </a:tblGrid>
              <a:tr h="505350">
                <a:tc>
                  <a:txBody>
                    <a:bodyPr/>
                    <a:lstStyle/>
                    <a:p>
                      <a:r>
                        <a:rPr kumimoji="1" lang="ja-JP" altLang="en-US" sz="1200" b="1">
                          <a:solidFill>
                            <a:schemeClr val="bg1"/>
                          </a:solidFill>
                        </a:rPr>
                        <a:t>監視対象としている状態</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a:t>脇見</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200" b="1"/>
                        <a:t>閉眼</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200" b="1"/>
                        <a:t>昏倒</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41286775"/>
                  </a:ext>
                </a:extLst>
              </a:tr>
              <a:tr h="864000">
                <a:tc>
                  <a:txBody>
                    <a:bodyPr/>
                    <a:lstStyle/>
                    <a:p>
                      <a:r>
                        <a:rPr kumimoji="1" lang="ja-JP" altLang="en-US" sz="1200" b="1">
                          <a:solidFill>
                            <a:schemeClr val="bg1"/>
                          </a:solidFill>
                        </a:rPr>
                        <a:t>システムでの状態認識</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endParaRPr kumimoji="1" lang="ja-JP" altLang="en-US" sz="1200" b="1"/>
                    </a:p>
                  </a:txBody>
                  <a:tcPr marL="72000" marR="72000" marT="72000" marB="72000">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endParaRPr kumimoji="1" lang="ja-JP" altLang="en-US" sz="1200" b="1"/>
                    </a:p>
                  </a:txBody>
                  <a:tcPr marL="72000" marR="72000" marT="72000" marB="72000">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endParaRPr kumimoji="1" lang="ja-JP" altLang="en-US" sz="1200" b="1"/>
                    </a:p>
                  </a:txBody>
                  <a:tcPr marL="72000" marR="72000" marT="72000" marB="72000">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41557553"/>
                  </a:ext>
                </a:extLst>
              </a:tr>
              <a:tr h="1296000">
                <a:tc>
                  <a:txBody>
                    <a:bodyPr/>
                    <a:lstStyle/>
                    <a:p>
                      <a:r>
                        <a:rPr kumimoji="1" lang="ja-JP" altLang="en-US" sz="1200" b="1">
                          <a:solidFill>
                            <a:schemeClr val="bg1"/>
                          </a:solidFill>
                        </a:rPr>
                        <a:t>運転を引き継げる状況にないと判断する基準</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spcBef>
                          <a:spcPts val="300"/>
                        </a:spcBef>
                      </a:pPr>
                      <a:r>
                        <a:rPr kumimoji="1" lang="ja-JP" altLang="en-US" sz="1100"/>
                        <a:t>ドライバーの顔の向きを判定し、進行方向に対して一定の閾値を超えた状態が</a:t>
                      </a:r>
                      <a:r>
                        <a:rPr kumimoji="1" lang="en-US" altLang="ja-JP" sz="1100" b="1" dirty="0"/>
                        <a:t>×</a:t>
                      </a:r>
                      <a:r>
                        <a:rPr kumimoji="1" lang="ja-JP" altLang="en-US" sz="1100" b="1"/>
                        <a:t>秒以上続いた場合</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ja-JP" altLang="en-US" sz="1100"/>
                        <a:t>ドライバーの開眼状を判定し、</a:t>
                      </a:r>
                      <a:r>
                        <a:rPr kumimoji="1" lang="ja-JP" altLang="en-US" sz="1100" b="1"/>
                        <a:t>閉眼した状態が</a:t>
                      </a:r>
                      <a:r>
                        <a:rPr kumimoji="1" lang="en-US" altLang="ja-JP" sz="1100" b="1" dirty="0"/>
                        <a:t>×</a:t>
                      </a:r>
                      <a:r>
                        <a:rPr kumimoji="1" lang="ja-JP" altLang="en-US" sz="1100" b="1"/>
                        <a:t>秒以上続いた場合</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ja-JP" altLang="en-US" sz="1100"/>
                        <a:t>ドライバーの顔の向きを判定し、進行方向に対して一定の閾値を超えた、もしくは</a:t>
                      </a:r>
                      <a:br>
                        <a:rPr kumimoji="1" lang="en-US" altLang="ja-JP" sz="1100" dirty="0"/>
                      </a:br>
                      <a:r>
                        <a:rPr kumimoji="1" lang="ja-JP" altLang="en-US" sz="1100" b="1"/>
                        <a:t>未検出の状態が</a:t>
                      </a:r>
                      <a:r>
                        <a:rPr kumimoji="1" lang="en-US" altLang="ja-JP" sz="1100" b="1" dirty="0"/>
                        <a:t>×</a:t>
                      </a:r>
                      <a:r>
                        <a:rPr kumimoji="1" lang="ja-JP" altLang="en-US" sz="1100" b="1"/>
                        <a:t>秒以上続いた場合</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1296000">
                <a:tc>
                  <a:txBody>
                    <a:bodyPr/>
                    <a:lstStyle/>
                    <a:p>
                      <a:r>
                        <a:rPr kumimoji="1" lang="ja-JP" altLang="en-US" sz="1200" b="1">
                          <a:solidFill>
                            <a:schemeClr val="bg1"/>
                          </a:solidFill>
                        </a:rPr>
                        <a:t>運転を引き継げる状況にないと判断した時の対応</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spcBef>
                          <a:spcPts val="300"/>
                        </a:spcBef>
                      </a:pPr>
                      <a:r>
                        <a:rPr kumimoji="1" lang="en-US" altLang="ja-JP" sz="1100" dirty="0"/>
                        <a:t>TOR</a:t>
                      </a:r>
                      <a:r>
                        <a:rPr kumimoji="1" lang="ja-JP" altLang="en-US" sz="1100"/>
                        <a:t>発報し、</a:t>
                      </a:r>
                      <a:r>
                        <a:rPr kumimoji="1" lang="en-US" altLang="ja-JP" sz="1100" dirty="0"/>
                        <a:t>×</a:t>
                      </a:r>
                      <a:r>
                        <a:rPr kumimoji="1" lang="ja-JP" altLang="en-US" sz="1100"/>
                        <a:t>秒後に</a:t>
                      </a:r>
                      <a:r>
                        <a:rPr kumimoji="1" lang="en-US" altLang="ja-JP" sz="1100" dirty="0"/>
                        <a:t>MRM</a:t>
                      </a:r>
                      <a:r>
                        <a:rPr kumimoji="1" lang="ja-JP" altLang="en-US" sz="1100"/>
                        <a:t>が作動する</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en-US" altLang="ja-JP" sz="1100" dirty="0"/>
                        <a:t>TOR</a:t>
                      </a:r>
                      <a:r>
                        <a:rPr kumimoji="1" lang="ja-JP" altLang="en-US" sz="1100"/>
                        <a:t>発報し、</a:t>
                      </a:r>
                      <a:r>
                        <a:rPr kumimoji="1" lang="en-US" altLang="ja-JP" sz="1100" dirty="0"/>
                        <a:t>×</a:t>
                      </a:r>
                      <a:r>
                        <a:rPr kumimoji="1" lang="ja-JP" altLang="en-US" sz="1100"/>
                        <a:t>秒後に</a:t>
                      </a:r>
                      <a:r>
                        <a:rPr kumimoji="1" lang="en-US" altLang="ja-JP" sz="1100" dirty="0"/>
                        <a:t>MRM</a:t>
                      </a:r>
                      <a:r>
                        <a:rPr kumimoji="1" lang="ja-JP" altLang="en-US" sz="1100"/>
                        <a:t>が作動する</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en-US" altLang="ja-JP" sz="1100" dirty="0"/>
                        <a:t>TOR</a:t>
                      </a:r>
                      <a:r>
                        <a:rPr kumimoji="1" lang="ja-JP" altLang="en-US" sz="1100" dirty="0"/>
                        <a:t>発報と同時に</a:t>
                      </a:r>
                      <a:r>
                        <a:rPr kumimoji="1" lang="en-US" altLang="ja-JP" sz="1100" dirty="0"/>
                        <a:t>MRM</a:t>
                      </a:r>
                      <a:r>
                        <a:rPr kumimoji="1" lang="ja-JP" altLang="en-US" sz="1100" dirty="0"/>
                        <a:t>が作動する</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7618382"/>
                  </a:ext>
                </a:extLst>
              </a:tr>
            </a:tbl>
          </a:graphicData>
        </a:graphic>
      </p:graphicFrame>
      <p:sp>
        <p:nvSpPr>
          <p:cNvPr id="23" name="正方形/長方形 22">
            <a:extLst>
              <a:ext uri="{FF2B5EF4-FFF2-40B4-BE49-F238E27FC236}">
                <a16:creationId xmlns:a16="http://schemas.microsoft.com/office/drawing/2014/main" id="{4492BFE9-5807-3AFA-651E-50DE325FA0D5}"/>
              </a:ext>
            </a:extLst>
          </p:cNvPr>
          <p:cNvSpPr/>
          <p:nvPr/>
        </p:nvSpPr>
        <p:spPr bwMode="gray">
          <a:xfrm>
            <a:off x="7142369" y="2047874"/>
            <a:ext cx="1512000" cy="741631"/>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ドライバーの昏倒を</a:t>
            </a:r>
            <a:endParaRPr kumimoji="1" lang="en-US" altLang="ja-JP" sz="12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システムで検出できていることが分かる写真</a:t>
            </a:r>
            <a:endParaRPr kumimoji="1" lang="en-US" altLang="ja-JP" sz="1200" dirty="0">
              <a:solidFill>
                <a:prstClr val="black"/>
              </a:solidFill>
              <a:latin typeface="+mn-lt"/>
              <a:cs typeface="+mn-cs"/>
            </a:endParaRPr>
          </a:p>
        </p:txBody>
      </p:sp>
      <p:sp>
        <p:nvSpPr>
          <p:cNvPr id="13" name="正方形/長方形 12">
            <a:extLst>
              <a:ext uri="{FF2B5EF4-FFF2-40B4-BE49-F238E27FC236}">
                <a16:creationId xmlns:a16="http://schemas.microsoft.com/office/drawing/2014/main" id="{5A5877EC-7573-5293-8576-E88E94186677}"/>
              </a:ext>
            </a:extLst>
          </p:cNvPr>
          <p:cNvSpPr/>
          <p:nvPr/>
        </p:nvSpPr>
        <p:spPr bwMode="gray">
          <a:xfrm>
            <a:off x="3555604" y="2047874"/>
            <a:ext cx="1512000" cy="741631"/>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ドライバーの脇見を</a:t>
            </a:r>
            <a:endParaRPr kumimoji="1" lang="en-US" altLang="ja-JP" sz="12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システムで検出できていることが分かる写真</a:t>
            </a:r>
            <a:endParaRPr kumimoji="1" lang="en-US" altLang="ja-JP" sz="12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21C9CF66-5504-391E-6EC1-27A3A6601ECE}"/>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6" name="正方形/長方形 15">
            <a:extLst>
              <a:ext uri="{FF2B5EF4-FFF2-40B4-BE49-F238E27FC236}">
                <a16:creationId xmlns:a16="http://schemas.microsoft.com/office/drawing/2014/main" id="{6481407B-D0B0-C4F6-5669-E106104686DF}"/>
              </a:ext>
            </a:extLst>
          </p:cNvPr>
          <p:cNvSpPr/>
          <p:nvPr/>
        </p:nvSpPr>
        <p:spPr bwMode="gray">
          <a:xfrm>
            <a:off x="5330981" y="2047874"/>
            <a:ext cx="1512000" cy="741631"/>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ドライバーの閉眼を</a:t>
            </a:r>
            <a:endParaRPr kumimoji="1" lang="en-US" altLang="ja-JP" sz="12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システムで検出できていることが分かる写真</a:t>
            </a:r>
            <a:endParaRPr kumimoji="1" lang="en-US" altLang="ja-JP" sz="1200" dirty="0">
              <a:solidFill>
                <a:prstClr val="black"/>
              </a:solidFill>
              <a:latin typeface="+mn-lt"/>
              <a:cs typeface="+mn-cs"/>
            </a:endParaRPr>
          </a:p>
        </p:txBody>
      </p:sp>
      <p:sp>
        <p:nvSpPr>
          <p:cNvPr id="5" name="吹き出し: 四角形 4">
            <a:extLst>
              <a:ext uri="{FF2B5EF4-FFF2-40B4-BE49-F238E27FC236}">
                <a16:creationId xmlns:a16="http://schemas.microsoft.com/office/drawing/2014/main" id="{4C48C2FF-DCC8-D1E5-9CF8-DA6BD2E90762}"/>
              </a:ext>
            </a:extLst>
          </p:cNvPr>
          <p:cNvSpPr/>
          <p:nvPr/>
        </p:nvSpPr>
        <p:spPr bwMode="gray">
          <a:xfrm>
            <a:off x="3113616" y="721800"/>
            <a:ext cx="1839384" cy="655144"/>
          </a:xfrm>
          <a:prstGeom prst="wedgeRectCallout">
            <a:avLst>
              <a:gd name="adj1" fmla="val -59181"/>
              <a:gd name="adj2" fmla="val -74603"/>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schemeClr val="bg1"/>
                </a:solidFill>
                <a:effectLst/>
                <a:uLnTx/>
                <a:uFillTx/>
                <a:latin typeface="+mn-lt"/>
                <a:ea typeface="+mn-ea"/>
                <a:cs typeface="+mn-cs"/>
              </a:rPr>
              <a:t>Lv4</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の場合は対象外ため、</a:t>
            </a:r>
            <a:br>
              <a:rPr kumimoji="1" lang="en-US" altLang="ja-JP" sz="1200" b="0" i="0" u="none" strike="noStrike" kern="1200" cap="none" spc="0" normalizeH="0" baseline="0" noProof="0" dirty="0">
                <a:ln>
                  <a:noFill/>
                </a:ln>
                <a:solidFill>
                  <a:schemeClr val="bg1"/>
                </a:solidFill>
                <a:effectLst/>
                <a:uLnTx/>
                <a:uFillTx/>
                <a:latin typeface="+mn-lt"/>
                <a:ea typeface="+mn-ea"/>
                <a:cs typeface="+mn-cs"/>
              </a:rPr>
            </a:br>
            <a:r>
              <a:rPr kumimoji="1" lang="ja-JP" altLang="en-US" sz="1200" b="0" i="0" u="none" strike="noStrike" kern="1200" cap="none" spc="0" normalizeH="0" baseline="0" noProof="0" dirty="0">
                <a:ln>
                  <a:noFill/>
                </a:ln>
                <a:solidFill>
                  <a:schemeClr val="bg1"/>
                </a:solidFill>
                <a:effectLst/>
                <a:uLnTx/>
                <a:uFillTx/>
                <a:latin typeface="+mn-lt"/>
                <a:ea typeface="+mn-ea"/>
                <a:cs typeface="+mn-cs"/>
              </a:rPr>
              <a:t>本ページは削除してください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28053068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E9A36533-AF71-FA2C-F91D-7E18D3BDD3E2}"/>
              </a:ext>
            </a:extLst>
          </p:cNvPr>
          <p:cNvSpPr>
            <a:spLocks noGrp="1"/>
          </p:cNvSpPr>
          <p:nvPr>
            <p:ph type="body" sz="quarter" idx="10"/>
          </p:nvPr>
        </p:nvSpPr>
        <p:spPr/>
        <p:txBody>
          <a:bodyPr/>
          <a:lstStyle/>
          <a:p>
            <a:r>
              <a:rPr lang="zh-TW" altLang="en-US"/>
              <a:t>自動運行装置</a:t>
            </a:r>
            <a:r>
              <a:rPr lang="ja-JP" altLang="en-US"/>
              <a:t>の安全設計</a:t>
            </a:r>
          </a:p>
        </p:txBody>
      </p:sp>
      <p:sp>
        <p:nvSpPr>
          <p:cNvPr id="3" name="スライド番号プレースホルダー 2">
            <a:extLst>
              <a:ext uri="{FF2B5EF4-FFF2-40B4-BE49-F238E27FC236}">
                <a16:creationId xmlns:a16="http://schemas.microsoft.com/office/drawing/2014/main" id="{0F64A0C6-B6B5-40DE-16AC-2601AB4DC58D}"/>
              </a:ext>
            </a:extLst>
          </p:cNvPr>
          <p:cNvSpPr>
            <a:spLocks noGrp="1"/>
          </p:cNvSpPr>
          <p:nvPr>
            <p:ph type="sldNum" sz="quarter" idx="11"/>
          </p:nvPr>
        </p:nvSpPr>
        <p:spPr/>
        <p:txBody>
          <a:bodyPr/>
          <a:lstStyle/>
          <a:p>
            <a:fld id="{AA5FCFE5-FE56-4EF1-80A8-07776887C2A1}" type="slidenum">
              <a:rPr lang="ja-JP" altLang="en-US" smtClean="0"/>
              <a:pPr/>
              <a:t>34</a:t>
            </a:fld>
            <a:endParaRPr lang="ja-JP" altLang="en-US"/>
          </a:p>
        </p:txBody>
      </p:sp>
    </p:spTree>
    <p:extLst>
      <p:ext uri="{BB962C8B-B14F-4D97-AF65-F5344CB8AC3E}">
        <p14:creationId xmlns:p14="http://schemas.microsoft.com/office/powerpoint/2010/main" val="16459107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35</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3-(1). </a:t>
            </a:r>
            <a:r>
              <a:rPr lang="ja-JP" altLang="en-US">
                <a:latin typeface="+mn-ea"/>
              </a:rPr>
              <a:t>障害物の検知能力</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検知可能</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範囲</a:t>
            </a:r>
            <a:endParaRPr kumimoji="1" lang="en-US" altLang="ja-JP" sz="1400" b="1" dirty="0">
              <a:solidFill>
                <a:schemeClr val="bg1"/>
              </a:solidFill>
              <a:latin typeface="+mn-lt"/>
              <a:cs typeface="+mn-cs"/>
            </a:endParaRP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85652" y="1053335"/>
            <a:ext cx="3410347"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100" b="1">
                <a:solidFill>
                  <a:prstClr val="black"/>
                </a:solidFill>
                <a:latin typeface="+mn-lt"/>
                <a:cs typeface="+mn-cs"/>
              </a:rPr>
              <a:t>環境条件</a:t>
            </a:r>
            <a:endParaRPr kumimoji="1" lang="en-US" altLang="ja-JP" sz="11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i="0" u="none" strike="noStrike" kern="1200" cap="none" spc="0" normalizeH="0" baseline="0" noProof="0">
                <a:ln>
                  <a:noFill/>
                </a:ln>
                <a:solidFill>
                  <a:prstClr val="black"/>
                </a:solidFill>
                <a:effectLst/>
                <a:uLnTx/>
                <a:uFillTx/>
                <a:latin typeface="+mn-lt"/>
                <a:ea typeface="+mn-ea"/>
                <a:cs typeface="+mn-cs"/>
              </a:rPr>
              <a:t>降雨、降雪により、センサーの認識率が</a:t>
            </a:r>
            <a:r>
              <a:rPr kumimoji="1" lang="en-US" altLang="ja-JP" sz="1100" dirty="0">
                <a:solidFill>
                  <a:prstClr val="black"/>
                </a:solidFill>
                <a:latin typeface="+mn-lt"/>
                <a:cs typeface="+mn-cs"/>
              </a:rPr>
              <a:t>××</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を下回らない</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外気温が</a:t>
            </a:r>
            <a:r>
              <a:rPr kumimoji="1" lang="en-US" altLang="ja-JP" sz="1100" dirty="0">
                <a:solidFill>
                  <a:prstClr val="black"/>
                </a:solidFill>
                <a:latin typeface="+mn-lt"/>
                <a:cs typeface="+mn-cs"/>
              </a:rPr>
              <a:t>×°</a:t>
            </a:r>
            <a:r>
              <a:rPr kumimoji="1" lang="ja-JP" altLang="en-US" sz="1100">
                <a:solidFill>
                  <a:prstClr val="black"/>
                </a:solidFill>
                <a:latin typeface="+mn-lt"/>
                <a:cs typeface="+mn-cs"/>
              </a:rPr>
              <a:t>を下回らず、路面が凍結していないこと</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濃霧注意報が発令していないこと</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夜の運行実施無し</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b="1"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検知範囲</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前方：～</a:t>
            </a:r>
            <a:r>
              <a:rPr kumimoji="1" lang="en-US" altLang="ja-JP" sz="1100" dirty="0">
                <a:solidFill>
                  <a:prstClr val="black"/>
                </a:solidFill>
                <a:latin typeface="+mn-lt"/>
                <a:cs typeface="+mn-cs"/>
              </a:rPr>
              <a:t>××m</a:t>
            </a: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後方：～</a:t>
            </a:r>
            <a:r>
              <a:rPr kumimoji="1" lang="en-US" altLang="ja-JP" sz="1100" dirty="0">
                <a:solidFill>
                  <a:prstClr val="black"/>
                </a:solidFill>
                <a:latin typeface="+mn-lt"/>
                <a:cs typeface="+mn-cs"/>
              </a:rPr>
              <a:t>××m</a:t>
            </a: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左右：～</a:t>
            </a:r>
            <a:r>
              <a:rPr kumimoji="1" lang="en-US" altLang="ja-JP" sz="1100" dirty="0">
                <a:solidFill>
                  <a:prstClr val="black"/>
                </a:solidFill>
                <a:latin typeface="+mn-lt"/>
                <a:cs typeface="+mn-cs"/>
              </a:rPr>
              <a:t>××m</a:t>
            </a: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a:t>
            </a:r>
            <a:r>
              <a:rPr kumimoji="1" lang="ja-JP" altLang="en-US" sz="1100">
                <a:solidFill>
                  <a:prstClr val="black"/>
                </a:solidFill>
                <a:latin typeface="+mn-lt"/>
                <a:cs typeface="+mn-cs"/>
              </a:rPr>
              <a:t>悪天候時は前後～</a:t>
            </a:r>
            <a:r>
              <a:rPr kumimoji="1" lang="en-US" altLang="ja-JP" sz="1100" dirty="0">
                <a:solidFill>
                  <a:prstClr val="black"/>
                </a:solidFill>
                <a:latin typeface="+mn-lt"/>
                <a:cs typeface="+mn-cs"/>
              </a:rPr>
              <a:t>××m</a:t>
            </a:r>
            <a:r>
              <a:rPr kumimoji="1" lang="ja-JP" altLang="en-US" sz="1100">
                <a:solidFill>
                  <a:prstClr val="black"/>
                </a:solidFill>
                <a:latin typeface="+mn-lt"/>
                <a:cs typeface="+mn-cs"/>
              </a:rPr>
              <a:t>、</a:t>
            </a:r>
            <a:br>
              <a:rPr kumimoji="1" lang="en-US" altLang="ja-JP" sz="1100" dirty="0">
                <a:solidFill>
                  <a:prstClr val="black"/>
                </a:solidFill>
                <a:latin typeface="+mn-lt"/>
                <a:cs typeface="+mn-cs"/>
              </a:rPr>
            </a:br>
            <a:r>
              <a:rPr kumimoji="1" lang="ja-JP" altLang="en-US" sz="1100">
                <a:solidFill>
                  <a:prstClr val="black"/>
                </a:solidFill>
                <a:latin typeface="+mn-lt"/>
                <a:cs typeface="+mn-cs"/>
              </a:rPr>
              <a:t>　左右～</a:t>
            </a:r>
            <a:r>
              <a:rPr kumimoji="1" lang="en-US" altLang="ja-JP" sz="1100" dirty="0">
                <a:solidFill>
                  <a:prstClr val="black"/>
                </a:solidFill>
                <a:latin typeface="+mn-lt"/>
                <a:cs typeface="+mn-cs"/>
              </a:rPr>
              <a:t>×m</a:t>
            </a: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検知単位</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××cm</a:t>
            </a:r>
            <a:r>
              <a:rPr kumimoji="1" lang="ja-JP" altLang="en-US" sz="1100">
                <a:solidFill>
                  <a:prstClr val="black"/>
                </a:solidFill>
                <a:latin typeface="+mn-lt"/>
                <a:cs typeface="+mn-cs"/>
              </a:rPr>
              <a:t>～検知可能</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※××cm</a:t>
            </a:r>
            <a:r>
              <a:rPr kumimoji="1" lang="ja-JP" altLang="en-US" sz="1100">
                <a:solidFill>
                  <a:prstClr val="black"/>
                </a:solidFill>
                <a:latin typeface="+mn-lt"/>
                <a:cs typeface="+mn-cs"/>
              </a:rPr>
              <a:t>未満の障害物認識不可</a:t>
            </a: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死角</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車両下：～</a:t>
            </a:r>
            <a:r>
              <a:rPr kumimoji="1" lang="en-US" altLang="ja-JP" sz="1100" dirty="0">
                <a:solidFill>
                  <a:prstClr val="black"/>
                </a:solidFill>
                <a:latin typeface="+mn-lt"/>
                <a:cs typeface="+mn-cs"/>
              </a:rPr>
              <a:t>××cm</a:t>
            </a: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車両前方：～</a:t>
            </a:r>
            <a:r>
              <a:rPr kumimoji="1" lang="en-US" altLang="ja-JP" sz="1100" dirty="0">
                <a:solidFill>
                  <a:prstClr val="black"/>
                </a:solidFill>
                <a:latin typeface="+mn-lt"/>
                <a:cs typeface="+mn-cs"/>
              </a:rPr>
              <a:t>××m</a:t>
            </a: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車両横：～</a:t>
            </a:r>
            <a:r>
              <a:rPr kumimoji="1" lang="en-US" altLang="ja-JP" sz="1100" dirty="0">
                <a:solidFill>
                  <a:prstClr val="black"/>
                </a:solidFill>
                <a:latin typeface="+mn-lt"/>
                <a:cs typeface="+mn-cs"/>
              </a:rPr>
              <a:t>××</a:t>
            </a:r>
            <a:r>
              <a:rPr kumimoji="1" lang="ja-JP" altLang="en-US" sz="1100">
                <a:solidFill>
                  <a:prstClr val="black"/>
                </a:solidFill>
                <a:latin typeface="+mn-lt"/>
                <a:cs typeface="+mn-cs"/>
              </a:rPr>
              <a:t>ｍ</a:t>
            </a: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7BBA142A-432E-8E92-D931-973F8572BDFF}"/>
              </a:ext>
            </a:extLst>
          </p:cNvPr>
          <p:cNvSpPr/>
          <p:nvPr/>
        </p:nvSpPr>
        <p:spPr bwMode="gray">
          <a:xfrm>
            <a:off x="5132970"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障害物の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認識方法、識別可能な内容</a:t>
            </a:r>
          </a:p>
        </p:txBody>
      </p:sp>
      <p:sp>
        <p:nvSpPr>
          <p:cNvPr id="9" name="正方形/長方形 8">
            <a:extLst>
              <a:ext uri="{FF2B5EF4-FFF2-40B4-BE49-F238E27FC236}">
                <a16:creationId xmlns:a16="http://schemas.microsoft.com/office/drawing/2014/main" id="{C855AC2F-0AAB-0995-1AFB-4758B224C828}"/>
              </a:ext>
            </a:extLst>
          </p:cNvPr>
          <p:cNvSpPr/>
          <p:nvPr/>
        </p:nvSpPr>
        <p:spPr bwMode="gray">
          <a:xfrm>
            <a:off x="6079728" y="1015999"/>
            <a:ext cx="3410347"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endParaRPr kumimoji="1" lang="en-US" altLang="ja-JP" sz="1200" dirty="0">
              <a:solidFill>
                <a:prstClr val="black"/>
              </a:solidFill>
              <a:latin typeface="+mn-lt"/>
              <a:cs typeface="+mn-cs"/>
            </a:endParaRP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22" name="正方形/長方形 21">
            <a:extLst>
              <a:ext uri="{FF2B5EF4-FFF2-40B4-BE49-F238E27FC236}">
                <a16:creationId xmlns:a16="http://schemas.microsoft.com/office/drawing/2014/main" id="{FFB8515C-1E64-1F8B-393C-71313A13127C}"/>
              </a:ext>
            </a:extLst>
          </p:cNvPr>
          <p:cNvSpPr/>
          <p:nvPr/>
        </p:nvSpPr>
        <p:spPr bwMode="gray">
          <a:xfrm>
            <a:off x="3101823" y="4581437"/>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死角・横視点</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751C85E8-064A-082B-3F03-9EDA153FEFF5}"/>
              </a:ext>
            </a:extLst>
          </p:cNvPr>
          <p:cNvSpPr/>
          <p:nvPr/>
        </p:nvSpPr>
        <p:spPr bwMode="gray">
          <a:xfrm>
            <a:off x="3205736" y="2241659"/>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検知範囲・</a:t>
            </a:r>
            <a:r>
              <a:rPr kumimoji="1" lang="ja-JP" altLang="en-US" sz="1200">
                <a:solidFill>
                  <a:prstClr val="black"/>
                </a:solidFill>
                <a:latin typeface="+mn-lt"/>
                <a:cs typeface="+mn-cs"/>
              </a:rPr>
              <a:t>上</a:t>
            </a:r>
            <a:r>
              <a:rPr kumimoji="1" lang="ja-JP" altLang="en-US" sz="1200" b="0" i="0" u="none" strike="noStrike" kern="1200" cap="none" spc="0" normalizeH="0" baseline="0" noProof="0">
                <a:ln>
                  <a:noFill/>
                </a:ln>
                <a:solidFill>
                  <a:prstClr val="black"/>
                </a:solidFill>
                <a:effectLst/>
                <a:uLnTx/>
                <a:uFillTx/>
                <a:latin typeface="+mn-lt"/>
                <a:ea typeface="+mn-ea"/>
                <a:cs typeface="+mn-cs"/>
              </a:rPr>
              <a:t>視点</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aphicFrame>
        <p:nvGraphicFramePr>
          <p:cNvPr id="27" name="表 26">
            <a:extLst>
              <a:ext uri="{FF2B5EF4-FFF2-40B4-BE49-F238E27FC236}">
                <a16:creationId xmlns:a16="http://schemas.microsoft.com/office/drawing/2014/main" id="{1A0C2FCC-54AB-1A29-C883-87B202A7874C}"/>
              </a:ext>
            </a:extLst>
          </p:cNvPr>
          <p:cNvGraphicFramePr>
            <a:graphicFrameLocks noGrp="1"/>
          </p:cNvGraphicFramePr>
          <p:nvPr>
            <p:extLst>
              <p:ext uri="{D42A27DB-BD31-4B8C-83A1-F6EECF244321}">
                <p14:modId xmlns:p14="http://schemas.microsoft.com/office/powerpoint/2010/main" val="2926854654"/>
              </p:ext>
            </p:extLst>
          </p:nvPr>
        </p:nvGraphicFramePr>
        <p:xfrm>
          <a:off x="6139763" y="1545181"/>
          <a:ext cx="3290277" cy="4564380"/>
        </p:xfrm>
        <a:graphic>
          <a:graphicData uri="http://schemas.openxmlformats.org/drawingml/2006/table">
            <a:tbl>
              <a:tblPr firstRow="1" bandRow="1">
                <a:tableStyleId>{2D5ABB26-0587-4C30-8999-92F81FD0307C}</a:tableStyleId>
              </a:tblPr>
              <a:tblGrid>
                <a:gridCol w="794437">
                  <a:extLst>
                    <a:ext uri="{9D8B030D-6E8A-4147-A177-3AD203B41FA5}">
                      <a16:colId xmlns:a16="http://schemas.microsoft.com/office/drawing/2014/main" val="2803899725"/>
                    </a:ext>
                  </a:extLst>
                </a:gridCol>
                <a:gridCol w="933450">
                  <a:extLst>
                    <a:ext uri="{9D8B030D-6E8A-4147-A177-3AD203B41FA5}">
                      <a16:colId xmlns:a16="http://schemas.microsoft.com/office/drawing/2014/main" val="587195017"/>
                    </a:ext>
                  </a:extLst>
                </a:gridCol>
                <a:gridCol w="1562390">
                  <a:extLst>
                    <a:ext uri="{9D8B030D-6E8A-4147-A177-3AD203B41FA5}">
                      <a16:colId xmlns:a16="http://schemas.microsoft.com/office/drawing/2014/main" val="2367584885"/>
                    </a:ext>
                  </a:extLst>
                </a:gridCol>
              </a:tblGrid>
              <a:tr h="272842">
                <a:tc>
                  <a:txBody>
                    <a:bodyPr/>
                    <a:lstStyle/>
                    <a:p>
                      <a:pPr algn="ctr"/>
                      <a:r>
                        <a:rPr kumimoji="1" lang="ja-JP" altLang="en-US" sz="1200" b="1">
                          <a:solidFill>
                            <a:schemeClr val="bg1"/>
                          </a:solidFill>
                        </a:rPr>
                        <a:t>認識対象</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使用センサー</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dirty="0">
                          <a:solidFill>
                            <a:schemeClr val="bg1"/>
                          </a:solidFill>
                        </a:rPr>
                        <a:t>基本性能（実際）</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370120283"/>
                  </a:ext>
                </a:extLst>
              </a:tr>
              <a:tr h="257684">
                <a:tc rowSpan="3">
                  <a:txBody>
                    <a:bodyPr/>
                    <a:lstStyle/>
                    <a:p>
                      <a:pPr>
                        <a:spcBef>
                          <a:spcPts val="300"/>
                        </a:spcBef>
                      </a:pPr>
                      <a:r>
                        <a:rPr kumimoji="1" lang="ja-JP" altLang="en-US" sz="1100" dirty="0"/>
                        <a:t>歩行者</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a:spcBef>
                          <a:spcPts val="300"/>
                        </a:spcBef>
                      </a:pPr>
                      <a:r>
                        <a:rPr kumimoji="1" lang="ja-JP" altLang="en-US" sz="1100"/>
                        <a:t>物標用カメラ</a:t>
                      </a:r>
                    </a:p>
                  </a:txBody>
                  <a:tcP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rowSpan="3">
                  <a:txBody>
                    <a:bodyPr/>
                    <a:lstStyle/>
                    <a:p>
                      <a:pPr algn="l">
                        <a:spcBef>
                          <a:spcPts val="300"/>
                        </a:spcBef>
                      </a:pPr>
                      <a:r>
                        <a:rPr kumimoji="1" lang="en-US" altLang="ja-JP" sz="1100" dirty="0"/>
                        <a:t>××cm</a:t>
                      </a:r>
                      <a:r>
                        <a:rPr kumimoji="1" lang="ja-JP" altLang="en-US" sz="1100" dirty="0"/>
                        <a:t>以上の大人の歩行者を検知が可能</a:t>
                      </a:r>
                      <a:endParaRPr kumimoji="1" lang="en-US" altLang="ja-JP" sz="1100" dirty="0"/>
                    </a:p>
                    <a:p>
                      <a:pPr algn="l">
                        <a:spcBef>
                          <a:spcPts val="300"/>
                        </a:spcBef>
                      </a:pPr>
                      <a:r>
                        <a:rPr kumimoji="1" lang="ja-JP" altLang="en-US" sz="1100" dirty="0"/>
                        <a:t>（</a:t>
                      </a:r>
                      <a:r>
                        <a:rPr kumimoji="1" lang="en-US" altLang="ja-JP" sz="1100" dirty="0"/>
                        <a:t>××</a:t>
                      </a:r>
                      <a:r>
                        <a:rPr kumimoji="1" lang="ja-JP" altLang="en-US" sz="1100" dirty="0"/>
                        <a:t>ｍ先の</a:t>
                      </a:r>
                      <a:r>
                        <a:rPr kumimoji="1" lang="en-US" altLang="ja-JP" sz="1100" dirty="0"/>
                        <a:t>××cm</a:t>
                      </a:r>
                      <a:r>
                        <a:rPr kumimoji="1" lang="ja-JP" altLang="en-US" sz="1100" dirty="0"/>
                        <a:t>以上の大人歩行者を検知）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80177471"/>
                  </a:ext>
                </a:extLst>
              </a:tr>
              <a:tr h="257684">
                <a:tc vMerge="1">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l">
                        <a:spcBef>
                          <a:spcPts val="300"/>
                        </a:spcBef>
                      </a:pPr>
                      <a:r>
                        <a:rPr kumimoji="1" lang="ja-JP" altLang="en-US" sz="1100"/>
                        <a:t>長距離</a:t>
                      </a:r>
                      <a:r>
                        <a:rPr kumimoji="1" lang="en-US" altLang="ja-JP" sz="1100" dirty="0"/>
                        <a:t>LiDAR</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pPr algn="l"/>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722857607"/>
                  </a:ext>
                </a:extLst>
              </a:tr>
              <a:tr h="280421">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l">
                        <a:spcBef>
                          <a:spcPts val="300"/>
                        </a:spcBef>
                      </a:pPr>
                      <a:r>
                        <a:rPr kumimoji="1" lang="ja-JP" altLang="en-US" sz="1100"/>
                        <a:t>近距離</a:t>
                      </a:r>
                      <a:r>
                        <a:rPr kumimoji="1" lang="en-US" altLang="ja-JP" sz="1100" dirty="0"/>
                        <a:t>LiDAR</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pPr algn="l"/>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870332435"/>
                  </a:ext>
                </a:extLst>
              </a:tr>
              <a:tr h="257684">
                <a:tc rowSpan="3">
                  <a:txBody>
                    <a:bodyPr/>
                    <a:lstStyle/>
                    <a:p>
                      <a:pPr>
                        <a:spcBef>
                          <a:spcPts val="300"/>
                        </a:spcBef>
                      </a:pPr>
                      <a:r>
                        <a:rPr kumimoji="1" lang="ja-JP" altLang="en-US" sz="1100" dirty="0"/>
                        <a:t>自転車</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a:spcBef>
                          <a:spcPts val="300"/>
                        </a:spcBef>
                      </a:pPr>
                      <a:r>
                        <a:rPr kumimoji="1" lang="ja-JP" altLang="en-US" sz="1100" dirty="0"/>
                        <a:t>物標用カメラ</a:t>
                      </a:r>
                    </a:p>
                  </a:txBody>
                  <a:tcP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rowSpan="3">
                  <a:txBody>
                    <a:bodyPr/>
                    <a:lstStyle/>
                    <a:p>
                      <a:pPr algn="l">
                        <a:spcBef>
                          <a:spcPts val="300"/>
                        </a:spcBef>
                      </a:pPr>
                      <a:r>
                        <a:rPr kumimoji="1" lang="ja-JP" altLang="en-US" sz="1100" dirty="0"/>
                        <a:t>縦方向の自転車の認識が可能（</a:t>
                      </a:r>
                      <a:r>
                        <a:rPr kumimoji="1" lang="en-US" altLang="ja-JP" sz="1100" dirty="0"/>
                        <a:t>××</a:t>
                      </a:r>
                      <a:r>
                        <a:rPr kumimoji="1" lang="ja-JP" altLang="en-US" sz="1100" dirty="0"/>
                        <a:t>ｍ先の</a:t>
                      </a:r>
                      <a:r>
                        <a:rPr kumimoji="1" lang="en-US" altLang="ja-JP" sz="1100" dirty="0"/>
                        <a:t>××cm</a:t>
                      </a:r>
                      <a:r>
                        <a:rPr kumimoji="1" lang="ja-JP" altLang="en-US" sz="1100" dirty="0"/>
                        <a:t>の自転車の認識が可能）</a:t>
                      </a:r>
                      <a:endParaRPr kumimoji="1" lang="en-US" altLang="ja-JP"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98485894"/>
                  </a:ext>
                </a:extLst>
              </a:tr>
              <a:tr h="257684">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l">
                        <a:spcBef>
                          <a:spcPts val="300"/>
                        </a:spcBef>
                      </a:pPr>
                      <a:r>
                        <a:rPr kumimoji="1" lang="ja-JP" altLang="en-US" sz="1100" dirty="0"/>
                        <a:t>長距離</a:t>
                      </a:r>
                      <a:r>
                        <a:rPr kumimoji="1" lang="en-US" altLang="ja-JP" sz="1100" dirty="0"/>
                        <a:t>LiDAR</a:t>
                      </a:r>
                      <a:endParaRPr kumimoji="1" lang="ja-JP" altLang="en-US"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pPr algn="l"/>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475039702"/>
                  </a:ext>
                </a:extLst>
              </a:tr>
              <a:tr h="257684">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l">
                        <a:spcBef>
                          <a:spcPts val="300"/>
                        </a:spcBef>
                      </a:pPr>
                      <a:r>
                        <a:rPr kumimoji="1" lang="ja-JP" altLang="en-US" sz="1100" dirty="0"/>
                        <a:t>近距離</a:t>
                      </a:r>
                      <a:r>
                        <a:rPr kumimoji="1" lang="en-US" altLang="ja-JP" sz="1100" dirty="0"/>
                        <a:t>LiDAR</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pPr algn="l"/>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584394520"/>
                  </a:ext>
                </a:extLst>
              </a:tr>
              <a:tr h="257684">
                <a:tc rowSpan="4">
                  <a:txBody>
                    <a:bodyPr/>
                    <a:lstStyle/>
                    <a:p>
                      <a:pPr>
                        <a:spcBef>
                          <a:spcPts val="300"/>
                        </a:spcBef>
                      </a:pPr>
                      <a:r>
                        <a:rPr kumimoji="1" lang="ja-JP" altLang="en-US" sz="1100" dirty="0"/>
                        <a:t>車両</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a:spcBef>
                          <a:spcPts val="300"/>
                        </a:spcBef>
                      </a:pPr>
                      <a:r>
                        <a:rPr kumimoji="1" lang="ja-JP" altLang="en-US" sz="1100"/>
                        <a:t>物標用カメラ</a:t>
                      </a:r>
                    </a:p>
                  </a:txBody>
                  <a:tcP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rowSpan="4">
                  <a:txBody>
                    <a:bodyPr/>
                    <a:lstStyle/>
                    <a:p>
                      <a:pPr algn="l">
                        <a:spcBef>
                          <a:spcPts val="300"/>
                        </a:spcBef>
                      </a:pPr>
                      <a:r>
                        <a:rPr kumimoji="1" lang="ja-JP" altLang="en-US" sz="1100" dirty="0"/>
                        <a:t>車両の種類を識別可能（トラック・バス・乗用車）</a:t>
                      </a:r>
                      <a:endParaRPr kumimoji="1" lang="en-US" altLang="ja-JP"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478673805"/>
                  </a:ext>
                </a:extLst>
              </a:tr>
              <a:tr h="257684">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l">
                        <a:spcBef>
                          <a:spcPts val="300"/>
                        </a:spcBef>
                      </a:pPr>
                      <a:r>
                        <a:rPr kumimoji="1" lang="ja-JP" altLang="en-US" sz="1100"/>
                        <a:t>長距離</a:t>
                      </a:r>
                      <a:r>
                        <a:rPr kumimoji="1" lang="en-US" altLang="ja-JP" sz="1100" dirty="0"/>
                        <a:t>LiDAR</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pPr algn="l"/>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437482256"/>
                  </a:ext>
                </a:extLst>
              </a:tr>
              <a:tr h="257684">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l">
                        <a:spcBef>
                          <a:spcPts val="300"/>
                        </a:spcBef>
                      </a:pPr>
                      <a:r>
                        <a:rPr kumimoji="1" lang="ja-JP" altLang="en-US" sz="1100"/>
                        <a:t>近距離</a:t>
                      </a:r>
                      <a:r>
                        <a:rPr kumimoji="1" lang="en-US" altLang="ja-JP" sz="1100" dirty="0"/>
                        <a:t>LiDAR</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pPr algn="l"/>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851222560"/>
                  </a:ext>
                </a:extLst>
              </a:tr>
              <a:tr h="257684">
                <a:tc vMerge="1">
                  <a:txBody>
                    <a:bodyPr/>
                    <a:lstStyle/>
                    <a:p>
                      <a:pPr>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a:spcBef>
                          <a:spcPts val="300"/>
                        </a:spcBef>
                      </a:pPr>
                      <a:r>
                        <a:rPr kumimoji="1" lang="en-US" altLang="ja-JP" sz="1100" dirty="0"/>
                        <a:t>RADAR</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pPr algn="l">
                        <a:spcBef>
                          <a:spcPts val="300"/>
                        </a:spcBef>
                      </a:pP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126840508"/>
                  </a:ext>
                </a:extLst>
              </a:tr>
              <a:tr h="257684">
                <a:tc>
                  <a:txBody>
                    <a:bodyPr/>
                    <a:lstStyle/>
                    <a:p>
                      <a:pPr>
                        <a:spcBef>
                          <a:spcPts val="300"/>
                        </a:spcBef>
                      </a:pPr>
                      <a:r>
                        <a:rPr kumimoji="1" lang="ja-JP" altLang="en-US" sz="1100" dirty="0"/>
                        <a:t>交通信号</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a:spcBef>
                          <a:spcPts val="300"/>
                        </a:spcBef>
                      </a:pPr>
                      <a:r>
                        <a:rPr kumimoji="1" lang="ja-JP" altLang="en-US" sz="1100"/>
                        <a:t>信号用カメラ</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a:spcBef>
                          <a:spcPts val="300"/>
                        </a:spcBef>
                      </a:pPr>
                      <a:r>
                        <a:rPr kumimoji="1" lang="ja-JP" altLang="en-US" sz="1100" dirty="0"/>
                        <a:t>信号灯色の識別可</a:t>
                      </a:r>
                      <a:br>
                        <a:rPr kumimoji="1" lang="en-US" altLang="ja-JP" sz="1100" dirty="0"/>
                      </a:br>
                      <a:r>
                        <a:rPr kumimoji="1" lang="ja-JP" altLang="en-US" sz="1100" dirty="0"/>
                        <a:t>（</a:t>
                      </a:r>
                      <a:r>
                        <a:rPr kumimoji="1" lang="ja-JP" altLang="en-US" sz="1100" dirty="0">
                          <a:solidFill>
                            <a:schemeClr val="tx1"/>
                          </a:solidFill>
                        </a:rPr>
                        <a:t>認識率</a:t>
                      </a:r>
                      <a:r>
                        <a:rPr kumimoji="1" lang="en-US" altLang="ja-JP" sz="1100" dirty="0">
                          <a:solidFill>
                            <a:schemeClr val="tx1"/>
                          </a:solidFill>
                        </a:rPr>
                        <a:t>××</a:t>
                      </a:r>
                      <a:r>
                        <a:rPr kumimoji="1" lang="ja-JP" altLang="en-US" sz="1100" dirty="0">
                          <a:solidFill>
                            <a:schemeClr val="tx1"/>
                          </a:solidFill>
                        </a:rPr>
                        <a:t>％）</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42983982"/>
                  </a:ext>
                </a:extLst>
              </a:tr>
              <a:tr h="391160">
                <a:tc rowSpan="3">
                  <a:txBody>
                    <a:bodyPr/>
                    <a:lstStyle/>
                    <a:p>
                      <a:pPr>
                        <a:spcBef>
                          <a:spcPts val="300"/>
                        </a:spcBef>
                      </a:pPr>
                      <a:r>
                        <a:rPr kumimoji="1" lang="ja-JP" altLang="en-US" sz="1100" dirty="0"/>
                        <a:t>その他</a:t>
                      </a:r>
                      <a:endParaRPr kumimoji="1" lang="en-US" altLang="ja-JP" sz="1100" dirty="0"/>
                    </a:p>
                    <a:p>
                      <a:pPr>
                        <a:spcBef>
                          <a:spcPts val="300"/>
                        </a:spcBef>
                      </a:pPr>
                      <a:r>
                        <a:rPr kumimoji="1" lang="ja-JP" altLang="en-US" sz="1100" dirty="0"/>
                        <a:t>障害物</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a:spcBef>
                          <a:spcPts val="300"/>
                        </a:spcBef>
                      </a:pPr>
                      <a:r>
                        <a:rPr kumimoji="1" lang="ja-JP" altLang="en-US" sz="1100" dirty="0"/>
                        <a:t>物標用カメラ</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rowSpan="3">
                  <a:txBody>
                    <a:bodyPr/>
                    <a:lstStyle/>
                    <a:p>
                      <a:pPr algn="l">
                        <a:spcBef>
                          <a:spcPts val="300"/>
                        </a:spcBef>
                      </a:pPr>
                      <a:r>
                        <a:rPr kumimoji="1" lang="ja-JP" altLang="en-US" sz="1100" dirty="0"/>
                        <a:t>上下</a:t>
                      </a:r>
                      <a:r>
                        <a:rPr kumimoji="1" lang="en-US" altLang="ja-JP" sz="1100" dirty="0"/>
                        <a:t>××°</a:t>
                      </a:r>
                      <a:r>
                        <a:rPr kumimoji="1" lang="ja-JP" altLang="en-US" sz="1100" dirty="0"/>
                        <a:t>～</a:t>
                      </a:r>
                      <a:r>
                        <a:rPr kumimoji="1" lang="en-US" altLang="ja-JP" sz="1100" dirty="0"/>
                        <a:t>××°</a:t>
                      </a:r>
                    </a:p>
                    <a:p>
                      <a:pPr algn="l">
                        <a:spcBef>
                          <a:spcPts val="300"/>
                        </a:spcBef>
                      </a:pPr>
                      <a:r>
                        <a:rPr kumimoji="1" lang="ja-JP" altLang="en-US" sz="1100" dirty="0"/>
                        <a:t>左右</a:t>
                      </a:r>
                      <a:r>
                        <a:rPr kumimoji="1" lang="en-US" altLang="ja-JP" sz="1100" dirty="0"/>
                        <a:t>××°</a:t>
                      </a:r>
                      <a:r>
                        <a:rPr kumimoji="1" lang="ja-JP" altLang="en-US" sz="1100" dirty="0"/>
                        <a:t>～</a:t>
                      </a:r>
                      <a:r>
                        <a:rPr kumimoji="1" lang="en-US" altLang="ja-JP" sz="1100" dirty="0"/>
                        <a:t>××°</a:t>
                      </a:r>
                    </a:p>
                    <a:p>
                      <a:pPr algn="l">
                        <a:spcBef>
                          <a:spcPts val="300"/>
                        </a:spcBef>
                      </a:pPr>
                      <a:r>
                        <a:rPr kumimoji="1" lang="en-US" altLang="ja-JP" sz="1100" dirty="0"/>
                        <a:t>××</a:t>
                      </a:r>
                      <a:r>
                        <a:rPr kumimoji="1" lang="ja-JP" altLang="en-US" sz="1100" dirty="0"/>
                        <a:t>ｍ先の○○</a:t>
                      </a:r>
                      <a:r>
                        <a:rPr kumimoji="1" lang="en-US" altLang="ja-JP" sz="1100" dirty="0"/>
                        <a:t>mm×</a:t>
                      </a:r>
                      <a:r>
                        <a:rPr kumimoji="1" lang="ja-JP" altLang="en-US" sz="1100" dirty="0"/>
                        <a:t>○○</a:t>
                      </a:r>
                      <a:r>
                        <a:rPr kumimoji="1" lang="en-US" altLang="ja-JP" sz="1100" dirty="0"/>
                        <a:t>mm</a:t>
                      </a:r>
                      <a:r>
                        <a:rPr kumimoji="1" lang="ja-JP" altLang="en-US" sz="1100" dirty="0"/>
                        <a:t>の</a:t>
                      </a:r>
                      <a:endParaRPr kumimoji="1" lang="en-US" altLang="ja-JP" sz="1100" dirty="0"/>
                    </a:p>
                    <a:p>
                      <a:pPr algn="l">
                        <a:spcBef>
                          <a:spcPts val="300"/>
                        </a:spcBef>
                      </a:pPr>
                      <a:r>
                        <a:rPr kumimoji="1" lang="ja-JP" altLang="en-US" sz="1100" dirty="0"/>
                        <a:t>反射率</a:t>
                      </a:r>
                      <a:r>
                        <a:rPr kumimoji="1" lang="en-US" altLang="ja-JP" sz="1100" dirty="0"/>
                        <a:t>××</a:t>
                      </a:r>
                      <a:r>
                        <a:rPr kumimoji="1" lang="ja-JP" altLang="en-US" sz="1100" dirty="0"/>
                        <a:t>％の</a:t>
                      </a:r>
                      <a:endParaRPr kumimoji="1" lang="en-US" altLang="ja-JP" sz="1100" dirty="0"/>
                    </a:p>
                    <a:p>
                      <a:pPr algn="l">
                        <a:spcBef>
                          <a:spcPts val="300"/>
                        </a:spcBef>
                      </a:pPr>
                      <a:r>
                        <a:rPr kumimoji="1" lang="ja-JP" altLang="en-US" sz="1100" dirty="0"/>
                        <a:t>物標の検知が可能</a:t>
                      </a:r>
                      <a:endParaRPr kumimoji="1" lang="en-US" altLang="ja-JP"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435455867"/>
                  </a:ext>
                </a:extLst>
              </a:tr>
              <a:tr h="391160">
                <a:tc vMerge="1">
                  <a:txBody>
                    <a:bodyPr/>
                    <a:lstStyle/>
                    <a:p>
                      <a:pPr>
                        <a:spcBef>
                          <a:spcPts val="300"/>
                        </a:spcBef>
                      </a:pPr>
                      <a:endParaRPr kumimoji="1" lang="ja-JP" altLang="en-US"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a:spcBef>
                          <a:spcPts val="300"/>
                        </a:spcBef>
                      </a:pPr>
                      <a:r>
                        <a:rPr kumimoji="1" lang="ja-JP" altLang="en-US" sz="1100" dirty="0"/>
                        <a:t>長距離</a:t>
                      </a:r>
                      <a:r>
                        <a:rPr kumimoji="1" lang="en-US" altLang="ja-JP" sz="1100" dirty="0"/>
                        <a:t>LiDAR</a:t>
                      </a:r>
                      <a:endParaRPr kumimoji="1" lang="ja-JP" altLang="en-US"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pPr algn="l"/>
                      <a:endParaRPr kumimoji="1" lang="ja-JP" altLang="en-US" sz="12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3604749"/>
                  </a:ext>
                </a:extLst>
              </a:tr>
              <a:tr h="391160">
                <a:tc vMerge="1">
                  <a:txBody>
                    <a:bodyPr/>
                    <a:lstStyle/>
                    <a:p>
                      <a:pPr>
                        <a:spcBef>
                          <a:spcPts val="300"/>
                        </a:spcBef>
                      </a:pPr>
                      <a:endParaRPr kumimoji="1" lang="ja-JP" altLang="en-US"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algn="l">
                        <a:spcBef>
                          <a:spcPts val="300"/>
                        </a:spcBef>
                      </a:pPr>
                      <a:r>
                        <a:rPr kumimoji="1" lang="ja-JP" altLang="en-US" sz="1100" dirty="0"/>
                        <a:t>近距離</a:t>
                      </a:r>
                      <a:r>
                        <a:rPr kumimoji="1" lang="en-US" altLang="ja-JP" sz="1100" dirty="0"/>
                        <a:t>LiDAR</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pPr algn="l"/>
                      <a:endParaRPr kumimoji="1" lang="ja-JP" altLang="en-US" sz="12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34805922"/>
                  </a:ext>
                </a:extLst>
              </a:tr>
            </a:tbl>
          </a:graphicData>
        </a:graphic>
      </p:graphicFrame>
      <p:sp>
        <p:nvSpPr>
          <p:cNvPr id="7" name="正方形/長方形 6">
            <a:extLst>
              <a:ext uri="{FF2B5EF4-FFF2-40B4-BE49-F238E27FC236}">
                <a16:creationId xmlns:a16="http://schemas.microsoft.com/office/drawing/2014/main" id="{7A4310F5-A5EF-FDBF-E831-A6D3C722B9EB}"/>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cxnSp>
        <p:nvCxnSpPr>
          <p:cNvPr id="37" name="直線コネクタ 36">
            <a:extLst>
              <a:ext uri="{FF2B5EF4-FFF2-40B4-BE49-F238E27FC236}">
                <a16:creationId xmlns:a16="http://schemas.microsoft.com/office/drawing/2014/main" id="{2C1BE16D-77EF-D8F9-642F-FFCD91F6BF1C}"/>
              </a:ext>
            </a:extLst>
          </p:cNvPr>
          <p:cNvCxnSpPr>
            <a:cxnSpLocks/>
          </p:cNvCxnSpPr>
          <p:nvPr/>
        </p:nvCxnSpPr>
        <p:spPr bwMode="gray">
          <a:xfrm>
            <a:off x="3541978" y="2537083"/>
            <a:ext cx="0" cy="123480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C2193051-8A03-72B4-38BE-AE8E1100FB73}"/>
              </a:ext>
            </a:extLst>
          </p:cNvPr>
          <p:cNvCxnSpPr>
            <a:cxnSpLocks/>
          </p:cNvCxnSpPr>
          <p:nvPr/>
        </p:nvCxnSpPr>
        <p:spPr bwMode="gray">
          <a:xfrm>
            <a:off x="4724545" y="2568079"/>
            <a:ext cx="0" cy="11962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正方形/長方形 46">
            <a:extLst>
              <a:ext uri="{FF2B5EF4-FFF2-40B4-BE49-F238E27FC236}">
                <a16:creationId xmlns:a16="http://schemas.microsoft.com/office/drawing/2014/main" id="{A249778B-EF5B-FF3A-00D8-F2ADB33F1437}"/>
              </a:ext>
            </a:extLst>
          </p:cNvPr>
          <p:cNvSpPr/>
          <p:nvPr/>
        </p:nvSpPr>
        <p:spPr bwMode="gray">
          <a:xfrm>
            <a:off x="3567703" y="2674127"/>
            <a:ext cx="369310" cy="304272"/>
          </a:xfrm>
          <a:prstGeom prst="rect">
            <a:avLst/>
          </a:prstGeom>
          <a:solidFill>
            <a:schemeClr val="accent3">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8" name="正方形/長方形 47">
            <a:extLst>
              <a:ext uri="{FF2B5EF4-FFF2-40B4-BE49-F238E27FC236}">
                <a16:creationId xmlns:a16="http://schemas.microsoft.com/office/drawing/2014/main" id="{DD50DACF-4492-0495-1EF7-6BB332206DBC}"/>
              </a:ext>
            </a:extLst>
          </p:cNvPr>
          <p:cNvSpPr/>
          <p:nvPr/>
        </p:nvSpPr>
        <p:spPr bwMode="gray">
          <a:xfrm>
            <a:off x="4330354" y="2674126"/>
            <a:ext cx="368467" cy="304273"/>
          </a:xfrm>
          <a:prstGeom prst="rect">
            <a:avLst/>
          </a:prstGeom>
          <a:solidFill>
            <a:schemeClr val="accent3">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0" name="正方形/長方形 49">
            <a:extLst>
              <a:ext uri="{FF2B5EF4-FFF2-40B4-BE49-F238E27FC236}">
                <a16:creationId xmlns:a16="http://schemas.microsoft.com/office/drawing/2014/main" id="{7422DFC6-4C70-6128-3843-BAA52368146C}"/>
              </a:ext>
            </a:extLst>
          </p:cNvPr>
          <p:cNvSpPr/>
          <p:nvPr/>
        </p:nvSpPr>
        <p:spPr bwMode="gray">
          <a:xfrm>
            <a:off x="3935322" y="2613049"/>
            <a:ext cx="395033" cy="365351"/>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2" name="テキスト ボックス 51">
            <a:extLst>
              <a:ext uri="{FF2B5EF4-FFF2-40B4-BE49-F238E27FC236}">
                <a16:creationId xmlns:a16="http://schemas.microsoft.com/office/drawing/2014/main" id="{1F872E0A-A607-68AF-5A9E-587ACF9ADA60}"/>
              </a:ext>
            </a:extLst>
          </p:cNvPr>
          <p:cNvSpPr txBox="1"/>
          <p:nvPr/>
        </p:nvSpPr>
        <p:spPr bwMode="gray">
          <a:xfrm>
            <a:off x="3808061" y="2477607"/>
            <a:ext cx="659254" cy="200055"/>
          </a:xfrm>
          <a:prstGeom prst="rect">
            <a:avLst/>
          </a:prstGeom>
          <a:noFill/>
        </p:spPr>
        <p:txBody>
          <a:bodyPr wrap="square">
            <a:spAutoFit/>
          </a:bodyPr>
          <a:lstStyle/>
          <a:p>
            <a:pPr algn="ctr"/>
            <a:r>
              <a:rPr lang="en-US" altLang="ja-JP" sz="700" dirty="0"/>
              <a:t>××m</a:t>
            </a:r>
            <a:endParaRPr lang="ja-JP" altLang="en-US" sz="700"/>
          </a:p>
        </p:txBody>
      </p:sp>
      <p:cxnSp>
        <p:nvCxnSpPr>
          <p:cNvPr id="54" name="直線矢印コネクタ 53">
            <a:extLst>
              <a:ext uri="{FF2B5EF4-FFF2-40B4-BE49-F238E27FC236}">
                <a16:creationId xmlns:a16="http://schemas.microsoft.com/office/drawing/2014/main" id="{1A3F31C5-471F-301E-BC1C-AEB183D893CC}"/>
              </a:ext>
            </a:extLst>
          </p:cNvPr>
          <p:cNvCxnSpPr>
            <a:cxnSpLocks/>
            <a:endCxn id="30" idx="3"/>
          </p:cNvCxnSpPr>
          <p:nvPr/>
        </p:nvCxnSpPr>
        <p:spPr bwMode="gray">
          <a:xfrm flipH="1">
            <a:off x="4130500" y="2630838"/>
            <a:ext cx="2338" cy="350476"/>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026ADAF6-46B8-C4E4-9695-D1A8737AEEE3}"/>
              </a:ext>
            </a:extLst>
          </p:cNvPr>
          <p:cNvCxnSpPr>
            <a:cxnSpLocks/>
          </p:cNvCxnSpPr>
          <p:nvPr/>
        </p:nvCxnSpPr>
        <p:spPr bwMode="gray">
          <a:xfrm>
            <a:off x="3567703" y="2981313"/>
            <a:ext cx="1131118" cy="0"/>
          </a:xfrm>
          <a:prstGeom prst="line">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D3917FB4-A319-E591-FE40-EBF2D1215CC0}"/>
              </a:ext>
            </a:extLst>
          </p:cNvPr>
          <p:cNvCxnSpPr>
            <a:cxnSpLocks/>
          </p:cNvCxnSpPr>
          <p:nvPr/>
        </p:nvCxnSpPr>
        <p:spPr bwMode="gray">
          <a:xfrm>
            <a:off x="3567703" y="3384948"/>
            <a:ext cx="1131118" cy="0"/>
          </a:xfrm>
          <a:prstGeom prst="line">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64" name="直線矢印コネクタ 63">
            <a:extLst>
              <a:ext uri="{FF2B5EF4-FFF2-40B4-BE49-F238E27FC236}">
                <a16:creationId xmlns:a16="http://schemas.microsoft.com/office/drawing/2014/main" id="{45932D55-88D7-FC25-7428-F6E4A881395E}"/>
              </a:ext>
            </a:extLst>
          </p:cNvPr>
          <p:cNvCxnSpPr>
            <a:cxnSpLocks/>
            <a:stCxn id="48" idx="0"/>
          </p:cNvCxnSpPr>
          <p:nvPr/>
        </p:nvCxnSpPr>
        <p:spPr bwMode="gray">
          <a:xfrm>
            <a:off x="4514588" y="2674126"/>
            <a:ext cx="0" cy="307187"/>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65" name="直線矢印コネクタ 64">
            <a:extLst>
              <a:ext uri="{FF2B5EF4-FFF2-40B4-BE49-F238E27FC236}">
                <a16:creationId xmlns:a16="http://schemas.microsoft.com/office/drawing/2014/main" id="{FB4A1235-713D-E0AB-6D20-F38823082A43}"/>
              </a:ext>
            </a:extLst>
          </p:cNvPr>
          <p:cNvCxnSpPr>
            <a:cxnSpLocks/>
            <a:stCxn id="47" idx="0"/>
          </p:cNvCxnSpPr>
          <p:nvPr/>
        </p:nvCxnSpPr>
        <p:spPr bwMode="gray">
          <a:xfrm>
            <a:off x="3752358" y="2674127"/>
            <a:ext cx="0" cy="307186"/>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70" name="テキスト ボックス 69">
            <a:extLst>
              <a:ext uri="{FF2B5EF4-FFF2-40B4-BE49-F238E27FC236}">
                <a16:creationId xmlns:a16="http://schemas.microsoft.com/office/drawing/2014/main" id="{C9012B9C-363A-1A4C-711B-37AB180132F3}"/>
              </a:ext>
            </a:extLst>
          </p:cNvPr>
          <p:cNvSpPr txBox="1"/>
          <p:nvPr/>
        </p:nvSpPr>
        <p:spPr bwMode="gray">
          <a:xfrm>
            <a:off x="4196475" y="2531734"/>
            <a:ext cx="659254" cy="200055"/>
          </a:xfrm>
          <a:prstGeom prst="rect">
            <a:avLst/>
          </a:prstGeom>
          <a:noFill/>
        </p:spPr>
        <p:txBody>
          <a:bodyPr wrap="square">
            <a:spAutoFit/>
          </a:bodyPr>
          <a:lstStyle/>
          <a:p>
            <a:pPr algn="ctr"/>
            <a:r>
              <a:rPr lang="en-US" altLang="ja-JP" sz="700" dirty="0"/>
              <a:t>××m</a:t>
            </a:r>
            <a:endParaRPr lang="ja-JP" altLang="en-US" sz="700"/>
          </a:p>
        </p:txBody>
      </p:sp>
      <p:sp>
        <p:nvSpPr>
          <p:cNvPr id="71" name="テキスト ボックス 70">
            <a:extLst>
              <a:ext uri="{FF2B5EF4-FFF2-40B4-BE49-F238E27FC236}">
                <a16:creationId xmlns:a16="http://schemas.microsoft.com/office/drawing/2014/main" id="{EFFE5A6E-1455-32F3-AC48-8DF3A451B6D4}"/>
              </a:ext>
            </a:extLst>
          </p:cNvPr>
          <p:cNvSpPr txBox="1"/>
          <p:nvPr/>
        </p:nvSpPr>
        <p:spPr bwMode="gray">
          <a:xfrm>
            <a:off x="3433590" y="2531734"/>
            <a:ext cx="659254" cy="200055"/>
          </a:xfrm>
          <a:prstGeom prst="rect">
            <a:avLst/>
          </a:prstGeom>
          <a:noFill/>
        </p:spPr>
        <p:txBody>
          <a:bodyPr wrap="square">
            <a:spAutoFit/>
          </a:bodyPr>
          <a:lstStyle/>
          <a:p>
            <a:pPr algn="ctr"/>
            <a:r>
              <a:rPr lang="en-US" altLang="ja-JP" sz="700" dirty="0"/>
              <a:t>××m</a:t>
            </a:r>
            <a:endParaRPr lang="ja-JP" altLang="en-US" sz="700"/>
          </a:p>
        </p:txBody>
      </p:sp>
      <p:sp>
        <p:nvSpPr>
          <p:cNvPr id="77" name="正方形/長方形 76">
            <a:extLst>
              <a:ext uri="{FF2B5EF4-FFF2-40B4-BE49-F238E27FC236}">
                <a16:creationId xmlns:a16="http://schemas.microsoft.com/office/drawing/2014/main" id="{D3C81B01-39D7-BEF0-481A-33AF79D4910F}"/>
              </a:ext>
            </a:extLst>
          </p:cNvPr>
          <p:cNvSpPr/>
          <p:nvPr/>
        </p:nvSpPr>
        <p:spPr bwMode="gray">
          <a:xfrm>
            <a:off x="3567703" y="3384948"/>
            <a:ext cx="369310" cy="304272"/>
          </a:xfrm>
          <a:prstGeom prst="rect">
            <a:avLst/>
          </a:prstGeom>
          <a:solidFill>
            <a:schemeClr val="accent3">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8" name="正方形/長方形 77">
            <a:extLst>
              <a:ext uri="{FF2B5EF4-FFF2-40B4-BE49-F238E27FC236}">
                <a16:creationId xmlns:a16="http://schemas.microsoft.com/office/drawing/2014/main" id="{DD535EA5-C277-5966-AA20-B6E41A4988A5}"/>
              </a:ext>
            </a:extLst>
          </p:cNvPr>
          <p:cNvSpPr/>
          <p:nvPr/>
        </p:nvSpPr>
        <p:spPr bwMode="gray">
          <a:xfrm>
            <a:off x="4330354" y="3384948"/>
            <a:ext cx="368467" cy="304273"/>
          </a:xfrm>
          <a:prstGeom prst="rect">
            <a:avLst/>
          </a:prstGeom>
          <a:solidFill>
            <a:schemeClr val="accent3">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9" name="正方形/長方形 78">
            <a:extLst>
              <a:ext uri="{FF2B5EF4-FFF2-40B4-BE49-F238E27FC236}">
                <a16:creationId xmlns:a16="http://schemas.microsoft.com/office/drawing/2014/main" id="{2F6A12E6-3F60-828A-3AE4-27BFF41E6552}"/>
              </a:ext>
            </a:extLst>
          </p:cNvPr>
          <p:cNvSpPr/>
          <p:nvPr/>
        </p:nvSpPr>
        <p:spPr bwMode="gray">
          <a:xfrm>
            <a:off x="3935322" y="3381575"/>
            <a:ext cx="395033" cy="365351"/>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80" name="直線矢印コネクタ 79">
            <a:extLst>
              <a:ext uri="{FF2B5EF4-FFF2-40B4-BE49-F238E27FC236}">
                <a16:creationId xmlns:a16="http://schemas.microsoft.com/office/drawing/2014/main" id="{535E7D1B-30A6-072F-0766-982DC3C8492F}"/>
              </a:ext>
            </a:extLst>
          </p:cNvPr>
          <p:cNvCxnSpPr>
            <a:cxnSpLocks/>
          </p:cNvCxnSpPr>
          <p:nvPr/>
        </p:nvCxnSpPr>
        <p:spPr bwMode="gray">
          <a:xfrm flipH="1">
            <a:off x="4130500" y="3399364"/>
            <a:ext cx="2338" cy="350476"/>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81" name="直線矢印コネクタ 80">
            <a:extLst>
              <a:ext uri="{FF2B5EF4-FFF2-40B4-BE49-F238E27FC236}">
                <a16:creationId xmlns:a16="http://schemas.microsoft.com/office/drawing/2014/main" id="{2D59816F-D3B9-033D-50A1-CDD3840708C1}"/>
              </a:ext>
            </a:extLst>
          </p:cNvPr>
          <p:cNvCxnSpPr>
            <a:cxnSpLocks/>
          </p:cNvCxnSpPr>
          <p:nvPr/>
        </p:nvCxnSpPr>
        <p:spPr bwMode="gray">
          <a:xfrm>
            <a:off x="4514588" y="3384948"/>
            <a:ext cx="0" cy="307187"/>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82" name="直線矢印コネクタ 81">
            <a:extLst>
              <a:ext uri="{FF2B5EF4-FFF2-40B4-BE49-F238E27FC236}">
                <a16:creationId xmlns:a16="http://schemas.microsoft.com/office/drawing/2014/main" id="{002991CA-AA33-D638-C3CB-AF73FEC22456}"/>
              </a:ext>
            </a:extLst>
          </p:cNvPr>
          <p:cNvCxnSpPr>
            <a:cxnSpLocks/>
          </p:cNvCxnSpPr>
          <p:nvPr/>
        </p:nvCxnSpPr>
        <p:spPr bwMode="gray">
          <a:xfrm>
            <a:off x="3752358" y="3384948"/>
            <a:ext cx="0" cy="307186"/>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83" name="正方形/長方形 82">
            <a:extLst>
              <a:ext uri="{FF2B5EF4-FFF2-40B4-BE49-F238E27FC236}">
                <a16:creationId xmlns:a16="http://schemas.microsoft.com/office/drawing/2014/main" id="{F5521789-F7B2-3609-3DEC-D07AC622D7F5}"/>
              </a:ext>
            </a:extLst>
          </p:cNvPr>
          <p:cNvSpPr/>
          <p:nvPr/>
        </p:nvSpPr>
        <p:spPr bwMode="gray">
          <a:xfrm>
            <a:off x="3567702" y="2981257"/>
            <a:ext cx="435683" cy="403691"/>
          </a:xfrm>
          <a:prstGeom prst="rect">
            <a:avLst/>
          </a:prstGeom>
          <a:solidFill>
            <a:schemeClr val="accent1">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4" name="正方形/長方形 83">
            <a:extLst>
              <a:ext uri="{FF2B5EF4-FFF2-40B4-BE49-F238E27FC236}">
                <a16:creationId xmlns:a16="http://schemas.microsoft.com/office/drawing/2014/main" id="{45D58504-F8CD-AAF8-132D-5BFAC86819ED}"/>
              </a:ext>
            </a:extLst>
          </p:cNvPr>
          <p:cNvSpPr/>
          <p:nvPr/>
        </p:nvSpPr>
        <p:spPr bwMode="gray">
          <a:xfrm>
            <a:off x="4263138" y="2981257"/>
            <a:ext cx="435683" cy="403691"/>
          </a:xfrm>
          <a:prstGeom prst="rect">
            <a:avLst/>
          </a:prstGeom>
          <a:solidFill>
            <a:schemeClr val="accent1">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38" name="直線コネクタ 37">
            <a:extLst>
              <a:ext uri="{FF2B5EF4-FFF2-40B4-BE49-F238E27FC236}">
                <a16:creationId xmlns:a16="http://schemas.microsoft.com/office/drawing/2014/main" id="{2EABEDE4-7182-ACCD-6BEB-447C1FDDC7BB}"/>
              </a:ext>
            </a:extLst>
          </p:cNvPr>
          <p:cNvCxnSpPr>
            <a:cxnSpLocks/>
          </p:cNvCxnSpPr>
          <p:nvPr/>
        </p:nvCxnSpPr>
        <p:spPr bwMode="gray">
          <a:xfrm>
            <a:off x="3936167" y="2568081"/>
            <a:ext cx="0" cy="1196231"/>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3AB7B5E0-E528-CAE3-3825-4CBA0FBDA5CD}"/>
              </a:ext>
            </a:extLst>
          </p:cNvPr>
          <p:cNvCxnSpPr>
            <a:cxnSpLocks/>
          </p:cNvCxnSpPr>
          <p:nvPr/>
        </p:nvCxnSpPr>
        <p:spPr bwMode="gray">
          <a:xfrm>
            <a:off x="4330356" y="2568080"/>
            <a:ext cx="0" cy="1196231"/>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29" name="グループ化 28">
            <a:extLst>
              <a:ext uri="{FF2B5EF4-FFF2-40B4-BE49-F238E27FC236}">
                <a16:creationId xmlns:a16="http://schemas.microsoft.com/office/drawing/2014/main" id="{62F2062E-F087-BEF1-533B-9D5A12E00B92}"/>
              </a:ext>
            </a:extLst>
          </p:cNvPr>
          <p:cNvGrpSpPr/>
          <p:nvPr/>
        </p:nvGrpSpPr>
        <p:grpSpPr>
          <a:xfrm rot="16200000">
            <a:off x="3931445" y="3056775"/>
            <a:ext cx="403633" cy="252712"/>
            <a:chOff x="1822116" y="2182374"/>
            <a:chExt cx="916860" cy="574041"/>
          </a:xfrm>
        </p:grpSpPr>
        <p:sp>
          <p:nvSpPr>
            <p:cNvPr id="30" name="四角形: 角を丸くする 29">
              <a:extLst>
                <a:ext uri="{FF2B5EF4-FFF2-40B4-BE49-F238E27FC236}">
                  <a16:creationId xmlns:a16="http://schemas.microsoft.com/office/drawing/2014/main" id="{F84CF7D0-4DD0-3379-77E4-373C14A928D9}"/>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1" name="四角形: 角を丸くする 30">
              <a:extLst>
                <a:ext uri="{FF2B5EF4-FFF2-40B4-BE49-F238E27FC236}">
                  <a16:creationId xmlns:a16="http://schemas.microsoft.com/office/drawing/2014/main" id="{35427D55-A6AE-899C-80DD-6E6DB708FA28}"/>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2" name="フローチャート: 手作業 31">
              <a:extLst>
                <a:ext uri="{FF2B5EF4-FFF2-40B4-BE49-F238E27FC236}">
                  <a16:creationId xmlns:a16="http://schemas.microsoft.com/office/drawing/2014/main" id="{5BCB71E6-0BD0-454A-3811-48B9D1617E10}"/>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フローチャート: 手作業 32">
              <a:extLst>
                <a:ext uri="{FF2B5EF4-FFF2-40B4-BE49-F238E27FC236}">
                  <a16:creationId xmlns:a16="http://schemas.microsoft.com/office/drawing/2014/main" id="{32947EA4-6187-3963-85D1-0BCA8E45B568}"/>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4" name="四角形: 角を丸くする 33">
              <a:extLst>
                <a:ext uri="{FF2B5EF4-FFF2-40B4-BE49-F238E27FC236}">
                  <a16:creationId xmlns:a16="http://schemas.microsoft.com/office/drawing/2014/main" id="{D900D15D-7FB0-1FB3-F98D-8782FA463EB6}"/>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5" name="平行四辺形 34">
              <a:extLst>
                <a:ext uri="{FF2B5EF4-FFF2-40B4-BE49-F238E27FC236}">
                  <a16:creationId xmlns:a16="http://schemas.microsoft.com/office/drawing/2014/main" id="{F1649633-8C56-E08B-ED8E-97690D2D8F78}"/>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6" name="平行四辺形 35">
              <a:extLst>
                <a:ext uri="{FF2B5EF4-FFF2-40B4-BE49-F238E27FC236}">
                  <a16:creationId xmlns:a16="http://schemas.microsoft.com/office/drawing/2014/main" id="{5901077C-749C-F2EE-E9F5-0EECDCCF0D22}"/>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cxnSp>
        <p:nvCxnSpPr>
          <p:cNvPr id="60" name="直線コネクタ 59">
            <a:extLst>
              <a:ext uri="{FF2B5EF4-FFF2-40B4-BE49-F238E27FC236}">
                <a16:creationId xmlns:a16="http://schemas.microsoft.com/office/drawing/2014/main" id="{3C8D6F54-55AD-71ED-2EAD-0FB87EE22B3A}"/>
              </a:ext>
            </a:extLst>
          </p:cNvPr>
          <p:cNvCxnSpPr>
            <a:cxnSpLocks/>
          </p:cNvCxnSpPr>
          <p:nvPr/>
        </p:nvCxnSpPr>
        <p:spPr bwMode="gray">
          <a:xfrm>
            <a:off x="4006905" y="2613047"/>
            <a:ext cx="0" cy="1142985"/>
          </a:xfrm>
          <a:prstGeom prst="line">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A09C15E4-C90F-2B9F-44D5-9BD3567BCAA1}"/>
              </a:ext>
            </a:extLst>
          </p:cNvPr>
          <p:cNvCxnSpPr>
            <a:cxnSpLocks/>
          </p:cNvCxnSpPr>
          <p:nvPr/>
        </p:nvCxnSpPr>
        <p:spPr bwMode="gray">
          <a:xfrm>
            <a:off x="4262848" y="2613047"/>
            <a:ext cx="0" cy="1142985"/>
          </a:xfrm>
          <a:prstGeom prst="line">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85" name="直線矢印コネクタ 84">
            <a:extLst>
              <a:ext uri="{FF2B5EF4-FFF2-40B4-BE49-F238E27FC236}">
                <a16:creationId xmlns:a16="http://schemas.microsoft.com/office/drawing/2014/main" id="{2A307F16-77FA-A592-1D75-3D55A4D1A2BA}"/>
              </a:ext>
            </a:extLst>
          </p:cNvPr>
          <p:cNvCxnSpPr>
            <a:cxnSpLocks/>
            <a:stCxn id="84" idx="3"/>
            <a:endCxn id="84" idx="1"/>
          </p:cNvCxnSpPr>
          <p:nvPr/>
        </p:nvCxnSpPr>
        <p:spPr bwMode="gray">
          <a:xfrm flipH="1">
            <a:off x="4263138" y="3183103"/>
            <a:ext cx="435683" cy="0"/>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88" name="直線矢印コネクタ 87">
            <a:extLst>
              <a:ext uri="{FF2B5EF4-FFF2-40B4-BE49-F238E27FC236}">
                <a16:creationId xmlns:a16="http://schemas.microsoft.com/office/drawing/2014/main" id="{802D6EA8-E9A8-D3F2-F4D7-8EEDCDCA6548}"/>
              </a:ext>
            </a:extLst>
          </p:cNvPr>
          <p:cNvCxnSpPr>
            <a:cxnSpLocks/>
            <a:stCxn id="83" idx="3"/>
            <a:endCxn id="83" idx="1"/>
          </p:cNvCxnSpPr>
          <p:nvPr/>
        </p:nvCxnSpPr>
        <p:spPr bwMode="gray">
          <a:xfrm flipH="1">
            <a:off x="3567702" y="3183103"/>
            <a:ext cx="435683" cy="0"/>
          </a:xfrm>
          <a:prstGeom prst="straightConnector1">
            <a:avLst/>
          </a:prstGeom>
          <a:ln w="635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91" name="テキスト ボックス 90">
            <a:extLst>
              <a:ext uri="{FF2B5EF4-FFF2-40B4-BE49-F238E27FC236}">
                <a16:creationId xmlns:a16="http://schemas.microsoft.com/office/drawing/2014/main" id="{1D0E916F-E5B3-3B67-5C88-61DA6610C42B}"/>
              </a:ext>
            </a:extLst>
          </p:cNvPr>
          <p:cNvSpPr txBox="1"/>
          <p:nvPr/>
        </p:nvSpPr>
        <p:spPr bwMode="gray">
          <a:xfrm>
            <a:off x="4196475" y="3632339"/>
            <a:ext cx="659254" cy="200055"/>
          </a:xfrm>
          <a:prstGeom prst="rect">
            <a:avLst/>
          </a:prstGeom>
          <a:noFill/>
        </p:spPr>
        <p:txBody>
          <a:bodyPr wrap="square">
            <a:spAutoFit/>
          </a:bodyPr>
          <a:lstStyle/>
          <a:p>
            <a:pPr algn="ctr"/>
            <a:r>
              <a:rPr lang="en-US" altLang="ja-JP" sz="700" dirty="0"/>
              <a:t>××m</a:t>
            </a:r>
            <a:endParaRPr lang="ja-JP" altLang="en-US" sz="700"/>
          </a:p>
        </p:txBody>
      </p:sp>
      <p:sp>
        <p:nvSpPr>
          <p:cNvPr id="92" name="テキスト ボックス 91">
            <a:extLst>
              <a:ext uri="{FF2B5EF4-FFF2-40B4-BE49-F238E27FC236}">
                <a16:creationId xmlns:a16="http://schemas.microsoft.com/office/drawing/2014/main" id="{C90176BA-08DF-45C6-C310-CD7017BC243E}"/>
              </a:ext>
            </a:extLst>
          </p:cNvPr>
          <p:cNvSpPr txBox="1"/>
          <p:nvPr/>
        </p:nvSpPr>
        <p:spPr bwMode="gray">
          <a:xfrm>
            <a:off x="3433590" y="3632339"/>
            <a:ext cx="659254" cy="200055"/>
          </a:xfrm>
          <a:prstGeom prst="rect">
            <a:avLst/>
          </a:prstGeom>
          <a:noFill/>
        </p:spPr>
        <p:txBody>
          <a:bodyPr wrap="square">
            <a:spAutoFit/>
          </a:bodyPr>
          <a:lstStyle/>
          <a:p>
            <a:pPr algn="ctr"/>
            <a:r>
              <a:rPr lang="en-US" altLang="ja-JP" sz="700" dirty="0"/>
              <a:t>××m</a:t>
            </a:r>
            <a:endParaRPr lang="ja-JP" altLang="en-US" sz="700"/>
          </a:p>
        </p:txBody>
      </p:sp>
      <p:sp>
        <p:nvSpPr>
          <p:cNvPr id="93" name="テキスト ボックス 92">
            <a:extLst>
              <a:ext uri="{FF2B5EF4-FFF2-40B4-BE49-F238E27FC236}">
                <a16:creationId xmlns:a16="http://schemas.microsoft.com/office/drawing/2014/main" id="{C4EEB4B7-205A-EB7E-54F6-1E494F267542}"/>
              </a:ext>
            </a:extLst>
          </p:cNvPr>
          <p:cNvSpPr txBox="1"/>
          <p:nvPr/>
        </p:nvSpPr>
        <p:spPr bwMode="gray">
          <a:xfrm>
            <a:off x="3808061" y="3699698"/>
            <a:ext cx="659254" cy="200055"/>
          </a:xfrm>
          <a:prstGeom prst="rect">
            <a:avLst/>
          </a:prstGeom>
          <a:noFill/>
        </p:spPr>
        <p:txBody>
          <a:bodyPr wrap="square">
            <a:spAutoFit/>
          </a:bodyPr>
          <a:lstStyle/>
          <a:p>
            <a:pPr algn="ctr"/>
            <a:r>
              <a:rPr lang="en-US" altLang="ja-JP" sz="700" dirty="0"/>
              <a:t>××m</a:t>
            </a:r>
            <a:endParaRPr lang="ja-JP" altLang="en-US" sz="700"/>
          </a:p>
        </p:txBody>
      </p:sp>
      <p:sp>
        <p:nvSpPr>
          <p:cNvPr id="94" name="テキスト ボックス 93">
            <a:extLst>
              <a:ext uri="{FF2B5EF4-FFF2-40B4-BE49-F238E27FC236}">
                <a16:creationId xmlns:a16="http://schemas.microsoft.com/office/drawing/2014/main" id="{7B5BE662-BAF3-1CB1-C230-558336481784}"/>
              </a:ext>
            </a:extLst>
          </p:cNvPr>
          <p:cNvSpPr txBox="1"/>
          <p:nvPr/>
        </p:nvSpPr>
        <p:spPr bwMode="gray">
          <a:xfrm>
            <a:off x="4162352" y="3041719"/>
            <a:ext cx="659254" cy="200055"/>
          </a:xfrm>
          <a:prstGeom prst="rect">
            <a:avLst/>
          </a:prstGeom>
          <a:noFill/>
        </p:spPr>
        <p:txBody>
          <a:bodyPr wrap="square">
            <a:spAutoFit/>
          </a:bodyPr>
          <a:lstStyle/>
          <a:p>
            <a:pPr algn="ctr"/>
            <a:r>
              <a:rPr lang="en-US" altLang="ja-JP" sz="700" dirty="0"/>
              <a:t>××m</a:t>
            </a:r>
            <a:endParaRPr lang="ja-JP" altLang="en-US" sz="700"/>
          </a:p>
        </p:txBody>
      </p:sp>
      <p:sp>
        <p:nvSpPr>
          <p:cNvPr id="95" name="テキスト ボックス 94">
            <a:extLst>
              <a:ext uri="{FF2B5EF4-FFF2-40B4-BE49-F238E27FC236}">
                <a16:creationId xmlns:a16="http://schemas.microsoft.com/office/drawing/2014/main" id="{EFA9135F-6E63-0B87-8CED-610FEF6D54FD}"/>
              </a:ext>
            </a:extLst>
          </p:cNvPr>
          <p:cNvSpPr txBox="1"/>
          <p:nvPr/>
        </p:nvSpPr>
        <p:spPr bwMode="gray">
          <a:xfrm>
            <a:off x="3423909" y="3041719"/>
            <a:ext cx="659254" cy="200055"/>
          </a:xfrm>
          <a:prstGeom prst="rect">
            <a:avLst/>
          </a:prstGeom>
          <a:noFill/>
        </p:spPr>
        <p:txBody>
          <a:bodyPr wrap="square">
            <a:spAutoFit/>
          </a:bodyPr>
          <a:lstStyle/>
          <a:p>
            <a:pPr algn="ctr"/>
            <a:r>
              <a:rPr lang="en-US" altLang="ja-JP" sz="700" dirty="0"/>
              <a:t>××m</a:t>
            </a:r>
            <a:endParaRPr lang="ja-JP" altLang="en-US" sz="700"/>
          </a:p>
        </p:txBody>
      </p:sp>
      <p:sp>
        <p:nvSpPr>
          <p:cNvPr id="115" name="二等辺三角形 114">
            <a:extLst>
              <a:ext uri="{FF2B5EF4-FFF2-40B4-BE49-F238E27FC236}">
                <a16:creationId xmlns:a16="http://schemas.microsoft.com/office/drawing/2014/main" id="{D88444F8-8C5E-264C-50F0-787A61C1902A}"/>
              </a:ext>
            </a:extLst>
          </p:cNvPr>
          <p:cNvSpPr/>
          <p:nvPr/>
        </p:nvSpPr>
        <p:spPr bwMode="gray">
          <a:xfrm rot="5400000" flipH="1" flipV="1">
            <a:off x="3267891" y="5085782"/>
            <a:ext cx="157570" cy="87106"/>
          </a:xfrm>
          <a:prstGeom prst="triangle">
            <a:avLst>
              <a:gd name="adj" fmla="val 0"/>
            </a:avLst>
          </a:prstGeom>
          <a:solidFill>
            <a:srgbClr val="ED8B00"/>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16" name="直線コネクタ 115">
            <a:extLst>
              <a:ext uri="{FF2B5EF4-FFF2-40B4-BE49-F238E27FC236}">
                <a16:creationId xmlns:a16="http://schemas.microsoft.com/office/drawing/2014/main" id="{A1FDBB23-C6F5-433B-62D0-9440030E545F}"/>
              </a:ext>
            </a:extLst>
          </p:cNvPr>
          <p:cNvCxnSpPr>
            <a:cxnSpLocks/>
          </p:cNvCxnSpPr>
          <p:nvPr/>
        </p:nvCxnSpPr>
        <p:spPr bwMode="gray">
          <a:xfrm>
            <a:off x="3193916" y="5208120"/>
            <a:ext cx="1453032" cy="0"/>
          </a:xfrm>
          <a:prstGeom prst="line">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20" name="二等辺三角形 119">
            <a:extLst>
              <a:ext uri="{FF2B5EF4-FFF2-40B4-BE49-F238E27FC236}">
                <a16:creationId xmlns:a16="http://schemas.microsoft.com/office/drawing/2014/main" id="{FDB0D09E-C6F1-C626-D5B5-CD682015728F}"/>
              </a:ext>
            </a:extLst>
          </p:cNvPr>
          <p:cNvSpPr/>
          <p:nvPr/>
        </p:nvSpPr>
        <p:spPr bwMode="gray">
          <a:xfrm rot="5400000" flipH="1">
            <a:off x="4403046" y="5079575"/>
            <a:ext cx="157570" cy="99520"/>
          </a:xfrm>
          <a:prstGeom prst="triangle">
            <a:avLst>
              <a:gd name="adj" fmla="val 0"/>
            </a:avLst>
          </a:prstGeom>
          <a:solidFill>
            <a:srgbClr val="ED8B00"/>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1" name="正方形/長方形 120">
            <a:extLst>
              <a:ext uri="{FF2B5EF4-FFF2-40B4-BE49-F238E27FC236}">
                <a16:creationId xmlns:a16="http://schemas.microsoft.com/office/drawing/2014/main" id="{684501DE-D9BA-BA32-F9CE-EB985972EE3A}"/>
              </a:ext>
            </a:extLst>
          </p:cNvPr>
          <p:cNvSpPr/>
          <p:nvPr/>
        </p:nvSpPr>
        <p:spPr bwMode="gray">
          <a:xfrm>
            <a:off x="3390229" y="5154725"/>
            <a:ext cx="1041841" cy="53395"/>
          </a:xfrm>
          <a:prstGeom prst="rect">
            <a:avLst/>
          </a:prstGeom>
          <a:solidFill>
            <a:srgbClr val="ED8B00"/>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nvGrpSpPr>
          <p:cNvPr id="96" name="グループ化 95">
            <a:extLst>
              <a:ext uri="{FF2B5EF4-FFF2-40B4-BE49-F238E27FC236}">
                <a16:creationId xmlns:a16="http://schemas.microsoft.com/office/drawing/2014/main" id="{4525401B-6424-9BA7-66A2-8FC99C846D58}"/>
              </a:ext>
            </a:extLst>
          </p:cNvPr>
          <p:cNvGrpSpPr/>
          <p:nvPr/>
        </p:nvGrpSpPr>
        <p:grpSpPr>
          <a:xfrm>
            <a:off x="3387800" y="4870733"/>
            <a:ext cx="1041390" cy="335006"/>
            <a:chOff x="6557079" y="1488849"/>
            <a:chExt cx="2045211" cy="657927"/>
          </a:xfrm>
        </p:grpSpPr>
        <p:sp>
          <p:nvSpPr>
            <p:cNvPr id="97" name="正方形/長方形 96">
              <a:extLst>
                <a:ext uri="{FF2B5EF4-FFF2-40B4-BE49-F238E27FC236}">
                  <a16:creationId xmlns:a16="http://schemas.microsoft.com/office/drawing/2014/main" id="{372B8AA2-DE47-D8CA-5870-004AAB532ED1}"/>
                </a:ext>
              </a:extLst>
            </p:cNvPr>
            <p:cNvSpPr/>
            <p:nvPr/>
          </p:nvSpPr>
          <p:spPr bwMode="gray">
            <a:xfrm>
              <a:off x="6572221" y="1536867"/>
              <a:ext cx="2030069" cy="505046"/>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8" name="楕円 97">
              <a:extLst>
                <a:ext uri="{FF2B5EF4-FFF2-40B4-BE49-F238E27FC236}">
                  <a16:creationId xmlns:a16="http://schemas.microsoft.com/office/drawing/2014/main" id="{3B252B62-D924-B4CF-FFE7-974D3B0B137D}"/>
                </a:ext>
              </a:extLst>
            </p:cNvPr>
            <p:cNvSpPr/>
            <p:nvPr/>
          </p:nvSpPr>
          <p:spPr bwMode="gray">
            <a:xfrm>
              <a:off x="6918467" y="1951329"/>
              <a:ext cx="195447" cy="195447"/>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9" name="楕円 98">
              <a:extLst>
                <a:ext uri="{FF2B5EF4-FFF2-40B4-BE49-F238E27FC236}">
                  <a16:creationId xmlns:a16="http://schemas.microsoft.com/office/drawing/2014/main" id="{F6CCCF16-DE79-04DF-2DE6-795F8C56E08B}"/>
                </a:ext>
              </a:extLst>
            </p:cNvPr>
            <p:cNvSpPr/>
            <p:nvPr/>
          </p:nvSpPr>
          <p:spPr bwMode="gray">
            <a:xfrm>
              <a:off x="7940757" y="1951329"/>
              <a:ext cx="195447" cy="195447"/>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0" name="正方形/長方形 99">
              <a:extLst>
                <a:ext uri="{FF2B5EF4-FFF2-40B4-BE49-F238E27FC236}">
                  <a16:creationId xmlns:a16="http://schemas.microsoft.com/office/drawing/2014/main" id="{99D86DDF-20FE-EA5C-EB12-ED7B82DFB908}"/>
                </a:ext>
              </a:extLst>
            </p:cNvPr>
            <p:cNvSpPr/>
            <p:nvPr/>
          </p:nvSpPr>
          <p:spPr bwMode="gray">
            <a:xfrm>
              <a:off x="6652960" y="1621937"/>
              <a:ext cx="102853" cy="419976"/>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1" name="正方形/長方形 100">
              <a:extLst>
                <a:ext uri="{FF2B5EF4-FFF2-40B4-BE49-F238E27FC236}">
                  <a16:creationId xmlns:a16="http://schemas.microsoft.com/office/drawing/2014/main" id="{C44A80B2-8D9A-7DAD-ADCF-83802E3167B5}"/>
                </a:ext>
              </a:extLst>
            </p:cNvPr>
            <p:cNvSpPr/>
            <p:nvPr/>
          </p:nvSpPr>
          <p:spPr bwMode="gray">
            <a:xfrm>
              <a:off x="6755813" y="1621937"/>
              <a:ext cx="102853" cy="419976"/>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2" name="正方形/長方形 101">
              <a:extLst>
                <a:ext uri="{FF2B5EF4-FFF2-40B4-BE49-F238E27FC236}">
                  <a16:creationId xmlns:a16="http://schemas.microsoft.com/office/drawing/2014/main" id="{7045B136-8501-6721-F99A-C0FC5E5A7BA7}"/>
                </a:ext>
              </a:extLst>
            </p:cNvPr>
            <p:cNvSpPr/>
            <p:nvPr/>
          </p:nvSpPr>
          <p:spPr bwMode="gray">
            <a:xfrm>
              <a:off x="7594687" y="1621937"/>
              <a:ext cx="221862" cy="419976"/>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3" name="正方形/長方形 102">
              <a:extLst>
                <a:ext uri="{FF2B5EF4-FFF2-40B4-BE49-F238E27FC236}">
                  <a16:creationId xmlns:a16="http://schemas.microsoft.com/office/drawing/2014/main" id="{06FA9035-B120-AE3E-E7E6-11B1B74FB00B}"/>
                </a:ext>
              </a:extLst>
            </p:cNvPr>
            <p:cNvSpPr/>
            <p:nvPr/>
          </p:nvSpPr>
          <p:spPr bwMode="gray">
            <a:xfrm>
              <a:off x="6572221" y="1536867"/>
              <a:ext cx="52922" cy="23968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4" name="正方形/長方形 103">
              <a:extLst>
                <a:ext uri="{FF2B5EF4-FFF2-40B4-BE49-F238E27FC236}">
                  <a16:creationId xmlns:a16="http://schemas.microsoft.com/office/drawing/2014/main" id="{EC2450A1-9153-A5EA-DB36-3B1CDD1EFC0C}"/>
                </a:ext>
              </a:extLst>
            </p:cNvPr>
            <p:cNvSpPr/>
            <p:nvPr/>
          </p:nvSpPr>
          <p:spPr bwMode="gray">
            <a:xfrm>
              <a:off x="6911571" y="162721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5" name="正方形/長方形 104">
              <a:extLst>
                <a:ext uri="{FF2B5EF4-FFF2-40B4-BE49-F238E27FC236}">
                  <a16:creationId xmlns:a16="http://schemas.microsoft.com/office/drawing/2014/main" id="{EDED1570-5F83-5732-EDAE-74D99734742F}"/>
                </a:ext>
              </a:extLst>
            </p:cNvPr>
            <p:cNvSpPr/>
            <p:nvPr/>
          </p:nvSpPr>
          <p:spPr bwMode="gray">
            <a:xfrm>
              <a:off x="7226677" y="162721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6" name="正方形/長方形 105">
              <a:extLst>
                <a:ext uri="{FF2B5EF4-FFF2-40B4-BE49-F238E27FC236}">
                  <a16:creationId xmlns:a16="http://schemas.microsoft.com/office/drawing/2014/main" id="{941A2F67-A844-C56A-FF9C-30A0C064899B}"/>
                </a:ext>
              </a:extLst>
            </p:cNvPr>
            <p:cNvSpPr/>
            <p:nvPr/>
          </p:nvSpPr>
          <p:spPr bwMode="gray">
            <a:xfrm>
              <a:off x="6911571" y="1734763"/>
              <a:ext cx="630211"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7" name="正方形/長方形 106">
              <a:extLst>
                <a:ext uri="{FF2B5EF4-FFF2-40B4-BE49-F238E27FC236}">
                  <a16:creationId xmlns:a16="http://schemas.microsoft.com/office/drawing/2014/main" id="{2792AACE-F98A-34E9-B37F-EF355D062CA8}"/>
                </a:ext>
              </a:extLst>
            </p:cNvPr>
            <p:cNvSpPr/>
            <p:nvPr/>
          </p:nvSpPr>
          <p:spPr bwMode="gray">
            <a:xfrm>
              <a:off x="7876630" y="162721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8" name="正方形/長方形 107">
              <a:extLst>
                <a:ext uri="{FF2B5EF4-FFF2-40B4-BE49-F238E27FC236}">
                  <a16:creationId xmlns:a16="http://schemas.microsoft.com/office/drawing/2014/main" id="{44D3CC63-ACBF-E27A-A1FE-C9E3A6AE984D}"/>
                </a:ext>
              </a:extLst>
            </p:cNvPr>
            <p:cNvSpPr/>
            <p:nvPr/>
          </p:nvSpPr>
          <p:spPr bwMode="gray">
            <a:xfrm>
              <a:off x="8191736" y="1627217"/>
              <a:ext cx="315105"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9" name="正方形/長方形 108">
              <a:extLst>
                <a:ext uri="{FF2B5EF4-FFF2-40B4-BE49-F238E27FC236}">
                  <a16:creationId xmlns:a16="http://schemas.microsoft.com/office/drawing/2014/main" id="{5148F640-634F-9EB2-4555-D250B1708BCB}"/>
                </a:ext>
              </a:extLst>
            </p:cNvPr>
            <p:cNvSpPr/>
            <p:nvPr/>
          </p:nvSpPr>
          <p:spPr bwMode="gray">
            <a:xfrm>
              <a:off x="7876629" y="1734763"/>
              <a:ext cx="630211" cy="10723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0" name="楕円 109">
              <a:extLst>
                <a:ext uri="{FF2B5EF4-FFF2-40B4-BE49-F238E27FC236}">
                  <a16:creationId xmlns:a16="http://schemas.microsoft.com/office/drawing/2014/main" id="{3CF74402-F942-2656-CAB6-8CCE0B56674D}"/>
                </a:ext>
              </a:extLst>
            </p:cNvPr>
            <p:cNvSpPr/>
            <p:nvPr/>
          </p:nvSpPr>
          <p:spPr bwMode="gray">
            <a:xfrm>
              <a:off x="6965334" y="1998197"/>
              <a:ext cx="101712" cy="101712"/>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1" name="楕円 110">
              <a:extLst>
                <a:ext uri="{FF2B5EF4-FFF2-40B4-BE49-F238E27FC236}">
                  <a16:creationId xmlns:a16="http://schemas.microsoft.com/office/drawing/2014/main" id="{F363DCC3-6C36-7C3B-9C20-2E86B0472961}"/>
                </a:ext>
              </a:extLst>
            </p:cNvPr>
            <p:cNvSpPr/>
            <p:nvPr/>
          </p:nvSpPr>
          <p:spPr bwMode="gray">
            <a:xfrm>
              <a:off x="7987624" y="1998196"/>
              <a:ext cx="101712" cy="101712"/>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2" name="正方形/長方形 111">
              <a:extLst>
                <a:ext uri="{FF2B5EF4-FFF2-40B4-BE49-F238E27FC236}">
                  <a16:creationId xmlns:a16="http://schemas.microsoft.com/office/drawing/2014/main" id="{C3CF1539-A0AA-9359-FE6A-29F0C58FCC0F}"/>
                </a:ext>
              </a:extLst>
            </p:cNvPr>
            <p:cNvSpPr/>
            <p:nvPr/>
          </p:nvSpPr>
          <p:spPr bwMode="gray">
            <a:xfrm>
              <a:off x="6574351" y="1871092"/>
              <a:ext cx="45719" cy="75127"/>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3" name="四角形: 角を丸くする 112">
              <a:extLst>
                <a:ext uri="{FF2B5EF4-FFF2-40B4-BE49-F238E27FC236}">
                  <a16:creationId xmlns:a16="http://schemas.microsoft.com/office/drawing/2014/main" id="{F6373D12-AE8A-DC9A-C308-87A0312F352E}"/>
                </a:ext>
              </a:extLst>
            </p:cNvPr>
            <p:cNvSpPr/>
            <p:nvPr/>
          </p:nvSpPr>
          <p:spPr bwMode="gray">
            <a:xfrm>
              <a:off x="6557079" y="1795578"/>
              <a:ext cx="79436" cy="55870"/>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4" name="正方形/長方形 113">
              <a:extLst>
                <a:ext uri="{FF2B5EF4-FFF2-40B4-BE49-F238E27FC236}">
                  <a16:creationId xmlns:a16="http://schemas.microsoft.com/office/drawing/2014/main" id="{0F48D9BE-F383-B193-6A82-65A02D55D01C}"/>
                </a:ext>
              </a:extLst>
            </p:cNvPr>
            <p:cNvSpPr/>
            <p:nvPr/>
          </p:nvSpPr>
          <p:spPr bwMode="gray">
            <a:xfrm>
              <a:off x="6573433" y="1488849"/>
              <a:ext cx="138054" cy="48018"/>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153" name="正方形/長方形 152">
            <a:extLst>
              <a:ext uri="{FF2B5EF4-FFF2-40B4-BE49-F238E27FC236}">
                <a16:creationId xmlns:a16="http://schemas.microsoft.com/office/drawing/2014/main" id="{61E26E7E-85C6-C733-E6F9-431FFF6660E4}"/>
              </a:ext>
            </a:extLst>
          </p:cNvPr>
          <p:cNvSpPr/>
          <p:nvPr/>
        </p:nvSpPr>
        <p:spPr bwMode="gray">
          <a:xfrm>
            <a:off x="3077555" y="5400152"/>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死角・</a:t>
            </a:r>
            <a:r>
              <a:rPr kumimoji="1" lang="ja-JP" altLang="en-US" sz="1200">
                <a:solidFill>
                  <a:prstClr val="black"/>
                </a:solidFill>
                <a:latin typeface="+mn-lt"/>
                <a:cs typeface="+mn-cs"/>
              </a:rPr>
              <a:t>正面</a:t>
            </a:r>
            <a:r>
              <a:rPr kumimoji="1" lang="ja-JP" altLang="en-US" sz="1200" b="0" i="0" u="none" strike="noStrike" kern="1200" cap="none" spc="0" normalizeH="0" baseline="0" noProof="0">
                <a:ln>
                  <a:noFill/>
                </a:ln>
                <a:solidFill>
                  <a:prstClr val="black"/>
                </a:solidFill>
                <a:effectLst/>
                <a:uLnTx/>
                <a:uFillTx/>
                <a:latin typeface="+mn-lt"/>
                <a:ea typeface="+mn-ea"/>
                <a:cs typeface="+mn-cs"/>
              </a:rPr>
              <a:t>視点</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54" name="直線コネクタ 153">
            <a:extLst>
              <a:ext uri="{FF2B5EF4-FFF2-40B4-BE49-F238E27FC236}">
                <a16:creationId xmlns:a16="http://schemas.microsoft.com/office/drawing/2014/main" id="{ED51B00D-B7D9-F47F-6E53-D8F7C3CE7036}"/>
              </a:ext>
            </a:extLst>
          </p:cNvPr>
          <p:cNvCxnSpPr>
            <a:cxnSpLocks/>
          </p:cNvCxnSpPr>
          <p:nvPr/>
        </p:nvCxnSpPr>
        <p:spPr bwMode="gray">
          <a:xfrm>
            <a:off x="3550468" y="6095634"/>
            <a:ext cx="759002" cy="0"/>
          </a:xfrm>
          <a:prstGeom prst="line">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58" name="二等辺三角形 157">
            <a:extLst>
              <a:ext uri="{FF2B5EF4-FFF2-40B4-BE49-F238E27FC236}">
                <a16:creationId xmlns:a16="http://schemas.microsoft.com/office/drawing/2014/main" id="{5CCF7B66-539F-B188-0529-D207016EB490}"/>
              </a:ext>
            </a:extLst>
          </p:cNvPr>
          <p:cNvSpPr/>
          <p:nvPr/>
        </p:nvSpPr>
        <p:spPr bwMode="gray">
          <a:xfrm rot="5400000" flipH="1" flipV="1">
            <a:off x="3630248" y="5985617"/>
            <a:ext cx="132929" cy="87106"/>
          </a:xfrm>
          <a:prstGeom prst="triangle">
            <a:avLst>
              <a:gd name="adj" fmla="val 0"/>
            </a:avLst>
          </a:prstGeom>
          <a:solidFill>
            <a:srgbClr val="ED8B00"/>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59" name="二等辺三角形 158">
            <a:extLst>
              <a:ext uri="{FF2B5EF4-FFF2-40B4-BE49-F238E27FC236}">
                <a16:creationId xmlns:a16="http://schemas.microsoft.com/office/drawing/2014/main" id="{9A3E479D-97C5-48CD-EF6E-5BA685906A7A}"/>
              </a:ext>
            </a:extLst>
          </p:cNvPr>
          <p:cNvSpPr/>
          <p:nvPr/>
        </p:nvSpPr>
        <p:spPr bwMode="gray">
          <a:xfrm rot="5400000" flipH="1">
            <a:off x="4096425" y="5985616"/>
            <a:ext cx="132931" cy="87106"/>
          </a:xfrm>
          <a:prstGeom prst="triangle">
            <a:avLst>
              <a:gd name="adj" fmla="val 0"/>
            </a:avLst>
          </a:prstGeom>
          <a:solidFill>
            <a:srgbClr val="ED8B00"/>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60" name="正方形/長方形 159">
            <a:extLst>
              <a:ext uri="{FF2B5EF4-FFF2-40B4-BE49-F238E27FC236}">
                <a16:creationId xmlns:a16="http://schemas.microsoft.com/office/drawing/2014/main" id="{BE2ACA16-21CB-1DB7-3193-F19AC2E2D867}"/>
              </a:ext>
            </a:extLst>
          </p:cNvPr>
          <p:cNvSpPr/>
          <p:nvPr/>
        </p:nvSpPr>
        <p:spPr bwMode="gray">
          <a:xfrm>
            <a:off x="3740264" y="5962703"/>
            <a:ext cx="379073" cy="132931"/>
          </a:xfrm>
          <a:prstGeom prst="rect">
            <a:avLst/>
          </a:prstGeom>
          <a:solidFill>
            <a:srgbClr val="ED8B00"/>
          </a:solidFill>
          <a:ln w="63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nvGrpSpPr>
          <p:cNvPr id="151" name="グループ化 150">
            <a:extLst>
              <a:ext uri="{FF2B5EF4-FFF2-40B4-BE49-F238E27FC236}">
                <a16:creationId xmlns:a16="http://schemas.microsoft.com/office/drawing/2014/main" id="{939A4B0E-76EE-7303-313A-E924D35E6078}"/>
              </a:ext>
            </a:extLst>
          </p:cNvPr>
          <p:cNvGrpSpPr/>
          <p:nvPr/>
        </p:nvGrpSpPr>
        <p:grpSpPr>
          <a:xfrm>
            <a:off x="3742720" y="5659435"/>
            <a:ext cx="374498" cy="431437"/>
            <a:chOff x="3750398" y="5460625"/>
            <a:chExt cx="673133" cy="775477"/>
          </a:xfrm>
        </p:grpSpPr>
        <p:sp>
          <p:nvSpPr>
            <p:cNvPr id="123" name="四角形: 角を丸くする 122">
              <a:extLst>
                <a:ext uri="{FF2B5EF4-FFF2-40B4-BE49-F238E27FC236}">
                  <a16:creationId xmlns:a16="http://schemas.microsoft.com/office/drawing/2014/main" id="{48F55257-DDD5-F86A-7B07-DCDD9D0B600F}"/>
                </a:ext>
              </a:extLst>
            </p:cNvPr>
            <p:cNvSpPr/>
            <p:nvPr/>
          </p:nvSpPr>
          <p:spPr bwMode="gray">
            <a:xfrm>
              <a:off x="4276611" y="6092324"/>
              <a:ext cx="98812" cy="143778"/>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4" name="四角形: 角を丸くする 123">
              <a:extLst>
                <a:ext uri="{FF2B5EF4-FFF2-40B4-BE49-F238E27FC236}">
                  <a16:creationId xmlns:a16="http://schemas.microsoft.com/office/drawing/2014/main" id="{4A13F7A3-56CA-B566-F0FF-799F34D451C9}"/>
                </a:ext>
              </a:extLst>
            </p:cNvPr>
            <p:cNvSpPr/>
            <p:nvPr/>
          </p:nvSpPr>
          <p:spPr bwMode="gray">
            <a:xfrm>
              <a:off x="3796007" y="6092324"/>
              <a:ext cx="98812" cy="143778"/>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5" name="正方形/長方形 124">
              <a:extLst>
                <a:ext uri="{FF2B5EF4-FFF2-40B4-BE49-F238E27FC236}">
                  <a16:creationId xmlns:a16="http://schemas.microsoft.com/office/drawing/2014/main" id="{56A80FEA-34BA-B5F9-E3F7-8089A7877F43}"/>
                </a:ext>
              </a:extLst>
            </p:cNvPr>
            <p:cNvSpPr/>
            <p:nvPr/>
          </p:nvSpPr>
          <p:spPr bwMode="gray">
            <a:xfrm>
              <a:off x="3784985" y="5513307"/>
              <a:ext cx="603959" cy="636203"/>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6" name="正方形/長方形 125">
              <a:extLst>
                <a:ext uri="{FF2B5EF4-FFF2-40B4-BE49-F238E27FC236}">
                  <a16:creationId xmlns:a16="http://schemas.microsoft.com/office/drawing/2014/main" id="{C3B51B37-724C-67C9-0BD6-9B92A0A65E66}"/>
                </a:ext>
              </a:extLst>
            </p:cNvPr>
            <p:cNvSpPr/>
            <p:nvPr/>
          </p:nvSpPr>
          <p:spPr bwMode="gray">
            <a:xfrm>
              <a:off x="3888260" y="5550575"/>
              <a:ext cx="397409" cy="72780"/>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7" name="正方形/長方形 126">
              <a:extLst>
                <a:ext uri="{FF2B5EF4-FFF2-40B4-BE49-F238E27FC236}">
                  <a16:creationId xmlns:a16="http://schemas.microsoft.com/office/drawing/2014/main" id="{27D890B2-FCD8-9270-7266-3FDFC92448DF}"/>
                </a:ext>
              </a:extLst>
            </p:cNvPr>
            <p:cNvSpPr/>
            <p:nvPr/>
          </p:nvSpPr>
          <p:spPr bwMode="gray">
            <a:xfrm>
              <a:off x="3812657" y="5653671"/>
              <a:ext cx="548616" cy="265728"/>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8" name="正方形/長方形 127">
              <a:extLst>
                <a:ext uri="{FF2B5EF4-FFF2-40B4-BE49-F238E27FC236}">
                  <a16:creationId xmlns:a16="http://schemas.microsoft.com/office/drawing/2014/main" id="{762A4493-18FF-2C6A-41D4-1CB5FB435EC7}"/>
                </a:ext>
              </a:extLst>
            </p:cNvPr>
            <p:cNvSpPr/>
            <p:nvPr/>
          </p:nvSpPr>
          <p:spPr bwMode="gray">
            <a:xfrm>
              <a:off x="3811732" y="6005732"/>
              <a:ext cx="138790" cy="79258"/>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9" name="正方形/長方形 128">
              <a:extLst>
                <a:ext uri="{FF2B5EF4-FFF2-40B4-BE49-F238E27FC236}">
                  <a16:creationId xmlns:a16="http://schemas.microsoft.com/office/drawing/2014/main" id="{C8525D82-6995-769E-8121-A70608EB1B18}"/>
                </a:ext>
              </a:extLst>
            </p:cNvPr>
            <p:cNvSpPr/>
            <p:nvPr/>
          </p:nvSpPr>
          <p:spPr bwMode="gray">
            <a:xfrm>
              <a:off x="4224665" y="6005732"/>
              <a:ext cx="138790" cy="79258"/>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3" name="四角形: 角を丸くする 132">
              <a:extLst>
                <a:ext uri="{FF2B5EF4-FFF2-40B4-BE49-F238E27FC236}">
                  <a16:creationId xmlns:a16="http://schemas.microsoft.com/office/drawing/2014/main" id="{8C82D865-39CB-5F8F-1729-95FF236D4A1A}"/>
                </a:ext>
              </a:extLst>
            </p:cNvPr>
            <p:cNvSpPr/>
            <p:nvPr/>
          </p:nvSpPr>
          <p:spPr bwMode="gray">
            <a:xfrm>
              <a:off x="4344095" y="5931442"/>
              <a:ext cx="79436" cy="55870"/>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4" name="四角形: 角を丸くする 133">
              <a:extLst>
                <a:ext uri="{FF2B5EF4-FFF2-40B4-BE49-F238E27FC236}">
                  <a16:creationId xmlns:a16="http://schemas.microsoft.com/office/drawing/2014/main" id="{AF04274E-AE38-4B1A-2806-C7B6F486A879}"/>
                </a:ext>
              </a:extLst>
            </p:cNvPr>
            <p:cNvSpPr/>
            <p:nvPr/>
          </p:nvSpPr>
          <p:spPr bwMode="gray">
            <a:xfrm>
              <a:off x="3750398" y="5931442"/>
              <a:ext cx="79436" cy="55870"/>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49" name="正方形/長方形 148">
              <a:extLst>
                <a:ext uri="{FF2B5EF4-FFF2-40B4-BE49-F238E27FC236}">
                  <a16:creationId xmlns:a16="http://schemas.microsoft.com/office/drawing/2014/main" id="{0BBE4C49-758E-4C0A-2141-8B77336A729C}"/>
                </a:ext>
              </a:extLst>
            </p:cNvPr>
            <p:cNvSpPr/>
            <p:nvPr/>
          </p:nvSpPr>
          <p:spPr bwMode="gray">
            <a:xfrm>
              <a:off x="4026314" y="6052488"/>
              <a:ext cx="129269" cy="65563"/>
            </a:xfrm>
            <a:prstGeom prst="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50" name="正方形/長方形 149">
              <a:extLst>
                <a:ext uri="{FF2B5EF4-FFF2-40B4-BE49-F238E27FC236}">
                  <a16:creationId xmlns:a16="http://schemas.microsoft.com/office/drawing/2014/main" id="{9462CE8A-E1BD-F758-702E-DB6E85B45A15}"/>
                </a:ext>
              </a:extLst>
            </p:cNvPr>
            <p:cNvSpPr/>
            <p:nvPr/>
          </p:nvSpPr>
          <p:spPr bwMode="gray">
            <a:xfrm>
              <a:off x="3951403" y="5460625"/>
              <a:ext cx="271122" cy="52682"/>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161" name="テキスト ボックス 160">
            <a:extLst>
              <a:ext uri="{FF2B5EF4-FFF2-40B4-BE49-F238E27FC236}">
                <a16:creationId xmlns:a16="http://schemas.microsoft.com/office/drawing/2014/main" id="{8CF96062-CB3A-4CBD-7091-1AEEB02E72D6}"/>
              </a:ext>
            </a:extLst>
          </p:cNvPr>
          <p:cNvSpPr txBox="1"/>
          <p:nvPr/>
        </p:nvSpPr>
        <p:spPr bwMode="gray">
          <a:xfrm>
            <a:off x="4305497" y="4845108"/>
            <a:ext cx="659254" cy="230832"/>
          </a:xfrm>
          <a:prstGeom prst="rect">
            <a:avLst/>
          </a:prstGeom>
          <a:noFill/>
        </p:spPr>
        <p:txBody>
          <a:bodyPr wrap="square">
            <a:spAutoFit/>
          </a:bodyPr>
          <a:lstStyle/>
          <a:p>
            <a:pPr algn="ctr"/>
            <a:r>
              <a:rPr lang="ja-JP" altLang="en-US" sz="900"/>
              <a:t>死角</a:t>
            </a:r>
          </a:p>
        </p:txBody>
      </p:sp>
      <p:cxnSp>
        <p:nvCxnSpPr>
          <p:cNvPr id="163" name="直線コネクタ 162">
            <a:extLst>
              <a:ext uri="{FF2B5EF4-FFF2-40B4-BE49-F238E27FC236}">
                <a16:creationId xmlns:a16="http://schemas.microsoft.com/office/drawing/2014/main" id="{A0C30B4E-076D-6E2B-4E50-B87AF5A342D7}"/>
              </a:ext>
            </a:extLst>
          </p:cNvPr>
          <p:cNvCxnSpPr>
            <a:cxnSpLocks/>
          </p:cNvCxnSpPr>
          <p:nvPr/>
        </p:nvCxnSpPr>
        <p:spPr bwMode="gray">
          <a:xfrm flipV="1">
            <a:off x="4456884" y="5017228"/>
            <a:ext cx="61025" cy="1225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5" name="テキスト ボックス 164">
            <a:extLst>
              <a:ext uri="{FF2B5EF4-FFF2-40B4-BE49-F238E27FC236}">
                <a16:creationId xmlns:a16="http://schemas.microsoft.com/office/drawing/2014/main" id="{C5847D07-1785-8DE6-D8C5-6045906C94B4}"/>
              </a:ext>
            </a:extLst>
          </p:cNvPr>
          <p:cNvSpPr txBox="1"/>
          <p:nvPr/>
        </p:nvSpPr>
        <p:spPr bwMode="gray">
          <a:xfrm>
            <a:off x="3996210" y="5764376"/>
            <a:ext cx="659254" cy="230832"/>
          </a:xfrm>
          <a:prstGeom prst="rect">
            <a:avLst/>
          </a:prstGeom>
          <a:noFill/>
        </p:spPr>
        <p:txBody>
          <a:bodyPr wrap="square">
            <a:spAutoFit/>
          </a:bodyPr>
          <a:lstStyle/>
          <a:p>
            <a:pPr algn="ctr"/>
            <a:r>
              <a:rPr lang="ja-JP" altLang="en-US" sz="900"/>
              <a:t>死角</a:t>
            </a:r>
          </a:p>
        </p:txBody>
      </p:sp>
      <p:cxnSp>
        <p:nvCxnSpPr>
          <p:cNvPr id="166" name="直線コネクタ 165">
            <a:extLst>
              <a:ext uri="{FF2B5EF4-FFF2-40B4-BE49-F238E27FC236}">
                <a16:creationId xmlns:a16="http://schemas.microsoft.com/office/drawing/2014/main" id="{0D79CE1D-F8B8-7595-8FD9-5DC52517EEA2}"/>
              </a:ext>
            </a:extLst>
          </p:cNvPr>
          <p:cNvCxnSpPr>
            <a:cxnSpLocks/>
          </p:cNvCxnSpPr>
          <p:nvPr/>
        </p:nvCxnSpPr>
        <p:spPr bwMode="gray">
          <a:xfrm flipV="1">
            <a:off x="4147597" y="5936496"/>
            <a:ext cx="61025" cy="1225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吹き出し: 四角形 9">
            <a:extLst>
              <a:ext uri="{FF2B5EF4-FFF2-40B4-BE49-F238E27FC236}">
                <a16:creationId xmlns:a16="http://schemas.microsoft.com/office/drawing/2014/main" id="{310BC4D7-A0ED-B4F7-B954-5200B48637D0}"/>
              </a:ext>
            </a:extLst>
          </p:cNvPr>
          <p:cNvSpPr/>
          <p:nvPr/>
        </p:nvSpPr>
        <p:spPr bwMode="gray">
          <a:xfrm>
            <a:off x="7153118" y="646220"/>
            <a:ext cx="2073259" cy="686865"/>
          </a:xfrm>
          <a:prstGeom prst="wedgeRectCallout">
            <a:avLst>
              <a:gd name="adj1" fmla="val 19142"/>
              <a:gd name="adj2" fmla="val 76747"/>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センサーのスペックではなく、</a:t>
            </a:r>
            <a:br>
              <a:rPr kumimoji="1" lang="en-US" altLang="ja-JP" sz="1200" b="0" i="0" u="none" strike="noStrike" kern="1200" cap="none" spc="0" normalizeH="0" baseline="0" noProof="0" dirty="0">
                <a:ln>
                  <a:noFill/>
                </a:ln>
                <a:solidFill>
                  <a:schemeClr val="bg1"/>
                </a:solidFill>
                <a:effectLst/>
                <a:uLnTx/>
                <a:uFillTx/>
                <a:latin typeface="+mn-lt"/>
                <a:ea typeface="+mn-ea"/>
                <a:cs typeface="+mn-cs"/>
              </a:rPr>
            </a:b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実際の性能を記載してください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723346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36</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3-(2). </a:t>
            </a:r>
            <a:r>
              <a:rPr lang="ja-JP" altLang="en-US">
                <a:latin typeface="+mn-ea"/>
              </a:rPr>
              <a:t>危険回避のための制御</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障害物</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検出時の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制御</a:t>
            </a:r>
            <a:endParaRPr kumimoji="1" lang="en-US" altLang="ja-JP" sz="1400" b="1" dirty="0">
              <a:solidFill>
                <a:schemeClr val="bg1"/>
              </a:solidFill>
              <a:latin typeface="+mn-lt"/>
              <a:cs typeface="+mn-cs"/>
            </a:endParaRP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grpSp>
        <p:nvGrpSpPr>
          <p:cNvPr id="7" name="グループ化 6">
            <a:extLst>
              <a:ext uri="{FF2B5EF4-FFF2-40B4-BE49-F238E27FC236}">
                <a16:creationId xmlns:a16="http://schemas.microsoft.com/office/drawing/2014/main" id="{2F6B0BD0-7BBA-9E81-5185-B71AC57EADC3}"/>
              </a:ext>
            </a:extLst>
          </p:cNvPr>
          <p:cNvGrpSpPr/>
          <p:nvPr/>
        </p:nvGrpSpPr>
        <p:grpSpPr>
          <a:xfrm>
            <a:off x="1352495" y="1015999"/>
            <a:ext cx="8136506" cy="5292726"/>
            <a:chOff x="1352495" y="1015999"/>
            <a:chExt cx="8136506" cy="5292726"/>
          </a:xfrm>
        </p:grpSpPr>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362626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前提</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××cm×××cm×××cm</a:t>
              </a:r>
              <a:r>
                <a:rPr kumimoji="1" lang="ja-JP" altLang="en-US" sz="1100">
                  <a:solidFill>
                    <a:prstClr val="black"/>
                  </a:solidFill>
                  <a:latin typeface="+mn-lt"/>
                  <a:cs typeface="+mn-cs"/>
                </a:rPr>
                <a:t>以上の障害物を車両前方</a:t>
              </a:r>
              <a:r>
                <a:rPr kumimoji="1" lang="en-US" altLang="ja-JP" sz="1100" dirty="0">
                  <a:solidFill>
                    <a:prstClr val="black"/>
                  </a:solidFill>
                  <a:latin typeface="+mn-lt"/>
                  <a:cs typeface="+mn-cs"/>
                </a:rPr>
                <a:t>××m</a:t>
              </a:r>
              <a:r>
                <a:rPr kumimoji="1" lang="ja-JP" altLang="en-US" sz="1100">
                  <a:solidFill>
                    <a:prstClr val="black"/>
                  </a:solidFill>
                  <a:latin typeface="+mn-lt"/>
                  <a:cs typeface="+mn-cs"/>
                </a:rPr>
                <a:t>で検知すると減速、停止（ブレーキカ</a:t>
              </a:r>
              <a:r>
                <a:rPr kumimoji="1" lang="en-US" altLang="ja-JP" sz="1100" dirty="0">
                  <a:solidFill>
                    <a:prstClr val="black"/>
                  </a:solidFill>
                  <a:latin typeface="+mn-lt"/>
                  <a:cs typeface="+mn-cs"/>
                </a:rPr>
                <a:t>××</a:t>
              </a:r>
              <a:r>
                <a:rPr kumimoji="1" lang="ja-JP" altLang="en-US" sz="1100">
                  <a:solidFill>
                    <a:prstClr val="black"/>
                  </a:solidFill>
                  <a:latin typeface="+mn-lt"/>
                  <a:cs typeface="+mn-cs"/>
                </a:rPr>
                <a:t>）、制動距離約</a:t>
              </a:r>
              <a:r>
                <a:rPr kumimoji="1" lang="en-US" altLang="ja-JP" sz="1100" dirty="0">
                  <a:solidFill>
                    <a:prstClr val="black"/>
                  </a:solidFill>
                  <a:latin typeface="+mn-lt"/>
                  <a:cs typeface="+mn-cs"/>
                </a:rPr>
                <a:t>××</a:t>
              </a: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路駐車などの静止障害物を、対向車線にはみ出さずに同一車線内にて回避する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a:t>
              </a:r>
              <a:r>
                <a:rPr kumimoji="1" lang="ja-JP" altLang="en-US" sz="1100">
                  <a:solidFill>
                    <a:prstClr val="black"/>
                  </a:solidFill>
                  <a:latin typeface="+mn-lt"/>
                  <a:cs typeface="+mn-cs"/>
                </a:rPr>
                <a:t>降雨・降雪時の制動距離は伸びる</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障害物回避の制御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対象障害物が静止していること、オブジェクトの種別を</a:t>
              </a:r>
              <a:br>
                <a:rPr kumimoji="1" lang="en-US" altLang="ja-JP" sz="1100" dirty="0">
                  <a:solidFill>
                    <a:prstClr val="black"/>
                  </a:solidFill>
                  <a:latin typeface="+mn-lt"/>
                  <a:cs typeface="+mn-cs"/>
                </a:rPr>
              </a:br>
              <a:r>
                <a:rPr kumimoji="1" lang="ja-JP" altLang="en-US" sz="1100">
                  <a:solidFill>
                    <a:prstClr val="black"/>
                  </a:solidFill>
                  <a:latin typeface="+mn-lt"/>
                  <a:cs typeface="+mn-cs"/>
                </a:rPr>
                <a:t>確認し回避を行う</a:t>
              </a: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回避対象との横方向マージンを確保し、加速度</a:t>
              </a:r>
              <a:r>
                <a:rPr kumimoji="1" lang="en-US" altLang="ja-JP" sz="1100" dirty="0">
                  <a:solidFill>
                    <a:prstClr val="black"/>
                  </a:solidFill>
                  <a:latin typeface="+mn-lt"/>
                  <a:cs typeface="+mn-cs"/>
                </a:rPr>
                <a:t>(/</a:t>
              </a:r>
              <a:r>
                <a:rPr kumimoji="1" lang="ja-JP" altLang="en-US" sz="1100">
                  <a:solidFill>
                    <a:prstClr val="black"/>
                  </a:solidFill>
                  <a:latin typeface="+mn-lt"/>
                  <a:cs typeface="+mn-cs"/>
                </a:rPr>
                <a:t>ジャーク</a:t>
              </a:r>
              <a:r>
                <a:rPr kumimoji="1" lang="en-US" altLang="ja-JP" sz="1100" dirty="0">
                  <a:solidFill>
                    <a:prstClr val="black"/>
                  </a:solidFill>
                  <a:latin typeface="+mn-lt"/>
                  <a:cs typeface="+mn-cs"/>
                </a:rPr>
                <a:t>)</a:t>
              </a:r>
              <a:r>
                <a:rPr kumimoji="1" lang="ja-JP" altLang="en-US" sz="1100">
                  <a:solidFill>
                    <a:prstClr val="black"/>
                  </a:solidFill>
                  <a:latin typeface="+mn-lt"/>
                  <a:cs typeface="+mn-cs"/>
                </a:rPr>
                <a:t>制限内にて最適な経路を計画し回避を行う</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制動距離</a:t>
              </a: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p:txBody>
        </p:sp>
        <p:sp>
          <p:nvSpPr>
            <p:cNvPr id="4" name="正方形/長方形 3">
              <a:extLst>
                <a:ext uri="{FF2B5EF4-FFF2-40B4-BE49-F238E27FC236}">
                  <a16:creationId xmlns:a16="http://schemas.microsoft.com/office/drawing/2014/main" id="{B78CA1BA-E216-7B10-617F-CB867490525A}"/>
                </a:ext>
              </a:extLst>
            </p:cNvPr>
            <p:cNvSpPr/>
            <p:nvPr/>
          </p:nvSpPr>
          <p:spPr bwMode="gray">
            <a:xfrm>
              <a:off x="4927245" y="1015999"/>
              <a:ext cx="4561756"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grpSp>
      <p:sp>
        <p:nvSpPr>
          <p:cNvPr id="9" name="正方形/長方形 8">
            <a:extLst>
              <a:ext uri="{FF2B5EF4-FFF2-40B4-BE49-F238E27FC236}">
                <a16:creationId xmlns:a16="http://schemas.microsoft.com/office/drawing/2014/main" id="{E4ED0B86-AA00-9EF9-A035-CD8D9A956EA2}"/>
              </a:ext>
            </a:extLst>
          </p:cNvPr>
          <p:cNvSpPr/>
          <p:nvPr/>
        </p:nvSpPr>
        <p:spPr bwMode="gray">
          <a:xfrm>
            <a:off x="6354633" y="1987115"/>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制御フローチャート</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 name="正方形/長方形 12">
            <a:extLst>
              <a:ext uri="{FF2B5EF4-FFF2-40B4-BE49-F238E27FC236}">
                <a16:creationId xmlns:a16="http://schemas.microsoft.com/office/drawing/2014/main" id="{7367D362-52C9-FD6F-0F6B-7A0B6D86E7C5}"/>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grpSp>
        <p:nvGrpSpPr>
          <p:cNvPr id="27" name="グループ化 26">
            <a:extLst>
              <a:ext uri="{FF2B5EF4-FFF2-40B4-BE49-F238E27FC236}">
                <a16:creationId xmlns:a16="http://schemas.microsoft.com/office/drawing/2014/main" id="{3ABD5623-BF00-D49B-C92D-CEBB5FEAB736}"/>
              </a:ext>
            </a:extLst>
          </p:cNvPr>
          <p:cNvGrpSpPr/>
          <p:nvPr/>
        </p:nvGrpSpPr>
        <p:grpSpPr>
          <a:xfrm>
            <a:off x="1168403" y="4570699"/>
            <a:ext cx="3527317" cy="1351304"/>
            <a:chOff x="1168403" y="4277475"/>
            <a:chExt cx="4524244" cy="1351304"/>
          </a:xfrm>
        </p:grpSpPr>
        <p:sp>
          <p:nvSpPr>
            <p:cNvPr id="36" name="円弧 35">
              <a:extLst>
                <a:ext uri="{FF2B5EF4-FFF2-40B4-BE49-F238E27FC236}">
                  <a16:creationId xmlns:a16="http://schemas.microsoft.com/office/drawing/2014/main" id="{D69B659D-D404-341B-FA36-970B39BA2B5F}"/>
                </a:ext>
              </a:extLst>
            </p:cNvPr>
            <p:cNvSpPr/>
            <p:nvPr/>
          </p:nvSpPr>
          <p:spPr bwMode="gray">
            <a:xfrm rot="10800000">
              <a:off x="3431876" y="4774775"/>
              <a:ext cx="2260771" cy="811393"/>
            </a:xfrm>
            <a:prstGeom prst="arc">
              <a:avLst>
                <a:gd name="adj1" fmla="val 16200000"/>
                <a:gd name="adj2" fmla="val 21593218"/>
              </a:avLst>
            </a:prstGeom>
            <a:ln w="19050">
              <a:solidFill>
                <a:srgbClr val="ED8B00"/>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26" name="グループ化 25">
              <a:extLst>
                <a:ext uri="{FF2B5EF4-FFF2-40B4-BE49-F238E27FC236}">
                  <a16:creationId xmlns:a16="http://schemas.microsoft.com/office/drawing/2014/main" id="{9D1C5684-06FD-9A3E-C549-D51BF26C5FDB}"/>
                </a:ext>
              </a:extLst>
            </p:cNvPr>
            <p:cNvGrpSpPr/>
            <p:nvPr/>
          </p:nvGrpSpPr>
          <p:grpSpPr>
            <a:xfrm>
              <a:off x="1168403" y="4277475"/>
              <a:ext cx="3572136" cy="1351304"/>
              <a:chOff x="1168403" y="4277475"/>
              <a:chExt cx="3572136" cy="1351304"/>
            </a:xfrm>
          </p:grpSpPr>
          <p:cxnSp>
            <p:nvCxnSpPr>
              <p:cNvPr id="24" name="直線矢印コネクタ 23">
                <a:extLst>
                  <a:ext uri="{FF2B5EF4-FFF2-40B4-BE49-F238E27FC236}">
                    <a16:creationId xmlns:a16="http://schemas.microsoft.com/office/drawing/2014/main" id="{3AE48672-3BE2-6BA2-F8D9-AAEBC9C508ED}"/>
                  </a:ext>
                </a:extLst>
              </p:cNvPr>
              <p:cNvCxnSpPr/>
              <p:nvPr/>
            </p:nvCxnSpPr>
            <p:spPr bwMode="gray">
              <a:xfrm flipV="1">
                <a:off x="1729740" y="4277475"/>
                <a:ext cx="0" cy="1307985"/>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a:extLst>
                  <a:ext uri="{FF2B5EF4-FFF2-40B4-BE49-F238E27FC236}">
                    <a16:creationId xmlns:a16="http://schemas.microsoft.com/office/drawing/2014/main" id="{8C4171C7-C5AB-536F-C6E5-5113A4925D3A}"/>
                  </a:ext>
                </a:extLst>
              </p:cNvPr>
              <p:cNvCxnSpPr>
                <a:cxnSpLocks/>
              </p:cNvCxnSpPr>
              <p:nvPr/>
            </p:nvCxnSpPr>
            <p:spPr bwMode="gray">
              <a:xfrm>
                <a:off x="1729740" y="5585460"/>
                <a:ext cx="3010799"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5B7CBB2A-FC28-6BCA-5F6B-51C942DF3182}"/>
                  </a:ext>
                </a:extLst>
              </p:cNvPr>
              <p:cNvCxnSpPr>
                <a:cxnSpLocks/>
              </p:cNvCxnSpPr>
              <p:nvPr/>
            </p:nvCxnSpPr>
            <p:spPr bwMode="gray">
              <a:xfrm>
                <a:off x="1729740" y="4806532"/>
                <a:ext cx="516255" cy="0"/>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9" name="円弧 28">
                <a:extLst>
                  <a:ext uri="{FF2B5EF4-FFF2-40B4-BE49-F238E27FC236}">
                    <a16:creationId xmlns:a16="http://schemas.microsoft.com/office/drawing/2014/main" id="{45DF929F-A8EE-A0B9-1F21-3A63FF915687}"/>
                  </a:ext>
                </a:extLst>
              </p:cNvPr>
              <p:cNvSpPr/>
              <p:nvPr/>
            </p:nvSpPr>
            <p:spPr bwMode="gray">
              <a:xfrm>
                <a:off x="1729739" y="4806532"/>
                <a:ext cx="1032512" cy="778923"/>
              </a:xfrm>
              <a:prstGeom prst="arc">
                <a:avLst>
                  <a:gd name="adj1" fmla="val 16200000"/>
                  <a:gd name="adj2" fmla="val 21572834"/>
                </a:avLst>
              </a:prstGeom>
              <a:ln w="19050">
                <a:solidFill>
                  <a:srgbClr val="FF0000"/>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円弧 29">
                <a:extLst>
                  <a:ext uri="{FF2B5EF4-FFF2-40B4-BE49-F238E27FC236}">
                    <a16:creationId xmlns:a16="http://schemas.microsoft.com/office/drawing/2014/main" id="{61202DE7-D691-A5C4-7F0F-B43739B71EF5}"/>
                  </a:ext>
                </a:extLst>
              </p:cNvPr>
              <p:cNvSpPr/>
              <p:nvPr/>
            </p:nvSpPr>
            <p:spPr bwMode="gray">
              <a:xfrm rot="10800000">
                <a:off x="2762251" y="4774775"/>
                <a:ext cx="1032470" cy="811393"/>
              </a:xfrm>
              <a:prstGeom prst="arc">
                <a:avLst>
                  <a:gd name="adj1" fmla="val 16200000"/>
                  <a:gd name="adj2" fmla="val 21585149"/>
                </a:avLst>
              </a:prstGeom>
              <a:ln w="19050">
                <a:solidFill>
                  <a:srgbClr val="FF0000"/>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円弧 36">
                <a:extLst>
                  <a:ext uri="{FF2B5EF4-FFF2-40B4-BE49-F238E27FC236}">
                    <a16:creationId xmlns:a16="http://schemas.microsoft.com/office/drawing/2014/main" id="{00228C99-4F2C-EA7D-0B6C-7F583D0CF32C}"/>
                  </a:ext>
                </a:extLst>
              </p:cNvPr>
              <p:cNvSpPr/>
              <p:nvPr/>
            </p:nvSpPr>
            <p:spPr bwMode="gray">
              <a:xfrm>
                <a:off x="1168403" y="4805824"/>
                <a:ext cx="2261335" cy="778923"/>
              </a:xfrm>
              <a:prstGeom prst="arc">
                <a:avLst>
                  <a:gd name="adj1" fmla="val 16200000"/>
                  <a:gd name="adj2" fmla="val 21572834"/>
                </a:avLst>
              </a:prstGeom>
              <a:ln w="19050">
                <a:solidFill>
                  <a:srgbClr val="ED8B00"/>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8" name="直線コネクタ 37">
                <a:extLst>
                  <a:ext uri="{FF2B5EF4-FFF2-40B4-BE49-F238E27FC236}">
                    <a16:creationId xmlns:a16="http://schemas.microsoft.com/office/drawing/2014/main" id="{ACE79411-F57D-F2BE-67A1-CBD763DFD875}"/>
                  </a:ext>
                </a:extLst>
              </p:cNvPr>
              <p:cNvCxnSpPr>
                <a:cxnSpLocks/>
              </p:cNvCxnSpPr>
              <p:nvPr/>
            </p:nvCxnSpPr>
            <p:spPr bwMode="gray">
              <a:xfrm>
                <a:off x="3278485" y="5527597"/>
                <a:ext cx="0" cy="101182"/>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0BA25281-688B-162C-7242-D0A9B1629EAD}"/>
                  </a:ext>
                </a:extLst>
              </p:cNvPr>
              <p:cNvCxnSpPr>
                <a:cxnSpLocks/>
              </p:cNvCxnSpPr>
              <p:nvPr/>
            </p:nvCxnSpPr>
            <p:spPr bwMode="gray">
              <a:xfrm>
                <a:off x="4562261" y="5527597"/>
                <a:ext cx="0" cy="101182"/>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sp>
        <p:nvSpPr>
          <p:cNvPr id="23" name="正方形/長方形 22">
            <a:extLst>
              <a:ext uri="{FF2B5EF4-FFF2-40B4-BE49-F238E27FC236}">
                <a16:creationId xmlns:a16="http://schemas.microsoft.com/office/drawing/2014/main" id="{FD9F6756-74E4-2F47-424E-04B6E87E4BFB}"/>
              </a:ext>
            </a:extLst>
          </p:cNvPr>
          <p:cNvSpPr/>
          <p:nvPr/>
        </p:nvSpPr>
        <p:spPr bwMode="gray">
          <a:xfrm>
            <a:off x="1190495" y="4320834"/>
            <a:ext cx="105549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車速</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[km/h] </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1" name="正方形/長方形 30">
            <a:extLst>
              <a:ext uri="{FF2B5EF4-FFF2-40B4-BE49-F238E27FC236}">
                <a16:creationId xmlns:a16="http://schemas.microsoft.com/office/drawing/2014/main" id="{134625E9-EF57-E3D3-4E68-4A956A7A0283}"/>
              </a:ext>
            </a:extLst>
          </p:cNvPr>
          <p:cNvSpPr/>
          <p:nvPr/>
        </p:nvSpPr>
        <p:spPr bwMode="gray">
          <a:xfrm>
            <a:off x="965016" y="5002869"/>
            <a:ext cx="105549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xx</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2" name="正方形/長方形 31">
            <a:extLst>
              <a:ext uri="{FF2B5EF4-FFF2-40B4-BE49-F238E27FC236}">
                <a16:creationId xmlns:a16="http://schemas.microsoft.com/office/drawing/2014/main" id="{08936A9C-42E2-55B4-1B94-44EFE38254FB}"/>
              </a:ext>
            </a:extLst>
          </p:cNvPr>
          <p:cNvSpPr/>
          <p:nvPr/>
        </p:nvSpPr>
        <p:spPr bwMode="gray">
          <a:xfrm>
            <a:off x="2287990" y="5896030"/>
            <a:ext cx="105549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正方形/長方形 32">
            <a:extLst>
              <a:ext uri="{FF2B5EF4-FFF2-40B4-BE49-F238E27FC236}">
                <a16:creationId xmlns:a16="http://schemas.microsoft.com/office/drawing/2014/main" id="{C6B20C1C-0E0E-5356-BAEF-2A13B44D68D7}"/>
              </a:ext>
            </a:extLst>
          </p:cNvPr>
          <p:cNvSpPr/>
          <p:nvPr/>
        </p:nvSpPr>
        <p:spPr bwMode="gray">
          <a:xfrm>
            <a:off x="3285003" y="5896030"/>
            <a:ext cx="105549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4" name="正方形/長方形 33">
            <a:extLst>
              <a:ext uri="{FF2B5EF4-FFF2-40B4-BE49-F238E27FC236}">
                <a16:creationId xmlns:a16="http://schemas.microsoft.com/office/drawing/2014/main" id="{93A2C48A-17AB-007F-360B-E51FAD8BD873}"/>
              </a:ext>
            </a:extLst>
          </p:cNvPr>
          <p:cNvSpPr/>
          <p:nvPr/>
        </p:nvSpPr>
        <p:spPr bwMode="gray">
          <a:xfrm>
            <a:off x="3854944" y="5757815"/>
            <a:ext cx="105549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経路長</a:t>
            </a:r>
            <a:r>
              <a:rPr kumimoji="1" lang="en-US" altLang="ja-JP" sz="1200" dirty="0">
                <a:solidFill>
                  <a:prstClr val="black"/>
                </a:solidFill>
                <a:latin typeface="+mn-lt"/>
                <a:cs typeface="+mn-cs"/>
              </a:rPr>
              <a:t>[m]</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5" name="正方形/長方形 34">
            <a:extLst>
              <a:ext uri="{FF2B5EF4-FFF2-40B4-BE49-F238E27FC236}">
                <a16:creationId xmlns:a16="http://schemas.microsoft.com/office/drawing/2014/main" id="{A40C4B1B-E3B1-C1FF-3249-F13BDC4B2B27}"/>
              </a:ext>
            </a:extLst>
          </p:cNvPr>
          <p:cNvSpPr/>
          <p:nvPr/>
        </p:nvSpPr>
        <p:spPr bwMode="gray">
          <a:xfrm>
            <a:off x="2295497" y="6085030"/>
            <a:ext cx="105549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停止限界距離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9" name="正方形/長方形 38">
            <a:extLst>
              <a:ext uri="{FF2B5EF4-FFF2-40B4-BE49-F238E27FC236}">
                <a16:creationId xmlns:a16="http://schemas.microsoft.com/office/drawing/2014/main" id="{A2FD22AA-50AD-B862-9C1F-FFAAC34BD730}"/>
              </a:ext>
            </a:extLst>
          </p:cNvPr>
          <p:cNvSpPr/>
          <p:nvPr/>
        </p:nvSpPr>
        <p:spPr bwMode="gray">
          <a:xfrm>
            <a:off x="3253966" y="5372249"/>
            <a:ext cx="1752787"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srgbClr val="ED8B00"/>
                </a:solidFill>
                <a:latin typeface="+mn-lt"/>
                <a:cs typeface="+mn-cs"/>
              </a:rPr>
              <a:t>通常の減速</a:t>
            </a:r>
            <a:endParaRPr kumimoji="1" lang="en-US" altLang="ja-JP" sz="1200" dirty="0">
              <a:solidFill>
                <a:srgbClr val="ED8B00"/>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effectLst/>
                <a:uLnTx/>
                <a:uFillTx/>
                <a:latin typeface="+mn-lt"/>
                <a:ea typeface="+mn-ea"/>
                <a:cs typeface="+mn-cs"/>
              </a:rPr>
              <a:t>最大減速度 </a:t>
            </a:r>
            <a:r>
              <a:rPr kumimoji="1" lang="en-US" altLang="ja-JP" sz="1200" dirty="0">
                <a:latin typeface="+mn-lt"/>
                <a:cs typeface="+mn-cs"/>
              </a:rPr>
              <a:t>××[m/s^2]</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effectLst/>
                <a:uLnTx/>
                <a:uFillTx/>
                <a:latin typeface="+mn-lt"/>
                <a:ea typeface="+mn-ea"/>
                <a:cs typeface="+mn-cs"/>
              </a:rPr>
              <a:t>加加速度 </a:t>
            </a:r>
            <a:r>
              <a:rPr kumimoji="1" lang="en-US" altLang="ja-JP" sz="1200" b="0" i="0" u="none" strike="noStrike" kern="1200" cap="none" spc="0" normalizeH="0" baseline="0" noProof="0" dirty="0">
                <a:ln>
                  <a:noFill/>
                </a:ln>
                <a:effectLst/>
                <a:uLnTx/>
                <a:uFillTx/>
                <a:latin typeface="+mn-lt"/>
                <a:ea typeface="+mn-ea"/>
                <a:cs typeface="+mn-cs"/>
              </a:rPr>
              <a:t>××[m/s^3]</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srgbClr val="ED8B00"/>
              </a:solidFill>
              <a:effectLst/>
              <a:uLnTx/>
              <a:uFillTx/>
              <a:latin typeface="+mn-lt"/>
              <a:ea typeface="+mn-ea"/>
              <a:cs typeface="+mn-cs"/>
            </a:endParaRPr>
          </a:p>
        </p:txBody>
      </p:sp>
      <p:sp>
        <p:nvSpPr>
          <p:cNvPr id="41" name="正方形/長方形 40">
            <a:extLst>
              <a:ext uri="{FF2B5EF4-FFF2-40B4-BE49-F238E27FC236}">
                <a16:creationId xmlns:a16="http://schemas.microsoft.com/office/drawing/2014/main" id="{6D4DB34B-FAB4-75A6-039D-FA939395EC59}"/>
              </a:ext>
            </a:extLst>
          </p:cNvPr>
          <p:cNvSpPr/>
          <p:nvPr/>
        </p:nvSpPr>
        <p:spPr bwMode="gray">
          <a:xfrm>
            <a:off x="3253966" y="4685204"/>
            <a:ext cx="180325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rgbClr val="FF0000"/>
                </a:solidFill>
                <a:effectLst/>
                <a:uLnTx/>
                <a:uFillTx/>
                <a:latin typeface="+mn-lt"/>
                <a:ea typeface="+mn-ea"/>
                <a:cs typeface="+mn-cs"/>
              </a:rPr>
              <a:t>急減速</a:t>
            </a:r>
            <a:endParaRPr kumimoji="1" lang="en-US" altLang="ja-JP" sz="1200" b="0" i="0" u="none" strike="noStrike" kern="1200" cap="none" spc="0" normalizeH="0" baseline="0" noProof="0" dirty="0">
              <a:ln>
                <a:noFill/>
              </a:ln>
              <a:solidFill>
                <a:srgbClr val="FF0000"/>
              </a:solidFill>
              <a:effectLst/>
              <a:uLnTx/>
              <a:uFillTx/>
              <a:latin typeface="+mn-lt"/>
              <a:ea typeface="+mn-ea"/>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effectLst/>
                <a:uLnTx/>
                <a:uFillTx/>
                <a:latin typeface="+mn-lt"/>
                <a:ea typeface="+mn-ea"/>
                <a:cs typeface="+mn-cs"/>
              </a:rPr>
              <a:t>最大減速度 </a:t>
            </a:r>
            <a:r>
              <a:rPr kumimoji="1" lang="en-US" altLang="ja-JP" sz="1200" dirty="0">
                <a:latin typeface="+mn-lt"/>
                <a:cs typeface="+mn-cs"/>
              </a:rPr>
              <a:t>××[m/s^2]</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effectLst/>
                <a:uLnTx/>
                <a:uFillTx/>
                <a:latin typeface="+mn-lt"/>
                <a:ea typeface="+mn-ea"/>
                <a:cs typeface="+mn-cs"/>
              </a:rPr>
              <a:t>加加速度 </a:t>
            </a:r>
            <a:r>
              <a:rPr kumimoji="1" lang="en-US" altLang="ja-JP" sz="1200" b="0" i="0" u="none" strike="noStrike" kern="1200" cap="none" spc="0" normalizeH="0" baseline="0" noProof="0" dirty="0">
                <a:ln>
                  <a:noFill/>
                </a:ln>
                <a:effectLst/>
                <a:uLnTx/>
                <a:uFillTx/>
                <a:latin typeface="+mn-lt"/>
                <a:ea typeface="+mn-ea"/>
                <a:cs typeface="+mn-cs"/>
              </a:rPr>
              <a:t>××[m/s^3]</a:t>
            </a:r>
          </a:p>
        </p:txBody>
      </p:sp>
      <p:cxnSp>
        <p:nvCxnSpPr>
          <p:cNvPr id="51" name="直線矢印コネクタ 50">
            <a:extLst>
              <a:ext uri="{FF2B5EF4-FFF2-40B4-BE49-F238E27FC236}">
                <a16:creationId xmlns:a16="http://schemas.microsoft.com/office/drawing/2014/main" id="{D9B31641-616B-8AEB-C558-9A20C65B7CBA}"/>
              </a:ext>
            </a:extLst>
          </p:cNvPr>
          <p:cNvCxnSpPr>
            <a:cxnSpLocks/>
          </p:cNvCxnSpPr>
          <p:nvPr/>
        </p:nvCxnSpPr>
        <p:spPr bwMode="gray">
          <a:xfrm flipH="1">
            <a:off x="7141098" y="2709193"/>
            <a:ext cx="5916" cy="167279"/>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53" name="正方形/長方形 52">
            <a:extLst>
              <a:ext uri="{FF2B5EF4-FFF2-40B4-BE49-F238E27FC236}">
                <a16:creationId xmlns:a16="http://schemas.microsoft.com/office/drawing/2014/main" id="{3174770D-E8D1-9AF1-9CB0-8784E69B01A9}"/>
              </a:ext>
            </a:extLst>
          </p:cNvPr>
          <p:cNvSpPr/>
          <p:nvPr/>
        </p:nvSpPr>
        <p:spPr bwMode="gray">
          <a:xfrm>
            <a:off x="8570314" y="2299291"/>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latin typeface="+mn-lt"/>
                <a:cs typeface="+mn-cs"/>
              </a:rPr>
              <a:t>Yes</a:t>
            </a:r>
            <a:endParaRPr kumimoji="1" lang="en-US" altLang="ja-JP" sz="1200" b="0" i="0" u="none" strike="noStrike" kern="1200" cap="none" spc="0" normalizeH="0" baseline="0" noProof="0" dirty="0">
              <a:ln>
                <a:noFill/>
              </a:ln>
              <a:effectLst/>
              <a:uLnTx/>
              <a:uFillTx/>
              <a:latin typeface="+mn-lt"/>
              <a:ea typeface="+mn-ea"/>
              <a:cs typeface="+mn-cs"/>
            </a:endParaRPr>
          </a:p>
        </p:txBody>
      </p:sp>
      <p:cxnSp>
        <p:nvCxnSpPr>
          <p:cNvPr id="54" name="直線矢印コネクタ 53">
            <a:extLst>
              <a:ext uri="{FF2B5EF4-FFF2-40B4-BE49-F238E27FC236}">
                <a16:creationId xmlns:a16="http://schemas.microsoft.com/office/drawing/2014/main" id="{F06CA9BB-DC56-34B6-890A-0DFBE6D38D49}"/>
              </a:ext>
            </a:extLst>
          </p:cNvPr>
          <p:cNvCxnSpPr>
            <a:cxnSpLocks/>
            <a:stCxn id="10" idx="0"/>
            <a:endCxn id="61" idx="1"/>
          </p:cNvCxnSpPr>
          <p:nvPr/>
        </p:nvCxnSpPr>
        <p:spPr bwMode="gray">
          <a:xfrm>
            <a:off x="8553505" y="2523967"/>
            <a:ext cx="277643"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61" name="四角形: 角を丸くする 60">
            <a:extLst>
              <a:ext uri="{FF2B5EF4-FFF2-40B4-BE49-F238E27FC236}">
                <a16:creationId xmlns:a16="http://schemas.microsoft.com/office/drawing/2014/main" id="{1B6BD59D-BC02-15D6-53EF-F5A491EA6103}"/>
              </a:ext>
            </a:extLst>
          </p:cNvPr>
          <p:cNvSpPr/>
          <p:nvPr/>
        </p:nvSpPr>
        <p:spPr bwMode="gray">
          <a:xfrm>
            <a:off x="8831148" y="2379502"/>
            <a:ext cx="550397" cy="288929"/>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通過</a:t>
            </a:r>
          </a:p>
        </p:txBody>
      </p:sp>
      <p:sp>
        <p:nvSpPr>
          <p:cNvPr id="64" name="正方形/長方形 63">
            <a:extLst>
              <a:ext uri="{FF2B5EF4-FFF2-40B4-BE49-F238E27FC236}">
                <a16:creationId xmlns:a16="http://schemas.microsoft.com/office/drawing/2014/main" id="{AAF9C1A6-20A5-C5E8-0A5A-82BB87BEE3C2}"/>
              </a:ext>
            </a:extLst>
          </p:cNvPr>
          <p:cNvSpPr/>
          <p:nvPr/>
        </p:nvSpPr>
        <p:spPr bwMode="gray">
          <a:xfrm>
            <a:off x="7279060" y="2671253"/>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latin typeface="+mn-lt"/>
                <a:cs typeface="+mn-cs"/>
              </a:rPr>
              <a:t>No</a:t>
            </a:r>
            <a:endParaRPr kumimoji="1" lang="en-US" altLang="ja-JP" sz="1200" b="0" i="0" u="none" strike="noStrike" kern="1200" cap="none" spc="0" normalizeH="0" baseline="0" noProof="0" dirty="0">
              <a:ln>
                <a:noFill/>
              </a:ln>
              <a:effectLst/>
              <a:uLnTx/>
              <a:uFillTx/>
              <a:latin typeface="+mn-lt"/>
              <a:ea typeface="+mn-ea"/>
              <a:cs typeface="+mn-cs"/>
            </a:endParaRPr>
          </a:p>
        </p:txBody>
      </p:sp>
      <p:cxnSp>
        <p:nvCxnSpPr>
          <p:cNvPr id="71" name="コネクタ: カギ線 70">
            <a:extLst>
              <a:ext uri="{FF2B5EF4-FFF2-40B4-BE49-F238E27FC236}">
                <a16:creationId xmlns:a16="http://schemas.microsoft.com/office/drawing/2014/main" id="{5467A38D-7CD3-874F-F1BB-40BFCEEB46C5}"/>
              </a:ext>
            </a:extLst>
          </p:cNvPr>
          <p:cNvCxnSpPr>
            <a:cxnSpLocks/>
            <a:stCxn id="57" idx="0"/>
            <a:endCxn id="76" idx="0"/>
          </p:cNvCxnSpPr>
          <p:nvPr/>
        </p:nvCxnSpPr>
        <p:spPr bwMode="gray">
          <a:xfrm>
            <a:off x="8553505" y="3532392"/>
            <a:ext cx="16809" cy="611286"/>
          </a:xfrm>
          <a:prstGeom prst="bentConnector2">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76" name="四角形: 角を丸くする 75">
            <a:extLst>
              <a:ext uri="{FF2B5EF4-FFF2-40B4-BE49-F238E27FC236}">
                <a16:creationId xmlns:a16="http://schemas.microsoft.com/office/drawing/2014/main" id="{11C12B5B-B700-BB4C-A097-95C2D65A9F2F}"/>
              </a:ext>
            </a:extLst>
          </p:cNvPr>
          <p:cNvSpPr/>
          <p:nvPr/>
        </p:nvSpPr>
        <p:spPr bwMode="gray">
          <a:xfrm>
            <a:off x="8107932" y="4143678"/>
            <a:ext cx="924764" cy="288929"/>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急減速</a:t>
            </a:r>
          </a:p>
        </p:txBody>
      </p:sp>
      <p:sp>
        <p:nvSpPr>
          <p:cNvPr id="79" name="四角形: 角を丸くする 78">
            <a:extLst>
              <a:ext uri="{FF2B5EF4-FFF2-40B4-BE49-F238E27FC236}">
                <a16:creationId xmlns:a16="http://schemas.microsoft.com/office/drawing/2014/main" id="{7DF992FF-5B06-D820-5F69-5F609C8755BD}"/>
              </a:ext>
            </a:extLst>
          </p:cNvPr>
          <p:cNvSpPr/>
          <p:nvPr/>
        </p:nvSpPr>
        <p:spPr bwMode="gray">
          <a:xfrm>
            <a:off x="5152724" y="4168938"/>
            <a:ext cx="924764" cy="288929"/>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通常の</a:t>
            </a:r>
            <a:r>
              <a:rPr kumimoji="1" lang="ja-JP" altLang="en-US" sz="1200" b="0" i="0" u="none" strike="noStrike" kern="1200" cap="none" spc="0" normalizeH="0" baseline="0" noProof="0">
                <a:ln>
                  <a:noFill/>
                </a:ln>
                <a:solidFill>
                  <a:prstClr val="black"/>
                </a:solidFill>
                <a:effectLst/>
                <a:uLnTx/>
                <a:uFillTx/>
                <a:latin typeface="+mn-lt"/>
                <a:ea typeface="+mn-ea"/>
                <a:cs typeface="+mn-cs"/>
              </a:rPr>
              <a:t>減速</a:t>
            </a:r>
          </a:p>
        </p:txBody>
      </p:sp>
      <p:cxnSp>
        <p:nvCxnSpPr>
          <p:cNvPr id="87" name="コネクタ: カギ線 86">
            <a:extLst>
              <a:ext uri="{FF2B5EF4-FFF2-40B4-BE49-F238E27FC236}">
                <a16:creationId xmlns:a16="http://schemas.microsoft.com/office/drawing/2014/main" id="{BD430BA0-A815-0C63-BE3C-8B7C1AB2153C}"/>
              </a:ext>
            </a:extLst>
          </p:cNvPr>
          <p:cNvCxnSpPr>
            <a:cxnSpLocks/>
            <a:stCxn id="57" idx="3"/>
            <a:endCxn id="79" idx="0"/>
          </p:cNvCxnSpPr>
          <p:nvPr/>
        </p:nvCxnSpPr>
        <p:spPr bwMode="gray">
          <a:xfrm rot="10800000" flipV="1">
            <a:off x="5615107" y="3532392"/>
            <a:ext cx="38391" cy="636546"/>
          </a:xfrm>
          <a:prstGeom prst="bentConnector2">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90" name="正方形/長方形 89">
            <a:extLst>
              <a:ext uri="{FF2B5EF4-FFF2-40B4-BE49-F238E27FC236}">
                <a16:creationId xmlns:a16="http://schemas.microsoft.com/office/drawing/2014/main" id="{9E190D63-1CB0-D2A8-4283-0B99C8B16D9B}"/>
              </a:ext>
            </a:extLst>
          </p:cNvPr>
          <p:cNvSpPr/>
          <p:nvPr/>
        </p:nvSpPr>
        <p:spPr bwMode="gray">
          <a:xfrm>
            <a:off x="5373679" y="3492672"/>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latin typeface="+mn-lt"/>
                <a:cs typeface="+mn-cs"/>
              </a:rPr>
              <a:t>Yes</a:t>
            </a:r>
            <a:endParaRPr kumimoji="1" lang="en-US" altLang="ja-JP" sz="1200" b="0" i="0" u="none" strike="noStrike" kern="1200" cap="none" spc="0" normalizeH="0" baseline="0" noProof="0" dirty="0">
              <a:ln>
                <a:noFill/>
              </a:ln>
              <a:effectLst/>
              <a:uLnTx/>
              <a:uFillTx/>
              <a:latin typeface="+mn-lt"/>
              <a:ea typeface="+mn-ea"/>
              <a:cs typeface="+mn-cs"/>
            </a:endParaRPr>
          </a:p>
        </p:txBody>
      </p:sp>
      <p:sp>
        <p:nvSpPr>
          <p:cNvPr id="91" name="正方形/長方形 90">
            <a:extLst>
              <a:ext uri="{FF2B5EF4-FFF2-40B4-BE49-F238E27FC236}">
                <a16:creationId xmlns:a16="http://schemas.microsoft.com/office/drawing/2014/main" id="{608978FF-605F-FEF3-E849-19DA198BE68E}"/>
              </a:ext>
            </a:extLst>
          </p:cNvPr>
          <p:cNvSpPr/>
          <p:nvPr/>
        </p:nvSpPr>
        <p:spPr bwMode="gray">
          <a:xfrm>
            <a:off x="8616424" y="3474001"/>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effectLst/>
                <a:uLnTx/>
                <a:uFillTx/>
                <a:latin typeface="+mn-lt"/>
                <a:ea typeface="+mn-ea"/>
                <a:cs typeface="+mn-cs"/>
              </a:rPr>
              <a:t>No</a:t>
            </a:r>
          </a:p>
        </p:txBody>
      </p:sp>
      <p:sp>
        <p:nvSpPr>
          <p:cNvPr id="10" name="六角形 9">
            <a:extLst>
              <a:ext uri="{FF2B5EF4-FFF2-40B4-BE49-F238E27FC236}">
                <a16:creationId xmlns:a16="http://schemas.microsoft.com/office/drawing/2014/main" id="{DB2D3508-D863-CF6F-6ED4-DC8CC2E75A42}"/>
              </a:ext>
            </a:extLst>
          </p:cNvPr>
          <p:cNvSpPr/>
          <p:nvPr/>
        </p:nvSpPr>
        <p:spPr bwMode="gray">
          <a:xfrm>
            <a:off x="5653497" y="2381759"/>
            <a:ext cx="2900008" cy="284415"/>
          </a:xfrm>
          <a:prstGeom prst="hexagon">
            <a:avLst/>
          </a:prstGeom>
          <a:solidFill>
            <a:schemeClr val="bg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lIns="0" rIns="0" rtlCol="0" anchor="ctr"/>
          <a:lstStyle/>
          <a:p>
            <a:pPr algn="ctr"/>
            <a:r>
              <a:rPr kumimoji="1" lang="ja-JP" altLang="en-US" sz="1200"/>
              <a:t>障害物の大きさは</a:t>
            </a:r>
            <a:r>
              <a:rPr kumimoji="1" lang="en-US" altLang="ja-JP" sz="1200" dirty="0"/>
              <a:t>××cm</a:t>
            </a:r>
            <a:r>
              <a:rPr kumimoji="1" lang="ja-JP" altLang="en-US" sz="1200"/>
              <a:t>四方以下か？</a:t>
            </a:r>
          </a:p>
        </p:txBody>
      </p:sp>
      <p:sp>
        <p:nvSpPr>
          <p:cNvPr id="20" name="六角形 19">
            <a:extLst>
              <a:ext uri="{FF2B5EF4-FFF2-40B4-BE49-F238E27FC236}">
                <a16:creationId xmlns:a16="http://schemas.microsoft.com/office/drawing/2014/main" id="{2729DA1E-119D-FED4-801B-02F51ED456FC}"/>
              </a:ext>
            </a:extLst>
          </p:cNvPr>
          <p:cNvSpPr/>
          <p:nvPr/>
        </p:nvSpPr>
        <p:spPr bwMode="gray">
          <a:xfrm>
            <a:off x="5653497" y="2885798"/>
            <a:ext cx="2900008" cy="284415"/>
          </a:xfrm>
          <a:prstGeom prst="hexagon">
            <a:avLst/>
          </a:prstGeom>
          <a:solidFill>
            <a:schemeClr val="bg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lIns="0" rIns="0" rtlCol="0" anchor="ctr"/>
          <a:lstStyle/>
          <a:p>
            <a:pPr algn="ctr"/>
            <a:r>
              <a:rPr kumimoji="1" lang="ja-JP" altLang="en-US" sz="1200"/>
              <a:t>車線からはみ出さずに回避可能か？</a:t>
            </a:r>
          </a:p>
        </p:txBody>
      </p:sp>
      <p:sp>
        <p:nvSpPr>
          <p:cNvPr id="22" name="四角形: 角を丸くする 21">
            <a:extLst>
              <a:ext uri="{FF2B5EF4-FFF2-40B4-BE49-F238E27FC236}">
                <a16:creationId xmlns:a16="http://schemas.microsoft.com/office/drawing/2014/main" id="{DD32355B-CD72-1A51-7331-D97B124EFB12}"/>
              </a:ext>
            </a:extLst>
          </p:cNvPr>
          <p:cNvSpPr/>
          <p:nvPr/>
        </p:nvSpPr>
        <p:spPr bwMode="gray">
          <a:xfrm>
            <a:off x="8831148" y="2883540"/>
            <a:ext cx="550397" cy="288929"/>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回避</a:t>
            </a:r>
          </a:p>
        </p:txBody>
      </p:sp>
      <p:cxnSp>
        <p:nvCxnSpPr>
          <p:cNvPr id="42" name="直線矢印コネクタ 41">
            <a:extLst>
              <a:ext uri="{FF2B5EF4-FFF2-40B4-BE49-F238E27FC236}">
                <a16:creationId xmlns:a16="http://schemas.microsoft.com/office/drawing/2014/main" id="{85C8FFD5-6BC4-C17D-AAE3-15B0EE5823F6}"/>
              </a:ext>
            </a:extLst>
          </p:cNvPr>
          <p:cNvCxnSpPr>
            <a:cxnSpLocks/>
            <a:stCxn id="20" idx="0"/>
            <a:endCxn id="22" idx="1"/>
          </p:cNvCxnSpPr>
          <p:nvPr/>
        </p:nvCxnSpPr>
        <p:spPr bwMode="gray">
          <a:xfrm flipV="1">
            <a:off x="8553505" y="3028005"/>
            <a:ext cx="277643" cy="1"/>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45" name="正方形/長方形 44">
            <a:extLst>
              <a:ext uri="{FF2B5EF4-FFF2-40B4-BE49-F238E27FC236}">
                <a16:creationId xmlns:a16="http://schemas.microsoft.com/office/drawing/2014/main" id="{551C4A5F-22D5-D5FF-95F2-6E86EA9B587D}"/>
              </a:ext>
            </a:extLst>
          </p:cNvPr>
          <p:cNvSpPr/>
          <p:nvPr/>
        </p:nvSpPr>
        <p:spPr bwMode="gray">
          <a:xfrm>
            <a:off x="8570314" y="2792831"/>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latin typeface="+mn-lt"/>
                <a:cs typeface="+mn-cs"/>
              </a:rPr>
              <a:t>Yes</a:t>
            </a:r>
            <a:endParaRPr kumimoji="1" lang="en-US" altLang="ja-JP" sz="1200" b="0" i="0" u="none" strike="noStrike" kern="1200" cap="none" spc="0" normalizeH="0" baseline="0" noProof="0" dirty="0">
              <a:ln>
                <a:noFill/>
              </a:ln>
              <a:effectLst/>
              <a:uLnTx/>
              <a:uFillTx/>
              <a:latin typeface="+mn-lt"/>
              <a:ea typeface="+mn-ea"/>
              <a:cs typeface="+mn-cs"/>
            </a:endParaRPr>
          </a:p>
        </p:txBody>
      </p:sp>
      <p:sp>
        <p:nvSpPr>
          <p:cNvPr id="57" name="六角形 56">
            <a:extLst>
              <a:ext uri="{FF2B5EF4-FFF2-40B4-BE49-F238E27FC236}">
                <a16:creationId xmlns:a16="http://schemas.microsoft.com/office/drawing/2014/main" id="{48EBFAB4-3E4B-653F-DCF7-832AFD4FD6A1}"/>
              </a:ext>
            </a:extLst>
          </p:cNvPr>
          <p:cNvSpPr/>
          <p:nvPr/>
        </p:nvSpPr>
        <p:spPr bwMode="gray">
          <a:xfrm>
            <a:off x="5653497" y="3390184"/>
            <a:ext cx="2900008" cy="284415"/>
          </a:xfrm>
          <a:prstGeom prst="hexagon">
            <a:avLst/>
          </a:prstGeom>
          <a:solidFill>
            <a:schemeClr val="bg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lIns="0" rIns="0" rtlCol="0" anchor="ctr"/>
          <a:lstStyle/>
          <a:p>
            <a:pPr algn="ctr"/>
            <a:r>
              <a:rPr kumimoji="1" lang="ja-JP" altLang="en-US" sz="1200"/>
              <a:t>通常の減速で停止可能な距離か？</a:t>
            </a:r>
          </a:p>
        </p:txBody>
      </p:sp>
      <p:cxnSp>
        <p:nvCxnSpPr>
          <p:cNvPr id="62" name="直線矢印コネクタ 61">
            <a:extLst>
              <a:ext uri="{FF2B5EF4-FFF2-40B4-BE49-F238E27FC236}">
                <a16:creationId xmlns:a16="http://schemas.microsoft.com/office/drawing/2014/main" id="{90F4FA12-1F3B-B2B4-9B53-F5ACE942DE1A}"/>
              </a:ext>
            </a:extLst>
          </p:cNvPr>
          <p:cNvCxnSpPr>
            <a:cxnSpLocks/>
          </p:cNvCxnSpPr>
          <p:nvPr/>
        </p:nvCxnSpPr>
        <p:spPr bwMode="gray">
          <a:xfrm>
            <a:off x="7147014" y="3170213"/>
            <a:ext cx="0" cy="240599"/>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84" name="正方形/長方形 83">
            <a:extLst>
              <a:ext uri="{FF2B5EF4-FFF2-40B4-BE49-F238E27FC236}">
                <a16:creationId xmlns:a16="http://schemas.microsoft.com/office/drawing/2014/main" id="{C43EAFEF-B2EE-AAA3-4B69-2047FE8239B2}"/>
              </a:ext>
            </a:extLst>
          </p:cNvPr>
          <p:cNvSpPr/>
          <p:nvPr/>
        </p:nvSpPr>
        <p:spPr bwMode="gray">
          <a:xfrm>
            <a:off x="7279060" y="3158620"/>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latin typeface="+mn-lt"/>
                <a:cs typeface="+mn-cs"/>
              </a:rPr>
              <a:t>No</a:t>
            </a:r>
            <a:endParaRPr kumimoji="1" lang="en-US" altLang="ja-JP" sz="1200" b="0" i="0" u="none" strike="noStrike" kern="1200" cap="none" spc="0" normalizeH="0" baseline="0" noProof="0" dirty="0">
              <a:ln>
                <a:noFill/>
              </a:ln>
              <a:effectLst/>
              <a:uLnTx/>
              <a:uFillTx/>
              <a:latin typeface="+mn-lt"/>
              <a:ea typeface="+mn-ea"/>
              <a:cs typeface="+mn-cs"/>
            </a:endParaRPr>
          </a:p>
        </p:txBody>
      </p:sp>
      <p:sp>
        <p:nvSpPr>
          <p:cNvPr id="15" name="吹き出し: 四角形 14">
            <a:extLst>
              <a:ext uri="{FF2B5EF4-FFF2-40B4-BE49-F238E27FC236}">
                <a16:creationId xmlns:a16="http://schemas.microsoft.com/office/drawing/2014/main" id="{19194500-C2B1-0569-F25B-D27BDB7F093F}"/>
              </a:ext>
            </a:extLst>
          </p:cNvPr>
          <p:cNvSpPr/>
          <p:nvPr/>
        </p:nvSpPr>
        <p:spPr bwMode="gray">
          <a:xfrm>
            <a:off x="5012551" y="5440911"/>
            <a:ext cx="2244340" cy="833299"/>
          </a:xfrm>
          <a:prstGeom prst="wedgeRectCallout">
            <a:avLst>
              <a:gd name="adj1" fmla="val -58630"/>
              <a:gd name="adj2" fmla="val -20945"/>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schemeClr val="bg1"/>
                </a:solidFill>
                <a:latin typeface="+mn-lt"/>
                <a:cs typeface="+mn-cs"/>
              </a:rPr>
              <a:t>降雨、積雪などの環境条件により制動距離が変化する場合、</a:t>
            </a:r>
            <a:br>
              <a:rPr kumimoji="1" lang="en-US" altLang="ja-JP" sz="1200" dirty="0">
                <a:solidFill>
                  <a:schemeClr val="bg1"/>
                </a:solidFill>
                <a:latin typeface="+mn-lt"/>
                <a:cs typeface="+mn-cs"/>
              </a:rPr>
            </a:br>
            <a:r>
              <a:rPr kumimoji="1" lang="ja-JP" altLang="en-US" sz="1200">
                <a:solidFill>
                  <a:schemeClr val="bg1"/>
                </a:solidFill>
                <a:latin typeface="+mn-lt"/>
                <a:cs typeface="+mn-cs"/>
              </a:rPr>
              <a:t>そのケースも記載</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0468593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37</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3-(2). </a:t>
            </a:r>
            <a:r>
              <a:rPr lang="ja-JP" altLang="en-US">
                <a:latin typeface="+mn-ea"/>
              </a:rPr>
              <a:t>危険回避のための制御</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歩行者等の飛び出し検知制御</a:t>
            </a:r>
            <a:endParaRPr kumimoji="1" lang="en-US" altLang="ja-JP" sz="1400" b="1" dirty="0">
              <a:solidFill>
                <a:schemeClr val="bg1"/>
              </a:solidFill>
              <a:latin typeface="+mn-lt"/>
              <a:cs typeface="+mn-cs"/>
            </a:endParaRP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grpSp>
        <p:nvGrpSpPr>
          <p:cNvPr id="7" name="グループ化 6">
            <a:extLst>
              <a:ext uri="{FF2B5EF4-FFF2-40B4-BE49-F238E27FC236}">
                <a16:creationId xmlns:a16="http://schemas.microsoft.com/office/drawing/2014/main" id="{2F6B0BD0-7BBA-9E81-5185-B71AC57EADC3}"/>
              </a:ext>
            </a:extLst>
          </p:cNvPr>
          <p:cNvGrpSpPr/>
          <p:nvPr/>
        </p:nvGrpSpPr>
        <p:grpSpPr>
          <a:xfrm>
            <a:off x="1352495" y="1015999"/>
            <a:ext cx="8136506" cy="5292726"/>
            <a:chOff x="1352495" y="1015999"/>
            <a:chExt cx="8136506" cy="5292726"/>
          </a:xfrm>
        </p:grpSpPr>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362626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歩行者飛び出し検知の制御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歩行者</a:t>
              </a:r>
              <a:r>
                <a:rPr kumimoji="1" lang="en-US" altLang="ja-JP" sz="1100" dirty="0">
                  <a:solidFill>
                    <a:prstClr val="black"/>
                  </a:solidFill>
                  <a:latin typeface="+mn-lt"/>
                  <a:cs typeface="+mn-cs"/>
                </a:rPr>
                <a:t>/</a:t>
              </a:r>
              <a:r>
                <a:rPr kumimoji="1" lang="ja-JP" altLang="en-US" sz="1100">
                  <a:solidFill>
                    <a:prstClr val="black"/>
                  </a:solidFill>
                  <a:latin typeface="+mn-lt"/>
                  <a:cs typeface="+mn-cs"/>
                </a:rPr>
                <a:t>自転車の移動予測線を算出</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200">
                  <a:solidFill>
                    <a:prstClr val="black"/>
                  </a:solidFill>
                  <a:latin typeface="+mn-lt"/>
                  <a:cs typeface="+mn-cs"/>
                </a:rPr>
                <a:t>自社の経路</a:t>
              </a:r>
              <a:r>
                <a:rPr kumimoji="1" lang="en-US" altLang="ja-JP" sz="1200" dirty="0">
                  <a:solidFill>
                    <a:prstClr val="black"/>
                  </a:solidFill>
                  <a:latin typeface="+mn-lt"/>
                  <a:cs typeface="+mn-cs"/>
                </a:rPr>
                <a:t>/</a:t>
              </a:r>
              <a:r>
                <a:rPr kumimoji="1" lang="ja-JP" altLang="en-US" sz="1200">
                  <a:solidFill>
                    <a:prstClr val="black"/>
                  </a:solidFill>
                  <a:latin typeface="+mn-lt"/>
                  <a:cs typeface="+mn-cs"/>
                </a:rPr>
                <a:t>速度計画と照らし合わせ、衝突が予想される場合、衝突予測地点手前で停止する</a:t>
              </a: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200">
                  <a:solidFill>
                    <a:prstClr val="black"/>
                  </a:solidFill>
                  <a:latin typeface="+mn-lt"/>
                  <a:cs typeface="+mn-cs"/>
                </a:rPr>
                <a:t>ガードレール、生け垣などで車道と分断された位置に歩行者がいる場合、衝突予測は行わない</a:t>
              </a: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200">
                  <a:solidFill>
                    <a:prstClr val="black"/>
                  </a:solidFill>
                  <a:latin typeface="+mn-lt"/>
                  <a:cs typeface="+mn-cs"/>
                </a:rPr>
                <a:t>通常の減速で停止位置までに停止できない場合、急減速を行う</a:t>
              </a: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L="260550" lvl="1" defTabSz="990564" fontAlgn="auto">
                <a:spcBef>
                  <a:spcPts val="300"/>
                </a:spcBef>
                <a:spcAft>
                  <a:spcPts val="0"/>
                </a:spcAft>
                <a:buSzPct val="100000"/>
              </a:pP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2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b="1" dirty="0">
                <a:solidFill>
                  <a:prstClr val="black"/>
                </a:solidFill>
                <a:latin typeface="+mn-lt"/>
                <a:cs typeface="+mn-cs"/>
              </a:endParaRPr>
            </a:p>
          </p:txBody>
        </p:sp>
        <p:sp>
          <p:nvSpPr>
            <p:cNvPr id="4" name="正方形/長方形 3">
              <a:extLst>
                <a:ext uri="{FF2B5EF4-FFF2-40B4-BE49-F238E27FC236}">
                  <a16:creationId xmlns:a16="http://schemas.microsoft.com/office/drawing/2014/main" id="{B78CA1BA-E216-7B10-617F-CB867490525A}"/>
                </a:ext>
              </a:extLst>
            </p:cNvPr>
            <p:cNvSpPr/>
            <p:nvPr/>
          </p:nvSpPr>
          <p:spPr bwMode="gray">
            <a:xfrm>
              <a:off x="4927245" y="1015999"/>
              <a:ext cx="4561756"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grpSp>
      <p:sp>
        <p:nvSpPr>
          <p:cNvPr id="13" name="正方形/長方形 12">
            <a:extLst>
              <a:ext uri="{FF2B5EF4-FFF2-40B4-BE49-F238E27FC236}">
                <a16:creationId xmlns:a16="http://schemas.microsoft.com/office/drawing/2014/main" id="{7367D362-52C9-FD6F-0F6B-7A0B6D86E7C5}"/>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cxnSp>
        <p:nvCxnSpPr>
          <p:cNvPr id="56" name="直線コネクタ 55">
            <a:extLst>
              <a:ext uri="{FF2B5EF4-FFF2-40B4-BE49-F238E27FC236}">
                <a16:creationId xmlns:a16="http://schemas.microsoft.com/office/drawing/2014/main" id="{D4CDAC6D-E41E-DAC4-D53A-BD1DBFFA0599}"/>
              </a:ext>
            </a:extLst>
          </p:cNvPr>
          <p:cNvCxnSpPr>
            <a:cxnSpLocks/>
            <a:stCxn id="60" idx="3"/>
          </p:cNvCxnSpPr>
          <p:nvPr/>
        </p:nvCxnSpPr>
        <p:spPr bwMode="gray">
          <a:xfrm>
            <a:off x="2092594" y="4607265"/>
            <a:ext cx="1073030" cy="0"/>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9" name="四角形: 角を丸くする 58">
            <a:extLst>
              <a:ext uri="{FF2B5EF4-FFF2-40B4-BE49-F238E27FC236}">
                <a16:creationId xmlns:a16="http://schemas.microsoft.com/office/drawing/2014/main" id="{7BC5E3A0-BE00-004D-5A88-FC1ED67627D9}"/>
              </a:ext>
            </a:extLst>
          </p:cNvPr>
          <p:cNvSpPr/>
          <p:nvPr/>
        </p:nvSpPr>
        <p:spPr bwMode="gray">
          <a:xfrm>
            <a:off x="1874387" y="4533559"/>
            <a:ext cx="239016" cy="147403"/>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0" name="四角形: 角を丸くする 59">
            <a:extLst>
              <a:ext uri="{FF2B5EF4-FFF2-40B4-BE49-F238E27FC236}">
                <a16:creationId xmlns:a16="http://schemas.microsoft.com/office/drawing/2014/main" id="{48BC5999-7C2A-BAA3-B053-F739A43F3A85}"/>
              </a:ext>
            </a:extLst>
          </p:cNvPr>
          <p:cNvSpPr/>
          <p:nvPr/>
        </p:nvSpPr>
        <p:spPr bwMode="gray">
          <a:xfrm>
            <a:off x="1804988" y="4533559"/>
            <a:ext cx="287606" cy="147403"/>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3" name="フローチャート: 手作業 62">
            <a:extLst>
              <a:ext uri="{FF2B5EF4-FFF2-40B4-BE49-F238E27FC236}">
                <a16:creationId xmlns:a16="http://schemas.microsoft.com/office/drawing/2014/main" id="{E2A3DF94-F0B7-7692-2A89-D11DAE34E817}"/>
              </a:ext>
            </a:extLst>
          </p:cNvPr>
          <p:cNvSpPr/>
          <p:nvPr/>
        </p:nvSpPr>
        <p:spPr bwMode="gray">
          <a:xfrm flipH="1">
            <a:off x="2058047" y="4512823"/>
            <a:ext cx="15379" cy="20736"/>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5" name="フローチャート: 手作業 64">
            <a:extLst>
              <a:ext uri="{FF2B5EF4-FFF2-40B4-BE49-F238E27FC236}">
                <a16:creationId xmlns:a16="http://schemas.microsoft.com/office/drawing/2014/main" id="{15FC3462-2E06-B429-0021-2E9EA646DC4B}"/>
              </a:ext>
            </a:extLst>
          </p:cNvPr>
          <p:cNvSpPr/>
          <p:nvPr/>
        </p:nvSpPr>
        <p:spPr bwMode="gray">
          <a:xfrm rot="10800000" flipH="1">
            <a:off x="2058047" y="4685183"/>
            <a:ext cx="15379" cy="20736"/>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6" name="四角形: 角を丸くする 65">
            <a:extLst>
              <a:ext uri="{FF2B5EF4-FFF2-40B4-BE49-F238E27FC236}">
                <a16:creationId xmlns:a16="http://schemas.microsoft.com/office/drawing/2014/main" id="{5337DFF3-ECA0-77C2-0607-A9E111826BE3}"/>
              </a:ext>
            </a:extLst>
          </p:cNvPr>
          <p:cNvSpPr/>
          <p:nvPr/>
        </p:nvSpPr>
        <p:spPr bwMode="gray">
          <a:xfrm>
            <a:off x="1825797" y="4543927"/>
            <a:ext cx="57428" cy="126668"/>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7" name="平行四辺形 66">
            <a:extLst>
              <a:ext uri="{FF2B5EF4-FFF2-40B4-BE49-F238E27FC236}">
                <a16:creationId xmlns:a16="http://schemas.microsoft.com/office/drawing/2014/main" id="{53B60B50-2906-3D77-E853-F5D116466782}"/>
              </a:ext>
            </a:extLst>
          </p:cNvPr>
          <p:cNvSpPr/>
          <p:nvPr/>
        </p:nvSpPr>
        <p:spPr bwMode="gray">
          <a:xfrm>
            <a:off x="2092594" y="4663036"/>
            <a:ext cx="18583" cy="1537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8" name="平行四辺形 67">
            <a:extLst>
              <a:ext uri="{FF2B5EF4-FFF2-40B4-BE49-F238E27FC236}">
                <a16:creationId xmlns:a16="http://schemas.microsoft.com/office/drawing/2014/main" id="{9A3A28DB-4CF8-B4CD-31D2-823B95024B5F}"/>
              </a:ext>
            </a:extLst>
          </p:cNvPr>
          <p:cNvSpPr/>
          <p:nvPr/>
        </p:nvSpPr>
        <p:spPr bwMode="gray">
          <a:xfrm rot="10800000" flipH="1">
            <a:off x="2092594" y="4533558"/>
            <a:ext cx="18583" cy="1537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0" name="正方形/長方形 69">
            <a:extLst>
              <a:ext uri="{FF2B5EF4-FFF2-40B4-BE49-F238E27FC236}">
                <a16:creationId xmlns:a16="http://schemas.microsoft.com/office/drawing/2014/main" id="{FE66C401-AA67-E76F-21A9-478737DDAAB9}"/>
              </a:ext>
            </a:extLst>
          </p:cNvPr>
          <p:cNvSpPr/>
          <p:nvPr/>
        </p:nvSpPr>
        <p:spPr bwMode="gray">
          <a:xfrm>
            <a:off x="2638147" y="4093541"/>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停止位置</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72" name="直線コネクタ 71">
            <a:extLst>
              <a:ext uri="{FF2B5EF4-FFF2-40B4-BE49-F238E27FC236}">
                <a16:creationId xmlns:a16="http://schemas.microsoft.com/office/drawing/2014/main" id="{95807873-36A0-3D99-6C4C-42BF3B9C0A8D}"/>
              </a:ext>
            </a:extLst>
          </p:cNvPr>
          <p:cNvCxnSpPr>
            <a:cxnSpLocks/>
          </p:cNvCxnSpPr>
          <p:nvPr/>
        </p:nvCxnSpPr>
        <p:spPr bwMode="gray">
          <a:xfrm>
            <a:off x="3175335" y="4304360"/>
            <a:ext cx="0" cy="6219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8E42C9E4-D441-BEEC-7437-97868C1465F9}"/>
              </a:ext>
            </a:extLst>
          </p:cNvPr>
          <p:cNvCxnSpPr>
            <a:cxnSpLocks/>
          </p:cNvCxnSpPr>
          <p:nvPr/>
        </p:nvCxnSpPr>
        <p:spPr bwMode="gray">
          <a:xfrm>
            <a:off x="1804988" y="4377462"/>
            <a:ext cx="222850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72FCCB36-1B0C-DD71-7F86-620D23F8C078}"/>
              </a:ext>
            </a:extLst>
          </p:cNvPr>
          <p:cNvCxnSpPr>
            <a:cxnSpLocks/>
          </p:cNvCxnSpPr>
          <p:nvPr/>
        </p:nvCxnSpPr>
        <p:spPr bwMode="gray">
          <a:xfrm>
            <a:off x="1804988" y="4841289"/>
            <a:ext cx="222850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Graphic 4">
            <a:extLst>
              <a:ext uri="{FF2B5EF4-FFF2-40B4-BE49-F238E27FC236}">
                <a16:creationId xmlns:a16="http://schemas.microsoft.com/office/drawing/2014/main" id="{2C078836-4BB1-F2AB-2243-036CFE2B4584}"/>
              </a:ext>
            </a:extLst>
          </p:cNvPr>
          <p:cNvSpPr/>
          <p:nvPr/>
        </p:nvSpPr>
        <p:spPr bwMode="gray">
          <a:xfrm flipH="1">
            <a:off x="3979178" y="3967152"/>
            <a:ext cx="66570" cy="55642"/>
          </a:xfrm>
          <a:custGeom>
            <a:avLst/>
            <a:gdLst>
              <a:gd name="connsiteX0" fmla="*/ 21087 w 42173"/>
              <a:gd name="connsiteY0" fmla="*/ 42134 h 42134"/>
              <a:gd name="connsiteX1" fmla="*/ 42174 w 42173"/>
              <a:gd name="connsiteY1" fmla="*/ 21067 h 42134"/>
              <a:gd name="connsiteX2" fmla="*/ 21087 w 42173"/>
              <a:gd name="connsiteY2" fmla="*/ 0 h 42134"/>
              <a:gd name="connsiteX3" fmla="*/ 0 w 42173"/>
              <a:gd name="connsiteY3" fmla="*/ 21067 h 42134"/>
              <a:gd name="connsiteX4" fmla="*/ 0 w 42173"/>
              <a:gd name="connsiteY4" fmla="*/ 21067 h 42134"/>
              <a:gd name="connsiteX5" fmla="*/ 21087 w 42173"/>
              <a:gd name="connsiteY5" fmla="*/ 42134 h 42134"/>
              <a:gd name="connsiteX6" fmla="*/ 21087 w 42173"/>
              <a:gd name="connsiteY6" fmla="*/ 12768 h 42134"/>
              <a:gd name="connsiteX7" fmla="*/ 29394 w 42173"/>
              <a:gd name="connsiteY7" fmla="*/ 21067 h 42134"/>
              <a:gd name="connsiteX8" fmla="*/ 21087 w 42173"/>
              <a:gd name="connsiteY8" fmla="*/ 29366 h 42134"/>
              <a:gd name="connsiteX9" fmla="*/ 12780 w 42173"/>
              <a:gd name="connsiteY9" fmla="*/ 21067 h 42134"/>
              <a:gd name="connsiteX10" fmla="*/ 12780 w 42173"/>
              <a:gd name="connsiteY10" fmla="*/ 21067 h 42134"/>
              <a:gd name="connsiteX11" fmla="*/ 21087 w 42173"/>
              <a:gd name="connsiteY11" fmla="*/ 12768 h 4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2173" h="42134">
                <a:moveTo>
                  <a:pt x="21087" y="42134"/>
                </a:moveTo>
                <a:cubicBezTo>
                  <a:pt x="32589" y="42134"/>
                  <a:pt x="42174" y="32558"/>
                  <a:pt x="42174" y="21067"/>
                </a:cubicBezTo>
                <a:cubicBezTo>
                  <a:pt x="42174" y="9576"/>
                  <a:pt x="32589" y="0"/>
                  <a:pt x="21087" y="0"/>
                </a:cubicBezTo>
                <a:cubicBezTo>
                  <a:pt x="9585" y="0"/>
                  <a:pt x="0" y="9576"/>
                  <a:pt x="0" y="21067"/>
                </a:cubicBezTo>
                <a:cubicBezTo>
                  <a:pt x="0" y="21067"/>
                  <a:pt x="0" y="21067"/>
                  <a:pt x="0" y="21067"/>
                </a:cubicBezTo>
                <a:cubicBezTo>
                  <a:pt x="0" y="32558"/>
                  <a:pt x="9585" y="42134"/>
                  <a:pt x="21087" y="42134"/>
                </a:cubicBezTo>
                <a:close/>
                <a:moveTo>
                  <a:pt x="21087" y="12768"/>
                </a:moveTo>
                <a:cubicBezTo>
                  <a:pt x="25560" y="12768"/>
                  <a:pt x="29394" y="16598"/>
                  <a:pt x="29394" y="21067"/>
                </a:cubicBezTo>
                <a:cubicBezTo>
                  <a:pt x="29394" y="25536"/>
                  <a:pt x="25560" y="29366"/>
                  <a:pt x="21087" y="29366"/>
                </a:cubicBezTo>
                <a:cubicBezTo>
                  <a:pt x="16614" y="29366"/>
                  <a:pt x="12780" y="25536"/>
                  <a:pt x="12780" y="21067"/>
                </a:cubicBezTo>
                <a:cubicBezTo>
                  <a:pt x="12780" y="21067"/>
                  <a:pt x="12780" y="21067"/>
                  <a:pt x="12780" y="21067"/>
                </a:cubicBezTo>
                <a:cubicBezTo>
                  <a:pt x="12780" y="16598"/>
                  <a:pt x="16614" y="12768"/>
                  <a:pt x="21087" y="12768"/>
                </a:cubicBez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78" name="Graphic 4">
            <a:extLst>
              <a:ext uri="{FF2B5EF4-FFF2-40B4-BE49-F238E27FC236}">
                <a16:creationId xmlns:a16="http://schemas.microsoft.com/office/drawing/2014/main" id="{46A46452-8AB0-494E-9ECF-FF41587382D6}"/>
              </a:ext>
            </a:extLst>
          </p:cNvPr>
          <p:cNvSpPr/>
          <p:nvPr/>
        </p:nvSpPr>
        <p:spPr bwMode="gray">
          <a:xfrm flipH="1">
            <a:off x="3944728" y="4035440"/>
            <a:ext cx="124218" cy="221728"/>
          </a:xfrm>
          <a:custGeom>
            <a:avLst/>
            <a:gdLst>
              <a:gd name="connsiteX0" fmla="*/ 70289 w 78694"/>
              <a:gd name="connsiteY0" fmla="*/ 105974 h 167898"/>
              <a:gd name="connsiteX1" fmla="*/ 42174 w 78694"/>
              <a:gd name="connsiteY1" fmla="*/ 70862 h 167898"/>
              <a:gd name="connsiteX2" fmla="*/ 42174 w 78694"/>
              <a:gd name="connsiteY2" fmla="*/ 6384 h 167898"/>
              <a:gd name="connsiteX3" fmla="*/ 35784 w 78694"/>
              <a:gd name="connsiteY3" fmla="*/ 0 h 167898"/>
              <a:gd name="connsiteX4" fmla="*/ 31950 w 78694"/>
              <a:gd name="connsiteY4" fmla="*/ 1277 h 167898"/>
              <a:gd name="connsiteX5" fmla="*/ 2556 w 78694"/>
              <a:gd name="connsiteY5" fmla="*/ 23621 h 167898"/>
              <a:gd name="connsiteX6" fmla="*/ 0 w 78694"/>
              <a:gd name="connsiteY6" fmla="*/ 28728 h 167898"/>
              <a:gd name="connsiteX7" fmla="*/ 0 w 78694"/>
              <a:gd name="connsiteY7" fmla="*/ 80438 h 167898"/>
              <a:gd name="connsiteX8" fmla="*/ 6390 w 78694"/>
              <a:gd name="connsiteY8" fmla="*/ 86822 h 167898"/>
              <a:gd name="connsiteX9" fmla="*/ 12780 w 78694"/>
              <a:gd name="connsiteY9" fmla="*/ 80438 h 167898"/>
              <a:gd name="connsiteX10" fmla="*/ 12780 w 78694"/>
              <a:gd name="connsiteY10" fmla="*/ 31920 h 167898"/>
              <a:gd name="connsiteX11" fmla="*/ 29394 w 78694"/>
              <a:gd name="connsiteY11" fmla="*/ 19152 h 167898"/>
              <a:gd name="connsiteX12" fmla="*/ 29394 w 78694"/>
              <a:gd name="connsiteY12" fmla="*/ 72777 h 167898"/>
              <a:gd name="connsiteX13" fmla="*/ 30672 w 78694"/>
              <a:gd name="connsiteY13" fmla="*/ 76608 h 167898"/>
              <a:gd name="connsiteX14" fmla="*/ 59426 w 78694"/>
              <a:gd name="connsiteY14" fmla="*/ 112358 h 167898"/>
              <a:gd name="connsiteX15" fmla="*/ 66456 w 78694"/>
              <a:gd name="connsiteY15" fmla="*/ 162153 h 167898"/>
              <a:gd name="connsiteX16" fmla="*/ 72845 w 78694"/>
              <a:gd name="connsiteY16" fmla="*/ 167899 h 167898"/>
              <a:gd name="connsiteX17" fmla="*/ 73484 w 78694"/>
              <a:gd name="connsiteY17" fmla="*/ 167899 h 167898"/>
              <a:gd name="connsiteX18" fmla="*/ 78596 w 78694"/>
              <a:gd name="connsiteY18" fmla="*/ 160876 h 167898"/>
              <a:gd name="connsiteX19" fmla="*/ 71567 w 78694"/>
              <a:gd name="connsiteY19" fmla="*/ 109166 h 167898"/>
              <a:gd name="connsiteX20" fmla="*/ 70289 w 78694"/>
              <a:gd name="connsiteY20" fmla="*/ 105974 h 167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8694" h="167898">
                <a:moveTo>
                  <a:pt x="70289" y="105974"/>
                </a:moveTo>
                <a:lnTo>
                  <a:pt x="42174" y="70862"/>
                </a:lnTo>
                <a:lnTo>
                  <a:pt x="42174" y="6384"/>
                </a:lnTo>
                <a:cubicBezTo>
                  <a:pt x="42174" y="2554"/>
                  <a:pt x="38979" y="0"/>
                  <a:pt x="35784" y="0"/>
                </a:cubicBezTo>
                <a:cubicBezTo>
                  <a:pt x="34506" y="0"/>
                  <a:pt x="33228" y="638"/>
                  <a:pt x="31950" y="1277"/>
                </a:cubicBezTo>
                <a:lnTo>
                  <a:pt x="2556" y="23621"/>
                </a:lnTo>
                <a:cubicBezTo>
                  <a:pt x="639" y="24897"/>
                  <a:pt x="0" y="26813"/>
                  <a:pt x="0" y="28728"/>
                </a:cubicBezTo>
                <a:lnTo>
                  <a:pt x="0" y="80438"/>
                </a:lnTo>
                <a:cubicBezTo>
                  <a:pt x="0" y="84269"/>
                  <a:pt x="2556" y="86822"/>
                  <a:pt x="6390" y="86822"/>
                </a:cubicBezTo>
                <a:cubicBezTo>
                  <a:pt x="10224" y="86822"/>
                  <a:pt x="12780" y="84269"/>
                  <a:pt x="12780" y="80438"/>
                </a:cubicBezTo>
                <a:lnTo>
                  <a:pt x="12780" y="31920"/>
                </a:lnTo>
                <a:lnTo>
                  <a:pt x="29394" y="19152"/>
                </a:lnTo>
                <a:lnTo>
                  <a:pt x="29394" y="72777"/>
                </a:lnTo>
                <a:cubicBezTo>
                  <a:pt x="29394" y="74054"/>
                  <a:pt x="30033" y="75331"/>
                  <a:pt x="30672" y="76608"/>
                </a:cubicBezTo>
                <a:lnTo>
                  <a:pt x="59426" y="112358"/>
                </a:lnTo>
                <a:lnTo>
                  <a:pt x="66456" y="162153"/>
                </a:lnTo>
                <a:cubicBezTo>
                  <a:pt x="67094" y="165345"/>
                  <a:pt x="69650" y="167899"/>
                  <a:pt x="72845" y="167899"/>
                </a:cubicBezTo>
                <a:lnTo>
                  <a:pt x="73484" y="167899"/>
                </a:lnTo>
                <a:cubicBezTo>
                  <a:pt x="76679" y="167260"/>
                  <a:pt x="79235" y="164068"/>
                  <a:pt x="78596" y="160876"/>
                </a:cubicBezTo>
                <a:lnTo>
                  <a:pt x="71567" y="109166"/>
                </a:lnTo>
                <a:cubicBezTo>
                  <a:pt x="71567" y="107889"/>
                  <a:pt x="70929" y="106613"/>
                  <a:pt x="70289" y="105974"/>
                </a:cubicBez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80" name="Graphic 4">
            <a:extLst>
              <a:ext uri="{FF2B5EF4-FFF2-40B4-BE49-F238E27FC236}">
                <a16:creationId xmlns:a16="http://schemas.microsoft.com/office/drawing/2014/main" id="{065FE480-D2E6-3713-BB49-9BF8A5D102EC}"/>
              </a:ext>
            </a:extLst>
          </p:cNvPr>
          <p:cNvSpPr/>
          <p:nvPr/>
        </p:nvSpPr>
        <p:spPr bwMode="gray">
          <a:xfrm flipH="1">
            <a:off x="4014739" y="4172235"/>
            <a:ext cx="78157" cy="84935"/>
          </a:xfrm>
          <a:custGeom>
            <a:avLst/>
            <a:gdLst>
              <a:gd name="connsiteX0" fmla="*/ 38176 w 49514"/>
              <a:gd name="connsiteY0" fmla="*/ 2390 h 64315"/>
              <a:gd name="connsiteX1" fmla="*/ 1114 w 49514"/>
              <a:gd name="connsiteY1" fmla="*/ 54101 h 64315"/>
              <a:gd name="connsiteX2" fmla="*/ 2393 w 49514"/>
              <a:gd name="connsiteY2" fmla="*/ 63038 h 64315"/>
              <a:gd name="connsiteX3" fmla="*/ 6227 w 49514"/>
              <a:gd name="connsiteY3" fmla="*/ 64315 h 64315"/>
              <a:gd name="connsiteX4" fmla="*/ 11339 w 49514"/>
              <a:gd name="connsiteY4" fmla="*/ 61761 h 64315"/>
              <a:gd name="connsiteX5" fmla="*/ 48400 w 49514"/>
              <a:gd name="connsiteY5" fmla="*/ 10051 h 64315"/>
              <a:gd name="connsiteX6" fmla="*/ 47122 w 49514"/>
              <a:gd name="connsiteY6" fmla="*/ 1114 h 64315"/>
              <a:gd name="connsiteX7" fmla="*/ 38176 w 49514"/>
              <a:gd name="connsiteY7" fmla="*/ 2390 h 64315"/>
              <a:gd name="connsiteX8" fmla="*/ 38176 w 49514"/>
              <a:gd name="connsiteY8" fmla="*/ 2390 h 64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514" h="64315">
                <a:moveTo>
                  <a:pt x="38176" y="2390"/>
                </a:moveTo>
                <a:lnTo>
                  <a:pt x="1114" y="54101"/>
                </a:lnTo>
                <a:cubicBezTo>
                  <a:pt x="-802" y="56654"/>
                  <a:pt x="-163" y="61123"/>
                  <a:pt x="2393" y="63038"/>
                </a:cubicBezTo>
                <a:cubicBezTo>
                  <a:pt x="3671" y="63677"/>
                  <a:pt x="4949" y="64315"/>
                  <a:pt x="6227" y="64315"/>
                </a:cubicBezTo>
                <a:cubicBezTo>
                  <a:pt x="8144" y="64315"/>
                  <a:pt x="10061" y="63038"/>
                  <a:pt x="11339" y="61761"/>
                </a:cubicBezTo>
                <a:lnTo>
                  <a:pt x="48400" y="10051"/>
                </a:lnTo>
                <a:cubicBezTo>
                  <a:pt x="50317" y="6859"/>
                  <a:pt x="49678" y="3029"/>
                  <a:pt x="47122" y="1114"/>
                </a:cubicBezTo>
                <a:cubicBezTo>
                  <a:pt x="44566" y="-802"/>
                  <a:pt x="40093" y="-163"/>
                  <a:pt x="38176" y="2390"/>
                </a:cubicBezTo>
                <a:lnTo>
                  <a:pt x="38176" y="2390"/>
                </a:ln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81" name="Graphic 4">
            <a:extLst>
              <a:ext uri="{FF2B5EF4-FFF2-40B4-BE49-F238E27FC236}">
                <a16:creationId xmlns:a16="http://schemas.microsoft.com/office/drawing/2014/main" id="{27A8C53C-10BF-C6D6-E5DE-65ECCA3FD4BE}"/>
              </a:ext>
            </a:extLst>
          </p:cNvPr>
          <p:cNvSpPr/>
          <p:nvPr/>
        </p:nvSpPr>
        <p:spPr bwMode="gray">
          <a:xfrm flipH="1">
            <a:off x="3943876" y="4103730"/>
            <a:ext cx="32275" cy="26977"/>
          </a:xfrm>
          <a:custGeom>
            <a:avLst/>
            <a:gdLst>
              <a:gd name="connsiteX0" fmla="*/ 10863 w 20447"/>
              <a:gd name="connsiteY0" fmla="*/ 1915 h 20428"/>
              <a:gd name="connsiteX1" fmla="*/ 1917 w 20447"/>
              <a:gd name="connsiteY1" fmla="*/ 1915 h 20428"/>
              <a:gd name="connsiteX2" fmla="*/ 1917 w 20447"/>
              <a:gd name="connsiteY2" fmla="*/ 1915 h 20428"/>
              <a:gd name="connsiteX3" fmla="*/ 1917 w 20447"/>
              <a:gd name="connsiteY3" fmla="*/ 10853 h 20428"/>
              <a:gd name="connsiteX4" fmla="*/ 9585 w 20447"/>
              <a:gd name="connsiteY4" fmla="*/ 18514 h 20428"/>
              <a:gd name="connsiteX5" fmla="*/ 14058 w 20447"/>
              <a:gd name="connsiteY5" fmla="*/ 20429 h 20428"/>
              <a:gd name="connsiteX6" fmla="*/ 18531 w 20447"/>
              <a:gd name="connsiteY6" fmla="*/ 18514 h 20428"/>
              <a:gd name="connsiteX7" fmla="*/ 18531 w 20447"/>
              <a:gd name="connsiteY7" fmla="*/ 9576 h 20428"/>
              <a:gd name="connsiteX8" fmla="*/ 10863 w 20447"/>
              <a:gd name="connsiteY8" fmla="*/ 1915 h 20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447" h="20428">
                <a:moveTo>
                  <a:pt x="10863" y="1915"/>
                </a:moveTo>
                <a:cubicBezTo>
                  <a:pt x="8307" y="-638"/>
                  <a:pt x="4473" y="-638"/>
                  <a:pt x="1917" y="1915"/>
                </a:cubicBezTo>
                <a:cubicBezTo>
                  <a:pt x="1917" y="1915"/>
                  <a:pt x="1917" y="1915"/>
                  <a:pt x="1917" y="1915"/>
                </a:cubicBezTo>
                <a:cubicBezTo>
                  <a:pt x="-639" y="4469"/>
                  <a:pt x="-639" y="8299"/>
                  <a:pt x="1917" y="10853"/>
                </a:cubicBezTo>
                <a:lnTo>
                  <a:pt x="9585" y="18514"/>
                </a:lnTo>
                <a:cubicBezTo>
                  <a:pt x="10863" y="19790"/>
                  <a:pt x="12141" y="20429"/>
                  <a:pt x="14058" y="20429"/>
                </a:cubicBezTo>
                <a:cubicBezTo>
                  <a:pt x="15975" y="20429"/>
                  <a:pt x="17253" y="19790"/>
                  <a:pt x="18531" y="18514"/>
                </a:cubicBezTo>
                <a:cubicBezTo>
                  <a:pt x="21087" y="15960"/>
                  <a:pt x="21087" y="12130"/>
                  <a:pt x="18531" y="9576"/>
                </a:cubicBezTo>
                <a:lnTo>
                  <a:pt x="10863" y="1915"/>
                </a:ln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82" name="正方形/長方形 81">
            <a:extLst>
              <a:ext uri="{FF2B5EF4-FFF2-40B4-BE49-F238E27FC236}">
                <a16:creationId xmlns:a16="http://schemas.microsoft.com/office/drawing/2014/main" id="{C8BA76E7-874F-E243-CFBF-48B5318604EB}"/>
              </a:ext>
            </a:extLst>
          </p:cNvPr>
          <p:cNvSpPr/>
          <p:nvPr/>
        </p:nvSpPr>
        <p:spPr bwMode="gray">
          <a:xfrm>
            <a:off x="3995479" y="4639721"/>
            <a:ext cx="767461" cy="24201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1</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8" name="円弧 87">
            <a:extLst>
              <a:ext uri="{FF2B5EF4-FFF2-40B4-BE49-F238E27FC236}">
                <a16:creationId xmlns:a16="http://schemas.microsoft.com/office/drawing/2014/main" id="{ABDF3CBB-78E3-1367-AA7B-92F6418D6026}"/>
              </a:ext>
            </a:extLst>
          </p:cNvPr>
          <p:cNvSpPr/>
          <p:nvPr/>
        </p:nvSpPr>
        <p:spPr bwMode="gray">
          <a:xfrm rot="9323528" flipV="1">
            <a:off x="3683005" y="4111774"/>
            <a:ext cx="521470" cy="169330"/>
          </a:xfrm>
          <a:prstGeom prst="arc">
            <a:avLst>
              <a:gd name="adj1" fmla="val 16200000"/>
              <a:gd name="adj2" fmla="val 21496755"/>
            </a:avLst>
          </a:prstGeom>
          <a:ln w="190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9" name="円弧 88">
            <a:extLst>
              <a:ext uri="{FF2B5EF4-FFF2-40B4-BE49-F238E27FC236}">
                <a16:creationId xmlns:a16="http://schemas.microsoft.com/office/drawing/2014/main" id="{629F7D70-B6C0-00FD-1B88-E09FCA49B40E}"/>
              </a:ext>
            </a:extLst>
          </p:cNvPr>
          <p:cNvSpPr/>
          <p:nvPr/>
        </p:nvSpPr>
        <p:spPr bwMode="gray">
          <a:xfrm rot="20173897" flipV="1">
            <a:off x="3203845" y="4312403"/>
            <a:ext cx="521470" cy="158529"/>
          </a:xfrm>
          <a:prstGeom prst="arc">
            <a:avLst>
              <a:gd name="adj1" fmla="val 16200000"/>
              <a:gd name="adj2" fmla="val 21496755"/>
            </a:avLst>
          </a:prstGeom>
          <a:ln w="19050">
            <a:solidFill>
              <a:schemeClr val="tx1"/>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9" name="Graphic 4">
            <a:extLst>
              <a:ext uri="{FF2B5EF4-FFF2-40B4-BE49-F238E27FC236}">
                <a16:creationId xmlns:a16="http://schemas.microsoft.com/office/drawing/2014/main" id="{00BC0A5D-51AB-A715-4A1B-4EBA36AA54C9}"/>
              </a:ext>
            </a:extLst>
          </p:cNvPr>
          <p:cNvSpPr/>
          <p:nvPr/>
        </p:nvSpPr>
        <p:spPr bwMode="gray">
          <a:xfrm flipH="1">
            <a:off x="3383764" y="4324797"/>
            <a:ext cx="66570" cy="55642"/>
          </a:xfrm>
          <a:custGeom>
            <a:avLst/>
            <a:gdLst>
              <a:gd name="connsiteX0" fmla="*/ 21087 w 42173"/>
              <a:gd name="connsiteY0" fmla="*/ 42134 h 42134"/>
              <a:gd name="connsiteX1" fmla="*/ 42174 w 42173"/>
              <a:gd name="connsiteY1" fmla="*/ 21067 h 42134"/>
              <a:gd name="connsiteX2" fmla="*/ 21087 w 42173"/>
              <a:gd name="connsiteY2" fmla="*/ 0 h 42134"/>
              <a:gd name="connsiteX3" fmla="*/ 0 w 42173"/>
              <a:gd name="connsiteY3" fmla="*/ 21067 h 42134"/>
              <a:gd name="connsiteX4" fmla="*/ 0 w 42173"/>
              <a:gd name="connsiteY4" fmla="*/ 21067 h 42134"/>
              <a:gd name="connsiteX5" fmla="*/ 21087 w 42173"/>
              <a:gd name="connsiteY5" fmla="*/ 42134 h 42134"/>
              <a:gd name="connsiteX6" fmla="*/ 21087 w 42173"/>
              <a:gd name="connsiteY6" fmla="*/ 12768 h 42134"/>
              <a:gd name="connsiteX7" fmla="*/ 29394 w 42173"/>
              <a:gd name="connsiteY7" fmla="*/ 21067 h 42134"/>
              <a:gd name="connsiteX8" fmla="*/ 21087 w 42173"/>
              <a:gd name="connsiteY8" fmla="*/ 29366 h 42134"/>
              <a:gd name="connsiteX9" fmla="*/ 12780 w 42173"/>
              <a:gd name="connsiteY9" fmla="*/ 21067 h 42134"/>
              <a:gd name="connsiteX10" fmla="*/ 12780 w 42173"/>
              <a:gd name="connsiteY10" fmla="*/ 21067 h 42134"/>
              <a:gd name="connsiteX11" fmla="*/ 21087 w 42173"/>
              <a:gd name="connsiteY11" fmla="*/ 12768 h 4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2173" h="42134">
                <a:moveTo>
                  <a:pt x="21087" y="42134"/>
                </a:moveTo>
                <a:cubicBezTo>
                  <a:pt x="32589" y="42134"/>
                  <a:pt x="42174" y="32558"/>
                  <a:pt x="42174" y="21067"/>
                </a:cubicBezTo>
                <a:cubicBezTo>
                  <a:pt x="42174" y="9576"/>
                  <a:pt x="32589" y="0"/>
                  <a:pt x="21087" y="0"/>
                </a:cubicBezTo>
                <a:cubicBezTo>
                  <a:pt x="9585" y="0"/>
                  <a:pt x="0" y="9576"/>
                  <a:pt x="0" y="21067"/>
                </a:cubicBezTo>
                <a:cubicBezTo>
                  <a:pt x="0" y="21067"/>
                  <a:pt x="0" y="21067"/>
                  <a:pt x="0" y="21067"/>
                </a:cubicBezTo>
                <a:cubicBezTo>
                  <a:pt x="0" y="32558"/>
                  <a:pt x="9585" y="42134"/>
                  <a:pt x="21087" y="42134"/>
                </a:cubicBezTo>
                <a:close/>
                <a:moveTo>
                  <a:pt x="21087" y="12768"/>
                </a:moveTo>
                <a:cubicBezTo>
                  <a:pt x="25560" y="12768"/>
                  <a:pt x="29394" y="16598"/>
                  <a:pt x="29394" y="21067"/>
                </a:cubicBezTo>
                <a:cubicBezTo>
                  <a:pt x="29394" y="25536"/>
                  <a:pt x="25560" y="29366"/>
                  <a:pt x="21087" y="29366"/>
                </a:cubicBezTo>
                <a:cubicBezTo>
                  <a:pt x="16614" y="29366"/>
                  <a:pt x="12780" y="25536"/>
                  <a:pt x="12780" y="21067"/>
                </a:cubicBezTo>
                <a:cubicBezTo>
                  <a:pt x="12780" y="21067"/>
                  <a:pt x="12780" y="21067"/>
                  <a:pt x="12780" y="21067"/>
                </a:cubicBezTo>
                <a:cubicBezTo>
                  <a:pt x="12780" y="16598"/>
                  <a:pt x="16614" y="12768"/>
                  <a:pt x="21087" y="12768"/>
                </a:cubicBez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100" name="Graphic 4">
            <a:extLst>
              <a:ext uri="{FF2B5EF4-FFF2-40B4-BE49-F238E27FC236}">
                <a16:creationId xmlns:a16="http://schemas.microsoft.com/office/drawing/2014/main" id="{68AF5AC6-F088-2021-B58F-5FEA507F75C7}"/>
              </a:ext>
            </a:extLst>
          </p:cNvPr>
          <p:cNvSpPr/>
          <p:nvPr/>
        </p:nvSpPr>
        <p:spPr bwMode="gray">
          <a:xfrm flipH="1">
            <a:off x="3349314" y="4393085"/>
            <a:ext cx="124218" cy="221728"/>
          </a:xfrm>
          <a:custGeom>
            <a:avLst/>
            <a:gdLst>
              <a:gd name="connsiteX0" fmla="*/ 70289 w 78694"/>
              <a:gd name="connsiteY0" fmla="*/ 105974 h 167898"/>
              <a:gd name="connsiteX1" fmla="*/ 42174 w 78694"/>
              <a:gd name="connsiteY1" fmla="*/ 70862 h 167898"/>
              <a:gd name="connsiteX2" fmla="*/ 42174 w 78694"/>
              <a:gd name="connsiteY2" fmla="*/ 6384 h 167898"/>
              <a:gd name="connsiteX3" fmla="*/ 35784 w 78694"/>
              <a:gd name="connsiteY3" fmla="*/ 0 h 167898"/>
              <a:gd name="connsiteX4" fmla="*/ 31950 w 78694"/>
              <a:gd name="connsiteY4" fmla="*/ 1277 h 167898"/>
              <a:gd name="connsiteX5" fmla="*/ 2556 w 78694"/>
              <a:gd name="connsiteY5" fmla="*/ 23621 h 167898"/>
              <a:gd name="connsiteX6" fmla="*/ 0 w 78694"/>
              <a:gd name="connsiteY6" fmla="*/ 28728 h 167898"/>
              <a:gd name="connsiteX7" fmla="*/ 0 w 78694"/>
              <a:gd name="connsiteY7" fmla="*/ 80438 h 167898"/>
              <a:gd name="connsiteX8" fmla="*/ 6390 w 78694"/>
              <a:gd name="connsiteY8" fmla="*/ 86822 h 167898"/>
              <a:gd name="connsiteX9" fmla="*/ 12780 w 78694"/>
              <a:gd name="connsiteY9" fmla="*/ 80438 h 167898"/>
              <a:gd name="connsiteX10" fmla="*/ 12780 w 78694"/>
              <a:gd name="connsiteY10" fmla="*/ 31920 h 167898"/>
              <a:gd name="connsiteX11" fmla="*/ 29394 w 78694"/>
              <a:gd name="connsiteY11" fmla="*/ 19152 h 167898"/>
              <a:gd name="connsiteX12" fmla="*/ 29394 w 78694"/>
              <a:gd name="connsiteY12" fmla="*/ 72777 h 167898"/>
              <a:gd name="connsiteX13" fmla="*/ 30672 w 78694"/>
              <a:gd name="connsiteY13" fmla="*/ 76608 h 167898"/>
              <a:gd name="connsiteX14" fmla="*/ 59426 w 78694"/>
              <a:gd name="connsiteY14" fmla="*/ 112358 h 167898"/>
              <a:gd name="connsiteX15" fmla="*/ 66456 w 78694"/>
              <a:gd name="connsiteY15" fmla="*/ 162153 h 167898"/>
              <a:gd name="connsiteX16" fmla="*/ 72845 w 78694"/>
              <a:gd name="connsiteY16" fmla="*/ 167899 h 167898"/>
              <a:gd name="connsiteX17" fmla="*/ 73484 w 78694"/>
              <a:gd name="connsiteY17" fmla="*/ 167899 h 167898"/>
              <a:gd name="connsiteX18" fmla="*/ 78596 w 78694"/>
              <a:gd name="connsiteY18" fmla="*/ 160876 h 167898"/>
              <a:gd name="connsiteX19" fmla="*/ 71567 w 78694"/>
              <a:gd name="connsiteY19" fmla="*/ 109166 h 167898"/>
              <a:gd name="connsiteX20" fmla="*/ 70289 w 78694"/>
              <a:gd name="connsiteY20" fmla="*/ 105974 h 167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8694" h="167898">
                <a:moveTo>
                  <a:pt x="70289" y="105974"/>
                </a:moveTo>
                <a:lnTo>
                  <a:pt x="42174" y="70862"/>
                </a:lnTo>
                <a:lnTo>
                  <a:pt x="42174" y="6384"/>
                </a:lnTo>
                <a:cubicBezTo>
                  <a:pt x="42174" y="2554"/>
                  <a:pt x="38979" y="0"/>
                  <a:pt x="35784" y="0"/>
                </a:cubicBezTo>
                <a:cubicBezTo>
                  <a:pt x="34506" y="0"/>
                  <a:pt x="33228" y="638"/>
                  <a:pt x="31950" y="1277"/>
                </a:cubicBezTo>
                <a:lnTo>
                  <a:pt x="2556" y="23621"/>
                </a:lnTo>
                <a:cubicBezTo>
                  <a:pt x="639" y="24897"/>
                  <a:pt x="0" y="26813"/>
                  <a:pt x="0" y="28728"/>
                </a:cubicBezTo>
                <a:lnTo>
                  <a:pt x="0" y="80438"/>
                </a:lnTo>
                <a:cubicBezTo>
                  <a:pt x="0" y="84269"/>
                  <a:pt x="2556" y="86822"/>
                  <a:pt x="6390" y="86822"/>
                </a:cubicBezTo>
                <a:cubicBezTo>
                  <a:pt x="10224" y="86822"/>
                  <a:pt x="12780" y="84269"/>
                  <a:pt x="12780" y="80438"/>
                </a:cubicBezTo>
                <a:lnTo>
                  <a:pt x="12780" y="31920"/>
                </a:lnTo>
                <a:lnTo>
                  <a:pt x="29394" y="19152"/>
                </a:lnTo>
                <a:lnTo>
                  <a:pt x="29394" y="72777"/>
                </a:lnTo>
                <a:cubicBezTo>
                  <a:pt x="29394" y="74054"/>
                  <a:pt x="30033" y="75331"/>
                  <a:pt x="30672" y="76608"/>
                </a:cubicBezTo>
                <a:lnTo>
                  <a:pt x="59426" y="112358"/>
                </a:lnTo>
                <a:lnTo>
                  <a:pt x="66456" y="162153"/>
                </a:lnTo>
                <a:cubicBezTo>
                  <a:pt x="67094" y="165345"/>
                  <a:pt x="69650" y="167899"/>
                  <a:pt x="72845" y="167899"/>
                </a:cubicBezTo>
                <a:lnTo>
                  <a:pt x="73484" y="167899"/>
                </a:lnTo>
                <a:cubicBezTo>
                  <a:pt x="76679" y="167260"/>
                  <a:pt x="79235" y="164068"/>
                  <a:pt x="78596" y="160876"/>
                </a:cubicBezTo>
                <a:lnTo>
                  <a:pt x="71567" y="109166"/>
                </a:lnTo>
                <a:cubicBezTo>
                  <a:pt x="71567" y="107889"/>
                  <a:pt x="70929" y="106613"/>
                  <a:pt x="70289" y="105974"/>
                </a:cubicBez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101" name="Graphic 4">
            <a:extLst>
              <a:ext uri="{FF2B5EF4-FFF2-40B4-BE49-F238E27FC236}">
                <a16:creationId xmlns:a16="http://schemas.microsoft.com/office/drawing/2014/main" id="{460DC23D-56AF-8E97-FA9E-C185C178C6E4}"/>
              </a:ext>
            </a:extLst>
          </p:cNvPr>
          <p:cNvSpPr/>
          <p:nvPr/>
        </p:nvSpPr>
        <p:spPr bwMode="gray">
          <a:xfrm flipH="1">
            <a:off x="3419325" y="4529880"/>
            <a:ext cx="78157" cy="84935"/>
          </a:xfrm>
          <a:custGeom>
            <a:avLst/>
            <a:gdLst>
              <a:gd name="connsiteX0" fmla="*/ 38176 w 49514"/>
              <a:gd name="connsiteY0" fmla="*/ 2390 h 64315"/>
              <a:gd name="connsiteX1" fmla="*/ 1114 w 49514"/>
              <a:gd name="connsiteY1" fmla="*/ 54101 h 64315"/>
              <a:gd name="connsiteX2" fmla="*/ 2393 w 49514"/>
              <a:gd name="connsiteY2" fmla="*/ 63038 h 64315"/>
              <a:gd name="connsiteX3" fmla="*/ 6227 w 49514"/>
              <a:gd name="connsiteY3" fmla="*/ 64315 h 64315"/>
              <a:gd name="connsiteX4" fmla="*/ 11339 w 49514"/>
              <a:gd name="connsiteY4" fmla="*/ 61761 h 64315"/>
              <a:gd name="connsiteX5" fmla="*/ 48400 w 49514"/>
              <a:gd name="connsiteY5" fmla="*/ 10051 h 64315"/>
              <a:gd name="connsiteX6" fmla="*/ 47122 w 49514"/>
              <a:gd name="connsiteY6" fmla="*/ 1114 h 64315"/>
              <a:gd name="connsiteX7" fmla="*/ 38176 w 49514"/>
              <a:gd name="connsiteY7" fmla="*/ 2390 h 64315"/>
              <a:gd name="connsiteX8" fmla="*/ 38176 w 49514"/>
              <a:gd name="connsiteY8" fmla="*/ 2390 h 64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514" h="64315">
                <a:moveTo>
                  <a:pt x="38176" y="2390"/>
                </a:moveTo>
                <a:lnTo>
                  <a:pt x="1114" y="54101"/>
                </a:lnTo>
                <a:cubicBezTo>
                  <a:pt x="-802" y="56654"/>
                  <a:pt x="-163" y="61123"/>
                  <a:pt x="2393" y="63038"/>
                </a:cubicBezTo>
                <a:cubicBezTo>
                  <a:pt x="3671" y="63677"/>
                  <a:pt x="4949" y="64315"/>
                  <a:pt x="6227" y="64315"/>
                </a:cubicBezTo>
                <a:cubicBezTo>
                  <a:pt x="8144" y="64315"/>
                  <a:pt x="10061" y="63038"/>
                  <a:pt x="11339" y="61761"/>
                </a:cubicBezTo>
                <a:lnTo>
                  <a:pt x="48400" y="10051"/>
                </a:lnTo>
                <a:cubicBezTo>
                  <a:pt x="50317" y="6859"/>
                  <a:pt x="49678" y="3029"/>
                  <a:pt x="47122" y="1114"/>
                </a:cubicBezTo>
                <a:cubicBezTo>
                  <a:pt x="44566" y="-802"/>
                  <a:pt x="40093" y="-163"/>
                  <a:pt x="38176" y="2390"/>
                </a:cubicBezTo>
                <a:lnTo>
                  <a:pt x="38176" y="2390"/>
                </a:ln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102" name="Graphic 4">
            <a:extLst>
              <a:ext uri="{FF2B5EF4-FFF2-40B4-BE49-F238E27FC236}">
                <a16:creationId xmlns:a16="http://schemas.microsoft.com/office/drawing/2014/main" id="{1DBD2CC2-9563-E3BD-5855-7F401AC1D9F6}"/>
              </a:ext>
            </a:extLst>
          </p:cNvPr>
          <p:cNvSpPr/>
          <p:nvPr/>
        </p:nvSpPr>
        <p:spPr bwMode="gray">
          <a:xfrm flipH="1">
            <a:off x="3348462" y="4461375"/>
            <a:ext cx="32275" cy="26977"/>
          </a:xfrm>
          <a:custGeom>
            <a:avLst/>
            <a:gdLst>
              <a:gd name="connsiteX0" fmla="*/ 10863 w 20447"/>
              <a:gd name="connsiteY0" fmla="*/ 1915 h 20428"/>
              <a:gd name="connsiteX1" fmla="*/ 1917 w 20447"/>
              <a:gd name="connsiteY1" fmla="*/ 1915 h 20428"/>
              <a:gd name="connsiteX2" fmla="*/ 1917 w 20447"/>
              <a:gd name="connsiteY2" fmla="*/ 1915 h 20428"/>
              <a:gd name="connsiteX3" fmla="*/ 1917 w 20447"/>
              <a:gd name="connsiteY3" fmla="*/ 10853 h 20428"/>
              <a:gd name="connsiteX4" fmla="*/ 9585 w 20447"/>
              <a:gd name="connsiteY4" fmla="*/ 18514 h 20428"/>
              <a:gd name="connsiteX5" fmla="*/ 14058 w 20447"/>
              <a:gd name="connsiteY5" fmla="*/ 20429 h 20428"/>
              <a:gd name="connsiteX6" fmla="*/ 18531 w 20447"/>
              <a:gd name="connsiteY6" fmla="*/ 18514 h 20428"/>
              <a:gd name="connsiteX7" fmla="*/ 18531 w 20447"/>
              <a:gd name="connsiteY7" fmla="*/ 9576 h 20428"/>
              <a:gd name="connsiteX8" fmla="*/ 10863 w 20447"/>
              <a:gd name="connsiteY8" fmla="*/ 1915 h 20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447" h="20428">
                <a:moveTo>
                  <a:pt x="10863" y="1915"/>
                </a:moveTo>
                <a:cubicBezTo>
                  <a:pt x="8307" y="-638"/>
                  <a:pt x="4473" y="-638"/>
                  <a:pt x="1917" y="1915"/>
                </a:cubicBezTo>
                <a:cubicBezTo>
                  <a:pt x="1917" y="1915"/>
                  <a:pt x="1917" y="1915"/>
                  <a:pt x="1917" y="1915"/>
                </a:cubicBezTo>
                <a:cubicBezTo>
                  <a:pt x="-639" y="4469"/>
                  <a:pt x="-639" y="8299"/>
                  <a:pt x="1917" y="10853"/>
                </a:cubicBezTo>
                <a:lnTo>
                  <a:pt x="9585" y="18514"/>
                </a:lnTo>
                <a:cubicBezTo>
                  <a:pt x="10863" y="19790"/>
                  <a:pt x="12141" y="20429"/>
                  <a:pt x="14058" y="20429"/>
                </a:cubicBezTo>
                <a:cubicBezTo>
                  <a:pt x="15975" y="20429"/>
                  <a:pt x="17253" y="19790"/>
                  <a:pt x="18531" y="18514"/>
                </a:cubicBezTo>
                <a:cubicBezTo>
                  <a:pt x="21087" y="15960"/>
                  <a:pt x="21087" y="12130"/>
                  <a:pt x="18531" y="9576"/>
                </a:cubicBezTo>
                <a:lnTo>
                  <a:pt x="10863" y="1915"/>
                </a:ln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105" name="正方形/長方形 104">
            <a:extLst>
              <a:ext uri="{FF2B5EF4-FFF2-40B4-BE49-F238E27FC236}">
                <a16:creationId xmlns:a16="http://schemas.microsoft.com/office/drawing/2014/main" id="{9F42AB7D-EB12-CBE7-52D2-D5ED7D57B2B4}"/>
              </a:ext>
            </a:extLst>
          </p:cNvPr>
          <p:cNvSpPr/>
          <p:nvPr/>
        </p:nvSpPr>
        <p:spPr bwMode="gray">
          <a:xfrm>
            <a:off x="2855876" y="3755704"/>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移動予測線</a:t>
            </a:r>
          </a:p>
        </p:txBody>
      </p:sp>
      <p:cxnSp>
        <p:nvCxnSpPr>
          <p:cNvPr id="106" name="直線コネクタ 105">
            <a:extLst>
              <a:ext uri="{FF2B5EF4-FFF2-40B4-BE49-F238E27FC236}">
                <a16:creationId xmlns:a16="http://schemas.microsoft.com/office/drawing/2014/main" id="{6944DF25-F9DB-658A-14EF-F34E31B4548E}"/>
              </a:ext>
            </a:extLst>
          </p:cNvPr>
          <p:cNvCxnSpPr>
            <a:cxnSpLocks/>
          </p:cNvCxnSpPr>
          <p:nvPr/>
        </p:nvCxnSpPr>
        <p:spPr bwMode="gray">
          <a:xfrm>
            <a:off x="3576638" y="3967181"/>
            <a:ext cx="158509" cy="246858"/>
          </a:xfrm>
          <a:prstGeom prst="line">
            <a:avLst/>
          </a:prstGeom>
          <a:ln w="9525">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12" name="正方形/長方形 111">
            <a:extLst>
              <a:ext uri="{FF2B5EF4-FFF2-40B4-BE49-F238E27FC236}">
                <a16:creationId xmlns:a16="http://schemas.microsoft.com/office/drawing/2014/main" id="{677389AA-131B-465C-8E97-A142647A0911}"/>
              </a:ext>
            </a:extLst>
          </p:cNvPr>
          <p:cNvSpPr/>
          <p:nvPr/>
        </p:nvSpPr>
        <p:spPr bwMode="gray">
          <a:xfrm>
            <a:off x="6439717" y="1282265"/>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制御フローチャート</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13" name="直線矢印コネクタ 112">
            <a:extLst>
              <a:ext uri="{FF2B5EF4-FFF2-40B4-BE49-F238E27FC236}">
                <a16:creationId xmlns:a16="http://schemas.microsoft.com/office/drawing/2014/main" id="{2CB58A64-6660-4D9F-A8B5-5D24D8B397EB}"/>
              </a:ext>
            </a:extLst>
          </p:cNvPr>
          <p:cNvCxnSpPr>
            <a:cxnSpLocks/>
            <a:stCxn id="132" idx="4"/>
            <a:endCxn id="137" idx="0"/>
          </p:cNvCxnSpPr>
          <p:nvPr/>
        </p:nvCxnSpPr>
        <p:spPr bwMode="gray">
          <a:xfrm>
            <a:off x="7293207" y="1673589"/>
            <a:ext cx="0" cy="229826"/>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17" name="正方形/長方形 116">
            <a:extLst>
              <a:ext uri="{FF2B5EF4-FFF2-40B4-BE49-F238E27FC236}">
                <a16:creationId xmlns:a16="http://schemas.microsoft.com/office/drawing/2014/main" id="{06B17933-26FE-0AE1-A146-D84B3B902195}"/>
              </a:ext>
            </a:extLst>
          </p:cNvPr>
          <p:cNvSpPr/>
          <p:nvPr/>
        </p:nvSpPr>
        <p:spPr bwMode="gray">
          <a:xfrm>
            <a:off x="7513538" y="4599952"/>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latin typeface="+mn-lt"/>
                <a:cs typeface="+mn-cs"/>
              </a:rPr>
              <a:t>No</a:t>
            </a:r>
            <a:endParaRPr kumimoji="1" lang="en-US" altLang="ja-JP" sz="1200" b="0" i="0" u="none" strike="noStrike" kern="1200" cap="none" spc="0" normalizeH="0" baseline="0" noProof="0" dirty="0">
              <a:ln>
                <a:noFill/>
              </a:ln>
              <a:effectLst/>
              <a:uLnTx/>
              <a:uFillTx/>
              <a:latin typeface="+mn-lt"/>
              <a:ea typeface="+mn-ea"/>
              <a:cs typeface="+mn-cs"/>
            </a:endParaRPr>
          </a:p>
        </p:txBody>
      </p:sp>
      <p:cxnSp>
        <p:nvCxnSpPr>
          <p:cNvPr id="118" name="コネクタ: カギ線 117">
            <a:extLst>
              <a:ext uri="{FF2B5EF4-FFF2-40B4-BE49-F238E27FC236}">
                <a16:creationId xmlns:a16="http://schemas.microsoft.com/office/drawing/2014/main" id="{50C8D41C-C8AB-0553-DFAE-040B24A56EA7}"/>
              </a:ext>
            </a:extLst>
          </p:cNvPr>
          <p:cNvCxnSpPr>
            <a:cxnSpLocks/>
            <a:stCxn id="124" idx="0"/>
            <a:endCxn id="119" idx="0"/>
          </p:cNvCxnSpPr>
          <p:nvPr/>
        </p:nvCxnSpPr>
        <p:spPr bwMode="gray">
          <a:xfrm>
            <a:off x="8531216" y="4603031"/>
            <a:ext cx="225663" cy="577421"/>
          </a:xfrm>
          <a:prstGeom prst="bentConnector2">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19" name="四角形: 角を丸くする 118">
            <a:extLst>
              <a:ext uri="{FF2B5EF4-FFF2-40B4-BE49-F238E27FC236}">
                <a16:creationId xmlns:a16="http://schemas.microsoft.com/office/drawing/2014/main" id="{C560FAA5-B60E-50A5-9E47-1F591C74D443}"/>
              </a:ext>
            </a:extLst>
          </p:cNvPr>
          <p:cNvSpPr/>
          <p:nvPr/>
        </p:nvSpPr>
        <p:spPr bwMode="gray">
          <a:xfrm>
            <a:off x="8294497" y="5180452"/>
            <a:ext cx="924764" cy="288929"/>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急減速</a:t>
            </a:r>
          </a:p>
        </p:txBody>
      </p:sp>
      <p:sp>
        <p:nvSpPr>
          <p:cNvPr id="120" name="四角形: 角を丸くする 119">
            <a:extLst>
              <a:ext uri="{FF2B5EF4-FFF2-40B4-BE49-F238E27FC236}">
                <a16:creationId xmlns:a16="http://schemas.microsoft.com/office/drawing/2014/main" id="{3CED823A-EB5F-6E36-9621-06C346C40FE5}"/>
              </a:ext>
            </a:extLst>
          </p:cNvPr>
          <p:cNvSpPr/>
          <p:nvPr/>
        </p:nvSpPr>
        <p:spPr bwMode="gray">
          <a:xfrm>
            <a:off x="5358339" y="5205712"/>
            <a:ext cx="924764" cy="288929"/>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通常の</a:t>
            </a:r>
            <a:r>
              <a:rPr kumimoji="1" lang="ja-JP" altLang="en-US" sz="1200" b="0" i="0" u="none" strike="noStrike" kern="1200" cap="none" spc="0" normalizeH="0" baseline="0" noProof="0">
                <a:ln>
                  <a:noFill/>
                </a:ln>
                <a:solidFill>
                  <a:prstClr val="black"/>
                </a:solidFill>
                <a:effectLst/>
                <a:uLnTx/>
                <a:uFillTx/>
                <a:latin typeface="+mn-lt"/>
                <a:ea typeface="+mn-ea"/>
                <a:cs typeface="+mn-cs"/>
              </a:rPr>
              <a:t>減速</a:t>
            </a:r>
          </a:p>
        </p:txBody>
      </p:sp>
      <p:cxnSp>
        <p:nvCxnSpPr>
          <p:cNvPr id="121" name="コネクタ: カギ線 120">
            <a:extLst>
              <a:ext uri="{FF2B5EF4-FFF2-40B4-BE49-F238E27FC236}">
                <a16:creationId xmlns:a16="http://schemas.microsoft.com/office/drawing/2014/main" id="{4C4D93F5-939E-2D74-6512-C9C9164DE836}"/>
              </a:ext>
            </a:extLst>
          </p:cNvPr>
          <p:cNvCxnSpPr>
            <a:cxnSpLocks/>
            <a:stCxn id="124" idx="3"/>
            <a:endCxn id="120" idx="0"/>
          </p:cNvCxnSpPr>
          <p:nvPr/>
        </p:nvCxnSpPr>
        <p:spPr bwMode="gray">
          <a:xfrm rot="10800000" flipV="1">
            <a:off x="5820721" y="4603030"/>
            <a:ext cx="234478" cy="602681"/>
          </a:xfrm>
          <a:prstGeom prst="bentConnector2">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22" name="正方形/長方形 121">
            <a:extLst>
              <a:ext uri="{FF2B5EF4-FFF2-40B4-BE49-F238E27FC236}">
                <a16:creationId xmlns:a16="http://schemas.microsoft.com/office/drawing/2014/main" id="{33E77CC2-FF87-9EC6-AF91-F30D6646DD0B}"/>
              </a:ext>
            </a:extLst>
          </p:cNvPr>
          <p:cNvSpPr/>
          <p:nvPr/>
        </p:nvSpPr>
        <p:spPr bwMode="gray">
          <a:xfrm>
            <a:off x="5856334" y="4366802"/>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latin typeface="+mn-lt"/>
                <a:cs typeface="+mn-cs"/>
              </a:rPr>
              <a:t>Yes</a:t>
            </a:r>
            <a:endParaRPr kumimoji="1" lang="en-US" altLang="ja-JP" sz="1200" b="0" i="0" u="none" strike="noStrike" kern="1200" cap="none" spc="0" normalizeH="0" baseline="0" noProof="0" dirty="0">
              <a:ln>
                <a:noFill/>
              </a:ln>
              <a:effectLst/>
              <a:uLnTx/>
              <a:uFillTx/>
              <a:latin typeface="+mn-lt"/>
              <a:ea typeface="+mn-ea"/>
              <a:cs typeface="+mn-cs"/>
            </a:endParaRPr>
          </a:p>
        </p:txBody>
      </p:sp>
      <p:sp>
        <p:nvSpPr>
          <p:cNvPr id="123" name="正方形/長方形 122">
            <a:extLst>
              <a:ext uri="{FF2B5EF4-FFF2-40B4-BE49-F238E27FC236}">
                <a16:creationId xmlns:a16="http://schemas.microsoft.com/office/drawing/2014/main" id="{B3DF4788-5239-248A-10CA-1772E15ED9C3}"/>
              </a:ext>
            </a:extLst>
          </p:cNvPr>
          <p:cNvSpPr/>
          <p:nvPr/>
        </p:nvSpPr>
        <p:spPr bwMode="gray">
          <a:xfrm>
            <a:off x="8571345" y="4396564"/>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effectLst/>
                <a:uLnTx/>
                <a:uFillTx/>
                <a:latin typeface="+mn-lt"/>
                <a:ea typeface="+mn-ea"/>
                <a:cs typeface="+mn-cs"/>
              </a:rPr>
              <a:t>No</a:t>
            </a:r>
          </a:p>
        </p:txBody>
      </p:sp>
      <p:sp>
        <p:nvSpPr>
          <p:cNvPr id="124" name="六角形 123">
            <a:extLst>
              <a:ext uri="{FF2B5EF4-FFF2-40B4-BE49-F238E27FC236}">
                <a16:creationId xmlns:a16="http://schemas.microsoft.com/office/drawing/2014/main" id="{973D9C64-C5E1-3487-0180-0829424B12DD}"/>
              </a:ext>
            </a:extLst>
          </p:cNvPr>
          <p:cNvSpPr/>
          <p:nvPr/>
        </p:nvSpPr>
        <p:spPr bwMode="gray">
          <a:xfrm>
            <a:off x="6055199" y="4423174"/>
            <a:ext cx="2476017" cy="359714"/>
          </a:xfrm>
          <a:prstGeom prst="hexagon">
            <a:avLst/>
          </a:prstGeom>
          <a:solidFill>
            <a:schemeClr val="bg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lIns="0" rIns="0" rtlCol="0" anchor="ctr"/>
          <a:lstStyle/>
          <a:p>
            <a:pPr algn="ctr"/>
            <a:r>
              <a:rPr kumimoji="1" lang="ja-JP" altLang="en-US" sz="1200"/>
              <a:t>通常の減速で停止可能か？</a:t>
            </a:r>
          </a:p>
        </p:txBody>
      </p:sp>
      <p:sp>
        <p:nvSpPr>
          <p:cNvPr id="132" name="楕円 131">
            <a:extLst>
              <a:ext uri="{FF2B5EF4-FFF2-40B4-BE49-F238E27FC236}">
                <a16:creationId xmlns:a16="http://schemas.microsoft.com/office/drawing/2014/main" id="{C8C52E80-553D-99E9-43B0-6FA94A8BEA66}"/>
              </a:ext>
            </a:extLst>
          </p:cNvPr>
          <p:cNvSpPr/>
          <p:nvPr/>
        </p:nvSpPr>
        <p:spPr bwMode="gray">
          <a:xfrm>
            <a:off x="7225696" y="1539117"/>
            <a:ext cx="135022" cy="134472"/>
          </a:xfrm>
          <a:prstGeom prst="ellipse">
            <a:avLst/>
          </a:prstGeom>
          <a:solidFill>
            <a:schemeClr val="bg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7" name="フローチャート: 端子 136">
            <a:extLst>
              <a:ext uri="{FF2B5EF4-FFF2-40B4-BE49-F238E27FC236}">
                <a16:creationId xmlns:a16="http://schemas.microsoft.com/office/drawing/2014/main" id="{F3B80795-DD8D-C17A-36DE-8E7E83CA752D}"/>
              </a:ext>
            </a:extLst>
          </p:cNvPr>
          <p:cNvSpPr/>
          <p:nvPr/>
        </p:nvSpPr>
        <p:spPr bwMode="gray">
          <a:xfrm>
            <a:off x="6075815" y="1903415"/>
            <a:ext cx="2434784" cy="359714"/>
          </a:xfrm>
          <a:prstGeom prst="flowChartTerminator">
            <a:avLst/>
          </a:prstGeom>
          <a:solidFill>
            <a:schemeClr val="bg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lIns="0" rIns="0" rtlCol="0" anchor="ctr"/>
          <a:lstStyle/>
          <a:p>
            <a:pPr algn="ctr"/>
            <a:r>
              <a:rPr kumimoji="1" lang="ja-JP" altLang="en-US" sz="1200"/>
              <a:t>歩行者</a:t>
            </a:r>
            <a:r>
              <a:rPr kumimoji="1" lang="en-US" altLang="ja-JP" sz="1200" dirty="0"/>
              <a:t>/</a:t>
            </a:r>
            <a:r>
              <a:rPr kumimoji="1" lang="ja-JP" altLang="en-US" sz="1200"/>
              <a:t>自転車を検出</a:t>
            </a:r>
          </a:p>
        </p:txBody>
      </p:sp>
      <p:sp>
        <p:nvSpPr>
          <p:cNvPr id="140" name="六角形 139">
            <a:extLst>
              <a:ext uri="{FF2B5EF4-FFF2-40B4-BE49-F238E27FC236}">
                <a16:creationId xmlns:a16="http://schemas.microsoft.com/office/drawing/2014/main" id="{5D75E961-6775-EE62-42B2-7DCA462AD49D}"/>
              </a:ext>
            </a:extLst>
          </p:cNvPr>
          <p:cNvSpPr/>
          <p:nvPr/>
        </p:nvSpPr>
        <p:spPr bwMode="gray">
          <a:xfrm>
            <a:off x="6055199" y="2533355"/>
            <a:ext cx="2476017" cy="359714"/>
          </a:xfrm>
          <a:prstGeom prst="hexagon">
            <a:avLst/>
          </a:prstGeom>
          <a:solidFill>
            <a:schemeClr val="bg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lIns="0" rIns="0" rtlCol="0" anchor="ctr"/>
          <a:lstStyle/>
          <a:p>
            <a:pPr algn="ctr"/>
            <a:r>
              <a:rPr kumimoji="1" lang="ja-JP" altLang="en-US" sz="1200"/>
              <a:t>ガードレールや生け垣等で道路と</a:t>
            </a:r>
            <a:endParaRPr kumimoji="1" lang="en-US" altLang="ja-JP" sz="1200" dirty="0"/>
          </a:p>
          <a:p>
            <a:pPr algn="ctr"/>
            <a:r>
              <a:rPr kumimoji="1" lang="ja-JP" altLang="en-US" sz="1200"/>
              <a:t>分断されているか？</a:t>
            </a:r>
          </a:p>
        </p:txBody>
      </p:sp>
      <p:sp>
        <p:nvSpPr>
          <p:cNvPr id="147" name="フローチャート: 端子 146">
            <a:extLst>
              <a:ext uri="{FF2B5EF4-FFF2-40B4-BE49-F238E27FC236}">
                <a16:creationId xmlns:a16="http://schemas.microsoft.com/office/drawing/2014/main" id="{ACD2B0DD-56E9-844F-A418-242D3ED2FA42}"/>
              </a:ext>
            </a:extLst>
          </p:cNvPr>
          <p:cNvSpPr/>
          <p:nvPr/>
        </p:nvSpPr>
        <p:spPr bwMode="gray">
          <a:xfrm>
            <a:off x="6075815" y="3163295"/>
            <a:ext cx="2434784" cy="359714"/>
          </a:xfrm>
          <a:prstGeom prst="flowChartTerminator">
            <a:avLst/>
          </a:prstGeom>
          <a:solidFill>
            <a:schemeClr val="bg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lIns="0" rIns="0" rtlCol="0" anchor="ctr"/>
          <a:lstStyle/>
          <a:p>
            <a:pPr algn="ctr"/>
            <a:r>
              <a:rPr kumimoji="1" lang="ja-JP" altLang="en-US" sz="1200"/>
              <a:t>移動予測線を算出</a:t>
            </a:r>
          </a:p>
        </p:txBody>
      </p:sp>
      <p:sp>
        <p:nvSpPr>
          <p:cNvPr id="149" name="六角形 148">
            <a:extLst>
              <a:ext uri="{FF2B5EF4-FFF2-40B4-BE49-F238E27FC236}">
                <a16:creationId xmlns:a16="http://schemas.microsoft.com/office/drawing/2014/main" id="{A3057638-F169-A45A-2C58-03BE55D77854}"/>
              </a:ext>
            </a:extLst>
          </p:cNvPr>
          <p:cNvSpPr/>
          <p:nvPr/>
        </p:nvSpPr>
        <p:spPr bwMode="gray">
          <a:xfrm>
            <a:off x="6055199" y="3793235"/>
            <a:ext cx="2476017" cy="359714"/>
          </a:xfrm>
          <a:prstGeom prst="hexagon">
            <a:avLst/>
          </a:prstGeom>
          <a:solidFill>
            <a:schemeClr val="bg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lIns="0" rIns="0" rtlCol="0" anchor="ctr"/>
          <a:lstStyle/>
          <a:p>
            <a:pPr algn="ctr"/>
            <a:r>
              <a:rPr kumimoji="1" lang="ja-JP" altLang="en-US" sz="1200"/>
              <a:t>歩行者</a:t>
            </a:r>
            <a:r>
              <a:rPr kumimoji="1" lang="en-US" altLang="ja-JP" sz="1200" dirty="0"/>
              <a:t>/</a:t>
            </a:r>
            <a:r>
              <a:rPr kumimoji="1" lang="ja-JP" altLang="en-US" sz="1200"/>
              <a:t>自転車と</a:t>
            </a:r>
            <a:endParaRPr kumimoji="1" lang="en-US" altLang="ja-JP" sz="1200" dirty="0"/>
          </a:p>
          <a:p>
            <a:pPr algn="ctr"/>
            <a:r>
              <a:rPr kumimoji="1" lang="ja-JP" altLang="en-US" sz="1200"/>
              <a:t>衝突可能性があるか？</a:t>
            </a:r>
          </a:p>
        </p:txBody>
      </p:sp>
      <p:cxnSp>
        <p:nvCxnSpPr>
          <p:cNvPr id="152" name="直線矢印コネクタ 151">
            <a:extLst>
              <a:ext uri="{FF2B5EF4-FFF2-40B4-BE49-F238E27FC236}">
                <a16:creationId xmlns:a16="http://schemas.microsoft.com/office/drawing/2014/main" id="{93451D45-F3DE-C23D-C609-544FB811E033}"/>
              </a:ext>
            </a:extLst>
          </p:cNvPr>
          <p:cNvCxnSpPr>
            <a:cxnSpLocks/>
            <a:stCxn id="137" idx="2"/>
          </p:cNvCxnSpPr>
          <p:nvPr/>
        </p:nvCxnSpPr>
        <p:spPr bwMode="gray">
          <a:xfrm>
            <a:off x="7293207" y="2263129"/>
            <a:ext cx="0" cy="270226"/>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56" name="直線矢印コネクタ 155">
            <a:extLst>
              <a:ext uri="{FF2B5EF4-FFF2-40B4-BE49-F238E27FC236}">
                <a16:creationId xmlns:a16="http://schemas.microsoft.com/office/drawing/2014/main" id="{1442C737-04DE-889C-DF69-14DDC9051CB4}"/>
              </a:ext>
            </a:extLst>
          </p:cNvPr>
          <p:cNvCxnSpPr>
            <a:cxnSpLocks/>
            <a:endCxn id="147" idx="0"/>
          </p:cNvCxnSpPr>
          <p:nvPr/>
        </p:nvCxnSpPr>
        <p:spPr bwMode="gray">
          <a:xfrm>
            <a:off x="7293207" y="2893069"/>
            <a:ext cx="0" cy="270226"/>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60" name="直線矢印コネクタ 159">
            <a:extLst>
              <a:ext uri="{FF2B5EF4-FFF2-40B4-BE49-F238E27FC236}">
                <a16:creationId xmlns:a16="http://schemas.microsoft.com/office/drawing/2014/main" id="{BB805596-1E40-8021-2EB2-36A9768D8873}"/>
              </a:ext>
            </a:extLst>
          </p:cNvPr>
          <p:cNvCxnSpPr>
            <a:cxnSpLocks/>
          </p:cNvCxnSpPr>
          <p:nvPr/>
        </p:nvCxnSpPr>
        <p:spPr bwMode="gray">
          <a:xfrm>
            <a:off x="7293207" y="3523009"/>
            <a:ext cx="0" cy="270226"/>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63" name="直線矢印コネクタ 162">
            <a:extLst>
              <a:ext uri="{FF2B5EF4-FFF2-40B4-BE49-F238E27FC236}">
                <a16:creationId xmlns:a16="http://schemas.microsoft.com/office/drawing/2014/main" id="{E87A4CC0-51E8-03A6-C089-ACDB1C87E682}"/>
              </a:ext>
            </a:extLst>
          </p:cNvPr>
          <p:cNvCxnSpPr>
            <a:cxnSpLocks/>
          </p:cNvCxnSpPr>
          <p:nvPr/>
        </p:nvCxnSpPr>
        <p:spPr bwMode="gray">
          <a:xfrm>
            <a:off x="7293207" y="4152949"/>
            <a:ext cx="0" cy="270225"/>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68" name="コネクタ: カギ線 167">
            <a:extLst>
              <a:ext uri="{FF2B5EF4-FFF2-40B4-BE49-F238E27FC236}">
                <a16:creationId xmlns:a16="http://schemas.microsoft.com/office/drawing/2014/main" id="{46F30D57-D121-1B66-1F31-B1D83DE12A64}"/>
              </a:ext>
            </a:extLst>
          </p:cNvPr>
          <p:cNvCxnSpPr>
            <a:cxnSpLocks/>
            <a:stCxn id="140" idx="0"/>
            <a:endCxn id="132" idx="6"/>
          </p:cNvCxnSpPr>
          <p:nvPr/>
        </p:nvCxnSpPr>
        <p:spPr bwMode="gray">
          <a:xfrm flipH="1" flipV="1">
            <a:off x="7360718" y="1606353"/>
            <a:ext cx="1170498" cy="1106859"/>
          </a:xfrm>
          <a:prstGeom prst="bentConnector3">
            <a:avLst>
              <a:gd name="adj1" fmla="val -19530"/>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71" name="コネクタ: カギ線 170">
            <a:extLst>
              <a:ext uri="{FF2B5EF4-FFF2-40B4-BE49-F238E27FC236}">
                <a16:creationId xmlns:a16="http://schemas.microsoft.com/office/drawing/2014/main" id="{65348407-101B-2C27-0C9D-DCB8D46892FD}"/>
              </a:ext>
            </a:extLst>
          </p:cNvPr>
          <p:cNvCxnSpPr>
            <a:cxnSpLocks/>
            <a:stCxn id="149" idx="0"/>
            <a:endCxn id="132" idx="6"/>
          </p:cNvCxnSpPr>
          <p:nvPr/>
        </p:nvCxnSpPr>
        <p:spPr bwMode="gray">
          <a:xfrm flipH="1" flipV="1">
            <a:off x="7360718" y="1606353"/>
            <a:ext cx="1170498" cy="2366739"/>
          </a:xfrm>
          <a:prstGeom prst="bentConnector3">
            <a:avLst>
              <a:gd name="adj1" fmla="val -19530"/>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75" name="正方形/長方形 174">
            <a:extLst>
              <a:ext uri="{FF2B5EF4-FFF2-40B4-BE49-F238E27FC236}">
                <a16:creationId xmlns:a16="http://schemas.microsoft.com/office/drawing/2014/main" id="{319A9216-D58F-2683-5C7E-C22DB21967D1}"/>
              </a:ext>
            </a:extLst>
          </p:cNvPr>
          <p:cNvSpPr/>
          <p:nvPr/>
        </p:nvSpPr>
        <p:spPr bwMode="gray">
          <a:xfrm>
            <a:off x="8531465" y="3772890"/>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effectLst/>
                <a:uLnTx/>
                <a:uFillTx/>
                <a:latin typeface="+mn-lt"/>
                <a:ea typeface="+mn-ea"/>
                <a:cs typeface="+mn-cs"/>
              </a:rPr>
              <a:t>No</a:t>
            </a:r>
          </a:p>
        </p:txBody>
      </p:sp>
      <p:sp>
        <p:nvSpPr>
          <p:cNvPr id="176" name="正方形/長方形 175">
            <a:extLst>
              <a:ext uri="{FF2B5EF4-FFF2-40B4-BE49-F238E27FC236}">
                <a16:creationId xmlns:a16="http://schemas.microsoft.com/office/drawing/2014/main" id="{8316CD41-3935-0955-52E3-3F3B551BA048}"/>
              </a:ext>
            </a:extLst>
          </p:cNvPr>
          <p:cNvSpPr/>
          <p:nvPr/>
        </p:nvSpPr>
        <p:spPr bwMode="gray">
          <a:xfrm>
            <a:off x="8531465" y="2516881"/>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effectLst/>
                <a:uLnTx/>
                <a:uFillTx/>
                <a:latin typeface="+mn-lt"/>
                <a:ea typeface="+mn-ea"/>
                <a:cs typeface="+mn-cs"/>
              </a:rPr>
              <a:t>Yes</a:t>
            </a:r>
          </a:p>
        </p:txBody>
      </p:sp>
      <p:sp>
        <p:nvSpPr>
          <p:cNvPr id="177" name="正方形/長方形 176">
            <a:extLst>
              <a:ext uri="{FF2B5EF4-FFF2-40B4-BE49-F238E27FC236}">
                <a16:creationId xmlns:a16="http://schemas.microsoft.com/office/drawing/2014/main" id="{B87BA824-0519-92FF-5C27-6C47E84A307E}"/>
              </a:ext>
            </a:extLst>
          </p:cNvPr>
          <p:cNvSpPr/>
          <p:nvPr/>
        </p:nvSpPr>
        <p:spPr bwMode="gray">
          <a:xfrm>
            <a:off x="7349482" y="4165466"/>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latin typeface="+mn-lt"/>
                <a:cs typeface="+mn-cs"/>
              </a:rPr>
              <a:t>Yes</a:t>
            </a:r>
            <a:endParaRPr kumimoji="1" lang="en-US" altLang="ja-JP" sz="1200" b="0" i="0" u="none" strike="noStrike" kern="1200" cap="none" spc="0" normalizeH="0" baseline="0" noProof="0" dirty="0">
              <a:ln>
                <a:noFill/>
              </a:ln>
              <a:effectLst/>
              <a:uLnTx/>
              <a:uFillTx/>
              <a:latin typeface="+mn-lt"/>
              <a:ea typeface="+mn-ea"/>
              <a:cs typeface="+mn-cs"/>
            </a:endParaRPr>
          </a:p>
        </p:txBody>
      </p:sp>
      <p:sp>
        <p:nvSpPr>
          <p:cNvPr id="179" name="正方形/長方形 178">
            <a:extLst>
              <a:ext uri="{FF2B5EF4-FFF2-40B4-BE49-F238E27FC236}">
                <a16:creationId xmlns:a16="http://schemas.microsoft.com/office/drawing/2014/main" id="{F7B898BE-35C1-0CF2-7CBA-9B795B9511EA}"/>
              </a:ext>
            </a:extLst>
          </p:cNvPr>
          <p:cNvSpPr/>
          <p:nvPr/>
        </p:nvSpPr>
        <p:spPr bwMode="gray">
          <a:xfrm>
            <a:off x="7349482" y="2906603"/>
            <a:ext cx="328112" cy="24315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effectLst/>
                <a:uLnTx/>
                <a:uFillTx/>
                <a:latin typeface="+mn-lt"/>
                <a:ea typeface="+mn-ea"/>
                <a:cs typeface="+mn-cs"/>
              </a:rPr>
              <a:t>No</a:t>
            </a:r>
          </a:p>
        </p:txBody>
      </p:sp>
    </p:spTree>
    <p:extLst>
      <p:ext uri="{BB962C8B-B14F-4D97-AF65-F5344CB8AC3E}">
        <p14:creationId xmlns:p14="http://schemas.microsoft.com/office/powerpoint/2010/main" val="37828269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38</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3-(2). </a:t>
            </a:r>
            <a:r>
              <a:rPr lang="ja-JP" altLang="en-US">
                <a:latin typeface="+mn-ea"/>
              </a:rPr>
              <a:t>危険回避のための制御</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交差点の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安全走行</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戦略</a:t>
            </a:r>
            <a:endParaRPr kumimoji="1" lang="en-US" altLang="ja-JP" sz="1400" b="1" dirty="0">
              <a:solidFill>
                <a:schemeClr val="bg1"/>
              </a:solidFill>
              <a:latin typeface="+mn-lt"/>
              <a:cs typeface="+mn-cs"/>
            </a:endParaRP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grpSp>
        <p:nvGrpSpPr>
          <p:cNvPr id="7" name="グループ化 6">
            <a:extLst>
              <a:ext uri="{FF2B5EF4-FFF2-40B4-BE49-F238E27FC236}">
                <a16:creationId xmlns:a16="http://schemas.microsoft.com/office/drawing/2014/main" id="{2F6B0BD0-7BBA-9E81-5185-B71AC57EADC3}"/>
              </a:ext>
            </a:extLst>
          </p:cNvPr>
          <p:cNvGrpSpPr/>
          <p:nvPr/>
        </p:nvGrpSpPr>
        <p:grpSpPr>
          <a:xfrm>
            <a:off x="1352495" y="1015999"/>
            <a:ext cx="8136506" cy="5292726"/>
            <a:chOff x="1352495" y="1015999"/>
            <a:chExt cx="8136506" cy="5292726"/>
          </a:xfrm>
        </p:grpSpPr>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362626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交差点右折時の制御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判断線に向かう過程で、注視エリアに物標の有無を認識</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注視エリアに物標を</a:t>
              </a:r>
              <a:r>
                <a:rPr kumimoji="1" lang="en-US" altLang="ja-JP" sz="1100" dirty="0">
                  <a:solidFill>
                    <a:prstClr val="black"/>
                  </a:solidFill>
                  <a:latin typeface="+mn-lt"/>
                  <a:cs typeface="+mn-cs"/>
                </a:rPr>
                <a:t>××m</a:t>
              </a:r>
              <a:r>
                <a:rPr kumimoji="1" lang="ja-JP" altLang="en-US" sz="1100">
                  <a:solidFill>
                    <a:prstClr val="black"/>
                  </a:solidFill>
                  <a:latin typeface="+mn-lt"/>
                  <a:cs typeface="+mn-cs"/>
                </a:rPr>
                <a:t>で認識した場合は仮想停止線にて停止し、物標が存在しなくなるまで待機</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物標が存在しなくなった時点で注視エリア認識を解除し、右折開始</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対向直進者と衝突する、走行を妨害する場合</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対向車レーン自動車、バイクの相対位置・速度・予測進路を認識し、一時停止したのち右折した場合に対向車に衝突しないことが確認できた場合に右折する</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横断しようとする歩行者と接触、通行を妨害する場合</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横断歩道上および周辺歩道の歩行者の位置と予測進路を認識し、一時停止したのち右折した場合に歩行者と接触しないことが確認できた場合に右折する</a:t>
              </a: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右折開始後に歩行者が急に方向転換あるいは加速してきて接触の危険がある場合は、横断歩道手前で急停止する</a:t>
              </a:r>
              <a:endParaRPr kumimoji="1" lang="en-US" altLang="ja-JP" sz="11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B78CA1BA-E216-7B10-617F-CB867490525A}"/>
                </a:ext>
              </a:extLst>
            </p:cNvPr>
            <p:cNvSpPr/>
            <p:nvPr/>
          </p:nvSpPr>
          <p:spPr bwMode="gray">
            <a:xfrm>
              <a:off x="4953000" y="1015999"/>
              <a:ext cx="4536001"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grpSp>
      <p:sp>
        <p:nvSpPr>
          <p:cNvPr id="13" name="正方形/長方形 12">
            <a:extLst>
              <a:ext uri="{FF2B5EF4-FFF2-40B4-BE49-F238E27FC236}">
                <a16:creationId xmlns:a16="http://schemas.microsoft.com/office/drawing/2014/main" id="{16F76D6D-BD5F-56EF-C5B6-BB8795488D83}"/>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22" name="正方形/長方形 21">
            <a:extLst>
              <a:ext uri="{FF2B5EF4-FFF2-40B4-BE49-F238E27FC236}">
                <a16:creationId xmlns:a16="http://schemas.microsoft.com/office/drawing/2014/main" id="{82660CA1-702F-55E0-8652-EED486C82340}"/>
              </a:ext>
            </a:extLst>
          </p:cNvPr>
          <p:cNvSpPr/>
          <p:nvPr/>
        </p:nvSpPr>
        <p:spPr bwMode="gray">
          <a:xfrm>
            <a:off x="7305338" y="2160279"/>
            <a:ext cx="2183663" cy="253744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i="0"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1" i="0" strike="noStrike" kern="1200" cap="none" spc="0" normalizeH="0" baseline="0" noProof="0" dirty="0">
                <a:ln>
                  <a:noFill/>
                </a:ln>
                <a:solidFill>
                  <a:prstClr val="black"/>
                </a:solidFill>
                <a:effectLst/>
                <a:uLnTx/>
                <a:uFillTx/>
                <a:latin typeface="+mn-lt"/>
                <a:ea typeface="+mn-ea"/>
                <a:cs typeface="+mn-cs"/>
              </a:rPr>
              <a:t>1</a:t>
            </a:r>
            <a:r>
              <a:rPr kumimoji="1" lang="ja-JP" altLang="en-US" sz="1200" b="1" i="0" strike="noStrike" kern="1200" cap="none" spc="0" normalizeH="0" baseline="0" noProof="0">
                <a:ln>
                  <a:noFill/>
                </a:ln>
                <a:solidFill>
                  <a:prstClr val="black"/>
                </a:solidFill>
                <a:effectLst/>
                <a:uLnTx/>
                <a:uFillTx/>
                <a:latin typeface="+mn-lt"/>
                <a:ea typeface="+mn-ea"/>
                <a:cs typeface="+mn-cs"/>
              </a:rPr>
              <a:t>（対向車の有無）</a:t>
            </a:r>
            <a:endParaRPr kumimoji="1" lang="en-US" altLang="ja-JP" sz="1200" dirty="0">
              <a:solidFill>
                <a:prstClr val="black"/>
              </a:solidFill>
              <a:latin typeface="+mn-lt"/>
              <a:cs typeface="+mn-cs"/>
            </a:endParaRPr>
          </a:p>
          <a:p>
            <a:pPr marL="432000" lvl="1" indent="-171450" defTabSz="990564" fontAlgn="auto">
              <a:spcBef>
                <a:spcPts val="600"/>
              </a:spcBef>
              <a:spcAft>
                <a:spcPts val="0"/>
              </a:spcAft>
              <a:buSzPct val="100000"/>
              <a:buFont typeface="Arial" panose="020B0604020202020204" pitchFamily="34" charset="0"/>
              <a:buChar char="•"/>
            </a:pPr>
            <a:r>
              <a:rPr kumimoji="1" lang="ja-JP" altLang="en-US" sz="1100" b="0" i="0" strike="noStrike" kern="1200" cap="none" spc="0" normalizeH="0" baseline="0" noProof="0">
                <a:ln>
                  <a:noFill/>
                </a:ln>
                <a:solidFill>
                  <a:prstClr val="black"/>
                </a:solidFill>
                <a:effectLst/>
                <a:uLnTx/>
                <a:uFillTx/>
                <a:latin typeface="+mn-lt"/>
                <a:ea typeface="+mn-ea"/>
                <a:cs typeface="+mn-cs"/>
              </a:rPr>
              <a:t>～</a:t>
            </a:r>
            <a:r>
              <a:rPr kumimoji="1" lang="en-US" altLang="ja-JP" sz="1100" dirty="0">
                <a:solidFill>
                  <a:prstClr val="black"/>
                </a:solidFill>
                <a:latin typeface="+mn-lt"/>
                <a:cs typeface="+mn-cs"/>
              </a:rPr>
              <a:t>××</a:t>
            </a:r>
            <a:r>
              <a:rPr kumimoji="1" lang="en-US" altLang="ja-JP" sz="1100" b="0" i="0" strike="noStrike" kern="1200" cap="none" spc="0" normalizeH="0" baseline="0" noProof="0" dirty="0">
                <a:ln>
                  <a:noFill/>
                </a:ln>
                <a:solidFill>
                  <a:prstClr val="black"/>
                </a:solidFill>
                <a:effectLst/>
                <a:uLnTx/>
                <a:uFillTx/>
                <a:latin typeface="+mn-lt"/>
                <a:ea typeface="+mn-ea"/>
                <a:cs typeface="+mn-cs"/>
              </a:rPr>
              <a:t>km/h</a:t>
            </a:r>
            <a:r>
              <a:rPr kumimoji="1" lang="ja-JP" altLang="en-US" sz="1100" b="0" i="0" strike="noStrike" kern="1200" cap="none" spc="0" normalizeH="0" baseline="0" noProof="0">
                <a:ln>
                  <a:noFill/>
                </a:ln>
                <a:solidFill>
                  <a:prstClr val="black"/>
                </a:solidFill>
                <a:effectLst/>
                <a:uLnTx/>
                <a:uFillTx/>
                <a:latin typeface="+mn-lt"/>
                <a:ea typeface="+mn-ea"/>
                <a:cs typeface="+mn-cs"/>
              </a:rPr>
              <a:t>で進入してくる対向車を検知し、停止可能な範囲を設定</a:t>
            </a:r>
            <a:endParaRPr kumimoji="1" lang="en-US" altLang="ja-JP" sz="1100" b="0" i="0"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6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注視範囲は</a:t>
            </a:r>
            <a:r>
              <a:rPr kumimoji="1" lang="en-US" altLang="ja-JP" sz="1100" dirty="0">
                <a:solidFill>
                  <a:prstClr val="black"/>
                </a:solidFill>
                <a:latin typeface="+mn-lt"/>
                <a:cs typeface="+mn-cs"/>
              </a:rPr>
              <a:t>××m</a:t>
            </a: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b="0" i="0" strike="noStrike" kern="1200" cap="none" spc="0" normalizeH="0" baseline="0" noProof="0" dirty="0">
              <a:ln>
                <a:noFill/>
              </a:ln>
              <a:solidFill>
                <a:prstClr val="black"/>
              </a:solidFill>
              <a:effectLst/>
              <a:uLnTx/>
              <a:uFillTx/>
              <a:latin typeface="+mn-lt"/>
              <a:ea typeface="+mn-ea"/>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注視エリア</a:t>
            </a:r>
            <a:r>
              <a:rPr kumimoji="1" lang="en-US" altLang="ja-JP" sz="1200" b="1" dirty="0">
                <a:solidFill>
                  <a:prstClr val="black"/>
                </a:solidFill>
                <a:latin typeface="+mn-lt"/>
                <a:cs typeface="+mn-cs"/>
              </a:rPr>
              <a:t>2</a:t>
            </a:r>
            <a:r>
              <a:rPr kumimoji="1" lang="ja-JP" altLang="en-US" sz="1200" b="1">
                <a:solidFill>
                  <a:prstClr val="black"/>
                </a:solidFill>
                <a:latin typeface="+mn-lt"/>
                <a:cs typeface="+mn-cs"/>
              </a:rPr>
              <a:t>（自車進行可否）</a:t>
            </a:r>
            <a:endParaRPr kumimoji="1" lang="en-US" altLang="ja-JP" sz="1200" b="1" dirty="0">
              <a:solidFill>
                <a:prstClr val="black"/>
              </a:solidFill>
              <a:latin typeface="+mn-lt"/>
              <a:cs typeface="+mn-cs"/>
            </a:endParaRPr>
          </a:p>
          <a:p>
            <a:pPr marL="432000" lvl="1" indent="-171450" defTabSz="990564" fontAlgn="auto">
              <a:spcBef>
                <a:spcPts val="6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右折合流先に停車車両などを検知して右折可否の判断に用いる</a:t>
            </a:r>
            <a:endParaRPr kumimoji="1" lang="en-US" altLang="ja-JP" sz="1100" dirty="0">
              <a:solidFill>
                <a:prstClr val="black"/>
              </a:solidFill>
              <a:latin typeface="+mn-lt"/>
              <a:cs typeface="+mn-cs"/>
            </a:endParaRPr>
          </a:p>
          <a:p>
            <a:pPr marL="432000" lvl="1" indent="-171450" defTabSz="990564" fontAlgn="auto">
              <a:spcBef>
                <a:spcPts val="6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注視範囲は</a:t>
            </a:r>
            <a:r>
              <a:rPr kumimoji="1" lang="en-US" altLang="ja-JP" sz="1100" dirty="0">
                <a:solidFill>
                  <a:prstClr val="black"/>
                </a:solidFill>
                <a:latin typeface="+mn-lt"/>
                <a:cs typeface="+mn-cs"/>
              </a:rPr>
              <a:t>××m</a:t>
            </a:r>
            <a:endParaRPr kumimoji="1" lang="en-US" altLang="ja-JP" sz="1100" b="0" i="0" strike="noStrike" kern="1200" cap="none" spc="0" normalizeH="0" baseline="0" noProof="0" dirty="0">
              <a:ln>
                <a:noFill/>
              </a:ln>
              <a:solidFill>
                <a:prstClr val="black"/>
              </a:solidFill>
              <a:effectLst/>
              <a:uLnTx/>
              <a:uFillTx/>
              <a:latin typeface="+mn-lt"/>
              <a:ea typeface="+mn-ea"/>
              <a:cs typeface="+mn-cs"/>
            </a:endParaRPr>
          </a:p>
        </p:txBody>
      </p:sp>
      <p:sp>
        <p:nvSpPr>
          <p:cNvPr id="16" name="正方形/長方形 15">
            <a:extLst>
              <a:ext uri="{FF2B5EF4-FFF2-40B4-BE49-F238E27FC236}">
                <a16:creationId xmlns:a16="http://schemas.microsoft.com/office/drawing/2014/main" id="{9A4D964C-B576-F3CE-0A9B-75C42AC7BDA6}"/>
              </a:ext>
            </a:extLst>
          </p:cNvPr>
          <p:cNvSpPr/>
          <p:nvPr/>
        </p:nvSpPr>
        <p:spPr bwMode="gray">
          <a:xfrm>
            <a:off x="6451848" y="1925177"/>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注視</a:t>
            </a:r>
            <a:r>
              <a:rPr kumimoji="1" lang="ja-JP" altLang="en-US" sz="1200" b="0" i="0" u="none" strike="noStrike" kern="1200" cap="none" spc="0" normalizeH="0" baseline="0" noProof="0">
                <a:ln>
                  <a:noFill/>
                </a:ln>
                <a:solidFill>
                  <a:prstClr val="black"/>
                </a:solidFill>
                <a:effectLst/>
                <a:uLnTx/>
                <a:uFillTx/>
                <a:latin typeface="+mn-lt"/>
                <a:ea typeface="+mn-ea"/>
                <a:cs typeface="+mn-cs"/>
              </a:rPr>
              <a:t>エリアの設計</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29" name="直線コネクタ 28">
            <a:extLst>
              <a:ext uri="{FF2B5EF4-FFF2-40B4-BE49-F238E27FC236}">
                <a16:creationId xmlns:a16="http://schemas.microsoft.com/office/drawing/2014/main" id="{617B47C6-5E36-5679-45BF-DF0C94487F9B}"/>
              </a:ext>
            </a:extLst>
          </p:cNvPr>
          <p:cNvCxnSpPr>
            <a:cxnSpLocks/>
          </p:cNvCxnSpPr>
          <p:nvPr/>
        </p:nvCxnSpPr>
        <p:spPr bwMode="gray">
          <a:xfrm>
            <a:off x="5220113" y="2538221"/>
            <a:ext cx="20852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B09D9DAC-9495-F11E-5473-48D0579CD49E}"/>
              </a:ext>
            </a:extLst>
          </p:cNvPr>
          <p:cNvCxnSpPr>
            <a:cxnSpLocks/>
          </p:cNvCxnSpPr>
          <p:nvPr/>
        </p:nvCxnSpPr>
        <p:spPr bwMode="gray">
          <a:xfrm>
            <a:off x="5220113" y="3355425"/>
            <a:ext cx="81082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932759D1-3F81-E42F-35F4-C27554EBFA78}"/>
              </a:ext>
            </a:extLst>
          </p:cNvPr>
          <p:cNvCxnSpPr>
            <a:cxnSpLocks/>
          </p:cNvCxnSpPr>
          <p:nvPr/>
        </p:nvCxnSpPr>
        <p:spPr bwMode="gray">
          <a:xfrm>
            <a:off x="5220113" y="2946823"/>
            <a:ext cx="208522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2047F308-83D5-F19E-C580-FF17DAA0D87D}"/>
              </a:ext>
            </a:extLst>
          </p:cNvPr>
          <p:cNvCxnSpPr>
            <a:cxnSpLocks/>
          </p:cNvCxnSpPr>
          <p:nvPr/>
        </p:nvCxnSpPr>
        <p:spPr bwMode="gray">
          <a:xfrm>
            <a:off x="6725063" y="3355425"/>
            <a:ext cx="58027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2AAD00C2-C3F5-E53F-8FCE-1A6116506471}"/>
              </a:ext>
            </a:extLst>
          </p:cNvPr>
          <p:cNvCxnSpPr>
            <a:cxnSpLocks/>
          </p:cNvCxnSpPr>
          <p:nvPr/>
        </p:nvCxnSpPr>
        <p:spPr bwMode="gray">
          <a:xfrm>
            <a:off x="6026178" y="3345901"/>
            <a:ext cx="0" cy="730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1388DBB1-E0B3-FE90-57A7-762BD4D4CCB7}"/>
              </a:ext>
            </a:extLst>
          </p:cNvPr>
          <p:cNvCxnSpPr>
            <a:cxnSpLocks/>
          </p:cNvCxnSpPr>
          <p:nvPr/>
        </p:nvCxnSpPr>
        <p:spPr bwMode="gray">
          <a:xfrm>
            <a:off x="6734588" y="3345901"/>
            <a:ext cx="0" cy="730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CDB0C62F-0C0C-1BEB-16B6-C873FD7BFC14}"/>
              </a:ext>
            </a:extLst>
          </p:cNvPr>
          <p:cNvCxnSpPr>
            <a:cxnSpLocks/>
          </p:cNvCxnSpPr>
          <p:nvPr/>
        </p:nvCxnSpPr>
        <p:spPr bwMode="gray">
          <a:xfrm>
            <a:off x="6146282" y="3831431"/>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EFE85663-6276-8C99-E5E8-780D5918FDB8}"/>
              </a:ext>
            </a:extLst>
          </p:cNvPr>
          <p:cNvCxnSpPr>
            <a:cxnSpLocks/>
          </p:cNvCxnSpPr>
          <p:nvPr/>
        </p:nvCxnSpPr>
        <p:spPr bwMode="gray">
          <a:xfrm>
            <a:off x="6223847" y="3831431"/>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8E85DC1C-3A5C-66A1-6AD4-23107922112E}"/>
              </a:ext>
            </a:extLst>
          </p:cNvPr>
          <p:cNvCxnSpPr>
            <a:cxnSpLocks/>
          </p:cNvCxnSpPr>
          <p:nvPr/>
        </p:nvCxnSpPr>
        <p:spPr bwMode="gray">
          <a:xfrm>
            <a:off x="6378977" y="3831431"/>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69A27774-FD5E-264A-6446-D24CC9F511FC}"/>
              </a:ext>
            </a:extLst>
          </p:cNvPr>
          <p:cNvCxnSpPr>
            <a:cxnSpLocks/>
          </p:cNvCxnSpPr>
          <p:nvPr/>
        </p:nvCxnSpPr>
        <p:spPr bwMode="gray">
          <a:xfrm>
            <a:off x="6378977" y="3831431"/>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03810E4E-30AE-F3DB-8084-811FC8054DD2}"/>
              </a:ext>
            </a:extLst>
          </p:cNvPr>
          <p:cNvCxnSpPr>
            <a:cxnSpLocks/>
          </p:cNvCxnSpPr>
          <p:nvPr/>
        </p:nvCxnSpPr>
        <p:spPr bwMode="gray">
          <a:xfrm>
            <a:off x="6456542" y="3831431"/>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1E633489-267A-1717-0000-E3D367A67975}"/>
              </a:ext>
            </a:extLst>
          </p:cNvPr>
          <p:cNvCxnSpPr>
            <a:cxnSpLocks/>
          </p:cNvCxnSpPr>
          <p:nvPr/>
        </p:nvCxnSpPr>
        <p:spPr bwMode="gray">
          <a:xfrm>
            <a:off x="6534107" y="3831431"/>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17E9C135-3092-6362-B64C-326BEB97C62E}"/>
              </a:ext>
            </a:extLst>
          </p:cNvPr>
          <p:cNvCxnSpPr>
            <a:cxnSpLocks/>
          </p:cNvCxnSpPr>
          <p:nvPr/>
        </p:nvCxnSpPr>
        <p:spPr bwMode="gray">
          <a:xfrm>
            <a:off x="6611673" y="3831431"/>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C0582F57-ACEE-ADC6-C6CB-F8B34E884A4C}"/>
              </a:ext>
            </a:extLst>
          </p:cNvPr>
          <p:cNvCxnSpPr>
            <a:cxnSpLocks/>
          </p:cNvCxnSpPr>
          <p:nvPr/>
        </p:nvCxnSpPr>
        <p:spPr bwMode="gray">
          <a:xfrm>
            <a:off x="6069263" y="3768175"/>
            <a:ext cx="62224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正方形/長方形 30">
            <a:extLst>
              <a:ext uri="{FF2B5EF4-FFF2-40B4-BE49-F238E27FC236}">
                <a16:creationId xmlns:a16="http://schemas.microsoft.com/office/drawing/2014/main" id="{815BD812-AFC6-3E6F-5AD4-C6AC2473C403}"/>
              </a:ext>
            </a:extLst>
          </p:cNvPr>
          <p:cNvSpPr/>
          <p:nvPr/>
        </p:nvSpPr>
        <p:spPr bwMode="gray">
          <a:xfrm>
            <a:off x="6069263" y="2973580"/>
            <a:ext cx="1236074" cy="355087"/>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2" name="正方形/長方形 31">
            <a:extLst>
              <a:ext uri="{FF2B5EF4-FFF2-40B4-BE49-F238E27FC236}">
                <a16:creationId xmlns:a16="http://schemas.microsoft.com/office/drawing/2014/main" id="{97E70D52-DBAE-ECD0-689F-C637B0580FE1}"/>
              </a:ext>
            </a:extLst>
          </p:cNvPr>
          <p:cNvSpPr/>
          <p:nvPr/>
        </p:nvSpPr>
        <p:spPr bwMode="gray">
          <a:xfrm>
            <a:off x="6069263" y="3346158"/>
            <a:ext cx="622240" cy="355087"/>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円弧 32">
            <a:extLst>
              <a:ext uri="{FF2B5EF4-FFF2-40B4-BE49-F238E27FC236}">
                <a16:creationId xmlns:a16="http://schemas.microsoft.com/office/drawing/2014/main" id="{09C9F541-291F-C5A6-7FA6-FF101941C6B6}"/>
              </a:ext>
            </a:extLst>
          </p:cNvPr>
          <p:cNvSpPr/>
          <p:nvPr/>
        </p:nvSpPr>
        <p:spPr bwMode="gray">
          <a:xfrm>
            <a:off x="5403336" y="2727633"/>
            <a:ext cx="975641" cy="1285642"/>
          </a:xfrm>
          <a:prstGeom prst="arc">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4" name="直線コネクタ 33">
            <a:extLst>
              <a:ext uri="{FF2B5EF4-FFF2-40B4-BE49-F238E27FC236}">
                <a16:creationId xmlns:a16="http://schemas.microsoft.com/office/drawing/2014/main" id="{D262F0B0-1ED0-8433-BD65-BEC7B4B3BA09}"/>
              </a:ext>
            </a:extLst>
          </p:cNvPr>
          <p:cNvCxnSpPr>
            <a:cxnSpLocks/>
          </p:cNvCxnSpPr>
          <p:nvPr/>
        </p:nvCxnSpPr>
        <p:spPr bwMode="gray">
          <a:xfrm>
            <a:off x="6301412" y="3831431"/>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D4B9470D-5243-107F-2557-50B0A7990174}"/>
              </a:ext>
            </a:extLst>
          </p:cNvPr>
          <p:cNvCxnSpPr>
            <a:cxnSpLocks/>
          </p:cNvCxnSpPr>
          <p:nvPr/>
        </p:nvCxnSpPr>
        <p:spPr bwMode="gray">
          <a:xfrm>
            <a:off x="6378977" y="3831431"/>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45E48AA7-0CFD-C162-3A97-B287097145F8}"/>
              </a:ext>
            </a:extLst>
          </p:cNvPr>
          <p:cNvCxnSpPr>
            <a:cxnSpLocks/>
            <a:endCxn id="33" idx="0"/>
          </p:cNvCxnSpPr>
          <p:nvPr/>
        </p:nvCxnSpPr>
        <p:spPr bwMode="gray">
          <a:xfrm>
            <a:off x="5523100" y="2727633"/>
            <a:ext cx="368056"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131" name="グループ化 130">
            <a:extLst>
              <a:ext uri="{FF2B5EF4-FFF2-40B4-BE49-F238E27FC236}">
                <a16:creationId xmlns:a16="http://schemas.microsoft.com/office/drawing/2014/main" id="{8C5051EA-0B2D-C61F-996F-9B026D6F6EAF}"/>
              </a:ext>
            </a:extLst>
          </p:cNvPr>
          <p:cNvGrpSpPr/>
          <p:nvPr/>
        </p:nvGrpSpPr>
        <p:grpSpPr>
          <a:xfrm>
            <a:off x="6710737" y="1157446"/>
            <a:ext cx="2704726" cy="553597"/>
            <a:chOff x="6710737" y="1195470"/>
            <a:chExt cx="2704726" cy="553597"/>
          </a:xfrm>
        </p:grpSpPr>
        <p:sp>
          <p:nvSpPr>
            <p:cNvPr id="63" name="正方形/長方形 62">
              <a:extLst>
                <a:ext uri="{FF2B5EF4-FFF2-40B4-BE49-F238E27FC236}">
                  <a16:creationId xmlns:a16="http://schemas.microsoft.com/office/drawing/2014/main" id="{C1B4CDE2-522C-00FC-3D16-AB3AD1AEBE17}"/>
                </a:ext>
              </a:extLst>
            </p:cNvPr>
            <p:cNvSpPr/>
            <p:nvPr/>
          </p:nvSpPr>
          <p:spPr bwMode="gray">
            <a:xfrm>
              <a:off x="6710737" y="1295920"/>
              <a:ext cx="2704726" cy="45314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4" name="正方形/長方形 63">
              <a:extLst>
                <a:ext uri="{FF2B5EF4-FFF2-40B4-BE49-F238E27FC236}">
                  <a16:creationId xmlns:a16="http://schemas.microsoft.com/office/drawing/2014/main" id="{61835137-B20F-D3B9-1E48-A873C43E4160}"/>
                </a:ext>
              </a:extLst>
            </p:cNvPr>
            <p:cNvSpPr/>
            <p:nvPr/>
          </p:nvSpPr>
          <p:spPr bwMode="gray">
            <a:xfrm>
              <a:off x="7768881" y="1195470"/>
              <a:ext cx="578588" cy="20089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凡例</a:t>
              </a:r>
            </a:p>
          </p:txBody>
        </p:sp>
        <p:grpSp>
          <p:nvGrpSpPr>
            <p:cNvPr id="10" name="グループ化 9">
              <a:extLst>
                <a:ext uri="{FF2B5EF4-FFF2-40B4-BE49-F238E27FC236}">
                  <a16:creationId xmlns:a16="http://schemas.microsoft.com/office/drawing/2014/main" id="{384E93F2-EA36-3FE3-9475-C9C309CC7B7F}"/>
                </a:ext>
              </a:extLst>
            </p:cNvPr>
            <p:cNvGrpSpPr/>
            <p:nvPr/>
          </p:nvGrpSpPr>
          <p:grpSpPr>
            <a:xfrm>
              <a:off x="6765442" y="1481377"/>
              <a:ext cx="308415" cy="193097"/>
              <a:chOff x="1822116" y="2182374"/>
              <a:chExt cx="916860" cy="574041"/>
            </a:xfrm>
          </p:grpSpPr>
          <p:sp>
            <p:nvSpPr>
              <p:cNvPr id="18" name="四角形: 角を丸くする 17">
                <a:extLst>
                  <a:ext uri="{FF2B5EF4-FFF2-40B4-BE49-F238E27FC236}">
                    <a16:creationId xmlns:a16="http://schemas.microsoft.com/office/drawing/2014/main" id="{9B149936-1B95-42B9-475B-E5E02E241B81}"/>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 name="四角形: 角を丸くする 20">
                <a:extLst>
                  <a:ext uri="{FF2B5EF4-FFF2-40B4-BE49-F238E27FC236}">
                    <a16:creationId xmlns:a16="http://schemas.microsoft.com/office/drawing/2014/main" id="{66C708BF-80F5-68CE-C030-AB2C27A7179F}"/>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3" name="フローチャート: 手作業 22">
                <a:extLst>
                  <a:ext uri="{FF2B5EF4-FFF2-40B4-BE49-F238E27FC236}">
                    <a16:creationId xmlns:a16="http://schemas.microsoft.com/office/drawing/2014/main" id="{3F831490-1BB5-3317-B1A4-B18D5CDD7992}"/>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4" name="フローチャート: 手作業 23">
                <a:extLst>
                  <a:ext uri="{FF2B5EF4-FFF2-40B4-BE49-F238E27FC236}">
                    <a16:creationId xmlns:a16="http://schemas.microsoft.com/office/drawing/2014/main" id="{45A5C921-0410-01DA-7927-A42A911A16E7}"/>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6" name="四角形: 角を丸くする 25">
                <a:extLst>
                  <a:ext uri="{FF2B5EF4-FFF2-40B4-BE49-F238E27FC236}">
                    <a16:creationId xmlns:a16="http://schemas.microsoft.com/office/drawing/2014/main" id="{1D9B49B0-75AC-505D-318C-9B795E21687A}"/>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7" name="平行四辺形 26">
                <a:extLst>
                  <a:ext uri="{FF2B5EF4-FFF2-40B4-BE49-F238E27FC236}">
                    <a16:creationId xmlns:a16="http://schemas.microsoft.com/office/drawing/2014/main" id="{8E46FB12-1BDB-058E-EEBA-BEFCE92AC1B7}"/>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8" name="平行四辺形 27">
                <a:extLst>
                  <a:ext uri="{FF2B5EF4-FFF2-40B4-BE49-F238E27FC236}">
                    <a16:creationId xmlns:a16="http://schemas.microsoft.com/office/drawing/2014/main" id="{C9817A18-D201-8CAE-5E39-9FE8CB3D3F14}"/>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65" name="正方形/長方形 64">
              <a:extLst>
                <a:ext uri="{FF2B5EF4-FFF2-40B4-BE49-F238E27FC236}">
                  <a16:creationId xmlns:a16="http://schemas.microsoft.com/office/drawing/2014/main" id="{60AB50BE-8002-0BB5-3A5A-2D19C1F1AB23}"/>
                </a:ext>
              </a:extLst>
            </p:cNvPr>
            <p:cNvSpPr/>
            <p:nvPr/>
          </p:nvSpPr>
          <p:spPr bwMode="gray">
            <a:xfrm>
              <a:off x="7085379" y="1456733"/>
              <a:ext cx="37175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自車</a:t>
              </a:r>
            </a:p>
          </p:txBody>
        </p:sp>
        <p:cxnSp>
          <p:nvCxnSpPr>
            <p:cNvPr id="66" name="直線コネクタ 65">
              <a:extLst>
                <a:ext uri="{FF2B5EF4-FFF2-40B4-BE49-F238E27FC236}">
                  <a16:creationId xmlns:a16="http://schemas.microsoft.com/office/drawing/2014/main" id="{640E6B03-14D8-A1B9-D1C5-021C141B82BF}"/>
                </a:ext>
              </a:extLst>
            </p:cNvPr>
            <p:cNvCxnSpPr>
              <a:cxnSpLocks/>
            </p:cNvCxnSpPr>
            <p:nvPr/>
          </p:nvCxnSpPr>
          <p:spPr bwMode="gray">
            <a:xfrm>
              <a:off x="7525706" y="1565010"/>
              <a:ext cx="212641" cy="0"/>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7" name="正方形/長方形 66">
              <a:extLst>
                <a:ext uri="{FF2B5EF4-FFF2-40B4-BE49-F238E27FC236}">
                  <a16:creationId xmlns:a16="http://schemas.microsoft.com/office/drawing/2014/main" id="{D74A3004-93A0-DAE9-4712-7234F6437D16}"/>
                </a:ext>
              </a:extLst>
            </p:cNvPr>
            <p:cNvSpPr/>
            <p:nvPr/>
          </p:nvSpPr>
          <p:spPr bwMode="gray">
            <a:xfrm>
              <a:off x="7725185" y="1449758"/>
              <a:ext cx="622283"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走行経路</a:t>
              </a:r>
            </a:p>
          </p:txBody>
        </p:sp>
        <p:sp>
          <p:nvSpPr>
            <p:cNvPr id="79" name="正方形/長方形 78">
              <a:extLst>
                <a:ext uri="{FF2B5EF4-FFF2-40B4-BE49-F238E27FC236}">
                  <a16:creationId xmlns:a16="http://schemas.microsoft.com/office/drawing/2014/main" id="{223A9BCD-C185-F66D-9AA0-3B500BBA74C0}"/>
                </a:ext>
              </a:extLst>
            </p:cNvPr>
            <p:cNvSpPr/>
            <p:nvPr/>
          </p:nvSpPr>
          <p:spPr bwMode="gray">
            <a:xfrm>
              <a:off x="8689604" y="1449758"/>
              <a:ext cx="668389"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p>
          </p:txBody>
        </p:sp>
        <p:sp>
          <p:nvSpPr>
            <p:cNvPr id="80" name="正方形/長方形 79">
              <a:extLst>
                <a:ext uri="{FF2B5EF4-FFF2-40B4-BE49-F238E27FC236}">
                  <a16:creationId xmlns:a16="http://schemas.microsoft.com/office/drawing/2014/main" id="{09847FFD-D08A-CAFD-095E-036453A824B1}"/>
                </a:ext>
              </a:extLst>
            </p:cNvPr>
            <p:cNvSpPr/>
            <p:nvPr/>
          </p:nvSpPr>
          <p:spPr bwMode="gray">
            <a:xfrm>
              <a:off x="8457672" y="1484313"/>
              <a:ext cx="231932" cy="147274"/>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grpSp>
        <p:nvGrpSpPr>
          <p:cNvPr id="81" name="グループ化 80">
            <a:extLst>
              <a:ext uri="{FF2B5EF4-FFF2-40B4-BE49-F238E27FC236}">
                <a16:creationId xmlns:a16="http://schemas.microsoft.com/office/drawing/2014/main" id="{3DCA4022-3AF7-2BEF-124D-1370167468FF}"/>
              </a:ext>
            </a:extLst>
          </p:cNvPr>
          <p:cNvGrpSpPr/>
          <p:nvPr/>
        </p:nvGrpSpPr>
        <p:grpSpPr>
          <a:xfrm>
            <a:off x="5185792" y="2635651"/>
            <a:ext cx="308415" cy="193097"/>
            <a:chOff x="1822116" y="2182374"/>
            <a:chExt cx="916860" cy="574041"/>
          </a:xfrm>
        </p:grpSpPr>
        <p:sp>
          <p:nvSpPr>
            <p:cNvPr id="82" name="四角形: 角を丸くする 81">
              <a:extLst>
                <a:ext uri="{FF2B5EF4-FFF2-40B4-BE49-F238E27FC236}">
                  <a16:creationId xmlns:a16="http://schemas.microsoft.com/office/drawing/2014/main" id="{43CE4CCC-3A81-C9B4-1AE1-7280102525BC}"/>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3" name="四角形: 角を丸くする 82">
              <a:extLst>
                <a:ext uri="{FF2B5EF4-FFF2-40B4-BE49-F238E27FC236}">
                  <a16:creationId xmlns:a16="http://schemas.microsoft.com/office/drawing/2014/main" id="{F8AEAB09-352E-B5DA-7C9D-9130B0A470F9}"/>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4" name="フローチャート: 手作業 83">
              <a:extLst>
                <a:ext uri="{FF2B5EF4-FFF2-40B4-BE49-F238E27FC236}">
                  <a16:creationId xmlns:a16="http://schemas.microsoft.com/office/drawing/2014/main" id="{E7E7B54C-DF75-98C8-167A-9A5BEE86DACB}"/>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5" name="フローチャート: 手作業 84">
              <a:extLst>
                <a:ext uri="{FF2B5EF4-FFF2-40B4-BE49-F238E27FC236}">
                  <a16:creationId xmlns:a16="http://schemas.microsoft.com/office/drawing/2014/main" id="{1DE87F91-76ED-7D93-5038-984E63D89506}"/>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6" name="四角形: 角を丸くする 85">
              <a:extLst>
                <a:ext uri="{FF2B5EF4-FFF2-40B4-BE49-F238E27FC236}">
                  <a16:creationId xmlns:a16="http://schemas.microsoft.com/office/drawing/2014/main" id="{38A4C85B-5874-95B1-B207-8C5979EBAB49}"/>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7" name="平行四辺形 86">
              <a:extLst>
                <a:ext uri="{FF2B5EF4-FFF2-40B4-BE49-F238E27FC236}">
                  <a16:creationId xmlns:a16="http://schemas.microsoft.com/office/drawing/2014/main" id="{AC568DB1-CF2A-EF31-2F3E-5C2903AE2AE9}"/>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8" name="平行四辺形 87">
              <a:extLst>
                <a:ext uri="{FF2B5EF4-FFF2-40B4-BE49-F238E27FC236}">
                  <a16:creationId xmlns:a16="http://schemas.microsoft.com/office/drawing/2014/main" id="{41518766-CD59-C36D-A8A3-12B44F5B828C}"/>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cxnSp>
        <p:nvCxnSpPr>
          <p:cNvPr id="89" name="直線コネクタ 88">
            <a:extLst>
              <a:ext uri="{FF2B5EF4-FFF2-40B4-BE49-F238E27FC236}">
                <a16:creationId xmlns:a16="http://schemas.microsoft.com/office/drawing/2014/main" id="{6A8259E4-899F-016F-DA2B-A0C4AF669400}"/>
              </a:ext>
            </a:extLst>
          </p:cNvPr>
          <p:cNvCxnSpPr>
            <a:cxnSpLocks/>
          </p:cNvCxnSpPr>
          <p:nvPr/>
        </p:nvCxnSpPr>
        <p:spPr bwMode="gray">
          <a:xfrm>
            <a:off x="5542548" y="2465367"/>
            <a:ext cx="0" cy="52453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正方形/長方形 91">
            <a:extLst>
              <a:ext uri="{FF2B5EF4-FFF2-40B4-BE49-F238E27FC236}">
                <a16:creationId xmlns:a16="http://schemas.microsoft.com/office/drawing/2014/main" id="{0CF35521-E263-FBFB-4637-E43F7A2F6B38}"/>
              </a:ext>
            </a:extLst>
          </p:cNvPr>
          <p:cNvSpPr/>
          <p:nvPr/>
        </p:nvSpPr>
        <p:spPr bwMode="gray">
          <a:xfrm>
            <a:off x="5014308" y="2208235"/>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判断線</a:t>
            </a:r>
          </a:p>
        </p:txBody>
      </p:sp>
      <p:cxnSp>
        <p:nvCxnSpPr>
          <p:cNvPr id="93" name="直線コネクタ 92">
            <a:extLst>
              <a:ext uri="{FF2B5EF4-FFF2-40B4-BE49-F238E27FC236}">
                <a16:creationId xmlns:a16="http://schemas.microsoft.com/office/drawing/2014/main" id="{4DB514A8-3687-D607-6072-B1571212497E}"/>
              </a:ext>
            </a:extLst>
          </p:cNvPr>
          <p:cNvCxnSpPr>
            <a:cxnSpLocks/>
          </p:cNvCxnSpPr>
          <p:nvPr/>
        </p:nvCxnSpPr>
        <p:spPr bwMode="gray">
          <a:xfrm>
            <a:off x="6146282" y="2465367"/>
            <a:ext cx="0" cy="52453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正方形/長方形 93">
            <a:extLst>
              <a:ext uri="{FF2B5EF4-FFF2-40B4-BE49-F238E27FC236}">
                <a16:creationId xmlns:a16="http://schemas.microsoft.com/office/drawing/2014/main" id="{9BDD2C40-97BB-176B-B374-2D06FB56B3A0}"/>
              </a:ext>
            </a:extLst>
          </p:cNvPr>
          <p:cNvSpPr/>
          <p:nvPr/>
        </p:nvSpPr>
        <p:spPr bwMode="gray">
          <a:xfrm>
            <a:off x="5655782" y="2208235"/>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仮想停止線</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96" name="直線コネクタ 95">
            <a:extLst>
              <a:ext uri="{FF2B5EF4-FFF2-40B4-BE49-F238E27FC236}">
                <a16:creationId xmlns:a16="http://schemas.microsoft.com/office/drawing/2014/main" id="{C46F2228-4698-CF46-109E-D1957503766F}"/>
              </a:ext>
            </a:extLst>
          </p:cNvPr>
          <p:cNvCxnSpPr>
            <a:cxnSpLocks/>
          </p:cNvCxnSpPr>
          <p:nvPr/>
        </p:nvCxnSpPr>
        <p:spPr bwMode="gray">
          <a:xfrm>
            <a:off x="5220113" y="4547312"/>
            <a:ext cx="20852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70B6C7DB-E15A-5966-8827-4FBAFF5B2030}"/>
              </a:ext>
            </a:extLst>
          </p:cNvPr>
          <p:cNvCxnSpPr>
            <a:cxnSpLocks/>
          </p:cNvCxnSpPr>
          <p:nvPr/>
        </p:nvCxnSpPr>
        <p:spPr bwMode="gray">
          <a:xfrm>
            <a:off x="5220113" y="5364516"/>
            <a:ext cx="81082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F4677B11-EE80-F5A8-EBE5-ED2E349B6216}"/>
              </a:ext>
            </a:extLst>
          </p:cNvPr>
          <p:cNvCxnSpPr>
            <a:cxnSpLocks/>
          </p:cNvCxnSpPr>
          <p:nvPr/>
        </p:nvCxnSpPr>
        <p:spPr bwMode="gray">
          <a:xfrm>
            <a:off x="5220113" y="4955914"/>
            <a:ext cx="208522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4BE1F02C-253E-3BAF-4DAA-E34910815F38}"/>
              </a:ext>
            </a:extLst>
          </p:cNvPr>
          <p:cNvCxnSpPr>
            <a:cxnSpLocks/>
          </p:cNvCxnSpPr>
          <p:nvPr/>
        </p:nvCxnSpPr>
        <p:spPr bwMode="gray">
          <a:xfrm>
            <a:off x="6725063" y="5364516"/>
            <a:ext cx="58027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a:extLst>
              <a:ext uri="{FF2B5EF4-FFF2-40B4-BE49-F238E27FC236}">
                <a16:creationId xmlns:a16="http://schemas.microsoft.com/office/drawing/2014/main" id="{1AFFC9A2-69F8-CF3D-2FAA-DCB13633EB22}"/>
              </a:ext>
            </a:extLst>
          </p:cNvPr>
          <p:cNvCxnSpPr>
            <a:cxnSpLocks/>
          </p:cNvCxnSpPr>
          <p:nvPr/>
        </p:nvCxnSpPr>
        <p:spPr bwMode="gray">
          <a:xfrm>
            <a:off x="6026178" y="5354992"/>
            <a:ext cx="0" cy="730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30673E04-3E23-072A-B6EE-286279D2BA04}"/>
              </a:ext>
            </a:extLst>
          </p:cNvPr>
          <p:cNvCxnSpPr>
            <a:cxnSpLocks/>
          </p:cNvCxnSpPr>
          <p:nvPr/>
        </p:nvCxnSpPr>
        <p:spPr bwMode="gray">
          <a:xfrm>
            <a:off x="6734588" y="5354992"/>
            <a:ext cx="0" cy="730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76C9E0EC-0D8C-206A-D278-4F612FC19C9C}"/>
              </a:ext>
            </a:extLst>
          </p:cNvPr>
          <p:cNvCxnSpPr>
            <a:cxnSpLocks/>
          </p:cNvCxnSpPr>
          <p:nvPr/>
        </p:nvCxnSpPr>
        <p:spPr bwMode="gray">
          <a:xfrm>
            <a:off x="6146282" y="5840522"/>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a:extLst>
              <a:ext uri="{FF2B5EF4-FFF2-40B4-BE49-F238E27FC236}">
                <a16:creationId xmlns:a16="http://schemas.microsoft.com/office/drawing/2014/main" id="{9D6450DE-06EB-4D68-8EC8-459A42CD19FB}"/>
              </a:ext>
            </a:extLst>
          </p:cNvPr>
          <p:cNvCxnSpPr>
            <a:cxnSpLocks/>
          </p:cNvCxnSpPr>
          <p:nvPr/>
        </p:nvCxnSpPr>
        <p:spPr bwMode="gray">
          <a:xfrm>
            <a:off x="6223847" y="5840522"/>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75C628D0-74D7-A6A5-6D9E-53438A4D84A6}"/>
              </a:ext>
            </a:extLst>
          </p:cNvPr>
          <p:cNvCxnSpPr>
            <a:cxnSpLocks/>
          </p:cNvCxnSpPr>
          <p:nvPr/>
        </p:nvCxnSpPr>
        <p:spPr bwMode="gray">
          <a:xfrm>
            <a:off x="6378977" y="5840522"/>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a:extLst>
              <a:ext uri="{FF2B5EF4-FFF2-40B4-BE49-F238E27FC236}">
                <a16:creationId xmlns:a16="http://schemas.microsoft.com/office/drawing/2014/main" id="{6BC4CDC8-96EF-C6CB-169D-B1C4396A5808}"/>
              </a:ext>
            </a:extLst>
          </p:cNvPr>
          <p:cNvCxnSpPr>
            <a:cxnSpLocks/>
          </p:cNvCxnSpPr>
          <p:nvPr/>
        </p:nvCxnSpPr>
        <p:spPr bwMode="gray">
          <a:xfrm>
            <a:off x="6378977" y="5840522"/>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a:extLst>
              <a:ext uri="{FF2B5EF4-FFF2-40B4-BE49-F238E27FC236}">
                <a16:creationId xmlns:a16="http://schemas.microsoft.com/office/drawing/2014/main" id="{0629966A-1A90-7435-9D17-E055FDD115AA}"/>
              </a:ext>
            </a:extLst>
          </p:cNvPr>
          <p:cNvCxnSpPr>
            <a:cxnSpLocks/>
          </p:cNvCxnSpPr>
          <p:nvPr/>
        </p:nvCxnSpPr>
        <p:spPr bwMode="gray">
          <a:xfrm>
            <a:off x="6456542" y="5840522"/>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a:extLst>
              <a:ext uri="{FF2B5EF4-FFF2-40B4-BE49-F238E27FC236}">
                <a16:creationId xmlns:a16="http://schemas.microsoft.com/office/drawing/2014/main" id="{BEAE11EB-A559-CABA-EB70-A4EB458F71A1}"/>
              </a:ext>
            </a:extLst>
          </p:cNvPr>
          <p:cNvCxnSpPr>
            <a:cxnSpLocks/>
          </p:cNvCxnSpPr>
          <p:nvPr/>
        </p:nvCxnSpPr>
        <p:spPr bwMode="gray">
          <a:xfrm>
            <a:off x="6534107" y="5840522"/>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a:extLst>
              <a:ext uri="{FF2B5EF4-FFF2-40B4-BE49-F238E27FC236}">
                <a16:creationId xmlns:a16="http://schemas.microsoft.com/office/drawing/2014/main" id="{71A9E77B-E55C-9991-DFD1-33843D49D12C}"/>
              </a:ext>
            </a:extLst>
          </p:cNvPr>
          <p:cNvCxnSpPr>
            <a:cxnSpLocks/>
          </p:cNvCxnSpPr>
          <p:nvPr/>
        </p:nvCxnSpPr>
        <p:spPr bwMode="gray">
          <a:xfrm>
            <a:off x="6611673" y="5840522"/>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5C15CA43-DA02-CF21-C214-7AED3CA98135}"/>
              </a:ext>
            </a:extLst>
          </p:cNvPr>
          <p:cNvCxnSpPr>
            <a:cxnSpLocks/>
          </p:cNvCxnSpPr>
          <p:nvPr/>
        </p:nvCxnSpPr>
        <p:spPr bwMode="gray">
          <a:xfrm>
            <a:off x="6069263" y="5777266"/>
            <a:ext cx="62224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正方形/長方形 109">
            <a:extLst>
              <a:ext uri="{FF2B5EF4-FFF2-40B4-BE49-F238E27FC236}">
                <a16:creationId xmlns:a16="http://schemas.microsoft.com/office/drawing/2014/main" id="{98356E37-2A37-DF1E-6C03-E071C3D2BE3B}"/>
              </a:ext>
            </a:extLst>
          </p:cNvPr>
          <p:cNvSpPr/>
          <p:nvPr/>
        </p:nvSpPr>
        <p:spPr bwMode="gray">
          <a:xfrm>
            <a:off x="6069263" y="4982671"/>
            <a:ext cx="1236074" cy="355087"/>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1" name="正方形/長方形 110">
            <a:extLst>
              <a:ext uri="{FF2B5EF4-FFF2-40B4-BE49-F238E27FC236}">
                <a16:creationId xmlns:a16="http://schemas.microsoft.com/office/drawing/2014/main" id="{6A491B81-8608-00CF-8860-8DA431691DDE}"/>
              </a:ext>
            </a:extLst>
          </p:cNvPr>
          <p:cNvSpPr/>
          <p:nvPr/>
        </p:nvSpPr>
        <p:spPr bwMode="gray">
          <a:xfrm>
            <a:off x="6069263" y="5355249"/>
            <a:ext cx="622240" cy="355087"/>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2" name="円弧 111">
            <a:extLst>
              <a:ext uri="{FF2B5EF4-FFF2-40B4-BE49-F238E27FC236}">
                <a16:creationId xmlns:a16="http://schemas.microsoft.com/office/drawing/2014/main" id="{AA2F771B-601E-0334-252A-8A539DC9CB26}"/>
              </a:ext>
            </a:extLst>
          </p:cNvPr>
          <p:cNvSpPr/>
          <p:nvPr/>
        </p:nvSpPr>
        <p:spPr bwMode="gray">
          <a:xfrm>
            <a:off x="5403336" y="4736724"/>
            <a:ext cx="975641" cy="1285642"/>
          </a:xfrm>
          <a:prstGeom prst="arc">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3" name="直線コネクタ 112">
            <a:extLst>
              <a:ext uri="{FF2B5EF4-FFF2-40B4-BE49-F238E27FC236}">
                <a16:creationId xmlns:a16="http://schemas.microsoft.com/office/drawing/2014/main" id="{92DA7710-8C07-4699-E2B9-CB3A536421E0}"/>
              </a:ext>
            </a:extLst>
          </p:cNvPr>
          <p:cNvCxnSpPr>
            <a:cxnSpLocks/>
          </p:cNvCxnSpPr>
          <p:nvPr/>
        </p:nvCxnSpPr>
        <p:spPr bwMode="gray">
          <a:xfrm>
            <a:off x="6301412" y="5840522"/>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a:extLst>
              <a:ext uri="{FF2B5EF4-FFF2-40B4-BE49-F238E27FC236}">
                <a16:creationId xmlns:a16="http://schemas.microsoft.com/office/drawing/2014/main" id="{D5813D75-B9A8-AC49-F0E3-EB2BA8E9C3DA}"/>
              </a:ext>
            </a:extLst>
          </p:cNvPr>
          <p:cNvCxnSpPr>
            <a:cxnSpLocks/>
          </p:cNvCxnSpPr>
          <p:nvPr/>
        </p:nvCxnSpPr>
        <p:spPr bwMode="gray">
          <a:xfrm>
            <a:off x="6378977" y="5840522"/>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6" name="グループ化 115">
            <a:extLst>
              <a:ext uri="{FF2B5EF4-FFF2-40B4-BE49-F238E27FC236}">
                <a16:creationId xmlns:a16="http://schemas.microsoft.com/office/drawing/2014/main" id="{9DA6ED81-772A-C81F-1871-AF92A640CC6F}"/>
              </a:ext>
            </a:extLst>
          </p:cNvPr>
          <p:cNvGrpSpPr/>
          <p:nvPr/>
        </p:nvGrpSpPr>
        <p:grpSpPr>
          <a:xfrm>
            <a:off x="5788330" y="4682901"/>
            <a:ext cx="308415" cy="193097"/>
            <a:chOff x="1822116" y="2182374"/>
            <a:chExt cx="916860" cy="574041"/>
          </a:xfrm>
        </p:grpSpPr>
        <p:sp>
          <p:nvSpPr>
            <p:cNvPr id="117" name="四角形: 角を丸くする 116">
              <a:extLst>
                <a:ext uri="{FF2B5EF4-FFF2-40B4-BE49-F238E27FC236}">
                  <a16:creationId xmlns:a16="http://schemas.microsoft.com/office/drawing/2014/main" id="{DE27D0CD-CD27-6C30-8E61-D45482DE4348}"/>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8" name="四角形: 角を丸くする 117">
              <a:extLst>
                <a:ext uri="{FF2B5EF4-FFF2-40B4-BE49-F238E27FC236}">
                  <a16:creationId xmlns:a16="http://schemas.microsoft.com/office/drawing/2014/main" id="{D9B39B13-A069-C60B-9970-3A8F2308C1AE}"/>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9" name="フローチャート: 手作業 118">
              <a:extLst>
                <a:ext uri="{FF2B5EF4-FFF2-40B4-BE49-F238E27FC236}">
                  <a16:creationId xmlns:a16="http://schemas.microsoft.com/office/drawing/2014/main" id="{40F56C7C-8564-4085-E49F-3E06606C7514}"/>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0" name="フローチャート: 手作業 119">
              <a:extLst>
                <a:ext uri="{FF2B5EF4-FFF2-40B4-BE49-F238E27FC236}">
                  <a16:creationId xmlns:a16="http://schemas.microsoft.com/office/drawing/2014/main" id="{079C6028-3FC1-3A78-F500-FB3B3029DE37}"/>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1" name="四角形: 角を丸くする 120">
              <a:extLst>
                <a:ext uri="{FF2B5EF4-FFF2-40B4-BE49-F238E27FC236}">
                  <a16:creationId xmlns:a16="http://schemas.microsoft.com/office/drawing/2014/main" id="{C62CB32C-06E2-9C97-A50A-B9403F71A6C7}"/>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2" name="平行四辺形 121">
              <a:extLst>
                <a:ext uri="{FF2B5EF4-FFF2-40B4-BE49-F238E27FC236}">
                  <a16:creationId xmlns:a16="http://schemas.microsoft.com/office/drawing/2014/main" id="{316C7BEB-3979-77DF-9DD9-895FB5627581}"/>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3" name="平行四辺形 122">
              <a:extLst>
                <a:ext uri="{FF2B5EF4-FFF2-40B4-BE49-F238E27FC236}">
                  <a16:creationId xmlns:a16="http://schemas.microsoft.com/office/drawing/2014/main" id="{EB32FF4B-DF2A-1763-DE13-F1CC1D9CC3EF}"/>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cxnSp>
        <p:nvCxnSpPr>
          <p:cNvPr id="125" name="直線コネクタ 124">
            <a:extLst>
              <a:ext uri="{FF2B5EF4-FFF2-40B4-BE49-F238E27FC236}">
                <a16:creationId xmlns:a16="http://schemas.microsoft.com/office/drawing/2014/main" id="{6E7A0636-1AB6-FDAC-4A06-131677627A64}"/>
              </a:ext>
            </a:extLst>
          </p:cNvPr>
          <p:cNvCxnSpPr>
            <a:cxnSpLocks/>
          </p:cNvCxnSpPr>
          <p:nvPr/>
        </p:nvCxnSpPr>
        <p:spPr bwMode="gray">
          <a:xfrm>
            <a:off x="6146282" y="4474458"/>
            <a:ext cx="0" cy="52453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正方形/長方形 125">
            <a:extLst>
              <a:ext uri="{FF2B5EF4-FFF2-40B4-BE49-F238E27FC236}">
                <a16:creationId xmlns:a16="http://schemas.microsoft.com/office/drawing/2014/main" id="{81E14AA4-5D62-1C71-08B9-94D5A234B5DD}"/>
              </a:ext>
            </a:extLst>
          </p:cNvPr>
          <p:cNvSpPr/>
          <p:nvPr/>
        </p:nvSpPr>
        <p:spPr bwMode="gray">
          <a:xfrm>
            <a:off x="5655782" y="4217326"/>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仮想停止線</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7" name="正方形/長方形 126">
            <a:extLst>
              <a:ext uri="{FF2B5EF4-FFF2-40B4-BE49-F238E27FC236}">
                <a16:creationId xmlns:a16="http://schemas.microsoft.com/office/drawing/2014/main" id="{1DC0D305-54BA-D19C-5F3F-6CCD993E238F}"/>
              </a:ext>
            </a:extLst>
          </p:cNvPr>
          <p:cNvSpPr/>
          <p:nvPr/>
        </p:nvSpPr>
        <p:spPr bwMode="gray">
          <a:xfrm>
            <a:off x="6478242" y="3038942"/>
            <a:ext cx="767461" cy="250226"/>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1</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8" name="正方形/長方形 127">
            <a:extLst>
              <a:ext uri="{FF2B5EF4-FFF2-40B4-BE49-F238E27FC236}">
                <a16:creationId xmlns:a16="http://schemas.microsoft.com/office/drawing/2014/main" id="{39B8B7F0-0F81-E73C-D08B-BEB6B72FC796}"/>
              </a:ext>
            </a:extLst>
          </p:cNvPr>
          <p:cNvSpPr/>
          <p:nvPr/>
        </p:nvSpPr>
        <p:spPr bwMode="gray">
          <a:xfrm>
            <a:off x="6478242" y="5029845"/>
            <a:ext cx="767461" cy="24201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1</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9" name="正方形/長方形 128">
            <a:extLst>
              <a:ext uri="{FF2B5EF4-FFF2-40B4-BE49-F238E27FC236}">
                <a16:creationId xmlns:a16="http://schemas.microsoft.com/office/drawing/2014/main" id="{ED0B73FF-C88E-40AE-76ED-F6E4BAC491FB}"/>
              </a:ext>
            </a:extLst>
          </p:cNvPr>
          <p:cNvSpPr/>
          <p:nvPr/>
        </p:nvSpPr>
        <p:spPr bwMode="gray">
          <a:xfrm>
            <a:off x="5233462" y="3675217"/>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停止線</a:t>
            </a:r>
          </a:p>
        </p:txBody>
      </p:sp>
      <p:sp>
        <p:nvSpPr>
          <p:cNvPr id="130" name="正方形/長方形 129">
            <a:extLst>
              <a:ext uri="{FF2B5EF4-FFF2-40B4-BE49-F238E27FC236}">
                <a16:creationId xmlns:a16="http://schemas.microsoft.com/office/drawing/2014/main" id="{F241FFF8-0A59-B5F4-00FE-4889EEEEBA29}"/>
              </a:ext>
            </a:extLst>
          </p:cNvPr>
          <p:cNvSpPr/>
          <p:nvPr/>
        </p:nvSpPr>
        <p:spPr bwMode="gray">
          <a:xfrm>
            <a:off x="5233462" y="5683578"/>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停止線</a:t>
            </a:r>
          </a:p>
        </p:txBody>
      </p:sp>
      <p:sp>
        <p:nvSpPr>
          <p:cNvPr id="9" name="正方形/長方形 8">
            <a:extLst>
              <a:ext uri="{FF2B5EF4-FFF2-40B4-BE49-F238E27FC236}">
                <a16:creationId xmlns:a16="http://schemas.microsoft.com/office/drawing/2014/main" id="{D25FE652-8CEB-D832-F48B-B9EA25F23FF2}"/>
              </a:ext>
            </a:extLst>
          </p:cNvPr>
          <p:cNvSpPr/>
          <p:nvPr/>
        </p:nvSpPr>
        <p:spPr bwMode="gray">
          <a:xfrm>
            <a:off x="5224237" y="3450315"/>
            <a:ext cx="767461" cy="24201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dirty="0">
                <a:solidFill>
                  <a:prstClr val="black"/>
                </a:solidFill>
                <a:latin typeface="+mn-lt"/>
                <a:cs typeface="+mn-cs"/>
              </a:rPr>
              <a:t>2</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5" name="正方形/長方形 14">
            <a:extLst>
              <a:ext uri="{FF2B5EF4-FFF2-40B4-BE49-F238E27FC236}">
                <a16:creationId xmlns:a16="http://schemas.microsoft.com/office/drawing/2014/main" id="{6A32970B-2BD9-786A-D565-5C4EB22CAC3C}"/>
              </a:ext>
            </a:extLst>
          </p:cNvPr>
          <p:cNvSpPr/>
          <p:nvPr/>
        </p:nvSpPr>
        <p:spPr bwMode="gray">
          <a:xfrm>
            <a:off x="5233462" y="5398508"/>
            <a:ext cx="767461" cy="24201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dirty="0">
                <a:solidFill>
                  <a:prstClr val="black"/>
                </a:solidFill>
                <a:latin typeface="+mn-lt"/>
                <a:cs typeface="+mn-cs"/>
              </a:rPr>
              <a:t>2</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5806231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2F6B0BD0-7BBA-9E81-5185-B71AC57EADC3}"/>
              </a:ext>
            </a:extLst>
          </p:cNvPr>
          <p:cNvGrpSpPr/>
          <p:nvPr/>
        </p:nvGrpSpPr>
        <p:grpSpPr>
          <a:xfrm>
            <a:off x="1352495" y="1015999"/>
            <a:ext cx="8136506" cy="5292726"/>
            <a:chOff x="1352495" y="1015999"/>
            <a:chExt cx="8136506" cy="5292726"/>
          </a:xfrm>
        </p:grpSpPr>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362626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交差点右折時の制御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停止判断線に向かう過程で、注視エリア</a:t>
              </a:r>
              <a:r>
                <a:rPr kumimoji="1" lang="en-US" altLang="ja-JP" sz="1100" dirty="0">
                  <a:solidFill>
                    <a:prstClr val="black"/>
                  </a:solidFill>
                  <a:latin typeface="+mn-lt"/>
                  <a:cs typeface="+mn-cs"/>
                </a:rPr>
                <a:t>1</a:t>
              </a:r>
              <a:r>
                <a:rPr kumimoji="1" lang="ja-JP" altLang="en-US" sz="1100" dirty="0">
                  <a:solidFill>
                    <a:prstClr val="black"/>
                  </a:solidFill>
                  <a:latin typeface="+mn-lt"/>
                  <a:cs typeface="+mn-cs"/>
                </a:rPr>
                <a:t>・</a:t>
              </a:r>
              <a:r>
                <a:rPr kumimoji="1" lang="en-US" altLang="ja-JP" sz="1100" dirty="0">
                  <a:solidFill>
                    <a:prstClr val="black"/>
                  </a:solidFill>
                  <a:latin typeface="+mn-lt"/>
                  <a:cs typeface="+mn-cs"/>
                </a:rPr>
                <a:t>2</a:t>
              </a:r>
              <a:r>
                <a:rPr kumimoji="1" lang="ja-JP" altLang="en-US" sz="1100" dirty="0">
                  <a:solidFill>
                    <a:prstClr val="black"/>
                  </a:solidFill>
                  <a:latin typeface="+mn-lt"/>
                  <a:cs typeface="+mn-cs"/>
                </a:rPr>
                <a:t>に物標の有無を認識</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注視エリアに物標を</a:t>
              </a:r>
              <a:r>
                <a:rPr kumimoji="1" lang="en-US" altLang="ja-JP" sz="1100" dirty="0">
                  <a:solidFill>
                    <a:prstClr val="black"/>
                  </a:solidFill>
                  <a:latin typeface="+mn-lt"/>
                  <a:cs typeface="+mn-cs"/>
                </a:rPr>
                <a:t>××m</a:t>
              </a:r>
              <a:r>
                <a:rPr kumimoji="1" lang="ja-JP" altLang="en-US" sz="1100" dirty="0">
                  <a:solidFill>
                    <a:prstClr val="black"/>
                  </a:solidFill>
                  <a:latin typeface="+mn-lt"/>
                  <a:cs typeface="+mn-cs"/>
                </a:rPr>
                <a:t>で認識した場合は仮想停止線にて停止し、物標が存在しなくなるまで待機</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物標が存在しなくなった時点で注視エリア認識を解除し、右折開始</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b="1"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信号灯の色に基づく横断の警戒</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信号機の色に基づき歩行者の横断に警戒が必要と</a:t>
              </a:r>
              <a:br>
                <a:rPr kumimoji="1" lang="en-US" altLang="ja-JP" sz="1100" dirty="0">
                  <a:solidFill>
                    <a:prstClr val="black"/>
                  </a:solidFill>
                  <a:latin typeface="+mn-lt"/>
                  <a:cs typeface="+mn-cs"/>
                </a:rPr>
              </a:br>
              <a:r>
                <a:rPr kumimoji="1" lang="ja-JP" altLang="en-US" sz="1100" dirty="0">
                  <a:solidFill>
                    <a:prstClr val="black"/>
                  </a:solidFill>
                  <a:latin typeface="+mn-lt"/>
                  <a:cs typeface="+mn-cs"/>
                </a:rPr>
                <a:t>判断された場合に横断歩道用の減速計画を行う</a:t>
              </a:r>
              <a:endParaRPr kumimoji="1" lang="en-US" altLang="ja-JP" sz="1100" dirty="0">
                <a:solidFill>
                  <a:prstClr val="black"/>
                </a:solidFill>
                <a:latin typeface="+mn-lt"/>
                <a:cs typeface="+mn-cs"/>
              </a:endParaRPr>
            </a:p>
            <a:p>
              <a:pPr marL="260550" lvl="1" defTabSz="990564" fontAlgn="auto">
                <a:spcBef>
                  <a:spcPts val="300"/>
                </a:spcBef>
                <a:spcAft>
                  <a:spcPts val="0"/>
                </a:spcAft>
                <a:buSzPct val="100000"/>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横断しようとしている対象が存在する場合</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横断しようとする対象が存在する場合には一時停止を行い、歩行者等の横断してきた際の衝突地点への到達時間および自車経路への到達時間をもとに自車が先に通過するか歩行者等に譲るか判断を行う</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横断歩道で停車しても歩行者が渡らなかった場合</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車両は一時停止し車内管理者が適切な対応を行う</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横断歩道の死角対策</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高さ</a:t>
              </a:r>
              <a:r>
                <a:rPr kumimoji="1" lang="en-US" altLang="ja-JP" sz="1100" dirty="0">
                  <a:solidFill>
                    <a:prstClr val="black"/>
                  </a:solidFill>
                  <a:latin typeface="+mn-lt"/>
                  <a:cs typeface="+mn-cs"/>
                </a:rPr>
                <a:t>30cm</a:t>
              </a:r>
              <a:r>
                <a:rPr kumimoji="1" lang="ja-JP" altLang="en-US" sz="1100" dirty="0">
                  <a:solidFill>
                    <a:prstClr val="black"/>
                  </a:solidFill>
                  <a:latin typeface="+mn-lt"/>
                  <a:cs typeface="+mn-cs"/>
                </a:rPr>
                <a:t>以上は距離にかかわらず</a:t>
              </a:r>
              <a:r>
                <a:rPr kumimoji="1" lang="en-US" altLang="ja-JP" sz="1100" dirty="0">
                  <a:solidFill>
                    <a:prstClr val="black"/>
                  </a:solidFill>
                  <a:latin typeface="+mn-lt"/>
                  <a:cs typeface="+mn-cs"/>
                </a:rPr>
                <a:t>2D LiDAR</a:t>
              </a:r>
              <a:r>
                <a:rPr kumimoji="1" lang="ja-JP" altLang="en-US" sz="1100" dirty="0">
                  <a:solidFill>
                    <a:prstClr val="black"/>
                  </a:solidFill>
                  <a:latin typeface="+mn-lt"/>
                  <a:cs typeface="+mn-cs"/>
                </a:rPr>
                <a:t>で検知可能なため、路上横臥者は死角なく検知可能</a:t>
              </a:r>
              <a:endParaRPr kumimoji="1" lang="en-US" altLang="ja-JP" sz="11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B78CA1BA-E216-7B10-617F-CB867490525A}"/>
                </a:ext>
              </a:extLst>
            </p:cNvPr>
            <p:cNvSpPr/>
            <p:nvPr/>
          </p:nvSpPr>
          <p:spPr bwMode="gray">
            <a:xfrm>
              <a:off x="4927245" y="1015999"/>
              <a:ext cx="4561756"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gr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39</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3-(2). </a:t>
            </a:r>
            <a:r>
              <a:rPr lang="ja-JP" altLang="en-US">
                <a:latin typeface="+mn-ea"/>
              </a:rPr>
              <a:t>危険回避のための制御</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横断歩道の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安全走行</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戦略</a:t>
            </a:r>
            <a:endParaRPr kumimoji="1" lang="en-US" altLang="ja-JP" sz="1400" b="1" dirty="0">
              <a:solidFill>
                <a:schemeClr val="bg1"/>
              </a:solidFill>
              <a:latin typeface="+mn-lt"/>
              <a:cs typeface="+mn-cs"/>
            </a:endParaRP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3" name="正方形/長方形 12">
            <a:extLst>
              <a:ext uri="{FF2B5EF4-FFF2-40B4-BE49-F238E27FC236}">
                <a16:creationId xmlns:a16="http://schemas.microsoft.com/office/drawing/2014/main" id="{3C7E3E50-3175-F3C7-D72A-9DA4AB9E0CB2}"/>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29" name="正方形/長方形 28">
            <a:extLst>
              <a:ext uri="{FF2B5EF4-FFF2-40B4-BE49-F238E27FC236}">
                <a16:creationId xmlns:a16="http://schemas.microsoft.com/office/drawing/2014/main" id="{2950CFC3-CA65-2329-64B4-470996D7A2E9}"/>
              </a:ext>
            </a:extLst>
          </p:cNvPr>
          <p:cNvSpPr/>
          <p:nvPr/>
        </p:nvSpPr>
        <p:spPr bwMode="gray">
          <a:xfrm>
            <a:off x="6451848" y="1972429"/>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注視</a:t>
            </a:r>
            <a:r>
              <a:rPr kumimoji="1" lang="ja-JP" altLang="en-US" sz="1200" b="0" i="0" u="none" strike="noStrike" kern="1200" cap="none" spc="0" normalizeH="0" baseline="0" noProof="0">
                <a:ln>
                  <a:noFill/>
                </a:ln>
                <a:solidFill>
                  <a:prstClr val="black"/>
                </a:solidFill>
                <a:effectLst/>
                <a:uLnTx/>
                <a:uFillTx/>
                <a:latin typeface="+mn-lt"/>
                <a:ea typeface="+mn-ea"/>
                <a:cs typeface="+mn-cs"/>
              </a:rPr>
              <a:t>エリアの設計</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2" name="正方形/長方形 31">
            <a:extLst>
              <a:ext uri="{FF2B5EF4-FFF2-40B4-BE49-F238E27FC236}">
                <a16:creationId xmlns:a16="http://schemas.microsoft.com/office/drawing/2014/main" id="{457C06AD-15E2-9DEE-43BD-177A9603DA2D}"/>
              </a:ext>
            </a:extLst>
          </p:cNvPr>
          <p:cNvSpPr/>
          <p:nvPr/>
        </p:nvSpPr>
        <p:spPr bwMode="gray">
          <a:xfrm>
            <a:off x="5132388" y="5129376"/>
            <a:ext cx="4356612" cy="1204643"/>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注視エリア</a:t>
            </a:r>
            <a:r>
              <a:rPr kumimoji="1" lang="en-US" altLang="ja-JP" sz="1200" b="1" dirty="0">
                <a:solidFill>
                  <a:prstClr val="black"/>
                </a:solidFill>
                <a:latin typeface="+mn-lt"/>
                <a:cs typeface="+mn-cs"/>
              </a:rPr>
              <a:t>1</a:t>
            </a:r>
            <a:r>
              <a:rPr kumimoji="1" lang="ja-JP" altLang="en-US" sz="1200" b="1">
                <a:solidFill>
                  <a:prstClr val="black"/>
                </a:solidFill>
                <a:latin typeface="+mn-lt"/>
                <a:cs typeface="+mn-cs"/>
              </a:rPr>
              <a:t>（横断が想定される歩行者の有無）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5km/h</a:t>
            </a:r>
            <a:r>
              <a:rPr kumimoji="1" lang="ja-JP" altLang="en-US" sz="1100">
                <a:solidFill>
                  <a:prstClr val="black"/>
                </a:solidFill>
                <a:latin typeface="+mn-lt"/>
                <a:cs typeface="+mn-cs"/>
              </a:rPr>
              <a:t>で進入してくる歩行者を検知して停止可能な範囲を設定</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注視範囲は</a:t>
            </a:r>
            <a:r>
              <a:rPr kumimoji="1" lang="en-US" altLang="ja-JP" sz="1100" dirty="0">
                <a:solidFill>
                  <a:prstClr val="black"/>
                </a:solidFill>
                <a:latin typeface="+mn-lt"/>
                <a:cs typeface="+mn-cs"/>
              </a:rPr>
              <a:t>××m</a:t>
            </a:r>
            <a:endParaRPr kumimoji="1" lang="en-US" altLang="ja-JP" sz="1100" b="0" i="0" strike="noStrike" kern="1200" cap="none" spc="0" normalizeH="0" baseline="0" noProof="0" dirty="0">
              <a:ln>
                <a:noFill/>
              </a:ln>
              <a:solidFill>
                <a:prstClr val="black"/>
              </a:solidFill>
              <a:effectLst/>
              <a:uLnTx/>
              <a:uFillTx/>
              <a:latin typeface="+mn-lt"/>
              <a:ea typeface="+mn-ea"/>
              <a:cs typeface="+mn-cs"/>
            </a:endParaRPr>
          </a:p>
        </p:txBody>
      </p:sp>
      <p:cxnSp>
        <p:nvCxnSpPr>
          <p:cNvPr id="23" name="直線コネクタ 22">
            <a:extLst>
              <a:ext uri="{FF2B5EF4-FFF2-40B4-BE49-F238E27FC236}">
                <a16:creationId xmlns:a16="http://schemas.microsoft.com/office/drawing/2014/main" id="{4BCB240E-E915-44CD-631B-6809237B6F4B}"/>
              </a:ext>
            </a:extLst>
          </p:cNvPr>
          <p:cNvCxnSpPr>
            <a:cxnSpLocks/>
          </p:cNvCxnSpPr>
          <p:nvPr/>
        </p:nvCxnSpPr>
        <p:spPr bwMode="gray">
          <a:xfrm rot="5400000">
            <a:off x="7789862" y="4554359"/>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29395C5A-F29C-1AA5-869C-FA55F262B684}"/>
              </a:ext>
            </a:extLst>
          </p:cNvPr>
          <p:cNvCxnSpPr>
            <a:cxnSpLocks/>
          </p:cNvCxnSpPr>
          <p:nvPr/>
        </p:nvCxnSpPr>
        <p:spPr bwMode="gray">
          <a:xfrm rot="5400000">
            <a:off x="7789862" y="4631924"/>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2BFD94F4-A095-F9FE-C81A-7B56D319CE43}"/>
              </a:ext>
            </a:extLst>
          </p:cNvPr>
          <p:cNvCxnSpPr>
            <a:cxnSpLocks/>
          </p:cNvCxnSpPr>
          <p:nvPr/>
        </p:nvCxnSpPr>
        <p:spPr bwMode="gray">
          <a:xfrm rot="5400000">
            <a:off x="7789862" y="4787054"/>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43A9660C-D881-4BE9-0E92-8D218C0D26EC}"/>
              </a:ext>
            </a:extLst>
          </p:cNvPr>
          <p:cNvCxnSpPr>
            <a:cxnSpLocks/>
          </p:cNvCxnSpPr>
          <p:nvPr/>
        </p:nvCxnSpPr>
        <p:spPr bwMode="gray">
          <a:xfrm rot="5400000">
            <a:off x="7789862" y="4787054"/>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2C3253E2-AA47-1420-6E6E-5691D6A4CF2F}"/>
              </a:ext>
            </a:extLst>
          </p:cNvPr>
          <p:cNvCxnSpPr>
            <a:cxnSpLocks/>
          </p:cNvCxnSpPr>
          <p:nvPr/>
        </p:nvCxnSpPr>
        <p:spPr bwMode="gray">
          <a:xfrm rot="5400000">
            <a:off x="7789862" y="4864619"/>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25823481-003B-3C8F-F52E-ACC356653791}"/>
              </a:ext>
            </a:extLst>
          </p:cNvPr>
          <p:cNvCxnSpPr>
            <a:cxnSpLocks/>
          </p:cNvCxnSpPr>
          <p:nvPr/>
        </p:nvCxnSpPr>
        <p:spPr bwMode="gray">
          <a:xfrm rot="5400000">
            <a:off x="7789862" y="4709489"/>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11A511EF-02D3-B526-A8CE-440428044B1F}"/>
              </a:ext>
            </a:extLst>
          </p:cNvPr>
          <p:cNvCxnSpPr>
            <a:cxnSpLocks/>
          </p:cNvCxnSpPr>
          <p:nvPr/>
        </p:nvCxnSpPr>
        <p:spPr bwMode="gray">
          <a:xfrm rot="5400000">
            <a:off x="7789862" y="4787054"/>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E6713B25-93B7-1BC1-E51E-EB0AFABAF1C4}"/>
              </a:ext>
            </a:extLst>
          </p:cNvPr>
          <p:cNvCxnSpPr>
            <a:cxnSpLocks/>
          </p:cNvCxnSpPr>
          <p:nvPr/>
        </p:nvCxnSpPr>
        <p:spPr bwMode="gray">
          <a:xfrm>
            <a:off x="6304925" y="4790452"/>
            <a:ext cx="1952076" cy="0"/>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2" name="四角形: 角を丸くする 41">
            <a:extLst>
              <a:ext uri="{FF2B5EF4-FFF2-40B4-BE49-F238E27FC236}">
                <a16:creationId xmlns:a16="http://schemas.microsoft.com/office/drawing/2014/main" id="{09F1B5C2-9644-0CFE-BA52-43BA80422AF6}"/>
              </a:ext>
            </a:extLst>
          </p:cNvPr>
          <p:cNvSpPr/>
          <p:nvPr/>
        </p:nvSpPr>
        <p:spPr bwMode="gray">
          <a:xfrm>
            <a:off x="6282905" y="4714639"/>
            <a:ext cx="239016" cy="147404"/>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3" name="四角形: 角を丸くする 42">
            <a:extLst>
              <a:ext uri="{FF2B5EF4-FFF2-40B4-BE49-F238E27FC236}">
                <a16:creationId xmlns:a16="http://schemas.microsoft.com/office/drawing/2014/main" id="{4BE76CD1-0620-983D-6E04-749C4FFD6DDE}"/>
              </a:ext>
            </a:extLst>
          </p:cNvPr>
          <p:cNvSpPr/>
          <p:nvPr/>
        </p:nvSpPr>
        <p:spPr bwMode="gray">
          <a:xfrm>
            <a:off x="6213506" y="4714639"/>
            <a:ext cx="287606" cy="147404"/>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4" name="フローチャート: 手作業 43">
            <a:extLst>
              <a:ext uri="{FF2B5EF4-FFF2-40B4-BE49-F238E27FC236}">
                <a16:creationId xmlns:a16="http://schemas.microsoft.com/office/drawing/2014/main" id="{45D4C313-75AC-03BC-F1A6-5CAA2F3C8A8B}"/>
              </a:ext>
            </a:extLst>
          </p:cNvPr>
          <p:cNvSpPr/>
          <p:nvPr/>
        </p:nvSpPr>
        <p:spPr bwMode="gray">
          <a:xfrm flipH="1">
            <a:off x="6466565" y="4693903"/>
            <a:ext cx="15379" cy="20736"/>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5" name="フローチャート: 手作業 44">
            <a:extLst>
              <a:ext uri="{FF2B5EF4-FFF2-40B4-BE49-F238E27FC236}">
                <a16:creationId xmlns:a16="http://schemas.microsoft.com/office/drawing/2014/main" id="{C2B202C1-74B9-9045-C6E4-D06BA095B5FC}"/>
              </a:ext>
            </a:extLst>
          </p:cNvPr>
          <p:cNvSpPr/>
          <p:nvPr/>
        </p:nvSpPr>
        <p:spPr bwMode="gray">
          <a:xfrm rot="10800000" flipH="1">
            <a:off x="6466565" y="4866264"/>
            <a:ext cx="15379" cy="20736"/>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6" name="四角形: 角を丸くする 45">
            <a:extLst>
              <a:ext uri="{FF2B5EF4-FFF2-40B4-BE49-F238E27FC236}">
                <a16:creationId xmlns:a16="http://schemas.microsoft.com/office/drawing/2014/main" id="{112AF282-FFCC-87D2-71EB-02D257729B37}"/>
              </a:ext>
            </a:extLst>
          </p:cNvPr>
          <p:cNvSpPr/>
          <p:nvPr/>
        </p:nvSpPr>
        <p:spPr bwMode="gray">
          <a:xfrm>
            <a:off x="6234315" y="4725007"/>
            <a:ext cx="57428" cy="126668"/>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7" name="平行四辺形 46">
            <a:extLst>
              <a:ext uri="{FF2B5EF4-FFF2-40B4-BE49-F238E27FC236}">
                <a16:creationId xmlns:a16="http://schemas.microsoft.com/office/drawing/2014/main" id="{81907680-C944-78FB-5ABE-DD9550F2B996}"/>
              </a:ext>
            </a:extLst>
          </p:cNvPr>
          <p:cNvSpPr/>
          <p:nvPr/>
        </p:nvSpPr>
        <p:spPr bwMode="gray">
          <a:xfrm>
            <a:off x="6501112" y="4844116"/>
            <a:ext cx="18583" cy="1537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8" name="平行四辺形 47">
            <a:extLst>
              <a:ext uri="{FF2B5EF4-FFF2-40B4-BE49-F238E27FC236}">
                <a16:creationId xmlns:a16="http://schemas.microsoft.com/office/drawing/2014/main" id="{21D37950-86D3-D174-F6C7-5AA047C08CC5}"/>
              </a:ext>
            </a:extLst>
          </p:cNvPr>
          <p:cNvSpPr/>
          <p:nvPr/>
        </p:nvSpPr>
        <p:spPr bwMode="gray">
          <a:xfrm rot="10800000" flipH="1">
            <a:off x="6501112" y="4714639"/>
            <a:ext cx="18583" cy="1537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49" name="直線コネクタ 48">
            <a:extLst>
              <a:ext uri="{FF2B5EF4-FFF2-40B4-BE49-F238E27FC236}">
                <a16:creationId xmlns:a16="http://schemas.microsoft.com/office/drawing/2014/main" id="{9AF919BF-BD14-9214-65D8-3EC6C2973607}"/>
              </a:ext>
            </a:extLst>
          </p:cNvPr>
          <p:cNvCxnSpPr>
            <a:cxnSpLocks/>
          </p:cNvCxnSpPr>
          <p:nvPr/>
        </p:nvCxnSpPr>
        <p:spPr bwMode="gray">
          <a:xfrm>
            <a:off x="6636639" y="4484434"/>
            <a:ext cx="0" cy="6219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A9CF8D09-CFCF-3753-F752-7E37DD2DB23D}"/>
              </a:ext>
            </a:extLst>
          </p:cNvPr>
          <p:cNvSpPr/>
          <p:nvPr/>
        </p:nvSpPr>
        <p:spPr bwMode="gray">
          <a:xfrm>
            <a:off x="6091449" y="4228552"/>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判断線</a:t>
            </a:r>
          </a:p>
        </p:txBody>
      </p:sp>
      <p:cxnSp>
        <p:nvCxnSpPr>
          <p:cNvPr id="51" name="直線コネクタ 50">
            <a:extLst>
              <a:ext uri="{FF2B5EF4-FFF2-40B4-BE49-F238E27FC236}">
                <a16:creationId xmlns:a16="http://schemas.microsoft.com/office/drawing/2014/main" id="{31A460FC-21CB-D06C-25D7-B0A4EFDCFC8D}"/>
              </a:ext>
            </a:extLst>
          </p:cNvPr>
          <p:cNvCxnSpPr>
            <a:cxnSpLocks/>
          </p:cNvCxnSpPr>
          <p:nvPr/>
        </p:nvCxnSpPr>
        <p:spPr bwMode="gray">
          <a:xfrm>
            <a:off x="7531708" y="4596929"/>
            <a:ext cx="0" cy="38704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正方形/長方形 51">
            <a:extLst>
              <a:ext uri="{FF2B5EF4-FFF2-40B4-BE49-F238E27FC236}">
                <a16:creationId xmlns:a16="http://schemas.microsoft.com/office/drawing/2014/main" id="{D0704680-C7E5-182B-9127-5878050B4216}"/>
              </a:ext>
            </a:extLst>
          </p:cNvPr>
          <p:cNvSpPr/>
          <p:nvPr/>
        </p:nvSpPr>
        <p:spPr bwMode="gray">
          <a:xfrm>
            <a:off x="6978524" y="4228552"/>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仮想停止線</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59" name="直線コネクタ 58">
            <a:extLst>
              <a:ext uri="{FF2B5EF4-FFF2-40B4-BE49-F238E27FC236}">
                <a16:creationId xmlns:a16="http://schemas.microsoft.com/office/drawing/2014/main" id="{D79EF8A1-713E-1485-E1DE-74D1D0B74013}"/>
              </a:ext>
            </a:extLst>
          </p:cNvPr>
          <p:cNvCxnSpPr>
            <a:cxnSpLocks/>
          </p:cNvCxnSpPr>
          <p:nvPr/>
        </p:nvCxnSpPr>
        <p:spPr bwMode="gray">
          <a:xfrm>
            <a:off x="7473328" y="4484434"/>
            <a:ext cx="0" cy="6219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F7F18A73-47AC-3E47-22AA-307A96C4E762}"/>
              </a:ext>
            </a:extLst>
          </p:cNvPr>
          <p:cNvCxnSpPr>
            <a:cxnSpLocks/>
          </p:cNvCxnSpPr>
          <p:nvPr/>
        </p:nvCxnSpPr>
        <p:spPr bwMode="gray">
          <a:xfrm>
            <a:off x="6213506" y="4558538"/>
            <a:ext cx="187365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F034591C-9811-340D-D518-7E2686CA4FC7}"/>
              </a:ext>
            </a:extLst>
          </p:cNvPr>
          <p:cNvCxnSpPr>
            <a:cxnSpLocks/>
          </p:cNvCxnSpPr>
          <p:nvPr/>
        </p:nvCxnSpPr>
        <p:spPr bwMode="gray">
          <a:xfrm>
            <a:off x="6213506" y="5022365"/>
            <a:ext cx="187365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正方形/長方形 97">
            <a:extLst>
              <a:ext uri="{FF2B5EF4-FFF2-40B4-BE49-F238E27FC236}">
                <a16:creationId xmlns:a16="http://schemas.microsoft.com/office/drawing/2014/main" id="{E6F2ED6A-28C9-6280-2D84-2115C6869895}"/>
              </a:ext>
            </a:extLst>
          </p:cNvPr>
          <p:cNvSpPr/>
          <p:nvPr/>
        </p:nvSpPr>
        <p:spPr bwMode="gray">
          <a:xfrm>
            <a:off x="6710737" y="1411827"/>
            <a:ext cx="2704726" cy="45314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9" name="正方形/長方形 98">
            <a:extLst>
              <a:ext uri="{FF2B5EF4-FFF2-40B4-BE49-F238E27FC236}">
                <a16:creationId xmlns:a16="http://schemas.microsoft.com/office/drawing/2014/main" id="{A2F02573-F5F5-8628-85DA-E9D9CFCAADBA}"/>
              </a:ext>
            </a:extLst>
          </p:cNvPr>
          <p:cNvSpPr/>
          <p:nvPr/>
        </p:nvSpPr>
        <p:spPr bwMode="gray">
          <a:xfrm>
            <a:off x="7768881" y="1311377"/>
            <a:ext cx="578588" cy="20089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凡例</a:t>
            </a:r>
          </a:p>
        </p:txBody>
      </p:sp>
      <p:grpSp>
        <p:nvGrpSpPr>
          <p:cNvPr id="100" name="グループ化 99">
            <a:extLst>
              <a:ext uri="{FF2B5EF4-FFF2-40B4-BE49-F238E27FC236}">
                <a16:creationId xmlns:a16="http://schemas.microsoft.com/office/drawing/2014/main" id="{7D20EC3D-6C3D-0B72-A64B-D1AAA045298B}"/>
              </a:ext>
            </a:extLst>
          </p:cNvPr>
          <p:cNvGrpSpPr/>
          <p:nvPr/>
        </p:nvGrpSpPr>
        <p:grpSpPr>
          <a:xfrm>
            <a:off x="6765442" y="1597284"/>
            <a:ext cx="308415" cy="193097"/>
            <a:chOff x="1822116" y="2182374"/>
            <a:chExt cx="916860" cy="574041"/>
          </a:xfrm>
        </p:grpSpPr>
        <p:sp>
          <p:nvSpPr>
            <p:cNvPr id="106" name="四角形: 角を丸くする 105">
              <a:extLst>
                <a:ext uri="{FF2B5EF4-FFF2-40B4-BE49-F238E27FC236}">
                  <a16:creationId xmlns:a16="http://schemas.microsoft.com/office/drawing/2014/main" id="{CCF3E850-A4BF-7B12-CA03-59864BA96D01}"/>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7" name="四角形: 角を丸くする 106">
              <a:extLst>
                <a:ext uri="{FF2B5EF4-FFF2-40B4-BE49-F238E27FC236}">
                  <a16:creationId xmlns:a16="http://schemas.microsoft.com/office/drawing/2014/main" id="{AF80E30C-FA25-078D-EF72-F0675852E235}"/>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8" name="フローチャート: 手作業 107">
              <a:extLst>
                <a:ext uri="{FF2B5EF4-FFF2-40B4-BE49-F238E27FC236}">
                  <a16:creationId xmlns:a16="http://schemas.microsoft.com/office/drawing/2014/main" id="{78BE3B07-3241-7011-CD62-46066FAE3794}"/>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9" name="フローチャート: 手作業 108">
              <a:extLst>
                <a:ext uri="{FF2B5EF4-FFF2-40B4-BE49-F238E27FC236}">
                  <a16:creationId xmlns:a16="http://schemas.microsoft.com/office/drawing/2014/main" id="{0A9BBDE5-142C-3E30-34CF-06DD403004A0}"/>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0" name="四角形: 角を丸くする 109">
              <a:extLst>
                <a:ext uri="{FF2B5EF4-FFF2-40B4-BE49-F238E27FC236}">
                  <a16:creationId xmlns:a16="http://schemas.microsoft.com/office/drawing/2014/main" id="{2269D9D4-BC73-922C-9F53-C74DD01A6ADA}"/>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1" name="平行四辺形 110">
              <a:extLst>
                <a:ext uri="{FF2B5EF4-FFF2-40B4-BE49-F238E27FC236}">
                  <a16:creationId xmlns:a16="http://schemas.microsoft.com/office/drawing/2014/main" id="{0174DBE3-ED85-63F5-13F1-CC2B787B2CE2}"/>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2" name="平行四辺形 111">
              <a:extLst>
                <a:ext uri="{FF2B5EF4-FFF2-40B4-BE49-F238E27FC236}">
                  <a16:creationId xmlns:a16="http://schemas.microsoft.com/office/drawing/2014/main" id="{BCB2EC53-344B-9CFF-3228-F1EDB367AF25}"/>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101" name="正方形/長方形 100">
            <a:extLst>
              <a:ext uri="{FF2B5EF4-FFF2-40B4-BE49-F238E27FC236}">
                <a16:creationId xmlns:a16="http://schemas.microsoft.com/office/drawing/2014/main" id="{2B9F2916-C4BE-260F-8B2C-D2A985D166BD}"/>
              </a:ext>
            </a:extLst>
          </p:cNvPr>
          <p:cNvSpPr/>
          <p:nvPr/>
        </p:nvSpPr>
        <p:spPr bwMode="gray">
          <a:xfrm>
            <a:off x="7085379" y="1572640"/>
            <a:ext cx="37175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自車</a:t>
            </a:r>
          </a:p>
        </p:txBody>
      </p:sp>
      <p:cxnSp>
        <p:nvCxnSpPr>
          <p:cNvPr id="102" name="直線コネクタ 101">
            <a:extLst>
              <a:ext uri="{FF2B5EF4-FFF2-40B4-BE49-F238E27FC236}">
                <a16:creationId xmlns:a16="http://schemas.microsoft.com/office/drawing/2014/main" id="{14EB5363-42B5-3F6B-EDBA-FEFD58CBC9ED}"/>
              </a:ext>
            </a:extLst>
          </p:cNvPr>
          <p:cNvCxnSpPr>
            <a:cxnSpLocks/>
          </p:cNvCxnSpPr>
          <p:nvPr/>
        </p:nvCxnSpPr>
        <p:spPr bwMode="gray">
          <a:xfrm>
            <a:off x="7525706" y="1680917"/>
            <a:ext cx="212641" cy="0"/>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3" name="正方形/長方形 102">
            <a:extLst>
              <a:ext uri="{FF2B5EF4-FFF2-40B4-BE49-F238E27FC236}">
                <a16:creationId xmlns:a16="http://schemas.microsoft.com/office/drawing/2014/main" id="{BC74C4D8-F9AB-58FB-2F2B-88B48B9E9B73}"/>
              </a:ext>
            </a:extLst>
          </p:cNvPr>
          <p:cNvSpPr/>
          <p:nvPr/>
        </p:nvSpPr>
        <p:spPr bwMode="gray">
          <a:xfrm>
            <a:off x="7725185" y="1565665"/>
            <a:ext cx="622283"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走行経路</a:t>
            </a:r>
          </a:p>
        </p:txBody>
      </p:sp>
      <p:sp>
        <p:nvSpPr>
          <p:cNvPr id="104" name="正方形/長方形 103">
            <a:extLst>
              <a:ext uri="{FF2B5EF4-FFF2-40B4-BE49-F238E27FC236}">
                <a16:creationId xmlns:a16="http://schemas.microsoft.com/office/drawing/2014/main" id="{0A9BB0EC-3C5E-8501-06A5-4D5FD79087E7}"/>
              </a:ext>
            </a:extLst>
          </p:cNvPr>
          <p:cNvSpPr/>
          <p:nvPr/>
        </p:nvSpPr>
        <p:spPr bwMode="gray">
          <a:xfrm>
            <a:off x="8689604" y="1565665"/>
            <a:ext cx="668389"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p>
        </p:txBody>
      </p:sp>
      <p:sp>
        <p:nvSpPr>
          <p:cNvPr id="105" name="正方形/長方形 104">
            <a:extLst>
              <a:ext uri="{FF2B5EF4-FFF2-40B4-BE49-F238E27FC236}">
                <a16:creationId xmlns:a16="http://schemas.microsoft.com/office/drawing/2014/main" id="{1F6102E0-7A83-6611-98EE-C8A55DCDE238}"/>
              </a:ext>
            </a:extLst>
          </p:cNvPr>
          <p:cNvSpPr/>
          <p:nvPr/>
        </p:nvSpPr>
        <p:spPr bwMode="gray">
          <a:xfrm>
            <a:off x="8457672" y="1600220"/>
            <a:ext cx="231932" cy="147274"/>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13" name="正方形/長方形 112">
            <a:extLst>
              <a:ext uri="{FF2B5EF4-FFF2-40B4-BE49-F238E27FC236}">
                <a16:creationId xmlns:a16="http://schemas.microsoft.com/office/drawing/2014/main" id="{751004D0-7332-C7D2-C106-70F37202B28B}"/>
              </a:ext>
            </a:extLst>
          </p:cNvPr>
          <p:cNvSpPr/>
          <p:nvPr/>
        </p:nvSpPr>
        <p:spPr bwMode="gray">
          <a:xfrm>
            <a:off x="7595313" y="2596789"/>
            <a:ext cx="390230" cy="463828"/>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15" name="直線コネクタ 114">
            <a:extLst>
              <a:ext uri="{FF2B5EF4-FFF2-40B4-BE49-F238E27FC236}">
                <a16:creationId xmlns:a16="http://schemas.microsoft.com/office/drawing/2014/main" id="{EEFD75EE-7C2E-DABF-5A56-79876302F161}"/>
              </a:ext>
            </a:extLst>
          </p:cNvPr>
          <p:cNvCxnSpPr>
            <a:cxnSpLocks/>
          </p:cNvCxnSpPr>
          <p:nvPr/>
        </p:nvCxnSpPr>
        <p:spPr bwMode="gray">
          <a:xfrm rot="5400000">
            <a:off x="7789862" y="2592610"/>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52BFED5E-6C50-E09C-6312-2115B1239BEB}"/>
              </a:ext>
            </a:extLst>
          </p:cNvPr>
          <p:cNvCxnSpPr>
            <a:cxnSpLocks/>
          </p:cNvCxnSpPr>
          <p:nvPr/>
        </p:nvCxnSpPr>
        <p:spPr bwMode="gray">
          <a:xfrm rot="5400000">
            <a:off x="7789862" y="2670175"/>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a:extLst>
              <a:ext uri="{FF2B5EF4-FFF2-40B4-BE49-F238E27FC236}">
                <a16:creationId xmlns:a16="http://schemas.microsoft.com/office/drawing/2014/main" id="{16AF426F-F072-36B1-B7CA-BE46638F11D6}"/>
              </a:ext>
            </a:extLst>
          </p:cNvPr>
          <p:cNvCxnSpPr>
            <a:cxnSpLocks/>
          </p:cNvCxnSpPr>
          <p:nvPr/>
        </p:nvCxnSpPr>
        <p:spPr bwMode="gray">
          <a:xfrm rot="5400000">
            <a:off x="7789862" y="2825305"/>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a:extLst>
              <a:ext uri="{FF2B5EF4-FFF2-40B4-BE49-F238E27FC236}">
                <a16:creationId xmlns:a16="http://schemas.microsoft.com/office/drawing/2014/main" id="{8DD313FE-71EA-27CF-BC03-732A842D9CDF}"/>
              </a:ext>
            </a:extLst>
          </p:cNvPr>
          <p:cNvCxnSpPr>
            <a:cxnSpLocks/>
          </p:cNvCxnSpPr>
          <p:nvPr/>
        </p:nvCxnSpPr>
        <p:spPr bwMode="gray">
          <a:xfrm rot="5400000">
            <a:off x="7789862" y="2825305"/>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333DE997-B8EC-D632-DCEA-93FB7A6E5B9F}"/>
              </a:ext>
            </a:extLst>
          </p:cNvPr>
          <p:cNvCxnSpPr>
            <a:cxnSpLocks/>
          </p:cNvCxnSpPr>
          <p:nvPr/>
        </p:nvCxnSpPr>
        <p:spPr bwMode="gray">
          <a:xfrm rot="5400000">
            <a:off x="7789862" y="2902870"/>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0162F800-9660-8FF0-F008-79D8E483E5B2}"/>
              </a:ext>
            </a:extLst>
          </p:cNvPr>
          <p:cNvCxnSpPr>
            <a:cxnSpLocks/>
          </p:cNvCxnSpPr>
          <p:nvPr/>
        </p:nvCxnSpPr>
        <p:spPr bwMode="gray">
          <a:xfrm rot="5400000">
            <a:off x="7789862" y="2747740"/>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a:extLst>
              <a:ext uri="{FF2B5EF4-FFF2-40B4-BE49-F238E27FC236}">
                <a16:creationId xmlns:a16="http://schemas.microsoft.com/office/drawing/2014/main" id="{1554FAF7-767F-D49D-D676-592F886CF882}"/>
              </a:ext>
            </a:extLst>
          </p:cNvPr>
          <p:cNvCxnSpPr>
            <a:cxnSpLocks/>
          </p:cNvCxnSpPr>
          <p:nvPr/>
        </p:nvCxnSpPr>
        <p:spPr bwMode="gray">
          <a:xfrm rot="5400000">
            <a:off x="7789862" y="2825305"/>
            <a:ext cx="0" cy="1619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a:extLst>
              <a:ext uri="{FF2B5EF4-FFF2-40B4-BE49-F238E27FC236}">
                <a16:creationId xmlns:a16="http://schemas.microsoft.com/office/drawing/2014/main" id="{9FAE83B0-C275-7F48-78D2-AA7336A3C729}"/>
              </a:ext>
            </a:extLst>
          </p:cNvPr>
          <p:cNvCxnSpPr>
            <a:cxnSpLocks/>
            <a:stCxn id="125" idx="3"/>
          </p:cNvCxnSpPr>
          <p:nvPr/>
        </p:nvCxnSpPr>
        <p:spPr bwMode="gray">
          <a:xfrm>
            <a:off x="6521921" y="2826592"/>
            <a:ext cx="1716288" cy="2111"/>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4" name="四角形: 角を丸くする 123">
            <a:extLst>
              <a:ext uri="{FF2B5EF4-FFF2-40B4-BE49-F238E27FC236}">
                <a16:creationId xmlns:a16="http://schemas.microsoft.com/office/drawing/2014/main" id="{539B2578-699A-32E8-B43D-A43AF84328E7}"/>
              </a:ext>
            </a:extLst>
          </p:cNvPr>
          <p:cNvSpPr/>
          <p:nvPr/>
        </p:nvSpPr>
        <p:spPr bwMode="gray">
          <a:xfrm>
            <a:off x="6303714" y="2752890"/>
            <a:ext cx="239016" cy="147404"/>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5" name="四角形: 角を丸くする 124">
            <a:extLst>
              <a:ext uri="{FF2B5EF4-FFF2-40B4-BE49-F238E27FC236}">
                <a16:creationId xmlns:a16="http://schemas.microsoft.com/office/drawing/2014/main" id="{688AABE6-99E8-B49C-F886-38F242FFF604}"/>
              </a:ext>
            </a:extLst>
          </p:cNvPr>
          <p:cNvSpPr/>
          <p:nvPr/>
        </p:nvSpPr>
        <p:spPr bwMode="gray">
          <a:xfrm>
            <a:off x="6234315" y="2752890"/>
            <a:ext cx="287606" cy="147404"/>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6" name="フローチャート: 手作業 125">
            <a:extLst>
              <a:ext uri="{FF2B5EF4-FFF2-40B4-BE49-F238E27FC236}">
                <a16:creationId xmlns:a16="http://schemas.microsoft.com/office/drawing/2014/main" id="{5327EA83-A754-DCA9-2F22-5821E2795B73}"/>
              </a:ext>
            </a:extLst>
          </p:cNvPr>
          <p:cNvSpPr/>
          <p:nvPr/>
        </p:nvSpPr>
        <p:spPr bwMode="gray">
          <a:xfrm flipH="1">
            <a:off x="6487374" y="2732154"/>
            <a:ext cx="15379" cy="20736"/>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7" name="フローチャート: 手作業 126">
            <a:extLst>
              <a:ext uri="{FF2B5EF4-FFF2-40B4-BE49-F238E27FC236}">
                <a16:creationId xmlns:a16="http://schemas.microsoft.com/office/drawing/2014/main" id="{A91A60C4-134C-C45A-5C3E-5C17559E470F}"/>
              </a:ext>
            </a:extLst>
          </p:cNvPr>
          <p:cNvSpPr/>
          <p:nvPr/>
        </p:nvSpPr>
        <p:spPr bwMode="gray">
          <a:xfrm rot="10800000" flipH="1">
            <a:off x="6487374" y="2904515"/>
            <a:ext cx="15379" cy="20736"/>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8" name="四角形: 角を丸くする 127">
            <a:extLst>
              <a:ext uri="{FF2B5EF4-FFF2-40B4-BE49-F238E27FC236}">
                <a16:creationId xmlns:a16="http://schemas.microsoft.com/office/drawing/2014/main" id="{D2C7A936-C1EC-7A6A-FAD5-CE3A060CF394}"/>
              </a:ext>
            </a:extLst>
          </p:cNvPr>
          <p:cNvSpPr/>
          <p:nvPr/>
        </p:nvSpPr>
        <p:spPr bwMode="gray">
          <a:xfrm>
            <a:off x="6255124" y="2763258"/>
            <a:ext cx="57428" cy="126668"/>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29" name="平行四辺形 128">
            <a:extLst>
              <a:ext uri="{FF2B5EF4-FFF2-40B4-BE49-F238E27FC236}">
                <a16:creationId xmlns:a16="http://schemas.microsoft.com/office/drawing/2014/main" id="{BD476394-BB49-CCD9-CAB2-A196954DD716}"/>
              </a:ext>
            </a:extLst>
          </p:cNvPr>
          <p:cNvSpPr/>
          <p:nvPr/>
        </p:nvSpPr>
        <p:spPr bwMode="gray">
          <a:xfrm>
            <a:off x="6521921" y="2882367"/>
            <a:ext cx="18583" cy="1537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30" name="平行四辺形 129">
            <a:extLst>
              <a:ext uri="{FF2B5EF4-FFF2-40B4-BE49-F238E27FC236}">
                <a16:creationId xmlns:a16="http://schemas.microsoft.com/office/drawing/2014/main" id="{80999290-4C93-9A55-1DAD-114B89D8E5A2}"/>
              </a:ext>
            </a:extLst>
          </p:cNvPr>
          <p:cNvSpPr/>
          <p:nvPr/>
        </p:nvSpPr>
        <p:spPr bwMode="gray">
          <a:xfrm rot="10800000" flipH="1">
            <a:off x="6521921" y="2752890"/>
            <a:ext cx="18583" cy="1537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33" name="直線コネクタ 132">
            <a:extLst>
              <a:ext uri="{FF2B5EF4-FFF2-40B4-BE49-F238E27FC236}">
                <a16:creationId xmlns:a16="http://schemas.microsoft.com/office/drawing/2014/main" id="{DF08896F-B34B-1A7A-5B37-6FACA8FA7A95}"/>
              </a:ext>
            </a:extLst>
          </p:cNvPr>
          <p:cNvCxnSpPr>
            <a:cxnSpLocks/>
          </p:cNvCxnSpPr>
          <p:nvPr/>
        </p:nvCxnSpPr>
        <p:spPr bwMode="gray">
          <a:xfrm>
            <a:off x="7531708" y="2635180"/>
            <a:ext cx="0" cy="38704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34" name="正方形/長方形 133">
            <a:extLst>
              <a:ext uri="{FF2B5EF4-FFF2-40B4-BE49-F238E27FC236}">
                <a16:creationId xmlns:a16="http://schemas.microsoft.com/office/drawing/2014/main" id="{A36D4C3C-DFC8-99E2-AD43-C0DCEB0EBB71}"/>
              </a:ext>
            </a:extLst>
          </p:cNvPr>
          <p:cNvSpPr/>
          <p:nvPr/>
        </p:nvSpPr>
        <p:spPr bwMode="gray">
          <a:xfrm>
            <a:off x="6978524" y="2266803"/>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仮想停止線</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35" name="直線コネクタ 134">
            <a:extLst>
              <a:ext uri="{FF2B5EF4-FFF2-40B4-BE49-F238E27FC236}">
                <a16:creationId xmlns:a16="http://schemas.microsoft.com/office/drawing/2014/main" id="{825D40F7-0B30-70F8-D8AD-9CCA492BE171}"/>
              </a:ext>
            </a:extLst>
          </p:cNvPr>
          <p:cNvCxnSpPr>
            <a:cxnSpLocks/>
          </p:cNvCxnSpPr>
          <p:nvPr/>
        </p:nvCxnSpPr>
        <p:spPr bwMode="gray">
          <a:xfrm>
            <a:off x="7473328" y="2522685"/>
            <a:ext cx="0" cy="6219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81493251-0295-7C29-DFB0-DDF833D97C77}"/>
              </a:ext>
            </a:extLst>
          </p:cNvPr>
          <p:cNvCxnSpPr>
            <a:cxnSpLocks/>
          </p:cNvCxnSpPr>
          <p:nvPr/>
        </p:nvCxnSpPr>
        <p:spPr bwMode="gray">
          <a:xfrm>
            <a:off x="6213506" y="2596789"/>
            <a:ext cx="187365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a:extLst>
              <a:ext uri="{FF2B5EF4-FFF2-40B4-BE49-F238E27FC236}">
                <a16:creationId xmlns:a16="http://schemas.microsoft.com/office/drawing/2014/main" id="{DD020A2D-8270-872A-6535-F4CC61D0FEEC}"/>
              </a:ext>
            </a:extLst>
          </p:cNvPr>
          <p:cNvCxnSpPr>
            <a:cxnSpLocks/>
          </p:cNvCxnSpPr>
          <p:nvPr/>
        </p:nvCxnSpPr>
        <p:spPr bwMode="gray">
          <a:xfrm>
            <a:off x="6213506" y="3060616"/>
            <a:ext cx="187365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 name="Graphic 4">
            <a:extLst>
              <a:ext uri="{FF2B5EF4-FFF2-40B4-BE49-F238E27FC236}">
                <a16:creationId xmlns:a16="http://schemas.microsoft.com/office/drawing/2014/main" id="{FA2D0329-6E85-EE66-1F1D-B6C0C94ED973}"/>
              </a:ext>
            </a:extLst>
          </p:cNvPr>
          <p:cNvSpPr/>
          <p:nvPr/>
        </p:nvSpPr>
        <p:spPr bwMode="gray">
          <a:xfrm>
            <a:off x="7765404" y="2442936"/>
            <a:ext cx="55642" cy="55642"/>
          </a:xfrm>
          <a:custGeom>
            <a:avLst/>
            <a:gdLst>
              <a:gd name="connsiteX0" fmla="*/ 21087 w 42173"/>
              <a:gd name="connsiteY0" fmla="*/ 42134 h 42134"/>
              <a:gd name="connsiteX1" fmla="*/ 42174 w 42173"/>
              <a:gd name="connsiteY1" fmla="*/ 21067 h 42134"/>
              <a:gd name="connsiteX2" fmla="*/ 21087 w 42173"/>
              <a:gd name="connsiteY2" fmla="*/ 0 h 42134"/>
              <a:gd name="connsiteX3" fmla="*/ 0 w 42173"/>
              <a:gd name="connsiteY3" fmla="*/ 21067 h 42134"/>
              <a:gd name="connsiteX4" fmla="*/ 0 w 42173"/>
              <a:gd name="connsiteY4" fmla="*/ 21067 h 42134"/>
              <a:gd name="connsiteX5" fmla="*/ 21087 w 42173"/>
              <a:gd name="connsiteY5" fmla="*/ 42134 h 42134"/>
              <a:gd name="connsiteX6" fmla="*/ 21087 w 42173"/>
              <a:gd name="connsiteY6" fmla="*/ 12768 h 42134"/>
              <a:gd name="connsiteX7" fmla="*/ 29394 w 42173"/>
              <a:gd name="connsiteY7" fmla="*/ 21067 h 42134"/>
              <a:gd name="connsiteX8" fmla="*/ 21087 w 42173"/>
              <a:gd name="connsiteY8" fmla="*/ 29366 h 42134"/>
              <a:gd name="connsiteX9" fmla="*/ 12780 w 42173"/>
              <a:gd name="connsiteY9" fmla="*/ 21067 h 42134"/>
              <a:gd name="connsiteX10" fmla="*/ 12780 w 42173"/>
              <a:gd name="connsiteY10" fmla="*/ 21067 h 42134"/>
              <a:gd name="connsiteX11" fmla="*/ 21087 w 42173"/>
              <a:gd name="connsiteY11" fmla="*/ 12768 h 4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2173" h="42134">
                <a:moveTo>
                  <a:pt x="21087" y="42134"/>
                </a:moveTo>
                <a:cubicBezTo>
                  <a:pt x="32589" y="42134"/>
                  <a:pt x="42174" y="32558"/>
                  <a:pt x="42174" y="21067"/>
                </a:cubicBezTo>
                <a:cubicBezTo>
                  <a:pt x="42174" y="9576"/>
                  <a:pt x="32589" y="0"/>
                  <a:pt x="21087" y="0"/>
                </a:cubicBezTo>
                <a:cubicBezTo>
                  <a:pt x="9585" y="0"/>
                  <a:pt x="0" y="9576"/>
                  <a:pt x="0" y="21067"/>
                </a:cubicBezTo>
                <a:cubicBezTo>
                  <a:pt x="0" y="21067"/>
                  <a:pt x="0" y="21067"/>
                  <a:pt x="0" y="21067"/>
                </a:cubicBezTo>
                <a:cubicBezTo>
                  <a:pt x="0" y="32558"/>
                  <a:pt x="9585" y="42134"/>
                  <a:pt x="21087" y="42134"/>
                </a:cubicBezTo>
                <a:close/>
                <a:moveTo>
                  <a:pt x="21087" y="12768"/>
                </a:moveTo>
                <a:cubicBezTo>
                  <a:pt x="25560" y="12768"/>
                  <a:pt x="29394" y="16598"/>
                  <a:pt x="29394" y="21067"/>
                </a:cubicBezTo>
                <a:cubicBezTo>
                  <a:pt x="29394" y="25536"/>
                  <a:pt x="25560" y="29366"/>
                  <a:pt x="21087" y="29366"/>
                </a:cubicBezTo>
                <a:cubicBezTo>
                  <a:pt x="16614" y="29366"/>
                  <a:pt x="12780" y="25536"/>
                  <a:pt x="12780" y="21067"/>
                </a:cubicBezTo>
                <a:cubicBezTo>
                  <a:pt x="12780" y="21067"/>
                  <a:pt x="12780" y="21067"/>
                  <a:pt x="12780" y="21067"/>
                </a:cubicBezTo>
                <a:cubicBezTo>
                  <a:pt x="12780" y="16598"/>
                  <a:pt x="16614" y="12768"/>
                  <a:pt x="21087" y="12768"/>
                </a:cubicBez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147" name="Graphic 4">
            <a:extLst>
              <a:ext uri="{FF2B5EF4-FFF2-40B4-BE49-F238E27FC236}">
                <a16:creationId xmlns:a16="http://schemas.microsoft.com/office/drawing/2014/main" id="{266443E2-BB5B-24D6-8584-F8D83B509A35}"/>
              </a:ext>
            </a:extLst>
          </p:cNvPr>
          <p:cNvSpPr/>
          <p:nvPr/>
        </p:nvSpPr>
        <p:spPr bwMode="gray">
          <a:xfrm>
            <a:off x="7746013" y="2511224"/>
            <a:ext cx="103827" cy="221729"/>
          </a:xfrm>
          <a:custGeom>
            <a:avLst/>
            <a:gdLst>
              <a:gd name="connsiteX0" fmla="*/ 70289 w 78694"/>
              <a:gd name="connsiteY0" fmla="*/ 105974 h 167898"/>
              <a:gd name="connsiteX1" fmla="*/ 42174 w 78694"/>
              <a:gd name="connsiteY1" fmla="*/ 70862 h 167898"/>
              <a:gd name="connsiteX2" fmla="*/ 42174 w 78694"/>
              <a:gd name="connsiteY2" fmla="*/ 6384 h 167898"/>
              <a:gd name="connsiteX3" fmla="*/ 35784 w 78694"/>
              <a:gd name="connsiteY3" fmla="*/ 0 h 167898"/>
              <a:gd name="connsiteX4" fmla="*/ 31950 w 78694"/>
              <a:gd name="connsiteY4" fmla="*/ 1277 h 167898"/>
              <a:gd name="connsiteX5" fmla="*/ 2556 w 78694"/>
              <a:gd name="connsiteY5" fmla="*/ 23621 h 167898"/>
              <a:gd name="connsiteX6" fmla="*/ 0 w 78694"/>
              <a:gd name="connsiteY6" fmla="*/ 28728 h 167898"/>
              <a:gd name="connsiteX7" fmla="*/ 0 w 78694"/>
              <a:gd name="connsiteY7" fmla="*/ 80438 h 167898"/>
              <a:gd name="connsiteX8" fmla="*/ 6390 w 78694"/>
              <a:gd name="connsiteY8" fmla="*/ 86822 h 167898"/>
              <a:gd name="connsiteX9" fmla="*/ 12780 w 78694"/>
              <a:gd name="connsiteY9" fmla="*/ 80438 h 167898"/>
              <a:gd name="connsiteX10" fmla="*/ 12780 w 78694"/>
              <a:gd name="connsiteY10" fmla="*/ 31920 h 167898"/>
              <a:gd name="connsiteX11" fmla="*/ 29394 w 78694"/>
              <a:gd name="connsiteY11" fmla="*/ 19152 h 167898"/>
              <a:gd name="connsiteX12" fmla="*/ 29394 w 78694"/>
              <a:gd name="connsiteY12" fmla="*/ 72777 h 167898"/>
              <a:gd name="connsiteX13" fmla="*/ 30672 w 78694"/>
              <a:gd name="connsiteY13" fmla="*/ 76608 h 167898"/>
              <a:gd name="connsiteX14" fmla="*/ 59426 w 78694"/>
              <a:gd name="connsiteY14" fmla="*/ 112358 h 167898"/>
              <a:gd name="connsiteX15" fmla="*/ 66456 w 78694"/>
              <a:gd name="connsiteY15" fmla="*/ 162153 h 167898"/>
              <a:gd name="connsiteX16" fmla="*/ 72845 w 78694"/>
              <a:gd name="connsiteY16" fmla="*/ 167899 h 167898"/>
              <a:gd name="connsiteX17" fmla="*/ 73484 w 78694"/>
              <a:gd name="connsiteY17" fmla="*/ 167899 h 167898"/>
              <a:gd name="connsiteX18" fmla="*/ 78596 w 78694"/>
              <a:gd name="connsiteY18" fmla="*/ 160876 h 167898"/>
              <a:gd name="connsiteX19" fmla="*/ 71567 w 78694"/>
              <a:gd name="connsiteY19" fmla="*/ 109166 h 167898"/>
              <a:gd name="connsiteX20" fmla="*/ 70289 w 78694"/>
              <a:gd name="connsiteY20" fmla="*/ 105974 h 167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8694" h="167898">
                <a:moveTo>
                  <a:pt x="70289" y="105974"/>
                </a:moveTo>
                <a:lnTo>
                  <a:pt x="42174" y="70862"/>
                </a:lnTo>
                <a:lnTo>
                  <a:pt x="42174" y="6384"/>
                </a:lnTo>
                <a:cubicBezTo>
                  <a:pt x="42174" y="2554"/>
                  <a:pt x="38979" y="0"/>
                  <a:pt x="35784" y="0"/>
                </a:cubicBezTo>
                <a:cubicBezTo>
                  <a:pt x="34506" y="0"/>
                  <a:pt x="33228" y="638"/>
                  <a:pt x="31950" y="1277"/>
                </a:cubicBezTo>
                <a:lnTo>
                  <a:pt x="2556" y="23621"/>
                </a:lnTo>
                <a:cubicBezTo>
                  <a:pt x="639" y="24897"/>
                  <a:pt x="0" y="26813"/>
                  <a:pt x="0" y="28728"/>
                </a:cubicBezTo>
                <a:lnTo>
                  <a:pt x="0" y="80438"/>
                </a:lnTo>
                <a:cubicBezTo>
                  <a:pt x="0" y="84269"/>
                  <a:pt x="2556" y="86822"/>
                  <a:pt x="6390" y="86822"/>
                </a:cubicBezTo>
                <a:cubicBezTo>
                  <a:pt x="10224" y="86822"/>
                  <a:pt x="12780" y="84269"/>
                  <a:pt x="12780" y="80438"/>
                </a:cubicBezTo>
                <a:lnTo>
                  <a:pt x="12780" y="31920"/>
                </a:lnTo>
                <a:lnTo>
                  <a:pt x="29394" y="19152"/>
                </a:lnTo>
                <a:lnTo>
                  <a:pt x="29394" y="72777"/>
                </a:lnTo>
                <a:cubicBezTo>
                  <a:pt x="29394" y="74054"/>
                  <a:pt x="30033" y="75331"/>
                  <a:pt x="30672" y="76608"/>
                </a:cubicBezTo>
                <a:lnTo>
                  <a:pt x="59426" y="112358"/>
                </a:lnTo>
                <a:lnTo>
                  <a:pt x="66456" y="162153"/>
                </a:lnTo>
                <a:cubicBezTo>
                  <a:pt x="67094" y="165345"/>
                  <a:pt x="69650" y="167899"/>
                  <a:pt x="72845" y="167899"/>
                </a:cubicBezTo>
                <a:lnTo>
                  <a:pt x="73484" y="167899"/>
                </a:lnTo>
                <a:cubicBezTo>
                  <a:pt x="76679" y="167260"/>
                  <a:pt x="79235" y="164068"/>
                  <a:pt x="78596" y="160876"/>
                </a:cubicBezTo>
                <a:lnTo>
                  <a:pt x="71567" y="109166"/>
                </a:lnTo>
                <a:cubicBezTo>
                  <a:pt x="71567" y="107889"/>
                  <a:pt x="70929" y="106613"/>
                  <a:pt x="70289" y="105974"/>
                </a:cubicBez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148" name="Graphic 4">
            <a:extLst>
              <a:ext uri="{FF2B5EF4-FFF2-40B4-BE49-F238E27FC236}">
                <a16:creationId xmlns:a16="http://schemas.microsoft.com/office/drawing/2014/main" id="{A44DC207-1231-62A9-CD8C-CB9A7518AD93}"/>
              </a:ext>
            </a:extLst>
          </p:cNvPr>
          <p:cNvSpPr/>
          <p:nvPr/>
        </p:nvSpPr>
        <p:spPr bwMode="gray">
          <a:xfrm>
            <a:off x="7725995" y="2648020"/>
            <a:ext cx="65327" cy="84935"/>
          </a:xfrm>
          <a:custGeom>
            <a:avLst/>
            <a:gdLst>
              <a:gd name="connsiteX0" fmla="*/ 38176 w 49514"/>
              <a:gd name="connsiteY0" fmla="*/ 2390 h 64315"/>
              <a:gd name="connsiteX1" fmla="*/ 1114 w 49514"/>
              <a:gd name="connsiteY1" fmla="*/ 54101 h 64315"/>
              <a:gd name="connsiteX2" fmla="*/ 2393 w 49514"/>
              <a:gd name="connsiteY2" fmla="*/ 63038 h 64315"/>
              <a:gd name="connsiteX3" fmla="*/ 6227 w 49514"/>
              <a:gd name="connsiteY3" fmla="*/ 64315 h 64315"/>
              <a:gd name="connsiteX4" fmla="*/ 11339 w 49514"/>
              <a:gd name="connsiteY4" fmla="*/ 61761 h 64315"/>
              <a:gd name="connsiteX5" fmla="*/ 48400 w 49514"/>
              <a:gd name="connsiteY5" fmla="*/ 10051 h 64315"/>
              <a:gd name="connsiteX6" fmla="*/ 47122 w 49514"/>
              <a:gd name="connsiteY6" fmla="*/ 1114 h 64315"/>
              <a:gd name="connsiteX7" fmla="*/ 38176 w 49514"/>
              <a:gd name="connsiteY7" fmla="*/ 2390 h 64315"/>
              <a:gd name="connsiteX8" fmla="*/ 38176 w 49514"/>
              <a:gd name="connsiteY8" fmla="*/ 2390 h 64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514" h="64315">
                <a:moveTo>
                  <a:pt x="38176" y="2390"/>
                </a:moveTo>
                <a:lnTo>
                  <a:pt x="1114" y="54101"/>
                </a:lnTo>
                <a:cubicBezTo>
                  <a:pt x="-802" y="56654"/>
                  <a:pt x="-163" y="61123"/>
                  <a:pt x="2393" y="63038"/>
                </a:cubicBezTo>
                <a:cubicBezTo>
                  <a:pt x="3671" y="63677"/>
                  <a:pt x="4949" y="64315"/>
                  <a:pt x="6227" y="64315"/>
                </a:cubicBezTo>
                <a:cubicBezTo>
                  <a:pt x="8144" y="64315"/>
                  <a:pt x="10061" y="63038"/>
                  <a:pt x="11339" y="61761"/>
                </a:cubicBezTo>
                <a:lnTo>
                  <a:pt x="48400" y="10051"/>
                </a:lnTo>
                <a:cubicBezTo>
                  <a:pt x="50317" y="6859"/>
                  <a:pt x="49678" y="3029"/>
                  <a:pt x="47122" y="1114"/>
                </a:cubicBezTo>
                <a:cubicBezTo>
                  <a:pt x="44566" y="-802"/>
                  <a:pt x="40093" y="-163"/>
                  <a:pt x="38176" y="2390"/>
                </a:cubicBezTo>
                <a:lnTo>
                  <a:pt x="38176" y="2390"/>
                </a:ln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149" name="Graphic 4">
            <a:extLst>
              <a:ext uri="{FF2B5EF4-FFF2-40B4-BE49-F238E27FC236}">
                <a16:creationId xmlns:a16="http://schemas.microsoft.com/office/drawing/2014/main" id="{09445A78-B443-A9A2-1E4B-2FFFF91B0D52}"/>
              </a:ext>
            </a:extLst>
          </p:cNvPr>
          <p:cNvSpPr/>
          <p:nvPr/>
        </p:nvSpPr>
        <p:spPr bwMode="gray">
          <a:xfrm>
            <a:off x="7823576" y="2579514"/>
            <a:ext cx="26977" cy="26977"/>
          </a:xfrm>
          <a:custGeom>
            <a:avLst/>
            <a:gdLst>
              <a:gd name="connsiteX0" fmla="*/ 10863 w 20447"/>
              <a:gd name="connsiteY0" fmla="*/ 1915 h 20428"/>
              <a:gd name="connsiteX1" fmla="*/ 1917 w 20447"/>
              <a:gd name="connsiteY1" fmla="*/ 1915 h 20428"/>
              <a:gd name="connsiteX2" fmla="*/ 1917 w 20447"/>
              <a:gd name="connsiteY2" fmla="*/ 1915 h 20428"/>
              <a:gd name="connsiteX3" fmla="*/ 1917 w 20447"/>
              <a:gd name="connsiteY3" fmla="*/ 10853 h 20428"/>
              <a:gd name="connsiteX4" fmla="*/ 9585 w 20447"/>
              <a:gd name="connsiteY4" fmla="*/ 18514 h 20428"/>
              <a:gd name="connsiteX5" fmla="*/ 14058 w 20447"/>
              <a:gd name="connsiteY5" fmla="*/ 20429 h 20428"/>
              <a:gd name="connsiteX6" fmla="*/ 18531 w 20447"/>
              <a:gd name="connsiteY6" fmla="*/ 18514 h 20428"/>
              <a:gd name="connsiteX7" fmla="*/ 18531 w 20447"/>
              <a:gd name="connsiteY7" fmla="*/ 9576 h 20428"/>
              <a:gd name="connsiteX8" fmla="*/ 10863 w 20447"/>
              <a:gd name="connsiteY8" fmla="*/ 1915 h 20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447" h="20428">
                <a:moveTo>
                  <a:pt x="10863" y="1915"/>
                </a:moveTo>
                <a:cubicBezTo>
                  <a:pt x="8307" y="-638"/>
                  <a:pt x="4473" y="-638"/>
                  <a:pt x="1917" y="1915"/>
                </a:cubicBezTo>
                <a:cubicBezTo>
                  <a:pt x="1917" y="1915"/>
                  <a:pt x="1917" y="1915"/>
                  <a:pt x="1917" y="1915"/>
                </a:cubicBezTo>
                <a:cubicBezTo>
                  <a:pt x="-639" y="4469"/>
                  <a:pt x="-639" y="8299"/>
                  <a:pt x="1917" y="10853"/>
                </a:cubicBezTo>
                <a:lnTo>
                  <a:pt x="9585" y="18514"/>
                </a:lnTo>
                <a:cubicBezTo>
                  <a:pt x="10863" y="19790"/>
                  <a:pt x="12141" y="20429"/>
                  <a:pt x="14058" y="20429"/>
                </a:cubicBezTo>
                <a:cubicBezTo>
                  <a:pt x="15975" y="20429"/>
                  <a:pt x="17253" y="19790"/>
                  <a:pt x="18531" y="18514"/>
                </a:cubicBezTo>
                <a:cubicBezTo>
                  <a:pt x="21087" y="15960"/>
                  <a:pt x="21087" y="12130"/>
                  <a:pt x="18531" y="9576"/>
                </a:cubicBezTo>
                <a:lnTo>
                  <a:pt x="10863" y="1915"/>
                </a:lnTo>
                <a:close/>
              </a:path>
            </a:pathLst>
          </a:custGeom>
          <a:solidFill>
            <a:schemeClr val="bg1"/>
          </a:solidFill>
          <a:ln w="6390" cap="flat">
            <a:solidFill>
              <a:srgbClr val="DA291C"/>
            </a:solidFill>
            <a:prstDash val="solid"/>
            <a:miter/>
          </a:ln>
        </p:spPr>
        <p:txBody>
          <a:bodyPr wrap="none" lIns="0" tIns="0" rIns="0" bIns="0" rtlCol="0" anchor="ctr"/>
          <a:lstStyle/>
          <a:p>
            <a:pPr algn="ctr"/>
            <a:endParaRPr lang="ja-JP" altLang="en-US" sz="975">
              <a:latin typeface="+mn-lt"/>
              <a:cs typeface="+mn-cs"/>
              <a:sym typeface="+mn-lt"/>
            </a:endParaRPr>
          </a:p>
        </p:txBody>
      </p:sp>
      <p:sp>
        <p:nvSpPr>
          <p:cNvPr id="9" name="正方形/長方形 8">
            <a:extLst>
              <a:ext uri="{FF2B5EF4-FFF2-40B4-BE49-F238E27FC236}">
                <a16:creationId xmlns:a16="http://schemas.microsoft.com/office/drawing/2014/main" id="{5FC1D857-2DD5-CA90-664F-80E552F7D467}"/>
              </a:ext>
            </a:extLst>
          </p:cNvPr>
          <p:cNvSpPr/>
          <p:nvPr/>
        </p:nvSpPr>
        <p:spPr bwMode="gray">
          <a:xfrm>
            <a:off x="8049147" y="2859048"/>
            <a:ext cx="767461" cy="24201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1</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5" name="正方形/長方形 64">
            <a:extLst>
              <a:ext uri="{FF2B5EF4-FFF2-40B4-BE49-F238E27FC236}">
                <a16:creationId xmlns:a16="http://schemas.microsoft.com/office/drawing/2014/main" id="{D8C29922-2B35-F811-FF9B-3EF2E9E248C6}"/>
              </a:ext>
            </a:extLst>
          </p:cNvPr>
          <p:cNvSpPr/>
          <p:nvPr/>
        </p:nvSpPr>
        <p:spPr bwMode="gray">
          <a:xfrm>
            <a:off x="7530568" y="4417276"/>
            <a:ext cx="519722" cy="130291"/>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6" name="正方形/長方形 65">
            <a:extLst>
              <a:ext uri="{FF2B5EF4-FFF2-40B4-BE49-F238E27FC236}">
                <a16:creationId xmlns:a16="http://schemas.microsoft.com/office/drawing/2014/main" id="{237F26CB-2960-C953-9E26-2E1BBE8EC1B5}"/>
              </a:ext>
            </a:extLst>
          </p:cNvPr>
          <p:cNvSpPr/>
          <p:nvPr/>
        </p:nvSpPr>
        <p:spPr bwMode="gray">
          <a:xfrm>
            <a:off x="7530568" y="5032027"/>
            <a:ext cx="519722" cy="130291"/>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6" name="正方形/長方形 15">
            <a:extLst>
              <a:ext uri="{FF2B5EF4-FFF2-40B4-BE49-F238E27FC236}">
                <a16:creationId xmlns:a16="http://schemas.microsoft.com/office/drawing/2014/main" id="{1C459CE5-2E6A-FBD6-A129-24825D56CE12}"/>
              </a:ext>
            </a:extLst>
          </p:cNvPr>
          <p:cNvSpPr/>
          <p:nvPr/>
        </p:nvSpPr>
        <p:spPr bwMode="gray">
          <a:xfrm>
            <a:off x="8049147" y="5047661"/>
            <a:ext cx="767461" cy="242014"/>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dirty="0">
                <a:solidFill>
                  <a:prstClr val="black"/>
                </a:solidFill>
                <a:latin typeface="+mn-lt"/>
                <a:cs typeface="+mn-cs"/>
              </a:rPr>
              <a:t>2</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 name="正方形/長方形 20">
            <a:extLst>
              <a:ext uri="{FF2B5EF4-FFF2-40B4-BE49-F238E27FC236}">
                <a16:creationId xmlns:a16="http://schemas.microsoft.com/office/drawing/2014/main" id="{830CF70D-38FB-126A-4A79-22942170D19E}"/>
              </a:ext>
            </a:extLst>
          </p:cNvPr>
          <p:cNvSpPr/>
          <p:nvPr/>
        </p:nvSpPr>
        <p:spPr bwMode="gray">
          <a:xfrm>
            <a:off x="5132388" y="3260546"/>
            <a:ext cx="4356612" cy="71777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i="0"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1" i="0" strike="noStrike" kern="1200" cap="none" spc="0" normalizeH="0" baseline="0" noProof="0" dirty="0">
                <a:ln>
                  <a:noFill/>
                </a:ln>
                <a:solidFill>
                  <a:prstClr val="black"/>
                </a:solidFill>
                <a:effectLst/>
                <a:uLnTx/>
                <a:uFillTx/>
                <a:latin typeface="+mn-lt"/>
                <a:ea typeface="+mn-ea"/>
                <a:cs typeface="+mn-cs"/>
              </a:rPr>
              <a:t>1</a:t>
            </a:r>
            <a:r>
              <a:rPr kumimoji="1" lang="ja-JP" altLang="en-US" sz="1200" b="1" i="0" strike="noStrike" kern="1200" cap="none" spc="0" normalizeH="0" baseline="0" noProof="0">
                <a:ln>
                  <a:noFill/>
                </a:ln>
                <a:solidFill>
                  <a:prstClr val="black"/>
                </a:solidFill>
                <a:effectLst/>
                <a:uLnTx/>
                <a:uFillTx/>
                <a:latin typeface="+mn-lt"/>
                <a:ea typeface="+mn-ea"/>
                <a:cs typeface="+mn-cs"/>
              </a:rPr>
              <a:t>（横断者の有無）</a:t>
            </a: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b="0" i="0" strike="noStrike" kern="1200" cap="none" spc="0" normalizeH="0" baseline="0" noProof="0">
                <a:ln>
                  <a:noFill/>
                </a:ln>
                <a:solidFill>
                  <a:prstClr val="black"/>
                </a:solidFill>
                <a:effectLst/>
                <a:uLnTx/>
                <a:uFillTx/>
                <a:latin typeface="+mn-lt"/>
                <a:ea typeface="+mn-ea"/>
                <a:cs typeface="+mn-cs"/>
              </a:rPr>
              <a:t>横断歩道上の物標を検知するため、注視エリアを設定</a:t>
            </a:r>
            <a:endParaRPr kumimoji="1" lang="en-US" altLang="ja-JP" sz="1100" b="0" i="0"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注視範囲は</a:t>
            </a:r>
            <a:r>
              <a:rPr kumimoji="1" lang="en-US" altLang="ja-JP" sz="1100" dirty="0">
                <a:solidFill>
                  <a:prstClr val="black"/>
                </a:solidFill>
                <a:latin typeface="+mn-lt"/>
                <a:cs typeface="+mn-cs"/>
              </a:rPr>
              <a:t>××m</a:t>
            </a:r>
          </a:p>
        </p:txBody>
      </p:sp>
      <p:cxnSp>
        <p:nvCxnSpPr>
          <p:cNvPr id="22" name="直線コネクタ 21">
            <a:extLst>
              <a:ext uri="{FF2B5EF4-FFF2-40B4-BE49-F238E27FC236}">
                <a16:creationId xmlns:a16="http://schemas.microsoft.com/office/drawing/2014/main" id="{3AF745D3-CA0E-52DC-0322-0DA1C00D2D37}"/>
              </a:ext>
            </a:extLst>
          </p:cNvPr>
          <p:cNvCxnSpPr>
            <a:cxnSpLocks/>
          </p:cNvCxnSpPr>
          <p:nvPr/>
        </p:nvCxnSpPr>
        <p:spPr bwMode="gray">
          <a:xfrm>
            <a:off x="6636639" y="2533103"/>
            <a:ext cx="0" cy="6219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7DABE445-C30D-2BF4-0714-C693ED85DD81}"/>
              </a:ext>
            </a:extLst>
          </p:cNvPr>
          <p:cNvSpPr/>
          <p:nvPr/>
        </p:nvSpPr>
        <p:spPr bwMode="gray">
          <a:xfrm>
            <a:off x="6091449" y="2277221"/>
            <a:ext cx="1054955" cy="198173"/>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判断線</a:t>
            </a:r>
          </a:p>
        </p:txBody>
      </p:sp>
    </p:spTree>
    <p:extLst>
      <p:ext uri="{BB962C8B-B14F-4D97-AF65-F5344CB8AC3E}">
        <p14:creationId xmlns:p14="http://schemas.microsoft.com/office/powerpoint/2010/main" val="1918945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FB0D79CA-1EF3-EACD-4C07-4A7B7E369AA2}"/>
              </a:ext>
            </a:extLst>
          </p:cNvPr>
          <p:cNvSpPr>
            <a:spLocks noGrp="1"/>
          </p:cNvSpPr>
          <p:nvPr>
            <p:ph type="body" sz="quarter" idx="15"/>
          </p:nvPr>
        </p:nvSpPr>
        <p:spPr/>
        <p:txBody>
          <a:bodyPr/>
          <a:lstStyle/>
          <a:p>
            <a:r>
              <a:rPr lang="ja-JP" altLang="en-US"/>
              <a:t>資料の構成（目次）</a:t>
            </a:r>
          </a:p>
        </p:txBody>
      </p:sp>
      <p:graphicFrame>
        <p:nvGraphicFramePr>
          <p:cNvPr id="2" name="Group 155">
            <a:extLst>
              <a:ext uri="{FF2B5EF4-FFF2-40B4-BE49-F238E27FC236}">
                <a16:creationId xmlns:a16="http://schemas.microsoft.com/office/drawing/2014/main" id="{81EFC913-DAC4-66E7-08A4-183AF41B415E}"/>
              </a:ext>
            </a:extLst>
          </p:cNvPr>
          <p:cNvGraphicFramePr>
            <a:graphicFrameLocks/>
          </p:cNvGraphicFramePr>
          <p:nvPr>
            <p:extLst>
              <p:ext uri="{D42A27DB-BD31-4B8C-83A1-F6EECF244321}">
                <p14:modId xmlns:p14="http://schemas.microsoft.com/office/powerpoint/2010/main" val="3387162032"/>
              </p:ext>
            </p:extLst>
          </p:nvPr>
        </p:nvGraphicFramePr>
        <p:xfrm>
          <a:off x="416495" y="1484313"/>
          <a:ext cx="3569394" cy="3501949"/>
        </p:xfrm>
        <a:graphic>
          <a:graphicData uri="http://schemas.openxmlformats.org/drawingml/2006/table">
            <a:tbl>
              <a:tblPr/>
              <a:tblGrid>
                <a:gridCol w="332900">
                  <a:extLst>
                    <a:ext uri="{9D8B030D-6E8A-4147-A177-3AD203B41FA5}">
                      <a16:colId xmlns:a16="http://schemas.microsoft.com/office/drawing/2014/main" val="442007082"/>
                    </a:ext>
                  </a:extLst>
                </a:gridCol>
                <a:gridCol w="2583352">
                  <a:extLst>
                    <a:ext uri="{9D8B030D-6E8A-4147-A177-3AD203B41FA5}">
                      <a16:colId xmlns:a16="http://schemas.microsoft.com/office/drawing/2014/main" val="20000"/>
                    </a:ext>
                  </a:extLst>
                </a:gridCol>
                <a:gridCol w="653142">
                  <a:extLst>
                    <a:ext uri="{9D8B030D-6E8A-4147-A177-3AD203B41FA5}">
                      <a16:colId xmlns:a16="http://schemas.microsoft.com/office/drawing/2014/main" val="259974554"/>
                    </a:ext>
                  </a:extLst>
                </a:gridCol>
              </a:tblGrid>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1" dirty="0">
                          <a:latin typeface="+mj-ea"/>
                          <a:ea typeface="+mj-ea"/>
                        </a:rPr>
                        <a:t>1.</a:t>
                      </a:r>
                      <a:endParaRPr kumimoji="1" lang="ja-JP" altLang="en-US" sz="1200" b="1">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200" b="1">
                          <a:latin typeface="+mj-ea"/>
                          <a:ea typeface="+mj-ea"/>
                        </a:rPr>
                        <a:t>事業概要及び走行環境条件</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98605432"/>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1</a:t>
                      </a:r>
                      <a:r>
                        <a:rPr kumimoji="1" lang="ja-JP" altLang="en-US" sz="1200" b="0">
                          <a:latin typeface="+mj-ea"/>
                          <a:ea typeface="+mj-ea"/>
                        </a:rPr>
                        <a:t>）事業概要</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7</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09988780"/>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2</a:t>
                      </a:r>
                      <a:r>
                        <a:rPr kumimoji="1" lang="ja-JP" altLang="en-US" sz="1200" b="0">
                          <a:latin typeface="+mj-ea"/>
                          <a:ea typeface="+mj-ea"/>
                        </a:rPr>
                        <a:t>）走行環境条件</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8</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84167178"/>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3</a:t>
                      </a:r>
                      <a:r>
                        <a:rPr kumimoji="1" lang="ja-JP" altLang="en-US" sz="1200" b="0" kern="1200">
                          <a:solidFill>
                            <a:schemeClr val="tx1"/>
                          </a:solidFill>
                          <a:latin typeface="+mj-ea"/>
                          <a:ea typeface="+mn-ea"/>
                          <a:cs typeface="+mn-cs"/>
                        </a:rPr>
                        <a:t>）走行環境の詳細</a:t>
                      </a: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10</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83878034"/>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4</a:t>
                      </a:r>
                      <a:r>
                        <a:rPr kumimoji="1" lang="ja-JP" altLang="en-US" sz="1200" b="0">
                          <a:latin typeface="+mj-ea"/>
                          <a:ea typeface="+mj-ea"/>
                        </a:rPr>
                        <a:t>）これまでの走行実績</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12</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25890128"/>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1" dirty="0">
                          <a:latin typeface="+mj-ea"/>
                          <a:ea typeface="+mj-ea"/>
                        </a:rPr>
                        <a:t>2.</a:t>
                      </a:r>
                      <a:endParaRPr kumimoji="1" lang="ja-JP" altLang="en-US" sz="1200" b="1">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200" b="1">
                          <a:latin typeface="+mj-ea"/>
                          <a:ea typeface="+mj-ea"/>
                        </a:rPr>
                        <a:t>自動運転車について</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04646390"/>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1"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1</a:t>
                      </a:r>
                      <a:r>
                        <a:rPr kumimoji="1" lang="ja-JP" altLang="en-US" sz="1200" b="0">
                          <a:latin typeface="+mj-ea"/>
                          <a:ea typeface="+mj-ea"/>
                        </a:rPr>
                        <a:t>）</a:t>
                      </a:r>
                      <a:r>
                        <a:rPr kumimoji="1" lang="zh-TW" altLang="en-US" sz="1200" b="0">
                          <a:latin typeface="+mj-ea"/>
                          <a:ea typeface="+mj-ea"/>
                        </a:rPr>
                        <a:t>自動運行装置</a:t>
                      </a:r>
                      <a:r>
                        <a:rPr kumimoji="1" lang="ja-JP" altLang="en-US" sz="1200" b="0">
                          <a:latin typeface="+mj-ea"/>
                          <a:ea typeface="+mj-ea"/>
                        </a:rPr>
                        <a:t>の構成</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17</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0734218"/>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1"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2</a:t>
                      </a:r>
                      <a:r>
                        <a:rPr kumimoji="1" lang="ja-JP" altLang="en-US" sz="1200" b="0">
                          <a:latin typeface="+mj-ea"/>
                          <a:ea typeface="+mj-ea"/>
                        </a:rPr>
                        <a:t>）</a:t>
                      </a:r>
                      <a:r>
                        <a:rPr kumimoji="1" lang="zh-TW" altLang="en-US" sz="1200" b="0">
                          <a:latin typeface="+mj-ea"/>
                          <a:ea typeface="+mj-ea"/>
                        </a:rPr>
                        <a:t>自動運行装置</a:t>
                      </a:r>
                      <a:r>
                        <a:rPr kumimoji="1" lang="ja-JP" altLang="en-US" sz="1200" b="0">
                          <a:latin typeface="+mj-ea"/>
                          <a:ea typeface="+mj-ea"/>
                        </a:rPr>
                        <a:t>のインターフェース</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20</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96285161"/>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3</a:t>
                      </a:r>
                      <a:r>
                        <a:rPr kumimoji="1" lang="ja-JP" altLang="en-US" sz="1200" b="0" kern="1200">
                          <a:solidFill>
                            <a:schemeClr val="tx1"/>
                          </a:solidFill>
                          <a:latin typeface="+mj-ea"/>
                          <a:ea typeface="+mn-ea"/>
                          <a:cs typeface="+mn-cs"/>
                        </a:rPr>
                        <a:t>）</a:t>
                      </a:r>
                      <a:r>
                        <a:rPr kumimoji="1" lang="zh-TW" altLang="en-US" sz="1200" b="0" kern="1200">
                          <a:solidFill>
                            <a:schemeClr val="tx1"/>
                          </a:solidFill>
                          <a:latin typeface="+mj-ea"/>
                          <a:ea typeface="+mn-ea"/>
                          <a:cs typeface="+mn-cs"/>
                        </a:rPr>
                        <a:t>自動運行装置</a:t>
                      </a:r>
                      <a:r>
                        <a:rPr kumimoji="1" lang="ja-JP" altLang="en-US" sz="1200" b="0" kern="1200">
                          <a:solidFill>
                            <a:schemeClr val="tx1"/>
                          </a:solidFill>
                          <a:latin typeface="+mj-ea"/>
                          <a:ea typeface="+mn-ea"/>
                          <a:cs typeface="+mn-cs"/>
                        </a:rPr>
                        <a:t>の機能</a:t>
                      </a: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26</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95507867"/>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4</a:t>
                      </a:r>
                      <a:r>
                        <a:rPr kumimoji="1" lang="ja-JP" altLang="en-US" sz="1200" b="0">
                          <a:latin typeface="+mj-ea"/>
                          <a:ea typeface="+mj-ea"/>
                        </a:rPr>
                        <a:t>）運転者引継ぎについて（</a:t>
                      </a:r>
                      <a:r>
                        <a:rPr kumimoji="1" lang="en-US" altLang="ja-JP" sz="1200" b="0" dirty="0">
                          <a:latin typeface="+mj-ea"/>
                          <a:ea typeface="+mj-ea"/>
                        </a:rPr>
                        <a:t>Lv3</a:t>
                      </a:r>
                      <a:r>
                        <a:rPr kumimoji="1" lang="ja-JP" altLang="en-US" sz="1200" b="0">
                          <a:latin typeface="+mj-ea"/>
                          <a:ea typeface="+mj-ea"/>
                        </a:rPr>
                        <a:t>のみ）</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kern="1200" dirty="0">
                          <a:solidFill>
                            <a:schemeClr val="tx1"/>
                          </a:solidFill>
                          <a:latin typeface="+mj-ea"/>
                          <a:ea typeface="+mj-ea"/>
                          <a:cs typeface="+mn-cs"/>
                        </a:rPr>
                        <a:t>32</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13545975"/>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5</a:t>
                      </a:r>
                      <a:r>
                        <a:rPr kumimoji="1" lang="ja-JP" altLang="en-US" sz="1200" b="0">
                          <a:latin typeface="+mj-ea"/>
                          <a:ea typeface="+mj-ea"/>
                        </a:rPr>
                        <a:t>）ドライバー監視システム</a:t>
                      </a:r>
                      <a:r>
                        <a:rPr kumimoji="1" lang="ja-JP" altLang="en-US" sz="1200" b="0" kern="1200">
                          <a:solidFill>
                            <a:schemeClr val="tx1"/>
                          </a:solidFill>
                          <a:latin typeface="+mj-ea"/>
                          <a:ea typeface="+mn-ea"/>
                          <a:cs typeface="+mn-cs"/>
                        </a:rPr>
                        <a:t>（</a:t>
                      </a:r>
                      <a:r>
                        <a:rPr kumimoji="1" lang="en-US" altLang="ja-JP" sz="1200" b="0" kern="1200" dirty="0">
                          <a:solidFill>
                            <a:schemeClr val="tx1"/>
                          </a:solidFill>
                          <a:latin typeface="+mj-ea"/>
                          <a:ea typeface="+mn-ea"/>
                          <a:cs typeface="+mn-cs"/>
                        </a:rPr>
                        <a:t>Lv3</a:t>
                      </a:r>
                      <a:r>
                        <a:rPr kumimoji="1" lang="ja-JP" altLang="en-US" sz="1200" b="0" kern="1200">
                          <a:solidFill>
                            <a:schemeClr val="tx1"/>
                          </a:solidFill>
                          <a:latin typeface="+mj-ea"/>
                          <a:ea typeface="+mn-ea"/>
                          <a:cs typeface="+mn-cs"/>
                        </a:rPr>
                        <a:t>のみ）</a:t>
                      </a: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kern="1200" dirty="0">
                          <a:solidFill>
                            <a:schemeClr val="tx1"/>
                          </a:solidFill>
                          <a:latin typeface="+mj-ea"/>
                          <a:ea typeface="+mj-ea"/>
                          <a:cs typeface="+mn-cs"/>
                        </a:rPr>
                        <a:t>33</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85516063"/>
                  </a:ext>
                </a:extLst>
              </a:tr>
            </a:tbl>
          </a:graphicData>
        </a:graphic>
      </p:graphicFrame>
      <p:graphicFrame>
        <p:nvGraphicFramePr>
          <p:cNvPr id="5" name="Group 155">
            <a:extLst>
              <a:ext uri="{FF2B5EF4-FFF2-40B4-BE49-F238E27FC236}">
                <a16:creationId xmlns:a16="http://schemas.microsoft.com/office/drawing/2014/main" id="{3520BE03-42FA-D546-1A0C-62D87E2E613B}"/>
              </a:ext>
            </a:extLst>
          </p:cNvPr>
          <p:cNvGraphicFramePr>
            <a:graphicFrameLocks/>
          </p:cNvGraphicFramePr>
          <p:nvPr>
            <p:extLst>
              <p:ext uri="{D42A27DB-BD31-4B8C-83A1-F6EECF244321}">
                <p14:modId xmlns:p14="http://schemas.microsoft.com/office/powerpoint/2010/main" val="742079685"/>
              </p:ext>
            </p:extLst>
          </p:nvPr>
        </p:nvGraphicFramePr>
        <p:xfrm>
          <a:off x="5181090" y="1484313"/>
          <a:ext cx="3588315" cy="4138667"/>
        </p:xfrm>
        <a:graphic>
          <a:graphicData uri="http://schemas.openxmlformats.org/drawingml/2006/table">
            <a:tbl>
              <a:tblPr/>
              <a:tblGrid>
                <a:gridCol w="332900">
                  <a:extLst>
                    <a:ext uri="{9D8B030D-6E8A-4147-A177-3AD203B41FA5}">
                      <a16:colId xmlns:a16="http://schemas.microsoft.com/office/drawing/2014/main" val="442007082"/>
                    </a:ext>
                  </a:extLst>
                </a:gridCol>
                <a:gridCol w="2607415">
                  <a:extLst>
                    <a:ext uri="{9D8B030D-6E8A-4147-A177-3AD203B41FA5}">
                      <a16:colId xmlns:a16="http://schemas.microsoft.com/office/drawing/2014/main" val="20000"/>
                    </a:ext>
                  </a:extLst>
                </a:gridCol>
                <a:gridCol w="648000">
                  <a:extLst>
                    <a:ext uri="{9D8B030D-6E8A-4147-A177-3AD203B41FA5}">
                      <a16:colId xmlns:a16="http://schemas.microsoft.com/office/drawing/2014/main" val="259974554"/>
                    </a:ext>
                  </a:extLst>
                </a:gridCol>
              </a:tblGrid>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1" kern="1200" dirty="0">
                          <a:solidFill>
                            <a:schemeClr val="tx1"/>
                          </a:solidFill>
                          <a:latin typeface="+mj-ea"/>
                          <a:ea typeface="+mn-ea"/>
                          <a:cs typeface="+mn-cs"/>
                        </a:rPr>
                        <a:t>3.</a:t>
                      </a:r>
                      <a:endParaRPr kumimoji="1" lang="ja-JP" altLang="en-US" sz="1200" b="1"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zh-TW" altLang="en-US" sz="1200" b="1">
                          <a:latin typeface="+mj-ea"/>
                          <a:ea typeface="+mj-ea"/>
                        </a:rPr>
                        <a:t>自動運行装置</a:t>
                      </a:r>
                      <a:r>
                        <a:rPr kumimoji="1" lang="ja-JP" altLang="en-US" sz="1200" b="1">
                          <a:latin typeface="+mj-ea"/>
                          <a:ea typeface="+mj-ea"/>
                        </a:rPr>
                        <a:t>の安全設計</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98605432"/>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1</a:t>
                      </a:r>
                      <a:r>
                        <a:rPr kumimoji="1" lang="ja-JP" altLang="en-US" sz="1200" b="0" dirty="0">
                          <a:latin typeface="+mj-ea"/>
                          <a:ea typeface="+mj-ea"/>
                        </a:rPr>
                        <a:t>）障害物の検知能力</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35</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09988780"/>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2</a:t>
                      </a:r>
                      <a:r>
                        <a:rPr kumimoji="1" lang="ja-JP" altLang="en-US" sz="1200" b="0">
                          <a:latin typeface="+mj-ea"/>
                          <a:ea typeface="+mj-ea"/>
                        </a:rPr>
                        <a:t>）危険回避のための制御</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36</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84167178"/>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3</a:t>
                      </a:r>
                      <a:r>
                        <a:rPr kumimoji="1" lang="ja-JP" altLang="en-US" sz="1200" b="0" kern="1200">
                          <a:solidFill>
                            <a:schemeClr val="tx1"/>
                          </a:solidFill>
                          <a:latin typeface="+mj-ea"/>
                          <a:ea typeface="+mn-ea"/>
                          <a:cs typeface="+mn-cs"/>
                        </a:rPr>
                        <a:t>）冗長構成</a:t>
                      </a: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45</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83878034"/>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4</a:t>
                      </a:r>
                      <a:r>
                        <a:rPr kumimoji="1" lang="ja-JP" altLang="en-US" sz="1200" b="0">
                          <a:latin typeface="+mj-ea"/>
                          <a:ea typeface="+mj-ea"/>
                        </a:rPr>
                        <a:t>）障害物衝突時の対応</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47</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538634"/>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5</a:t>
                      </a:r>
                      <a:r>
                        <a:rPr kumimoji="1" lang="ja-JP" altLang="en-US" sz="1200" b="0">
                          <a:latin typeface="+mj-ea"/>
                          <a:ea typeface="+mj-ea"/>
                        </a:rPr>
                        <a:t>）安全確保のその他取り組み</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48</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25890128"/>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1" kern="1200" dirty="0">
                          <a:solidFill>
                            <a:schemeClr val="tx1"/>
                          </a:solidFill>
                          <a:latin typeface="+mj-ea"/>
                          <a:ea typeface="+mn-ea"/>
                          <a:cs typeface="+mn-cs"/>
                        </a:rPr>
                        <a:t>4.</a:t>
                      </a:r>
                      <a:endParaRPr kumimoji="1" lang="ja-JP" altLang="en-US" sz="1200" b="1"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200" b="1">
                          <a:latin typeface="+mj-ea"/>
                          <a:ea typeface="+mj-ea"/>
                        </a:rPr>
                        <a:t>リスクシナリオ及び対応並びに試験方法</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04646390"/>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1"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kern="1200" dirty="0">
                          <a:solidFill>
                            <a:schemeClr val="tx1"/>
                          </a:solidFill>
                          <a:latin typeface="+mj-ea"/>
                          <a:ea typeface="+mn-ea"/>
                          <a:cs typeface="+mn-cs"/>
                        </a:rPr>
                        <a:t>1</a:t>
                      </a:r>
                      <a:r>
                        <a:rPr kumimoji="1" lang="ja-JP" altLang="en-US" sz="1200" b="0" kern="1200">
                          <a:solidFill>
                            <a:schemeClr val="tx1"/>
                          </a:solidFill>
                          <a:latin typeface="+mj-ea"/>
                          <a:ea typeface="+mn-ea"/>
                          <a:cs typeface="+mn-cs"/>
                        </a:rPr>
                        <a:t>）リスクシナリオ</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50</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59071359"/>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1"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2</a:t>
                      </a:r>
                      <a:r>
                        <a:rPr kumimoji="1" lang="ja-JP" altLang="en-US" sz="1200" b="0">
                          <a:latin typeface="+mj-ea"/>
                          <a:ea typeface="+mj-ea"/>
                        </a:rPr>
                        <a:t>）</a:t>
                      </a:r>
                      <a:r>
                        <a:rPr kumimoji="1" lang="en-US" altLang="ja-JP" sz="1200" b="0" dirty="0">
                          <a:latin typeface="+mj-ea"/>
                          <a:ea typeface="+mj-ea"/>
                        </a:rPr>
                        <a:t>ODD</a:t>
                      </a:r>
                      <a:r>
                        <a:rPr kumimoji="1" lang="ja-JP" altLang="en-US" sz="1200" b="0">
                          <a:latin typeface="+mj-ea"/>
                          <a:ea typeface="+mj-ea"/>
                        </a:rPr>
                        <a:t>内リスクシナリオ</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51</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0734218"/>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1"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3</a:t>
                      </a:r>
                      <a:r>
                        <a:rPr kumimoji="1" lang="ja-JP" altLang="en-US" sz="1200" b="0">
                          <a:latin typeface="+mj-ea"/>
                          <a:ea typeface="+mj-ea"/>
                        </a:rPr>
                        <a:t>）</a:t>
                      </a:r>
                      <a:r>
                        <a:rPr kumimoji="1" lang="en-US" altLang="ja-JP" sz="1200" b="0" dirty="0">
                          <a:latin typeface="+mj-ea"/>
                          <a:ea typeface="+mj-ea"/>
                        </a:rPr>
                        <a:t>ODD</a:t>
                      </a:r>
                      <a:r>
                        <a:rPr kumimoji="1" lang="ja-JP" altLang="en-US" sz="1200" b="0">
                          <a:latin typeface="+mj-ea"/>
                          <a:ea typeface="+mj-ea"/>
                        </a:rPr>
                        <a:t>外リスクシナリオ</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57</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96285161"/>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kern="1200" dirty="0">
                          <a:solidFill>
                            <a:schemeClr val="tx1"/>
                          </a:solidFill>
                          <a:latin typeface="+mj-ea"/>
                          <a:ea typeface="+mj-ea"/>
                          <a:cs typeface="+mn-cs"/>
                        </a:rPr>
                        <a:t>4</a:t>
                      </a:r>
                      <a:r>
                        <a:rPr kumimoji="1" lang="ja-JP" altLang="en-US" sz="1200" b="0" kern="1200">
                          <a:solidFill>
                            <a:schemeClr val="tx1"/>
                          </a:solidFill>
                          <a:latin typeface="+mj-ea"/>
                          <a:ea typeface="+mn-ea"/>
                          <a:cs typeface="+mn-cs"/>
                        </a:rPr>
                        <a:t>）不具合・機能故障のシナリオ</a:t>
                      </a: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59</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95507867"/>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1" kern="1200" dirty="0">
                          <a:solidFill>
                            <a:schemeClr val="tx1"/>
                          </a:solidFill>
                          <a:latin typeface="+mj-ea"/>
                          <a:ea typeface="+mn-ea"/>
                          <a:cs typeface="+mn-cs"/>
                        </a:rPr>
                        <a:t>5.</a:t>
                      </a:r>
                      <a:endParaRPr kumimoji="1" lang="ja-JP" altLang="en-US" sz="1200" b="1" kern="1200">
                        <a:solidFill>
                          <a:schemeClr val="tx1"/>
                        </a:solidFill>
                        <a:latin typeface="+mj-ea"/>
                        <a:ea typeface="+mn-ea"/>
                        <a:cs typeface="+mn-cs"/>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ja-JP" altLang="en-US" sz="1200" b="1">
                          <a:latin typeface="+mj-ea"/>
                          <a:ea typeface="+mj-ea"/>
                        </a:rPr>
                        <a:t>その他</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13545975"/>
                  </a:ext>
                </a:extLst>
              </a:tr>
              <a:tr h="318359">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endParaRPr kumimoji="1" lang="ja-JP" altLang="en-US" sz="1200" b="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1</a:t>
                      </a:r>
                      <a:r>
                        <a:rPr kumimoji="1" lang="ja-JP" altLang="en-US" sz="1200" b="0">
                          <a:latin typeface="+mj-ea"/>
                          <a:ea typeface="+mj-ea"/>
                        </a:rPr>
                        <a:t>）その他安全確保の取り組み</a:t>
                      </a: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1" lang="en-US" altLang="ja-JP" sz="1200" b="0" dirty="0">
                          <a:latin typeface="+mj-ea"/>
                          <a:ea typeface="+mj-ea"/>
                        </a:rPr>
                        <a:t>61</a:t>
                      </a:r>
                      <a:endParaRPr kumimoji="1" lang="ja-JP" altLang="en-US" sz="1200" b="0" dirty="0">
                        <a:latin typeface="+mj-ea"/>
                        <a:ea typeface="+mj-ea"/>
                      </a:endParaRPr>
                    </a:p>
                  </a:txBody>
                  <a:tcPr marL="58500" marR="58500" marT="58500" marB="58500" anchor="b"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85516063"/>
                  </a:ext>
                </a:extLst>
              </a:tr>
            </a:tbl>
          </a:graphicData>
        </a:graphic>
      </p:graphicFrame>
      <p:sp>
        <p:nvSpPr>
          <p:cNvPr id="4" name="スライド番号プレースホルダー 3">
            <a:extLst>
              <a:ext uri="{FF2B5EF4-FFF2-40B4-BE49-F238E27FC236}">
                <a16:creationId xmlns:a16="http://schemas.microsoft.com/office/drawing/2014/main" id="{5E07CB35-6E69-AA95-3038-195A78971EFE}"/>
              </a:ext>
            </a:extLst>
          </p:cNvPr>
          <p:cNvSpPr>
            <a:spLocks noGrp="1"/>
          </p:cNvSpPr>
          <p:nvPr>
            <p:ph type="sldNum" sz="quarter" idx="11"/>
          </p:nvPr>
        </p:nvSpPr>
        <p:spPr/>
        <p:txBody>
          <a:bodyPr/>
          <a:lstStyle/>
          <a:p>
            <a:fld id="{AA5FCFE5-FE56-4EF1-80A8-07776887C2A1}" type="slidenum">
              <a:rPr lang="ja-JP" altLang="en-US" smtClean="0"/>
              <a:pPr/>
              <a:t>4</a:t>
            </a:fld>
            <a:endParaRPr lang="ja-JP" altLang="en-US"/>
          </a:p>
        </p:txBody>
      </p:sp>
      <p:sp>
        <p:nvSpPr>
          <p:cNvPr id="6" name="正方形/長方形 5">
            <a:extLst>
              <a:ext uri="{FF2B5EF4-FFF2-40B4-BE49-F238E27FC236}">
                <a16:creationId xmlns:a16="http://schemas.microsoft.com/office/drawing/2014/main" id="{18882CFC-4266-4C43-81AC-8AB3AFC9E096}"/>
              </a:ext>
            </a:extLst>
          </p:cNvPr>
          <p:cNvSpPr/>
          <p:nvPr/>
        </p:nvSpPr>
        <p:spPr bwMode="gray">
          <a:xfrm>
            <a:off x="5132388" y="152400"/>
            <a:ext cx="4357687" cy="641671"/>
          </a:xfrm>
          <a:prstGeom prst="rect">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1200">
                <a:solidFill>
                  <a:schemeClr val="bg1"/>
                </a:solidFill>
                <a:latin typeface="+mn-lt"/>
                <a:cs typeface="+mn-cs"/>
              </a:rPr>
              <a:t>目次、ページ番号については実際の資料構成に合わせて、</a:t>
            </a:r>
            <a:br>
              <a:rPr kumimoji="1" lang="en-US" altLang="ja-JP" sz="1200" dirty="0">
                <a:solidFill>
                  <a:schemeClr val="bg1"/>
                </a:solidFill>
                <a:latin typeface="+mn-lt"/>
                <a:cs typeface="+mn-cs"/>
              </a:rPr>
            </a:br>
            <a:r>
              <a:rPr kumimoji="1" lang="ja-JP" altLang="en-US" sz="1200">
                <a:solidFill>
                  <a:schemeClr val="bg1"/>
                </a:solidFill>
                <a:latin typeface="+mn-lt"/>
                <a:cs typeface="+mn-cs"/>
              </a:rPr>
              <a:t>適宜、修正</a:t>
            </a:r>
            <a:r>
              <a:rPr kumimoji="1" lang="en-US" altLang="ja-JP" sz="1200" dirty="0">
                <a:solidFill>
                  <a:schemeClr val="bg1"/>
                </a:solidFill>
                <a:latin typeface="+mn-lt"/>
                <a:cs typeface="+mn-cs"/>
              </a:rPr>
              <a:t>/</a:t>
            </a:r>
            <a:r>
              <a:rPr kumimoji="1" lang="ja-JP" altLang="en-US" sz="1200">
                <a:solidFill>
                  <a:schemeClr val="bg1"/>
                </a:solidFill>
                <a:latin typeface="+mn-lt"/>
                <a:cs typeface="+mn-cs"/>
              </a:rPr>
              <a:t>更新してください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9363955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40</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3-(2). </a:t>
            </a:r>
            <a:r>
              <a:rPr lang="ja-JP" altLang="en-US">
                <a:latin typeface="+mn-ea"/>
              </a:rPr>
              <a:t>危険回避のための制御</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合流・分岐の安全走行</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戦略</a:t>
            </a:r>
            <a:endParaRPr kumimoji="1" lang="en-US" altLang="ja-JP" sz="1400" b="1" dirty="0">
              <a:solidFill>
                <a:schemeClr val="bg1"/>
              </a:solidFill>
              <a:latin typeface="+mn-lt"/>
              <a:cs typeface="+mn-cs"/>
            </a:endParaRP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grpSp>
        <p:nvGrpSpPr>
          <p:cNvPr id="7" name="グループ化 6">
            <a:extLst>
              <a:ext uri="{FF2B5EF4-FFF2-40B4-BE49-F238E27FC236}">
                <a16:creationId xmlns:a16="http://schemas.microsoft.com/office/drawing/2014/main" id="{2F6B0BD0-7BBA-9E81-5185-B71AC57EADC3}"/>
              </a:ext>
            </a:extLst>
          </p:cNvPr>
          <p:cNvGrpSpPr/>
          <p:nvPr/>
        </p:nvGrpSpPr>
        <p:grpSpPr>
          <a:xfrm>
            <a:off x="1352495" y="1015999"/>
            <a:ext cx="8136506" cy="5292726"/>
            <a:chOff x="1352495" y="1015999"/>
            <a:chExt cx="8136506" cy="5292726"/>
          </a:xfrm>
        </p:grpSpPr>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362626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合流時の制御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合流時の過程で、注視エリア</a:t>
              </a:r>
              <a:r>
                <a:rPr kumimoji="1" lang="en-US" altLang="ja-JP" sz="1100" dirty="0">
                  <a:solidFill>
                    <a:prstClr val="black"/>
                  </a:solidFill>
                  <a:latin typeface="+mn-lt"/>
                  <a:cs typeface="+mn-cs"/>
                </a:rPr>
                <a:t>1</a:t>
              </a:r>
              <a:r>
                <a:rPr kumimoji="1" lang="ja-JP" altLang="en-US" sz="1100">
                  <a:solidFill>
                    <a:prstClr val="black"/>
                  </a:solidFill>
                  <a:latin typeface="+mn-lt"/>
                  <a:cs typeface="+mn-cs"/>
                </a:rPr>
                <a:t>・</a:t>
              </a:r>
              <a:r>
                <a:rPr kumimoji="1" lang="en-US" altLang="ja-JP" sz="1100" dirty="0">
                  <a:solidFill>
                    <a:prstClr val="black"/>
                  </a:solidFill>
                  <a:latin typeface="+mn-lt"/>
                  <a:cs typeface="+mn-cs"/>
                </a:rPr>
                <a:t>2</a:t>
              </a:r>
              <a:r>
                <a:rPr kumimoji="1" lang="ja-JP" altLang="en-US" sz="1100">
                  <a:solidFill>
                    <a:prstClr val="black"/>
                  </a:solidFill>
                  <a:latin typeface="+mn-lt"/>
                  <a:cs typeface="+mn-cs"/>
                </a:rPr>
                <a:t>に物標の有無を認識</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注視エリアに物標を</a:t>
              </a:r>
              <a:r>
                <a:rPr kumimoji="1" lang="en-US" altLang="ja-JP" sz="1100" dirty="0">
                  <a:solidFill>
                    <a:prstClr val="black"/>
                  </a:solidFill>
                  <a:latin typeface="+mn-lt"/>
                  <a:cs typeface="+mn-cs"/>
                </a:rPr>
                <a:t>××m</a:t>
              </a:r>
              <a:r>
                <a:rPr kumimoji="1" lang="ja-JP" altLang="en-US" sz="1100">
                  <a:solidFill>
                    <a:prstClr val="black"/>
                  </a:solidFill>
                  <a:latin typeface="+mn-lt"/>
                  <a:cs typeface="+mn-cs"/>
                </a:rPr>
                <a:t>で認識した場合は合流動作を一時停止し、物標が存在しなくなったことを確認後、合流制御を再開</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分岐の制御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分岐の過程で、注視エリア</a:t>
              </a:r>
              <a:r>
                <a:rPr kumimoji="1" lang="en-US" altLang="ja-JP" sz="1100" dirty="0">
                  <a:solidFill>
                    <a:prstClr val="black"/>
                  </a:solidFill>
                  <a:latin typeface="+mn-lt"/>
                  <a:cs typeface="+mn-cs"/>
                </a:rPr>
                <a:t>1</a:t>
              </a:r>
              <a:r>
                <a:rPr kumimoji="1" lang="ja-JP" altLang="en-US" sz="1100">
                  <a:solidFill>
                    <a:prstClr val="black"/>
                  </a:solidFill>
                  <a:latin typeface="+mn-lt"/>
                  <a:cs typeface="+mn-cs"/>
                </a:rPr>
                <a:t>・</a:t>
              </a:r>
              <a:r>
                <a:rPr kumimoji="1" lang="en-US" altLang="ja-JP" sz="1100" dirty="0">
                  <a:solidFill>
                    <a:prstClr val="black"/>
                  </a:solidFill>
                  <a:latin typeface="+mn-lt"/>
                  <a:cs typeface="+mn-cs"/>
                </a:rPr>
                <a:t>2</a:t>
              </a:r>
              <a:r>
                <a:rPr kumimoji="1" lang="ja-JP" altLang="en-US" sz="1100">
                  <a:solidFill>
                    <a:prstClr val="black"/>
                  </a:solidFill>
                  <a:latin typeface="+mn-lt"/>
                  <a:cs typeface="+mn-cs"/>
                </a:rPr>
                <a:t>に物標の有無を認識</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注視エリアに物標を</a:t>
              </a:r>
              <a:r>
                <a:rPr kumimoji="1" lang="en-US" altLang="ja-JP" sz="1100" dirty="0">
                  <a:solidFill>
                    <a:prstClr val="black"/>
                  </a:solidFill>
                  <a:latin typeface="+mn-lt"/>
                  <a:cs typeface="+mn-cs"/>
                </a:rPr>
                <a:t>××m</a:t>
              </a:r>
              <a:r>
                <a:rPr kumimoji="1" lang="ja-JP" altLang="en-US" sz="1100">
                  <a:solidFill>
                    <a:prstClr val="black"/>
                  </a:solidFill>
                  <a:latin typeface="+mn-lt"/>
                  <a:cs typeface="+mn-cs"/>
                </a:rPr>
                <a:t>で認識した場合は分岐動作を一時停止し、物標が存在しなくなったことを確認後、分岐制御を再開</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B78CA1BA-E216-7B10-617F-CB867490525A}"/>
                </a:ext>
              </a:extLst>
            </p:cNvPr>
            <p:cNvSpPr/>
            <p:nvPr/>
          </p:nvSpPr>
          <p:spPr bwMode="gray">
            <a:xfrm>
              <a:off x="4927245" y="1015999"/>
              <a:ext cx="4561756"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grpSp>
      <p:sp>
        <p:nvSpPr>
          <p:cNvPr id="13" name="正方形/長方形 12">
            <a:extLst>
              <a:ext uri="{FF2B5EF4-FFF2-40B4-BE49-F238E27FC236}">
                <a16:creationId xmlns:a16="http://schemas.microsoft.com/office/drawing/2014/main" id="{80D125BC-45B2-76F4-4D40-81A1148F7CC2}"/>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28" name="正方形/長方形 27">
            <a:extLst>
              <a:ext uri="{FF2B5EF4-FFF2-40B4-BE49-F238E27FC236}">
                <a16:creationId xmlns:a16="http://schemas.microsoft.com/office/drawing/2014/main" id="{17B33116-9B7B-C98A-7DF5-6EBD8F7D1D4D}"/>
              </a:ext>
            </a:extLst>
          </p:cNvPr>
          <p:cNvSpPr/>
          <p:nvPr/>
        </p:nvSpPr>
        <p:spPr bwMode="gray">
          <a:xfrm>
            <a:off x="7306016" y="2472461"/>
            <a:ext cx="2181375" cy="253744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28600" marR="0" indent="-22860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i="0"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1" i="0" strike="noStrike" kern="1200" cap="none" spc="0" normalizeH="0" baseline="0" noProof="0" dirty="0">
                <a:ln>
                  <a:noFill/>
                </a:ln>
                <a:solidFill>
                  <a:prstClr val="black"/>
                </a:solidFill>
                <a:effectLst/>
                <a:uLnTx/>
                <a:uFillTx/>
                <a:latin typeface="+mn-lt"/>
                <a:ea typeface="+mn-ea"/>
                <a:cs typeface="+mn-cs"/>
              </a:rPr>
              <a:t>1</a:t>
            </a:r>
            <a:r>
              <a:rPr kumimoji="1" lang="ja-JP" altLang="en-US" sz="1200" b="1" i="0" strike="noStrike" kern="1200" cap="none" spc="0" normalizeH="0" baseline="0" noProof="0">
                <a:ln>
                  <a:noFill/>
                </a:ln>
                <a:solidFill>
                  <a:prstClr val="black"/>
                </a:solidFill>
                <a:effectLst/>
                <a:uLnTx/>
                <a:uFillTx/>
                <a:latin typeface="+mn-lt"/>
                <a:ea typeface="+mn-ea"/>
                <a:cs typeface="+mn-cs"/>
              </a:rPr>
              <a:t>（後方車両の有無）</a:t>
            </a:r>
            <a:endParaRPr kumimoji="1" lang="en-US" altLang="ja-JP" sz="1200" dirty="0">
              <a:solidFill>
                <a:prstClr val="black"/>
              </a:solidFill>
              <a:latin typeface="+mn-lt"/>
              <a:cs typeface="+mn-cs"/>
            </a:endParaRPr>
          </a:p>
          <a:p>
            <a:pPr marL="432000" lvl="1" indent="-22860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後方からの～</a:t>
            </a:r>
            <a:r>
              <a:rPr kumimoji="1" lang="en-US" altLang="ja-JP" sz="1100" dirty="0">
                <a:solidFill>
                  <a:prstClr val="black"/>
                </a:solidFill>
                <a:latin typeface="+mn-lt"/>
                <a:cs typeface="+mn-cs"/>
              </a:rPr>
              <a:t>××km/h</a:t>
            </a:r>
            <a:r>
              <a:rPr kumimoji="1" lang="ja-JP" altLang="en-US" sz="1100">
                <a:solidFill>
                  <a:prstClr val="black"/>
                </a:solidFill>
                <a:latin typeface="+mn-lt"/>
                <a:cs typeface="+mn-cs"/>
              </a:rPr>
              <a:t>で走行する車両を検知可能な範囲</a:t>
            </a:r>
            <a:endParaRPr kumimoji="1" lang="en-US" altLang="ja-JP" sz="1100" b="0" i="0" strike="noStrike" kern="1200" cap="none" spc="0" normalizeH="0" baseline="0" noProof="0" dirty="0">
              <a:ln>
                <a:noFill/>
              </a:ln>
              <a:solidFill>
                <a:prstClr val="black"/>
              </a:solidFill>
              <a:effectLst/>
              <a:uLnTx/>
              <a:uFillTx/>
              <a:latin typeface="+mn-lt"/>
              <a:ea typeface="+mn-ea"/>
              <a:cs typeface="+mn-cs"/>
            </a:endParaRPr>
          </a:p>
          <a:p>
            <a:pPr marL="432000" lvl="1" indent="-22860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注視範囲は</a:t>
            </a:r>
            <a:r>
              <a:rPr kumimoji="1" lang="en-US" altLang="ja-JP" sz="1100" dirty="0">
                <a:solidFill>
                  <a:prstClr val="black"/>
                </a:solidFill>
                <a:latin typeface="+mn-lt"/>
                <a:cs typeface="+mn-cs"/>
              </a:rPr>
              <a:t>××m</a:t>
            </a:r>
          </a:p>
          <a:p>
            <a:pPr marL="228600" marR="0" indent="-22860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b="1" dirty="0">
              <a:solidFill>
                <a:prstClr val="black"/>
              </a:solidFill>
              <a:latin typeface="+mn-lt"/>
              <a:cs typeface="+mn-cs"/>
            </a:endParaRPr>
          </a:p>
          <a:p>
            <a:pPr marL="228600" marR="0" indent="-22860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注視エリア</a:t>
            </a:r>
            <a:r>
              <a:rPr kumimoji="1" lang="en-US" altLang="ja-JP" sz="1200" b="1" dirty="0">
                <a:solidFill>
                  <a:prstClr val="black"/>
                </a:solidFill>
                <a:latin typeface="+mn-lt"/>
                <a:cs typeface="+mn-cs"/>
              </a:rPr>
              <a:t>2</a:t>
            </a:r>
            <a:r>
              <a:rPr kumimoji="1" lang="ja-JP" altLang="en-US" sz="1200" b="1">
                <a:solidFill>
                  <a:prstClr val="black"/>
                </a:solidFill>
                <a:latin typeface="+mn-lt"/>
                <a:cs typeface="+mn-cs"/>
              </a:rPr>
              <a:t>（車両側方の有無）</a:t>
            </a:r>
            <a:endParaRPr kumimoji="1" lang="en-US" altLang="ja-JP" sz="1200" b="1" dirty="0">
              <a:solidFill>
                <a:prstClr val="black"/>
              </a:solidFill>
              <a:latin typeface="+mn-lt"/>
              <a:cs typeface="+mn-cs"/>
            </a:endParaRPr>
          </a:p>
          <a:p>
            <a:pPr marL="432000" lvl="1" indent="-22860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運行車側方の障害物を検知可能な範囲</a:t>
            </a:r>
            <a:endParaRPr kumimoji="1" lang="en-US" altLang="ja-JP" sz="1100" dirty="0">
              <a:solidFill>
                <a:prstClr val="black"/>
              </a:solidFill>
              <a:latin typeface="+mn-lt"/>
              <a:cs typeface="+mn-cs"/>
            </a:endParaRPr>
          </a:p>
          <a:p>
            <a:pPr marL="432000" lvl="1" indent="-22860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注視範囲は</a:t>
            </a:r>
            <a:r>
              <a:rPr kumimoji="1" lang="en-US" altLang="ja-JP" sz="1100" dirty="0">
                <a:solidFill>
                  <a:prstClr val="black"/>
                </a:solidFill>
                <a:latin typeface="+mn-lt"/>
                <a:cs typeface="+mn-cs"/>
              </a:rPr>
              <a:t>××m</a:t>
            </a:r>
            <a:endParaRPr kumimoji="1" lang="en-US" altLang="ja-JP" sz="1100" b="0" i="0" strike="noStrike" kern="1200" cap="none" spc="0" normalizeH="0" baseline="0" noProof="0" dirty="0">
              <a:ln>
                <a:noFill/>
              </a:ln>
              <a:solidFill>
                <a:prstClr val="black"/>
              </a:solidFill>
              <a:effectLst/>
              <a:uLnTx/>
              <a:uFillTx/>
              <a:latin typeface="+mn-lt"/>
              <a:ea typeface="+mn-ea"/>
              <a:cs typeface="+mn-cs"/>
            </a:endParaRPr>
          </a:p>
        </p:txBody>
      </p:sp>
      <p:sp>
        <p:nvSpPr>
          <p:cNvPr id="9" name="正方形/長方形 8">
            <a:extLst>
              <a:ext uri="{FF2B5EF4-FFF2-40B4-BE49-F238E27FC236}">
                <a16:creationId xmlns:a16="http://schemas.microsoft.com/office/drawing/2014/main" id="{E0B49C3A-068E-AE71-9F53-4B0780C0C4AF}"/>
              </a:ext>
            </a:extLst>
          </p:cNvPr>
          <p:cNvSpPr/>
          <p:nvPr/>
        </p:nvSpPr>
        <p:spPr bwMode="gray">
          <a:xfrm>
            <a:off x="6451848" y="2280707"/>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注視</a:t>
            </a:r>
            <a:r>
              <a:rPr kumimoji="1" lang="ja-JP" altLang="en-US" sz="1200" b="0" i="0" u="none" strike="noStrike" kern="1200" cap="none" spc="0" normalizeH="0" baseline="0" noProof="0">
                <a:ln>
                  <a:noFill/>
                </a:ln>
                <a:solidFill>
                  <a:prstClr val="black"/>
                </a:solidFill>
                <a:effectLst/>
                <a:uLnTx/>
                <a:uFillTx/>
                <a:latin typeface="+mn-lt"/>
                <a:ea typeface="+mn-ea"/>
                <a:cs typeface="+mn-cs"/>
              </a:rPr>
              <a:t>エリアの設計</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5" name="直線コネクタ 14">
            <a:extLst>
              <a:ext uri="{FF2B5EF4-FFF2-40B4-BE49-F238E27FC236}">
                <a16:creationId xmlns:a16="http://schemas.microsoft.com/office/drawing/2014/main" id="{40D3C833-F5AA-E4EB-C6D6-5DDD19E098C9}"/>
              </a:ext>
            </a:extLst>
          </p:cNvPr>
          <p:cNvCxnSpPr>
            <a:cxnSpLocks/>
          </p:cNvCxnSpPr>
          <p:nvPr/>
        </p:nvCxnSpPr>
        <p:spPr bwMode="gray">
          <a:xfrm>
            <a:off x="5220113" y="3079903"/>
            <a:ext cx="91073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A5F0826E-C4D2-EC77-B1F4-3A4B345659D1}"/>
              </a:ext>
            </a:extLst>
          </p:cNvPr>
          <p:cNvCxnSpPr>
            <a:cxnSpLocks/>
          </p:cNvCxnSpPr>
          <p:nvPr/>
        </p:nvCxnSpPr>
        <p:spPr bwMode="gray">
          <a:xfrm>
            <a:off x="5220113" y="3897107"/>
            <a:ext cx="19345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AD7C17D-5ED5-3CF1-C1E4-53DEF0EC92B0}"/>
              </a:ext>
            </a:extLst>
          </p:cNvPr>
          <p:cNvCxnSpPr>
            <a:cxnSpLocks/>
          </p:cNvCxnSpPr>
          <p:nvPr/>
        </p:nvCxnSpPr>
        <p:spPr bwMode="gray">
          <a:xfrm>
            <a:off x="5220114" y="3488505"/>
            <a:ext cx="198728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C21CA3E9-F62C-C6D4-E735-184EB31C4D56}"/>
              </a:ext>
            </a:extLst>
          </p:cNvPr>
          <p:cNvSpPr/>
          <p:nvPr/>
        </p:nvSpPr>
        <p:spPr bwMode="gray">
          <a:xfrm>
            <a:off x="5208281" y="3508462"/>
            <a:ext cx="1934572" cy="361887"/>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23" name="直線コネクタ 22">
            <a:extLst>
              <a:ext uri="{FF2B5EF4-FFF2-40B4-BE49-F238E27FC236}">
                <a16:creationId xmlns:a16="http://schemas.microsoft.com/office/drawing/2014/main" id="{2715D15C-83AA-9376-4495-857D7B601887}"/>
              </a:ext>
            </a:extLst>
          </p:cNvPr>
          <p:cNvCxnSpPr>
            <a:cxnSpLocks/>
          </p:cNvCxnSpPr>
          <p:nvPr/>
        </p:nvCxnSpPr>
        <p:spPr bwMode="gray">
          <a:xfrm>
            <a:off x="5845175" y="3269315"/>
            <a:ext cx="88761"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4" name="グループ化 23">
            <a:extLst>
              <a:ext uri="{FF2B5EF4-FFF2-40B4-BE49-F238E27FC236}">
                <a16:creationId xmlns:a16="http://schemas.microsoft.com/office/drawing/2014/main" id="{B18C0CF8-937D-18D2-8BF6-7C3850D234CB}"/>
              </a:ext>
            </a:extLst>
          </p:cNvPr>
          <p:cNvGrpSpPr/>
          <p:nvPr/>
        </p:nvGrpSpPr>
        <p:grpSpPr>
          <a:xfrm>
            <a:off x="5511653" y="3177333"/>
            <a:ext cx="308415" cy="193097"/>
            <a:chOff x="1822116" y="2182374"/>
            <a:chExt cx="916860" cy="574041"/>
          </a:xfrm>
        </p:grpSpPr>
        <p:sp>
          <p:nvSpPr>
            <p:cNvPr id="25" name="四角形: 角を丸くする 24">
              <a:extLst>
                <a:ext uri="{FF2B5EF4-FFF2-40B4-BE49-F238E27FC236}">
                  <a16:creationId xmlns:a16="http://schemas.microsoft.com/office/drawing/2014/main" id="{C1C7F625-0A51-B382-ADAE-F4E3FE4262DA}"/>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6" name="四角形: 角を丸くする 25">
              <a:extLst>
                <a:ext uri="{FF2B5EF4-FFF2-40B4-BE49-F238E27FC236}">
                  <a16:creationId xmlns:a16="http://schemas.microsoft.com/office/drawing/2014/main" id="{14A4FDDE-3615-137A-E375-361159ED4E51}"/>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0" name="フローチャート: 手作業 29">
              <a:extLst>
                <a:ext uri="{FF2B5EF4-FFF2-40B4-BE49-F238E27FC236}">
                  <a16:creationId xmlns:a16="http://schemas.microsoft.com/office/drawing/2014/main" id="{9ACDF08C-B423-1B6F-530B-3C229867E62E}"/>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1" name="フローチャート: 手作業 30">
              <a:extLst>
                <a:ext uri="{FF2B5EF4-FFF2-40B4-BE49-F238E27FC236}">
                  <a16:creationId xmlns:a16="http://schemas.microsoft.com/office/drawing/2014/main" id="{7DE1AB44-440B-2C23-E57A-B1611FC4FDDD}"/>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四角形: 角を丸くする 32">
              <a:extLst>
                <a:ext uri="{FF2B5EF4-FFF2-40B4-BE49-F238E27FC236}">
                  <a16:creationId xmlns:a16="http://schemas.microsoft.com/office/drawing/2014/main" id="{87E83218-1838-15DB-6799-50E5BDC9015E}"/>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4" name="平行四辺形 33">
              <a:extLst>
                <a:ext uri="{FF2B5EF4-FFF2-40B4-BE49-F238E27FC236}">
                  <a16:creationId xmlns:a16="http://schemas.microsoft.com/office/drawing/2014/main" id="{47BF505D-1CDE-BD72-9CFA-50D825FDE6A1}"/>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5" name="平行四辺形 34">
              <a:extLst>
                <a:ext uri="{FF2B5EF4-FFF2-40B4-BE49-F238E27FC236}">
                  <a16:creationId xmlns:a16="http://schemas.microsoft.com/office/drawing/2014/main" id="{C2928DC9-F063-D14C-324C-D85289279879}"/>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40" name="正方形/長方形 39">
            <a:extLst>
              <a:ext uri="{FF2B5EF4-FFF2-40B4-BE49-F238E27FC236}">
                <a16:creationId xmlns:a16="http://schemas.microsoft.com/office/drawing/2014/main" id="{C85EA820-1786-B043-DBEE-3AD5FDD46A7E}"/>
              </a:ext>
            </a:extLst>
          </p:cNvPr>
          <p:cNvSpPr/>
          <p:nvPr/>
        </p:nvSpPr>
        <p:spPr bwMode="gray">
          <a:xfrm>
            <a:off x="5914250" y="3600502"/>
            <a:ext cx="796487" cy="26695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2</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47" name="直線コネクタ 46">
            <a:extLst>
              <a:ext uri="{FF2B5EF4-FFF2-40B4-BE49-F238E27FC236}">
                <a16:creationId xmlns:a16="http://schemas.microsoft.com/office/drawing/2014/main" id="{0E2EAFB6-E04F-F419-1978-6305007D1C0A}"/>
              </a:ext>
            </a:extLst>
          </p:cNvPr>
          <p:cNvCxnSpPr>
            <a:cxnSpLocks/>
          </p:cNvCxnSpPr>
          <p:nvPr/>
        </p:nvCxnSpPr>
        <p:spPr bwMode="gray">
          <a:xfrm>
            <a:off x="5220113" y="3488505"/>
            <a:ext cx="75232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61AF4EEC-EB53-DE14-AD2B-05F62F8F4D87}"/>
              </a:ext>
            </a:extLst>
          </p:cNvPr>
          <p:cNvCxnSpPr>
            <a:cxnSpLocks/>
          </p:cNvCxnSpPr>
          <p:nvPr/>
        </p:nvCxnSpPr>
        <p:spPr bwMode="gray">
          <a:xfrm>
            <a:off x="6366264" y="3111590"/>
            <a:ext cx="776588" cy="3204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円弧 58">
            <a:extLst>
              <a:ext uri="{FF2B5EF4-FFF2-40B4-BE49-F238E27FC236}">
                <a16:creationId xmlns:a16="http://schemas.microsoft.com/office/drawing/2014/main" id="{4C49B65E-E74E-FA52-12A7-5A8A93170587}"/>
              </a:ext>
            </a:extLst>
          </p:cNvPr>
          <p:cNvSpPr/>
          <p:nvPr/>
        </p:nvSpPr>
        <p:spPr bwMode="gray">
          <a:xfrm>
            <a:off x="5869003" y="3079903"/>
            <a:ext cx="521471" cy="115171"/>
          </a:xfrm>
          <a:prstGeom prst="arc">
            <a:avLst>
              <a:gd name="adj1" fmla="val 16200000"/>
              <a:gd name="adj2" fmla="val 21249016"/>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69" name="直線コネクタ 68">
            <a:extLst>
              <a:ext uri="{FF2B5EF4-FFF2-40B4-BE49-F238E27FC236}">
                <a16:creationId xmlns:a16="http://schemas.microsoft.com/office/drawing/2014/main" id="{C6AE7119-39ED-347C-20D4-A4913CEA94CC}"/>
              </a:ext>
            </a:extLst>
          </p:cNvPr>
          <p:cNvCxnSpPr>
            <a:cxnSpLocks/>
            <a:stCxn id="70" idx="2"/>
          </p:cNvCxnSpPr>
          <p:nvPr/>
        </p:nvCxnSpPr>
        <p:spPr bwMode="gray">
          <a:xfrm>
            <a:off x="6163461" y="3300992"/>
            <a:ext cx="711655" cy="318779"/>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0" name="円弧 69">
            <a:extLst>
              <a:ext uri="{FF2B5EF4-FFF2-40B4-BE49-F238E27FC236}">
                <a16:creationId xmlns:a16="http://schemas.microsoft.com/office/drawing/2014/main" id="{B0266C9F-4257-6AC7-A26E-C209F8EF01AD}"/>
              </a:ext>
            </a:extLst>
          </p:cNvPr>
          <p:cNvSpPr/>
          <p:nvPr/>
        </p:nvSpPr>
        <p:spPr bwMode="gray">
          <a:xfrm>
            <a:off x="5666200" y="3267639"/>
            <a:ext cx="521471" cy="115171"/>
          </a:xfrm>
          <a:prstGeom prst="arc">
            <a:avLst>
              <a:gd name="adj1" fmla="val 16200000"/>
              <a:gd name="adj2" fmla="val 21249016"/>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0" name="正方形/長方形 79">
            <a:extLst>
              <a:ext uri="{FF2B5EF4-FFF2-40B4-BE49-F238E27FC236}">
                <a16:creationId xmlns:a16="http://schemas.microsoft.com/office/drawing/2014/main" id="{9CA5C50A-9B57-E490-3623-A08DB4A11444}"/>
              </a:ext>
            </a:extLst>
          </p:cNvPr>
          <p:cNvSpPr/>
          <p:nvPr/>
        </p:nvSpPr>
        <p:spPr bwMode="gray">
          <a:xfrm>
            <a:off x="5208280" y="3107733"/>
            <a:ext cx="275247" cy="355087"/>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nvGrpSpPr>
          <p:cNvPr id="81" name="グループ化 80">
            <a:extLst>
              <a:ext uri="{FF2B5EF4-FFF2-40B4-BE49-F238E27FC236}">
                <a16:creationId xmlns:a16="http://schemas.microsoft.com/office/drawing/2014/main" id="{C3A213EB-5E27-5B61-C749-1ED11956BF15}"/>
              </a:ext>
            </a:extLst>
          </p:cNvPr>
          <p:cNvGrpSpPr/>
          <p:nvPr/>
        </p:nvGrpSpPr>
        <p:grpSpPr>
          <a:xfrm>
            <a:off x="6710737" y="1144122"/>
            <a:ext cx="2704726" cy="553597"/>
            <a:chOff x="6710737" y="1195470"/>
            <a:chExt cx="2704726" cy="553597"/>
          </a:xfrm>
        </p:grpSpPr>
        <p:sp>
          <p:nvSpPr>
            <p:cNvPr id="82" name="正方形/長方形 81">
              <a:extLst>
                <a:ext uri="{FF2B5EF4-FFF2-40B4-BE49-F238E27FC236}">
                  <a16:creationId xmlns:a16="http://schemas.microsoft.com/office/drawing/2014/main" id="{D6BCAA37-3F16-5631-912E-3585F88BCB38}"/>
                </a:ext>
              </a:extLst>
            </p:cNvPr>
            <p:cNvSpPr/>
            <p:nvPr/>
          </p:nvSpPr>
          <p:spPr bwMode="gray">
            <a:xfrm>
              <a:off x="6710737" y="1295920"/>
              <a:ext cx="2704726" cy="45314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83" name="正方形/長方形 82">
              <a:extLst>
                <a:ext uri="{FF2B5EF4-FFF2-40B4-BE49-F238E27FC236}">
                  <a16:creationId xmlns:a16="http://schemas.microsoft.com/office/drawing/2014/main" id="{8F9F6DC7-1379-3D2D-3147-E8030A781DFD}"/>
                </a:ext>
              </a:extLst>
            </p:cNvPr>
            <p:cNvSpPr/>
            <p:nvPr/>
          </p:nvSpPr>
          <p:spPr bwMode="gray">
            <a:xfrm>
              <a:off x="7768881" y="1195470"/>
              <a:ext cx="578588" cy="20089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凡例</a:t>
              </a:r>
            </a:p>
          </p:txBody>
        </p:sp>
        <p:grpSp>
          <p:nvGrpSpPr>
            <p:cNvPr id="84" name="グループ化 83">
              <a:extLst>
                <a:ext uri="{FF2B5EF4-FFF2-40B4-BE49-F238E27FC236}">
                  <a16:creationId xmlns:a16="http://schemas.microsoft.com/office/drawing/2014/main" id="{97778ACD-04FC-2665-2E0C-E14F94BDED31}"/>
                </a:ext>
              </a:extLst>
            </p:cNvPr>
            <p:cNvGrpSpPr/>
            <p:nvPr/>
          </p:nvGrpSpPr>
          <p:grpSpPr>
            <a:xfrm>
              <a:off x="6765442" y="1481377"/>
              <a:ext cx="308415" cy="193097"/>
              <a:chOff x="1822116" y="2182374"/>
              <a:chExt cx="916860" cy="574041"/>
            </a:xfrm>
          </p:grpSpPr>
          <p:sp>
            <p:nvSpPr>
              <p:cNvPr id="90" name="四角形: 角を丸くする 89">
                <a:extLst>
                  <a:ext uri="{FF2B5EF4-FFF2-40B4-BE49-F238E27FC236}">
                    <a16:creationId xmlns:a16="http://schemas.microsoft.com/office/drawing/2014/main" id="{B043A602-F24D-22C4-C665-FA933F126D3E}"/>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1" name="四角形: 角を丸くする 90">
                <a:extLst>
                  <a:ext uri="{FF2B5EF4-FFF2-40B4-BE49-F238E27FC236}">
                    <a16:creationId xmlns:a16="http://schemas.microsoft.com/office/drawing/2014/main" id="{3197C696-4CB0-682F-857C-1A1040E2F896}"/>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2" name="フローチャート: 手作業 91">
                <a:extLst>
                  <a:ext uri="{FF2B5EF4-FFF2-40B4-BE49-F238E27FC236}">
                    <a16:creationId xmlns:a16="http://schemas.microsoft.com/office/drawing/2014/main" id="{CEC0F311-F3B0-9326-330E-7984FDC6476C}"/>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3" name="フローチャート: 手作業 92">
                <a:extLst>
                  <a:ext uri="{FF2B5EF4-FFF2-40B4-BE49-F238E27FC236}">
                    <a16:creationId xmlns:a16="http://schemas.microsoft.com/office/drawing/2014/main" id="{56780E2C-C3E4-CD14-F84A-35C5FCA47AD6}"/>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4" name="四角形: 角を丸くする 93">
                <a:extLst>
                  <a:ext uri="{FF2B5EF4-FFF2-40B4-BE49-F238E27FC236}">
                    <a16:creationId xmlns:a16="http://schemas.microsoft.com/office/drawing/2014/main" id="{A5CE3F7D-D6FA-6429-BFA8-F99D5B4BCB06}"/>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5" name="平行四辺形 94">
                <a:extLst>
                  <a:ext uri="{FF2B5EF4-FFF2-40B4-BE49-F238E27FC236}">
                    <a16:creationId xmlns:a16="http://schemas.microsoft.com/office/drawing/2014/main" id="{8E7E28E5-0D7F-40D8-FA1F-EBCD8820D4C4}"/>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6" name="平行四辺形 95">
                <a:extLst>
                  <a:ext uri="{FF2B5EF4-FFF2-40B4-BE49-F238E27FC236}">
                    <a16:creationId xmlns:a16="http://schemas.microsoft.com/office/drawing/2014/main" id="{1853ACBC-E844-3FD2-D5D9-1D46A606F41D}"/>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85" name="正方形/長方形 84">
              <a:extLst>
                <a:ext uri="{FF2B5EF4-FFF2-40B4-BE49-F238E27FC236}">
                  <a16:creationId xmlns:a16="http://schemas.microsoft.com/office/drawing/2014/main" id="{2875FCAF-1753-CFC0-F1DC-3770B5B417E6}"/>
                </a:ext>
              </a:extLst>
            </p:cNvPr>
            <p:cNvSpPr/>
            <p:nvPr/>
          </p:nvSpPr>
          <p:spPr bwMode="gray">
            <a:xfrm>
              <a:off x="7085379" y="1456733"/>
              <a:ext cx="37175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自車</a:t>
              </a:r>
            </a:p>
          </p:txBody>
        </p:sp>
        <p:cxnSp>
          <p:nvCxnSpPr>
            <p:cNvPr id="86" name="直線コネクタ 85">
              <a:extLst>
                <a:ext uri="{FF2B5EF4-FFF2-40B4-BE49-F238E27FC236}">
                  <a16:creationId xmlns:a16="http://schemas.microsoft.com/office/drawing/2014/main" id="{D12424D4-BB93-4A06-7E3E-1E4741C11296}"/>
                </a:ext>
              </a:extLst>
            </p:cNvPr>
            <p:cNvCxnSpPr>
              <a:cxnSpLocks/>
            </p:cNvCxnSpPr>
            <p:nvPr/>
          </p:nvCxnSpPr>
          <p:spPr bwMode="gray">
            <a:xfrm>
              <a:off x="7525706" y="1565010"/>
              <a:ext cx="212641" cy="0"/>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7" name="正方形/長方形 86">
              <a:extLst>
                <a:ext uri="{FF2B5EF4-FFF2-40B4-BE49-F238E27FC236}">
                  <a16:creationId xmlns:a16="http://schemas.microsoft.com/office/drawing/2014/main" id="{E1055D04-0989-90DD-E139-BBC721FFFF2D}"/>
                </a:ext>
              </a:extLst>
            </p:cNvPr>
            <p:cNvSpPr/>
            <p:nvPr/>
          </p:nvSpPr>
          <p:spPr bwMode="gray">
            <a:xfrm>
              <a:off x="7725185" y="1449758"/>
              <a:ext cx="622283"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走行経路</a:t>
              </a:r>
            </a:p>
          </p:txBody>
        </p:sp>
        <p:sp>
          <p:nvSpPr>
            <p:cNvPr id="88" name="正方形/長方形 87">
              <a:extLst>
                <a:ext uri="{FF2B5EF4-FFF2-40B4-BE49-F238E27FC236}">
                  <a16:creationId xmlns:a16="http://schemas.microsoft.com/office/drawing/2014/main" id="{D0E3080E-861C-45BF-B237-639286C98580}"/>
                </a:ext>
              </a:extLst>
            </p:cNvPr>
            <p:cNvSpPr/>
            <p:nvPr/>
          </p:nvSpPr>
          <p:spPr bwMode="gray">
            <a:xfrm>
              <a:off x="8689604" y="1449758"/>
              <a:ext cx="668389"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p>
          </p:txBody>
        </p:sp>
        <p:sp>
          <p:nvSpPr>
            <p:cNvPr id="89" name="正方形/長方形 88">
              <a:extLst>
                <a:ext uri="{FF2B5EF4-FFF2-40B4-BE49-F238E27FC236}">
                  <a16:creationId xmlns:a16="http://schemas.microsoft.com/office/drawing/2014/main" id="{18206C39-EBD0-7146-06A2-D3C3D2D559B0}"/>
                </a:ext>
              </a:extLst>
            </p:cNvPr>
            <p:cNvSpPr/>
            <p:nvPr/>
          </p:nvSpPr>
          <p:spPr bwMode="gray">
            <a:xfrm>
              <a:off x="8457672" y="1484313"/>
              <a:ext cx="231932" cy="147274"/>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100" name="正方形/長方形 99">
            <a:extLst>
              <a:ext uri="{FF2B5EF4-FFF2-40B4-BE49-F238E27FC236}">
                <a16:creationId xmlns:a16="http://schemas.microsoft.com/office/drawing/2014/main" id="{0941845B-6CAA-10A6-7E2B-14AD7944819A}"/>
              </a:ext>
            </a:extLst>
          </p:cNvPr>
          <p:cNvSpPr/>
          <p:nvPr/>
        </p:nvSpPr>
        <p:spPr bwMode="gray">
          <a:xfrm>
            <a:off x="5172864" y="2799326"/>
            <a:ext cx="796487" cy="266955"/>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1</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19297338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41</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3-(2). </a:t>
            </a:r>
            <a:r>
              <a:rPr lang="ja-JP" altLang="en-US">
                <a:latin typeface="+mn-ea"/>
              </a:rPr>
              <a:t>危険回避のための制御</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バス停</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到着時の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安全走行</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戦略</a:t>
            </a:r>
            <a:endParaRPr kumimoji="1" lang="en-US" altLang="ja-JP" sz="1400" b="1" dirty="0">
              <a:solidFill>
                <a:schemeClr val="bg1"/>
              </a:solidFill>
              <a:latin typeface="+mn-lt"/>
              <a:cs typeface="+mn-cs"/>
            </a:endParaRP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grpSp>
        <p:nvGrpSpPr>
          <p:cNvPr id="7" name="グループ化 6">
            <a:extLst>
              <a:ext uri="{FF2B5EF4-FFF2-40B4-BE49-F238E27FC236}">
                <a16:creationId xmlns:a16="http://schemas.microsoft.com/office/drawing/2014/main" id="{2F6B0BD0-7BBA-9E81-5185-B71AC57EADC3}"/>
              </a:ext>
            </a:extLst>
          </p:cNvPr>
          <p:cNvGrpSpPr/>
          <p:nvPr/>
        </p:nvGrpSpPr>
        <p:grpSpPr>
          <a:xfrm>
            <a:off x="1352495" y="1015999"/>
            <a:ext cx="8136506" cy="5292726"/>
            <a:chOff x="1352495" y="1015999"/>
            <a:chExt cx="8136506" cy="5292726"/>
          </a:xfrm>
        </p:grpSpPr>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362626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バス停到着時の制御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予め地図に設定された軌跡、速度計画に従ってバス停に接近</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接近にあたり注視エリアに物標が存在しないことを確認</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確認後、バス停への進路変更をウィンカー及びスピーカーを用いて視覚的聴覚的に外部へ通知</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バス停での幅寄せ</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自転車スペース確保のため、歩道と</a:t>
              </a:r>
              <a:r>
                <a:rPr kumimoji="1" lang="en-US" altLang="ja-JP" sz="1100" dirty="0">
                  <a:solidFill>
                    <a:prstClr val="black"/>
                  </a:solidFill>
                  <a:latin typeface="+mn-lt"/>
                  <a:cs typeface="+mn-cs"/>
                </a:rPr>
                <a:t>×m</a:t>
              </a:r>
              <a:r>
                <a:rPr kumimoji="1" lang="ja-JP" altLang="en-US" sz="1100">
                  <a:solidFill>
                    <a:prstClr val="black"/>
                  </a:solidFill>
                  <a:latin typeface="+mn-lt"/>
                  <a:cs typeface="+mn-cs"/>
                </a:rPr>
                <a:t>ほどの隙間を残し、幅寄せを行う</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バス停進入時の巻き込み</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幅寄せによる横移動量を制限することで、巻き込みのリスクを軽減する</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b="1"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急な飛び出しへの対処</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ウィンカーや、外部アナウンスによる意思表示で飛び出しリスクを軽減する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バス停進入時は速度を</a:t>
              </a:r>
              <a:r>
                <a:rPr kumimoji="1" lang="en-US" altLang="ja-JP" sz="1100" dirty="0">
                  <a:solidFill>
                    <a:prstClr val="black"/>
                  </a:solidFill>
                  <a:latin typeface="+mn-lt"/>
                  <a:cs typeface="+mn-cs"/>
                </a:rPr>
                <a:t>×km/h</a:t>
              </a:r>
              <a:r>
                <a:rPr kumimoji="1" lang="ja-JP" altLang="en-US" sz="1100">
                  <a:solidFill>
                    <a:prstClr val="black"/>
                  </a:solidFill>
                  <a:latin typeface="+mn-lt"/>
                  <a:cs typeface="+mn-cs"/>
                </a:rPr>
                <a:t>に制限し、衝突エネルギーの低減、回避性を向上させる</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B78CA1BA-E216-7B10-617F-CB867490525A}"/>
                </a:ext>
              </a:extLst>
            </p:cNvPr>
            <p:cNvSpPr/>
            <p:nvPr/>
          </p:nvSpPr>
          <p:spPr bwMode="gray">
            <a:xfrm>
              <a:off x="4927245" y="1015999"/>
              <a:ext cx="4561756"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grpSp>
      <p:sp>
        <p:nvSpPr>
          <p:cNvPr id="13" name="正方形/長方形 12">
            <a:extLst>
              <a:ext uri="{FF2B5EF4-FFF2-40B4-BE49-F238E27FC236}">
                <a16:creationId xmlns:a16="http://schemas.microsoft.com/office/drawing/2014/main" id="{70BABFE2-BD5E-ED78-50C2-A4BA9C36543A}"/>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29" name="正方形/長方形 28">
            <a:extLst>
              <a:ext uri="{FF2B5EF4-FFF2-40B4-BE49-F238E27FC236}">
                <a16:creationId xmlns:a16="http://schemas.microsoft.com/office/drawing/2014/main" id="{A69CE487-6F94-8024-2602-42A8C6DAE537}"/>
              </a:ext>
            </a:extLst>
          </p:cNvPr>
          <p:cNvSpPr/>
          <p:nvPr/>
        </p:nvSpPr>
        <p:spPr bwMode="gray">
          <a:xfrm>
            <a:off x="7317168" y="2246541"/>
            <a:ext cx="2101278" cy="253744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i="0"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1" i="0" strike="noStrike" kern="1200" cap="none" spc="0" normalizeH="0" baseline="0" noProof="0" dirty="0">
                <a:ln>
                  <a:noFill/>
                </a:ln>
                <a:solidFill>
                  <a:prstClr val="black"/>
                </a:solidFill>
                <a:effectLst/>
                <a:uLnTx/>
                <a:uFillTx/>
                <a:latin typeface="+mn-lt"/>
                <a:ea typeface="+mn-ea"/>
                <a:cs typeface="+mn-cs"/>
              </a:rPr>
              <a:t>1</a:t>
            </a:r>
            <a:r>
              <a:rPr kumimoji="1" lang="ja-JP" altLang="en-US" sz="1200" b="1" i="0" strike="noStrike" kern="1200" cap="none" spc="0" normalizeH="0" baseline="0" noProof="0">
                <a:ln>
                  <a:noFill/>
                </a:ln>
                <a:solidFill>
                  <a:prstClr val="black"/>
                </a:solidFill>
                <a:effectLst/>
                <a:uLnTx/>
                <a:uFillTx/>
                <a:latin typeface="+mn-lt"/>
                <a:ea typeface="+mn-ea"/>
                <a:cs typeface="+mn-cs"/>
              </a:rPr>
              <a:t>（後方からの追い抜き確認）</a:t>
            </a: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a:t>
            </a:r>
            <a:r>
              <a:rPr kumimoji="1" lang="en-US" altLang="ja-JP" sz="1100" b="0" i="0" strike="noStrike" kern="1200" cap="none" spc="0" normalizeH="0" baseline="0" noProof="0" dirty="0">
                <a:ln>
                  <a:noFill/>
                </a:ln>
                <a:solidFill>
                  <a:prstClr val="black"/>
                </a:solidFill>
                <a:effectLst/>
                <a:uLnTx/>
                <a:uFillTx/>
                <a:latin typeface="+mn-lt"/>
                <a:ea typeface="+mn-ea"/>
                <a:cs typeface="+mn-cs"/>
              </a:rPr>
              <a:t>km/h</a:t>
            </a:r>
            <a:r>
              <a:rPr kumimoji="1" lang="ja-JP" altLang="en-US" sz="1100" b="0" i="0" strike="noStrike" kern="1200" cap="none" spc="0" normalizeH="0" baseline="0" noProof="0">
                <a:ln>
                  <a:noFill/>
                </a:ln>
                <a:solidFill>
                  <a:prstClr val="black"/>
                </a:solidFill>
                <a:effectLst/>
                <a:uLnTx/>
                <a:uFillTx/>
                <a:latin typeface="+mn-lt"/>
                <a:ea typeface="+mn-ea"/>
                <a:cs typeface="+mn-cs"/>
              </a:rPr>
              <a:t>で走行する後方車両を検知可能な範囲を設定</a:t>
            </a:r>
            <a:endParaRPr kumimoji="1" lang="en-US" altLang="ja-JP" sz="1100" b="0" i="0"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注視範囲は</a:t>
            </a:r>
            <a:r>
              <a:rPr kumimoji="1" lang="en-US" altLang="ja-JP" sz="1100" dirty="0">
                <a:solidFill>
                  <a:prstClr val="black"/>
                </a:solidFill>
                <a:latin typeface="+mn-lt"/>
                <a:cs typeface="+mn-cs"/>
              </a:rPr>
              <a:t>××m</a:t>
            </a:r>
            <a:endParaRPr kumimoji="1" lang="en-US" altLang="ja-JP" sz="1100" b="0" i="0" strike="noStrike" kern="1200" cap="none" spc="0" normalizeH="0" baseline="0" noProof="0" dirty="0">
              <a:ln>
                <a:noFill/>
              </a:ln>
              <a:solidFill>
                <a:prstClr val="black"/>
              </a:solidFill>
              <a:effectLst/>
              <a:uLnTx/>
              <a:uFillTx/>
              <a:latin typeface="+mn-lt"/>
              <a:ea typeface="+mn-ea"/>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sp>
        <p:nvSpPr>
          <p:cNvPr id="9" name="正方形/長方形 8">
            <a:extLst>
              <a:ext uri="{FF2B5EF4-FFF2-40B4-BE49-F238E27FC236}">
                <a16:creationId xmlns:a16="http://schemas.microsoft.com/office/drawing/2014/main" id="{6A244B18-ED57-8861-80D9-5CCEE774325D}"/>
              </a:ext>
            </a:extLst>
          </p:cNvPr>
          <p:cNvSpPr/>
          <p:nvPr/>
        </p:nvSpPr>
        <p:spPr bwMode="gray">
          <a:xfrm>
            <a:off x="6451848" y="2135036"/>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注視</a:t>
            </a:r>
            <a:r>
              <a:rPr kumimoji="1" lang="ja-JP" altLang="en-US" sz="1200" b="0" i="0" u="none" strike="noStrike" kern="1200" cap="none" spc="0" normalizeH="0" baseline="0" noProof="0">
                <a:ln>
                  <a:noFill/>
                </a:ln>
                <a:solidFill>
                  <a:prstClr val="black"/>
                </a:solidFill>
                <a:effectLst/>
                <a:uLnTx/>
                <a:uFillTx/>
                <a:latin typeface="+mn-lt"/>
                <a:ea typeface="+mn-ea"/>
                <a:cs typeface="+mn-cs"/>
              </a:rPr>
              <a:t>エリアの設計</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5" name="直線コネクタ 14">
            <a:extLst>
              <a:ext uri="{FF2B5EF4-FFF2-40B4-BE49-F238E27FC236}">
                <a16:creationId xmlns:a16="http://schemas.microsoft.com/office/drawing/2014/main" id="{DF3AEB02-E949-E18A-8490-9BE1A7851CA4}"/>
              </a:ext>
            </a:extLst>
          </p:cNvPr>
          <p:cNvCxnSpPr>
            <a:cxnSpLocks/>
          </p:cNvCxnSpPr>
          <p:nvPr/>
        </p:nvCxnSpPr>
        <p:spPr bwMode="gray">
          <a:xfrm>
            <a:off x="5220113" y="3079903"/>
            <a:ext cx="19345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63A328C0-FD97-C8B0-5688-EC57C3E9C892}"/>
              </a:ext>
            </a:extLst>
          </p:cNvPr>
          <p:cNvCxnSpPr>
            <a:cxnSpLocks/>
          </p:cNvCxnSpPr>
          <p:nvPr/>
        </p:nvCxnSpPr>
        <p:spPr bwMode="gray">
          <a:xfrm>
            <a:off x="5220113" y="3897107"/>
            <a:ext cx="19345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162346B9-E357-1F4D-D940-7A5C863AA225}"/>
              </a:ext>
            </a:extLst>
          </p:cNvPr>
          <p:cNvCxnSpPr>
            <a:cxnSpLocks/>
          </p:cNvCxnSpPr>
          <p:nvPr/>
        </p:nvCxnSpPr>
        <p:spPr bwMode="gray">
          <a:xfrm>
            <a:off x="5220114" y="3488505"/>
            <a:ext cx="198728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2" name="正方形/長方形 41">
            <a:extLst>
              <a:ext uri="{FF2B5EF4-FFF2-40B4-BE49-F238E27FC236}">
                <a16:creationId xmlns:a16="http://schemas.microsoft.com/office/drawing/2014/main" id="{93398FBC-E3CC-E70F-12F9-71F29A502A0C}"/>
              </a:ext>
            </a:extLst>
          </p:cNvPr>
          <p:cNvSpPr/>
          <p:nvPr/>
        </p:nvSpPr>
        <p:spPr bwMode="gray">
          <a:xfrm>
            <a:off x="5220112" y="3092225"/>
            <a:ext cx="1039201" cy="132777"/>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nvGrpSpPr>
          <p:cNvPr id="23" name="グループ化 22">
            <a:extLst>
              <a:ext uri="{FF2B5EF4-FFF2-40B4-BE49-F238E27FC236}">
                <a16:creationId xmlns:a16="http://schemas.microsoft.com/office/drawing/2014/main" id="{959102B7-8F41-FE4B-5504-4FB38E066717}"/>
              </a:ext>
            </a:extLst>
          </p:cNvPr>
          <p:cNvGrpSpPr/>
          <p:nvPr/>
        </p:nvGrpSpPr>
        <p:grpSpPr>
          <a:xfrm>
            <a:off x="5258451" y="3256824"/>
            <a:ext cx="308415" cy="193097"/>
            <a:chOff x="1822116" y="2182374"/>
            <a:chExt cx="916860" cy="574041"/>
          </a:xfrm>
        </p:grpSpPr>
        <p:sp>
          <p:nvSpPr>
            <p:cNvPr id="24" name="四角形: 角を丸くする 23">
              <a:extLst>
                <a:ext uri="{FF2B5EF4-FFF2-40B4-BE49-F238E27FC236}">
                  <a16:creationId xmlns:a16="http://schemas.microsoft.com/office/drawing/2014/main" id="{AD466FA0-8310-212E-EFE2-E116C18CF297}"/>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5" name="四角形: 角を丸くする 24">
              <a:extLst>
                <a:ext uri="{FF2B5EF4-FFF2-40B4-BE49-F238E27FC236}">
                  <a16:creationId xmlns:a16="http://schemas.microsoft.com/office/drawing/2014/main" id="{BC9856AB-7097-FFD5-6EC3-535DDB3558A3}"/>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6" name="フローチャート: 手作業 25">
              <a:extLst>
                <a:ext uri="{FF2B5EF4-FFF2-40B4-BE49-F238E27FC236}">
                  <a16:creationId xmlns:a16="http://schemas.microsoft.com/office/drawing/2014/main" id="{0EA415B4-AE73-3DC4-FFBD-C53D30755B1D}"/>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7" name="フローチャート: 手作業 26">
              <a:extLst>
                <a:ext uri="{FF2B5EF4-FFF2-40B4-BE49-F238E27FC236}">
                  <a16:creationId xmlns:a16="http://schemas.microsoft.com/office/drawing/2014/main" id="{A4FB034A-AD94-67A4-F590-6BDA0BCA5384}"/>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0" name="四角形: 角を丸くする 29">
              <a:extLst>
                <a:ext uri="{FF2B5EF4-FFF2-40B4-BE49-F238E27FC236}">
                  <a16:creationId xmlns:a16="http://schemas.microsoft.com/office/drawing/2014/main" id="{603329FD-A571-A583-4588-F6BCAED5A2D2}"/>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平行四辺形 32">
              <a:extLst>
                <a:ext uri="{FF2B5EF4-FFF2-40B4-BE49-F238E27FC236}">
                  <a16:creationId xmlns:a16="http://schemas.microsoft.com/office/drawing/2014/main" id="{DF68BFB3-E5C2-91B7-A8AA-1247A99BB4CD}"/>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5" name="平行四辺形 34">
              <a:extLst>
                <a:ext uri="{FF2B5EF4-FFF2-40B4-BE49-F238E27FC236}">
                  <a16:creationId xmlns:a16="http://schemas.microsoft.com/office/drawing/2014/main" id="{6B0C6E3D-6118-730C-86E5-A469FDE092F8}"/>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36" name="正方形/長方形 35">
            <a:extLst>
              <a:ext uri="{FF2B5EF4-FFF2-40B4-BE49-F238E27FC236}">
                <a16:creationId xmlns:a16="http://schemas.microsoft.com/office/drawing/2014/main" id="{DF1711A6-67CF-ECBB-3B81-AFA21DFF8196}"/>
              </a:ext>
            </a:extLst>
          </p:cNvPr>
          <p:cNvSpPr/>
          <p:nvPr/>
        </p:nvSpPr>
        <p:spPr bwMode="gray">
          <a:xfrm>
            <a:off x="5204013" y="2846410"/>
            <a:ext cx="721254"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1</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53" name="直線コネクタ 52">
            <a:extLst>
              <a:ext uri="{FF2B5EF4-FFF2-40B4-BE49-F238E27FC236}">
                <a16:creationId xmlns:a16="http://schemas.microsoft.com/office/drawing/2014/main" id="{399FE839-4728-6B25-C530-A75725077135}"/>
              </a:ext>
            </a:extLst>
          </p:cNvPr>
          <p:cNvCxnSpPr>
            <a:cxnSpLocks/>
          </p:cNvCxnSpPr>
          <p:nvPr/>
        </p:nvCxnSpPr>
        <p:spPr bwMode="gray">
          <a:xfrm>
            <a:off x="6166264" y="2947886"/>
            <a:ext cx="0" cy="8443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楕円 54">
            <a:extLst>
              <a:ext uri="{FF2B5EF4-FFF2-40B4-BE49-F238E27FC236}">
                <a16:creationId xmlns:a16="http://schemas.microsoft.com/office/drawing/2014/main" id="{712B5411-F0A1-47E6-C48E-A4A146552E94}"/>
              </a:ext>
            </a:extLst>
          </p:cNvPr>
          <p:cNvSpPr/>
          <p:nvPr/>
        </p:nvSpPr>
        <p:spPr bwMode="gray">
          <a:xfrm>
            <a:off x="6119023" y="2857464"/>
            <a:ext cx="94481" cy="86276"/>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6" name="正方形/長方形 55">
            <a:extLst>
              <a:ext uri="{FF2B5EF4-FFF2-40B4-BE49-F238E27FC236}">
                <a16:creationId xmlns:a16="http://schemas.microsoft.com/office/drawing/2014/main" id="{0229FF74-68E5-9BC6-BA13-F9043E8453F8}"/>
              </a:ext>
            </a:extLst>
          </p:cNvPr>
          <p:cNvSpPr/>
          <p:nvPr/>
        </p:nvSpPr>
        <p:spPr bwMode="gray">
          <a:xfrm>
            <a:off x="5797499" y="2642965"/>
            <a:ext cx="721254"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バス停</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nvGrpSpPr>
          <p:cNvPr id="57" name="グループ化 56">
            <a:extLst>
              <a:ext uri="{FF2B5EF4-FFF2-40B4-BE49-F238E27FC236}">
                <a16:creationId xmlns:a16="http://schemas.microsoft.com/office/drawing/2014/main" id="{26C6D5E0-DCEB-D935-A335-243980049EAC}"/>
              </a:ext>
            </a:extLst>
          </p:cNvPr>
          <p:cNvGrpSpPr/>
          <p:nvPr/>
        </p:nvGrpSpPr>
        <p:grpSpPr>
          <a:xfrm>
            <a:off x="6710737" y="1144122"/>
            <a:ext cx="2704726" cy="553597"/>
            <a:chOff x="6710737" y="1195470"/>
            <a:chExt cx="2704726" cy="553597"/>
          </a:xfrm>
        </p:grpSpPr>
        <p:sp>
          <p:nvSpPr>
            <p:cNvPr id="58" name="正方形/長方形 57">
              <a:extLst>
                <a:ext uri="{FF2B5EF4-FFF2-40B4-BE49-F238E27FC236}">
                  <a16:creationId xmlns:a16="http://schemas.microsoft.com/office/drawing/2014/main" id="{EDEFE7CD-6A80-C519-3D69-E4F1A7319568}"/>
                </a:ext>
              </a:extLst>
            </p:cNvPr>
            <p:cNvSpPr/>
            <p:nvPr/>
          </p:nvSpPr>
          <p:spPr bwMode="gray">
            <a:xfrm>
              <a:off x="6710737" y="1295920"/>
              <a:ext cx="2704726" cy="45314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9" name="正方形/長方形 58">
              <a:extLst>
                <a:ext uri="{FF2B5EF4-FFF2-40B4-BE49-F238E27FC236}">
                  <a16:creationId xmlns:a16="http://schemas.microsoft.com/office/drawing/2014/main" id="{7A9D8497-D7BC-2264-E97C-9ADA7D81E899}"/>
                </a:ext>
              </a:extLst>
            </p:cNvPr>
            <p:cNvSpPr/>
            <p:nvPr/>
          </p:nvSpPr>
          <p:spPr bwMode="gray">
            <a:xfrm>
              <a:off x="7768881" y="1195470"/>
              <a:ext cx="578588" cy="20089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凡例</a:t>
              </a:r>
            </a:p>
          </p:txBody>
        </p:sp>
        <p:grpSp>
          <p:nvGrpSpPr>
            <p:cNvPr id="60" name="グループ化 59">
              <a:extLst>
                <a:ext uri="{FF2B5EF4-FFF2-40B4-BE49-F238E27FC236}">
                  <a16:creationId xmlns:a16="http://schemas.microsoft.com/office/drawing/2014/main" id="{BD8179F0-4582-51E8-22D3-1F5798161BD2}"/>
                </a:ext>
              </a:extLst>
            </p:cNvPr>
            <p:cNvGrpSpPr/>
            <p:nvPr/>
          </p:nvGrpSpPr>
          <p:grpSpPr>
            <a:xfrm>
              <a:off x="6765442" y="1481377"/>
              <a:ext cx="308415" cy="193097"/>
              <a:chOff x="1822116" y="2182374"/>
              <a:chExt cx="916860" cy="574041"/>
            </a:xfrm>
          </p:grpSpPr>
          <p:sp>
            <p:nvSpPr>
              <p:cNvPr id="66" name="四角形: 角を丸くする 65">
                <a:extLst>
                  <a:ext uri="{FF2B5EF4-FFF2-40B4-BE49-F238E27FC236}">
                    <a16:creationId xmlns:a16="http://schemas.microsoft.com/office/drawing/2014/main" id="{B82A42F2-5B6C-8D62-DDF5-0D9C2E6972F9}"/>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7" name="四角形: 角を丸くする 66">
                <a:extLst>
                  <a:ext uri="{FF2B5EF4-FFF2-40B4-BE49-F238E27FC236}">
                    <a16:creationId xmlns:a16="http://schemas.microsoft.com/office/drawing/2014/main" id="{AF1B3893-E160-1C61-A95E-A95D5EEF3115}"/>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8" name="フローチャート: 手作業 67">
                <a:extLst>
                  <a:ext uri="{FF2B5EF4-FFF2-40B4-BE49-F238E27FC236}">
                    <a16:creationId xmlns:a16="http://schemas.microsoft.com/office/drawing/2014/main" id="{1A3B76B2-C712-554F-88A6-6CD93B7D8B63}"/>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69" name="フローチャート: 手作業 68">
                <a:extLst>
                  <a:ext uri="{FF2B5EF4-FFF2-40B4-BE49-F238E27FC236}">
                    <a16:creationId xmlns:a16="http://schemas.microsoft.com/office/drawing/2014/main" id="{8836F680-C5F2-6747-1AB0-00C2C865C5B0}"/>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0" name="四角形: 角を丸くする 69">
                <a:extLst>
                  <a:ext uri="{FF2B5EF4-FFF2-40B4-BE49-F238E27FC236}">
                    <a16:creationId xmlns:a16="http://schemas.microsoft.com/office/drawing/2014/main" id="{E7D46333-4072-58F4-4FA5-5B95DDD7F7DE}"/>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1" name="平行四辺形 70">
                <a:extLst>
                  <a:ext uri="{FF2B5EF4-FFF2-40B4-BE49-F238E27FC236}">
                    <a16:creationId xmlns:a16="http://schemas.microsoft.com/office/drawing/2014/main" id="{1E400F8F-10AB-6519-D946-DA5B2A0D3F91}"/>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72" name="平行四辺形 71">
                <a:extLst>
                  <a:ext uri="{FF2B5EF4-FFF2-40B4-BE49-F238E27FC236}">
                    <a16:creationId xmlns:a16="http://schemas.microsoft.com/office/drawing/2014/main" id="{BD179A76-9E2B-BE2B-5612-7CCE563C194E}"/>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61" name="正方形/長方形 60">
              <a:extLst>
                <a:ext uri="{FF2B5EF4-FFF2-40B4-BE49-F238E27FC236}">
                  <a16:creationId xmlns:a16="http://schemas.microsoft.com/office/drawing/2014/main" id="{353838EA-1C6B-9364-C590-8864ED670A4B}"/>
                </a:ext>
              </a:extLst>
            </p:cNvPr>
            <p:cNvSpPr/>
            <p:nvPr/>
          </p:nvSpPr>
          <p:spPr bwMode="gray">
            <a:xfrm>
              <a:off x="7085379" y="1456733"/>
              <a:ext cx="37175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自車</a:t>
              </a:r>
            </a:p>
          </p:txBody>
        </p:sp>
        <p:cxnSp>
          <p:nvCxnSpPr>
            <p:cNvPr id="62" name="直線コネクタ 61">
              <a:extLst>
                <a:ext uri="{FF2B5EF4-FFF2-40B4-BE49-F238E27FC236}">
                  <a16:creationId xmlns:a16="http://schemas.microsoft.com/office/drawing/2014/main" id="{E7790E72-B326-A0B6-5CBA-713C14D6333F}"/>
                </a:ext>
              </a:extLst>
            </p:cNvPr>
            <p:cNvCxnSpPr>
              <a:cxnSpLocks/>
            </p:cNvCxnSpPr>
            <p:nvPr/>
          </p:nvCxnSpPr>
          <p:spPr bwMode="gray">
            <a:xfrm>
              <a:off x="7525706" y="1565010"/>
              <a:ext cx="212641" cy="0"/>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3" name="正方形/長方形 62">
              <a:extLst>
                <a:ext uri="{FF2B5EF4-FFF2-40B4-BE49-F238E27FC236}">
                  <a16:creationId xmlns:a16="http://schemas.microsoft.com/office/drawing/2014/main" id="{E128AD30-6EF5-4F37-1981-B3BAD2523612}"/>
                </a:ext>
              </a:extLst>
            </p:cNvPr>
            <p:cNvSpPr/>
            <p:nvPr/>
          </p:nvSpPr>
          <p:spPr bwMode="gray">
            <a:xfrm>
              <a:off x="7725185" y="1449758"/>
              <a:ext cx="622283"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走行経路</a:t>
              </a:r>
            </a:p>
          </p:txBody>
        </p:sp>
        <p:sp>
          <p:nvSpPr>
            <p:cNvPr id="64" name="正方形/長方形 63">
              <a:extLst>
                <a:ext uri="{FF2B5EF4-FFF2-40B4-BE49-F238E27FC236}">
                  <a16:creationId xmlns:a16="http://schemas.microsoft.com/office/drawing/2014/main" id="{FCEDE285-E2D5-6ABD-DFFE-45D855E067BE}"/>
                </a:ext>
              </a:extLst>
            </p:cNvPr>
            <p:cNvSpPr/>
            <p:nvPr/>
          </p:nvSpPr>
          <p:spPr bwMode="gray">
            <a:xfrm>
              <a:off x="8689604" y="1449758"/>
              <a:ext cx="668389"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p>
          </p:txBody>
        </p:sp>
        <p:sp>
          <p:nvSpPr>
            <p:cNvPr id="65" name="正方形/長方形 64">
              <a:extLst>
                <a:ext uri="{FF2B5EF4-FFF2-40B4-BE49-F238E27FC236}">
                  <a16:creationId xmlns:a16="http://schemas.microsoft.com/office/drawing/2014/main" id="{E55DFB06-CDFD-410A-FE18-A33F81CE870A}"/>
                </a:ext>
              </a:extLst>
            </p:cNvPr>
            <p:cNvSpPr/>
            <p:nvPr/>
          </p:nvSpPr>
          <p:spPr bwMode="gray">
            <a:xfrm>
              <a:off x="8457672" y="1484313"/>
              <a:ext cx="231932" cy="147274"/>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41" name="円弧 40">
            <a:extLst>
              <a:ext uri="{FF2B5EF4-FFF2-40B4-BE49-F238E27FC236}">
                <a16:creationId xmlns:a16="http://schemas.microsoft.com/office/drawing/2014/main" id="{B409F26D-B929-0468-6013-A09C535E79A8}"/>
              </a:ext>
            </a:extLst>
          </p:cNvPr>
          <p:cNvSpPr/>
          <p:nvPr/>
        </p:nvSpPr>
        <p:spPr bwMode="gray">
          <a:xfrm rot="10800000" flipV="1">
            <a:off x="5884952" y="3123491"/>
            <a:ext cx="521470" cy="169330"/>
          </a:xfrm>
          <a:prstGeom prst="arc">
            <a:avLst>
              <a:gd name="adj1" fmla="val 16200000"/>
              <a:gd name="adj2" fmla="val 21496755"/>
            </a:avLst>
          </a:prstGeom>
          <a:ln w="19050">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8" name="円弧 47">
            <a:extLst>
              <a:ext uri="{FF2B5EF4-FFF2-40B4-BE49-F238E27FC236}">
                <a16:creationId xmlns:a16="http://schemas.microsoft.com/office/drawing/2014/main" id="{A0273448-5759-3000-C0EC-8AB81CF9FE3A}"/>
              </a:ext>
            </a:extLst>
          </p:cNvPr>
          <p:cNvSpPr/>
          <p:nvPr/>
        </p:nvSpPr>
        <p:spPr bwMode="gray">
          <a:xfrm flipV="1">
            <a:off x="5327850" y="3191481"/>
            <a:ext cx="521470" cy="158529"/>
          </a:xfrm>
          <a:prstGeom prst="arc">
            <a:avLst>
              <a:gd name="adj1" fmla="val 16200000"/>
              <a:gd name="adj2" fmla="val 21496755"/>
            </a:avLst>
          </a:prstGeom>
          <a:ln w="19050">
            <a:solidFill>
              <a:srgbClr val="FF0000"/>
            </a:solidFill>
            <a:head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2" name="直線コネクタ 21">
            <a:extLst>
              <a:ext uri="{FF2B5EF4-FFF2-40B4-BE49-F238E27FC236}">
                <a16:creationId xmlns:a16="http://schemas.microsoft.com/office/drawing/2014/main" id="{E86318D0-7D69-336C-F9AA-552623B52D82}"/>
              </a:ext>
            </a:extLst>
          </p:cNvPr>
          <p:cNvCxnSpPr>
            <a:cxnSpLocks/>
            <a:stCxn id="41" idx="2"/>
            <a:endCxn id="48" idx="2"/>
          </p:cNvCxnSpPr>
          <p:nvPr/>
        </p:nvCxnSpPr>
        <p:spPr bwMode="gray">
          <a:xfrm flipH="1">
            <a:off x="5848056" y="3200356"/>
            <a:ext cx="38005" cy="7818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吹き出し: 四角形 9">
            <a:extLst>
              <a:ext uri="{FF2B5EF4-FFF2-40B4-BE49-F238E27FC236}">
                <a16:creationId xmlns:a16="http://schemas.microsoft.com/office/drawing/2014/main" id="{9019F3FB-1EC7-428A-C47D-047A7EF8D56A}"/>
              </a:ext>
            </a:extLst>
          </p:cNvPr>
          <p:cNvSpPr/>
          <p:nvPr/>
        </p:nvSpPr>
        <p:spPr bwMode="gray">
          <a:xfrm>
            <a:off x="-136666" y="4345280"/>
            <a:ext cx="1212787" cy="509038"/>
          </a:xfrm>
          <a:prstGeom prst="wedgeRectCallout">
            <a:avLst>
              <a:gd name="adj1" fmla="val 30352"/>
              <a:gd name="adj2" fmla="val -85677"/>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到着時</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7735150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42</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3-(2). </a:t>
            </a:r>
            <a:r>
              <a:rPr lang="ja-JP" altLang="en-US">
                <a:latin typeface="+mn-ea"/>
              </a:rPr>
              <a:t>危険回避のための制御</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バス停</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発進時の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安全走行</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戦略</a:t>
            </a:r>
            <a:endParaRPr kumimoji="1" lang="en-US" altLang="ja-JP" sz="1400" b="1" dirty="0">
              <a:solidFill>
                <a:schemeClr val="bg1"/>
              </a:solidFill>
              <a:latin typeface="+mn-lt"/>
              <a:cs typeface="+mn-cs"/>
            </a:endParaRP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grpSp>
        <p:nvGrpSpPr>
          <p:cNvPr id="7" name="グループ化 6">
            <a:extLst>
              <a:ext uri="{FF2B5EF4-FFF2-40B4-BE49-F238E27FC236}">
                <a16:creationId xmlns:a16="http://schemas.microsoft.com/office/drawing/2014/main" id="{2F6B0BD0-7BBA-9E81-5185-B71AC57EADC3}"/>
              </a:ext>
            </a:extLst>
          </p:cNvPr>
          <p:cNvGrpSpPr/>
          <p:nvPr/>
        </p:nvGrpSpPr>
        <p:grpSpPr>
          <a:xfrm>
            <a:off x="1352495" y="1015999"/>
            <a:ext cx="8136506" cy="5292726"/>
            <a:chOff x="1352495" y="1015999"/>
            <a:chExt cx="8136506" cy="5292726"/>
          </a:xfrm>
        </p:grpSpPr>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362626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バス停発進時の制御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予め地図に設定された軌跡、速度計画に従ってバス停から発進</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発進にあたり注視エリアに物標が存在しないことを確認</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確認後、バス停からの発信意図をウィンカー及びスピーカーを用いて視覚的聴覚的に外部へ通知</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バス停での幅寄せ</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自転車スペース確保のため、歩道と</a:t>
              </a:r>
              <a:r>
                <a:rPr kumimoji="1" lang="en-US" altLang="ja-JP" sz="1100" dirty="0">
                  <a:solidFill>
                    <a:prstClr val="black"/>
                  </a:solidFill>
                  <a:latin typeface="+mn-lt"/>
                  <a:cs typeface="+mn-cs"/>
                </a:rPr>
                <a:t>×m</a:t>
              </a:r>
              <a:r>
                <a:rPr kumimoji="1" lang="ja-JP" altLang="en-US" sz="1100">
                  <a:solidFill>
                    <a:prstClr val="black"/>
                  </a:solidFill>
                  <a:latin typeface="+mn-lt"/>
                  <a:cs typeface="+mn-cs"/>
                </a:rPr>
                <a:t>ほどの隙間を残し、幅寄せを行う</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バス停発進時の追い越し車両との接触</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後方右側を注視エリアに設定し、衝突リスクを低減</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ウィンカーによる意思表示による追い越し意図を抑制させる</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急な飛び出しへの対処</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ウィンカーや、外部アナウンスによる意思表示で飛び出しリスクを軽減する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バス停発進時は速度を</a:t>
              </a:r>
              <a:r>
                <a:rPr kumimoji="1" lang="en-US" altLang="ja-JP" sz="1100" dirty="0">
                  <a:solidFill>
                    <a:prstClr val="black"/>
                  </a:solidFill>
                  <a:latin typeface="+mn-lt"/>
                  <a:cs typeface="+mn-cs"/>
                </a:rPr>
                <a:t>×km/h</a:t>
              </a:r>
              <a:r>
                <a:rPr kumimoji="1" lang="ja-JP" altLang="en-US" sz="1100">
                  <a:solidFill>
                    <a:prstClr val="black"/>
                  </a:solidFill>
                  <a:latin typeface="+mn-lt"/>
                  <a:cs typeface="+mn-cs"/>
                </a:rPr>
                <a:t>に制限し、衝突エネルギーの低減、回避性を向上させる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発進前安全確認</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乗務員が乗車完了を確認し、車両発進指示を行う</a:t>
              </a:r>
              <a:endParaRPr kumimoji="1" lang="en-US" altLang="ja-JP" sz="12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B78CA1BA-E216-7B10-617F-CB867490525A}"/>
                </a:ext>
              </a:extLst>
            </p:cNvPr>
            <p:cNvSpPr/>
            <p:nvPr/>
          </p:nvSpPr>
          <p:spPr bwMode="gray">
            <a:xfrm>
              <a:off x="4927245" y="1015999"/>
              <a:ext cx="4561756"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p:txBody>
        </p:sp>
      </p:grpSp>
      <p:sp>
        <p:nvSpPr>
          <p:cNvPr id="13" name="正方形/長方形 12">
            <a:extLst>
              <a:ext uri="{FF2B5EF4-FFF2-40B4-BE49-F238E27FC236}">
                <a16:creationId xmlns:a16="http://schemas.microsoft.com/office/drawing/2014/main" id="{70BABFE2-BD5E-ED78-50C2-A4BA9C36543A}"/>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29" name="正方形/長方形 28">
            <a:extLst>
              <a:ext uri="{FF2B5EF4-FFF2-40B4-BE49-F238E27FC236}">
                <a16:creationId xmlns:a16="http://schemas.microsoft.com/office/drawing/2014/main" id="{A69CE487-6F94-8024-2602-42A8C6DAE537}"/>
              </a:ext>
            </a:extLst>
          </p:cNvPr>
          <p:cNvSpPr/>
          <p:nvPr/>
        </p:nvSpPr>
        <p:spPr bwMode="gray">
          <a:xfrm>
            <a:off x="7305338" y="2209373"/>
            <a:ext cx="2113108" cy="253744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i="0"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1" i="0" strike="noStrike" kern="1200" cap="none" spc="0" normalizeH="0" baseline="0" noProof="0" dirty="0">
                <a:ln>
                  <a:noFill/>
                </a:ln>
                <a:solidFill>
                  <a:prstClr val="black"/>
                </a:solidFill>
                <a:effectLst/>
                <a:uLnTx/>
                <a:uFillTx/>
                <a:latin typeface="+mn-lt"/>
                <a:ea typeface="+mn-ea"/>
                <a:cs typeface="+mn-cs"/>
              </a:rPr>
              <a:t>1</a:t>
            </a:r>
            <a:r>
              <a:rPr kumimoji="1" lang="ja-JP" altLang="en-US" sz="1200" b="1" i="0" strike="noStrike" kern="1200" cap="none" spc="0" normalizeH="0" baseline="0" noProof="0">
                <a:ln>
                  <a:noFill/>
                </a:ln>
                <a:solidFill>
                  <a:prstClr val="black"/>
                </a:solidFill>
                <a:effectLst/>
                <a:uLnTx/>
                <a:uFillTx/>
                <a:latin typeface="+mn-lt"/>
                <a:ea typeface="+mn-ea"/>
                <a:cs typeface="+mn-cs"/>
              </a:rPr>
              <a:t>（後方からの追い抜き確認）</a:t>
            </a:r>
            <a:endParaRPr kumimoji="1" lang="en-US" altLang="ja-JP" sz="12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a:t>
            </a:r>
            <a:r>
              <a:rPr kumimoji="1" lang="en-US" altLang="ja-JP" sz="1100" b="0" i="0" strike="noStrike" kern="1200" cap="none" spc="0" normalizeH="0" baseline="0" noProof="0" dirty="0">
                <a:ln>
                  <a:noFill/>
                </a:ln>
                <a:solidFill>
                  <a:prstClr val="black"/>
                </a:solidFill>
                <a:effectLst/>
                <a:uLnTx/>
                <a:uFillTx/>
                <a:latin typeface="+mn-lt"/>
                <a:ea typeface="+mn-ea"/>
                <a:cs typeface="+mn-cs"/>
              </a:rPr>
              <a:t>km/h</a:t>
            </a:r>
            <a:r>
              <a:rPr kumimoji="1" lang="ja-JP" altLang="en-US" sz="1100" b="0" i="0" strike="noStrike" kern="1200" cap="none" spc="0" normalizeH="0" baseline="0" noProof="0">
                <a:ln>
                  <a:noFill/>
                </a:ln>
                <a:solidFill>
                  <a:prstClr val="black"/>
                </a:solidFill>
                <a:effectLst/>
                <a:uLnTx/>
                <a:uFillTx/>
                <a:latin typeface="+mn-lt"/>
                <a:ea typeface="+mn-ea"/>
                <a:cs typeface="+mn-cs"/>
              </a:rPr>
              <a:t>で走行する後方車両を検知可能な範囲を設定</a:t>
            </a:r>
            <a:endParaRPr kumimoji="1" lang="en-US" altLang="ja-JP" sz="1100" b="0" i="0"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注視範囲は</a:t>
            </a:r>
            <a:r>
              <a:rPr kumimoji="1" lang="en-US" altLang="ja-JP" sz="1100" dirty="0">
                <a:solidFill>
                  <a:prstClr val="black"/>
                </a:solidFill>
                <a:latin typeface="+mn-lt"/>
                <a:cs typeface="+mn-cs"/>
              </a:rPr>
              <a:t>××m</a:t>
            </a:r>
            <a:endParaRPr kumimoji="1" lang="en-US" altLang="ja-JP" sz="1100" b="0" i="0" strike="noStrike" kern="1200" cap="none" spc="0" normalizeH="0" baseline="0" noProof="0" dirty="0">
              <a:ln>
                <a:noFill/>
              </a:ln>
              <a:solidFill>
                <a:prstClr val="black"/>
              </a:solidFill>
              <a:effectLst/>
              <a:uLnTx/>
              <a:uFillTx/>
              <a:latin typeface="+mn-lt"/>
              <a:ea typeface="+mn-ea"/>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indent="-171450" defTabSz="990564" fontAlgn="auto">
              <a:spcBef>
                <a:spcPts val="600"/>
              </a:spcBef>
              <a:spcAft>
                <a:spcPts val="0"/>
              </a:spcAft>
              <a:buSzPct val="100000"/>
              <a:buFont typeface="Wingdings" panose="05000000000000000000" pitchFamily="2" charset="2"/>
              <a:buChar char="n"/>
            </a:pPr>
            <a:r>
              <a:rPr kumimoji="1" lang="ja-JP" altLang="en-US" sz="1200" b="1" i="0"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1" dirty="0">
                <a:solidFill>
                  <a:prstClr val="black"/>
                </a:solidFill>
                <a:latin typeface="+mn-lt"/>
                <a:cs typeface="+mn-cs"/>
              </a:rPr>
              <a:t>2</a:t>
            </a:r>
            <a:r>
              <a:rPr kumimoji="1" lang="ja-JP" altLang="en-US" sz="1200" b="1" i="0" strike="noStrike" kern="1200" cap="none" spc="0" normalizeH="0" baseline="0" noProof="0">
                <a:ln>
                  <a:noFill/>
                </a:ln>
                <a:solidFill>
                  <a:prstClr val="black"/>
                </a:solidFill>
                <a:effectLst/>
                <a:uLnTx/>
                <a:uFillTx/>
                <a:latin typeface="+mn-lt"/>
                <a:ea typeface="+mn-ea"/>
                <a:cs typeface="+mn-cs"/>
              </a:rPr>
              <a:t>（車両周辺の接触物有無）</a:t>
            </a:r>
            <a:endParaRPr kumimoji="1" lang="en-US" altLang="ja-JP" sz="1200" b="1" i="0"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自社近傍の歩行者、障害物検知のため</a:t>
            </a:r>
            <a:r>
              <a:rPr kumimoji="1" lang="en-US" altLang="ja-JP" sz="1100" dirty="0">
                <a:solidFill>
                  <a:prstClr val="black"/>
                </a:solidFill>
                <a:latin typeface="+mn-lt"/>
                <a:cs typeface="+mn-cs"/>
              </a:rPr>
              <a:t>××m</a:t>
            </a:r>
            <a:r>
              <a:rPr kumimoji="1" lang="ja-JP" altLang="en-US" sz="1100">
                <a:solidFill>
                  <a:prstClr val="black"/>
                </a:solidFill>
                <a:latin typeface="+mn-lt"/>
                <a:cs typeface="+mn-cs"/>
              </a:rPr>
              <a:t>で設定</a:t>
            </a:r>
            <a:endParaRPr kumimoji="1" lang="en-US" altLang="ja-JP" sz="1100" dirty="0">
              <a:solidFill>
                <a:prstClr val="black"/>
              </a:solidFill>
              <a:latin typeface="+mn-lt"/>
              <a:cs typeface="+mn-cs"/>
            </a:endParaRPr>
          </a:p>
        </p:txBody>
      </p:sp>
      <p:sp>
        <p:nvSpPr>
          <p:cNvPr id="10" name="正方形/長方形 9">
            <a:extLst>
              <a:ext uri="{FF2B5EF4-FFF2-40B4-BE49-F238E27FC236}">
                <a16:creationId xmlns:a16="http://schemas.microsoft.com/office/drawing/2014/main" id="{C39271D3-F31D-4995-DAD4-E5F34F9E8E25}"/>
              </a:ext>
            </a:extLst>
          </p:cNvPr>
          <p:cNvSpPr/>
          <p:nvPr/>
        </p:nvSpPr>
        <p:spPr bwMode="gray">
          <a:xfrm>
            <a:off x="6451848" y="2135036"/>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注視</a:t>
            </a:r>
            <a:r>
              <a:rPr kumimoji="1" lang="ja-JP" altLang="en-US" sz="1200" b="0" i="0" u="none" strike="noStrike" kern="1200" cap="none" spc="0" normalizeH="0" baseline="0" noProof="0">
                <a:ln>
                  <a:noFill/>
                </a:ln>
                <a:solidFill>
                  <a:prstClr val="black"/>
                </a:solidFill>
                <a:effectLst/>
                <a:uLnTx/>
                <a:uFillTx/>
                <a:latin typeface="+mn-lt"/>
                <a:ea typeface="+mn-ea"/>
                <a:cs typeface="+mn-cs"/>
              </a:rPr>
              <a:t>エリアの設計</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16" name="直線コネクタ 15">
            <a:extLst>
              <a:ext uri="{FF2B5EF4-FFF2-40B4-BE49-F238E27FC236}">
                <a16:creationId xmlns:a16="http://schemas.microsoft.com/office/drawing/2014/main" id="{F4FFC17C-0142-E548-BD79-3E1088A3F394}"/>
              </a:ext>
            </a:extLst>
          </p:cNvPr>
          <p:cNvCxnSpPr>
            <a:cxnSpLocks/>
          </p:cNvCxnSpPr>
          <p:nvPr/>
        </p:nvCxnSpPr>
        <p:spPr bwMode="gray">
          <a:xfrm>
            <a:off x="5220113" y="3079903"/>
            <a:ext cx="19345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2F78E3B7-FD0E-26D3-9072-23C86D38F27D}"/>
              </a:ext>
            </a:extLst>
          </p:cNvPr>
          <p:cNvCxnSpPr>
            <a:cxnSpLocks/>
          </p:cNvCxnSpPr>
          <p:nvPr/>
        </p:nvCxnSpPr>
        <p:spPr bwMode="gray">
          <a:xfrm>
            <a:off x="5220113" y="3897107"/>
            <a:ext cx="193457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05473132-E4C1-A202-C7F6-FEDF53BF226F}"/>
              </a:ext>
            </a:extLst>
          </p:cNvPr>
          <p:cNvCxnSpPr>
            <a:cxnSpLocks/>
          </p:cNvCxnSpPr>
          <p:nvPr/>
        </p:nvCxnSpPr>
        <p:spPr bwMode="gray">
          <a:xfrm>
            <a:off x="5220114" y="3488505"/>
            <a:ext cx="198728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16E53C11-A0E7-2FE4-C363-0D234FAE42A7}"/>
              </a:ext>
            </a:extLst>
          </p:cNvPr>
          <p:cNvCxnSpPr>
            <a:cxnSpLocks/>
          </p:cNvCxnSpPr>
          <p:nvPr/>
        </p:nvCxnSpPr>
        <p:spPr bwMode="gray">
          <a:xfrm>
            <a:off x="6341561" y="3228807"/>
            <a:ext cx="135189" cy="7654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円弧 22">
            <a:extLst>
              <a:ext uri="{FF2B5EF4-FFF2-40B4-BE49-F238E27FC236}">
                <a16:creationId xmlns:a16="http://schemas.microsoft.com/office/drawing/2014/main" id="{9B416B69-059A-3718-96CA-9A50053D4F7D}"/>
              </a:ext>
            </a:extLst>
          </p:cNvPr>
          <p:cNvSpPr/>
          <p:nvPr/>
        </p:nvSpPr>
        <p:spPr bwMode="gray">
          <a:xfrm>
            <a:off x="5836129" y="3191252"/>
            <a:ext cx="521470" cy="114100"/>
          </a:xfrm>
          <a:prstGeom prst="arc">
            <a:avLst>
              <a:gd name="adj1" fmla="val 16200000"/>
              <a:gd name="adj2" fmla="val 21496755"/>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E10EB3A2-CA5D-6570-C722-F7A15A6E2261}"/>
              </a:ext>
            </a:extLst>
          </p:cNvPr>
          <p:cNvSpPr/>
          <p:nvPr/>
        </p:nvSpPr>
        <p:spPr bwMode="gray">
          <a:xfrm>
            <a:off x="5208280" y="3311276"/>
            <a:ext cx="808134" cy="151544"/>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5" name="円弧 24">
            <a:extLst>
              <a:ext uri="{FF2B5EF4-FFF2-40B4-BE49-F238E27FC236}">
                <a16:creationId xmlns:a16="http://schemas.microsoft.com/office/drawing/2014/main" id="{6144EBB6-9DDA-C744-F385-0D8558B263AB}"/>
              </a:ext>
            </a:extLst>
          </p:cNvPr>
          <p:cNvSpPr/>
          <p:nvPr/>
        </p:nvSpPr>
        <p:spPr bwMode="gray">
          <a:xfrm rot="10800000">
            <a:off x="6471347" y="3239074"/>
            <a:ext cx="521470" cy="114100"/>
          </a:xfrm>
          <a:prstGeom prst="arc">
            <a:avLst>
              <a:gd name="adj1" fmla="val 16200000"/>
              <a:gd name="adj2" fmla="val 21496755"/>
            </a:avLst>
          </a:prstGeom>
          <a:ln w="19050">
            <a:solidFill>
              <a:srgbClr val="FF0000"/>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9861CA3A-9973-FF8D-783F-130833940AE7}"/>
              </a:ext>
            </a:extLst>
          </p:cNvPr>
          <p:cNvSpPr/>
          <p:nvPr/>
        </p:nvSpPr>
        <p:spPr bwMode="gray">
          <a:xfrm>
            <a:off x="5713284" y="3092467"/>
            <a:ext cx="397955" cy="212885"/>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nvGrpSpPr>
          <p:cNvPr id="27" name="グループ化 26">
            <a:extLst>
              <a:ext uri="{FF2B5EF4-FFF2-40B4-BE49-F238E27FC236}">
                <a16:creationId xmlns:a16="http://schemas.microsoft.com/office/drawing/2014/main" id="{8D3D236E-6E72-E3B1-70EB-55E6A8C708D5}"/>
              </a:ext>
            </a:extLst>
          </p:cNvPr>
          <p:cNvGrpSpPr/>
          <p:nvPr/>
        </p:nvGrpSpPr>
        <p:grpSpPr>
          <a:xfrm>
            <a:off x="5747976" y="3103027"/>
            <a:ext cx="308415" cy="193097"/>
            <a:chOff x="1822116" y="2182374"/>
            <a:chExt cx="916860" cy="574041"/>
          </a:xfrm>
        </p:grpSpPr>
        <p:sp>
          <p:nvSpPr>
            <p:cNvPr id="30" name="四角形: 角を丸くする 29">
              <a:extLst>
                <a:ext uri="{FF2B5EF4-FFF2-40B4-BE49-F238E27FC236}">
                  <a16:creationId xmlns:a16="http://schemas.microsoft.com/office/drawing/2014/main" id="{24B87D07-9231-A44F-AB9F-DFE93AECC918}"/>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2" name="四角形: 角を丸くする 31">
              <a:extLst>
                <a:ext uri="{FF2B5EF4-FFF2-40B4-BE49-F238E27FC236}">
                  <a16:creationId xmlns:a16="http://schemas.microsoft.com/office/drawing/2014/main" id="{D81EC8EB-6965-760D-8A8B-605578874E16}"/>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フローチャート: 手作業 32">
              <a:extLst>
                <a:ext uri="{FF2B5EF4-FFF2-40B4-BE49-F238E27FC236}">
                  <a16:creationId xmlns:a16="http://schemas.microsoft.com/office/drawing/2014/main" id="{1237D3B7-B4BE-B225-D5C5-6A0E4AEDD919}"/>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4" name="フローチャート: 手作業 33">
              <a:extLst>
                <a:ext uri="{FF2B5EF4-FFF2-40B4-BE49-F238E27FC236}">
                  <a16:creationId xmlns:a16="http://schemas.microsoft.com/office/drawing/2014/main" id="{BF584D99-CC5C-E020-FA4D-8E5CCB842534}"/>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5" name="四角形: 角を丸くする 34">
              <a:extLst>
                <a:ext uri="{FF2B5EF4-FFF2-40B4-BE49-F238E27FC236}">
                  <a16:creationId xmlns:a16="http://schemas.microsoft.com/office/drawing/2014/main" id="{F853F664-4C70-E4D1-21F6-6F0495694A1A}"/>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6" name="平行四辺形 35">
              <a:extLst>
                <a:ext uri="{FF2B5EF4-FFF2-40B4-BE49-F238E27FC236}">
                  <a16:creationId xmlns:a16="http://schemas.microsoft.com/office/drawing/2014/main" id="{193E2C2C-2629-7006-370C-9483C94CE5A0}"/>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7" name="平行四辺形 36">
              <a:extLst>
                <a:ext uri="{FF2B5EF4-FFF2-40B4-BE49-F238E27FC236}">
                  <a16:creationId xmlns:a16="http://schemas.microsoft.com/office/drawing/2014/main" id="{B4CC5C7B-2A44-FA5C-5B08-19C1CDE38CAB}"/>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38" name="正方形/長方形 37">
            <a:extLst>
              <a:ext uri="{FF2B5EF4-FFF2-40B4-BE49-F238E27FC236}">
                <a16:creationId xmlns:a16="http://schemas.microsoft.com/office/drawing/2014/main" id="{7368605A-5A50-79DB-F858-4AAF390859BB}"/>
              </a:ext>
            </a:extLst>
          </p:cNvPr>
          <p:cNvSpPr/>
          <p:nvPr/>
        </p:nvSpPr>
        <p:spPr bwMode="gray">
          <a:xfrm>
            <a:off x="5233920" y="3275423"/>
            <a:ext cx="721254"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1</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9" name="正方形/長方形 38">
            <a:extLst>
              <a:ext uri="{FF2B5EF4-FFF2-40B4-BE49-F238E27FC236}">
                <a16:creationId xmlns:a16="http://schemas.microsoft.com/office/drawing/2014/main" id="{D087C54D-DFF3-5F08-60AD-52F0B0577F8A}"/>
              </a:ext>
            </a:extLst>
          </p:cNvPr>
          <p:cNvSpPr/>
          <p:nvPr/>
        </p:nvSpPr>
        <p:spPr bwMode="gray">
          <a:xfrm>
            <a:off x="5315355" y="2835876"/>
            <a:ext cx="721254"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2</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40" name="直線コネクタ 39">
            <a:extLst>
              <a:ext uri="{FF2B5EF4-FFF2-40B4-BE49-F238E27FC236}">
                <a16:creationId xmlns:a16="http://schemas.microsoft.com/office/drawing/2014/main" id="{698C349C-C109-076B-E935-748D315C819C}"/>
              </a:ext>
            </a:extLst>
          </p:cNvPr>
          <p:cNvCxnSpPr>
            <a:cxnSpLocks/>
          </p:cNvCxnSpPr>
          <p:nvPr/>
        </p:nvCxnSpPr>
        <p:spPr bwMode="gray">
          <a:xfrm>
            <a:off x="6166264" y="2947886"/>
            <a:ext cx="0" cy="8443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楕円 40">
            <a:extLst>
              <a:ext uri="{FF2B5EF4-FFF2-40B4-BE49-F238E27FC236}">
                <a16:creationId xmlns:a16="http://schemas.microsoft.com/office/drawing/2014/main" id="{67F07136-9EFF-A580-9389-A740E5E3351E}"/>
              </a:ext>
            </a:extLst>
          </p:cNvPr>
          <p:cNvSpPr/>
          <p:nvPr/>
        </p:nvSpPr>
        <p:spPr bwMode="gray">
          <a:xfrm>
            <a:off x="6119023" y="2857464"/>
            <a:ext cx="94481" cy="86276"/>
          </a:xfrm>
          <a:prstGeom prst="ellipse">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2" name="正方形/長方形 41">
            <a:extLst>
              <a:ext uri="{FF2B5EF4-FFF2-40B4-BE49-F238E27FC236}">
                <a16:creationId xmlns:a16="http://schemas.microsoft.com/office/drawing/2014/main" id="{10D6C957-0742-20FC-5AE7-5D4372A9E20D}"/>
              </a:ext>
            </a:extLst>
          </p:cNvPr>
          <p:cNvSpPr/>
          <p:nvPr/>
        </p:nvSpPr>
        <p:spPr bwMode="gray">
          <a:xfrm>
            <a:off x="5797499" y="2642965"/>
            <a:ext cx="721254"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バス停</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nvGrpSpPr>
          <p:cNvPr id="43" name="グループ化 42">
            <a:extLst>
              <a:ext uri="{FF2B5EF4-FFF2-40B4-BE49-F238E27FC236}">
                <a16:creationId xmlns:a16="http://schemas.microsoft.com/office/drawing/2014/main" id="{D74C3436-2F17-8A29-EC9F-86AEC923E3E5}"/>
              </a:ext>
            </a:extLst>
          </p:cNvPr>
          <p:cNvGrpSpPr/>
          <p:nvPr/>
        </p:nvGrpSpPr>
        <p:grpSpPr>
          <a:xfrm>
            <a:off x="6710737" y="1144122"/>
            <a:ext cx="2704726" cy="553597"/>
            <a:chOff x="6710737" y="1195470"/>
            <a:chExt cx="2704726" cy="553597"/>
          </a:xfrm>
        </p:grpSpPr>
        <p:sp>
          <p:nvSpPr>
            <p:cNvPr id="44" name="正方形/長方形 43">
              <a:extLst>
                <a:ext uri="{FF2B5EF4-FFF2-40B4-BE49-F238E27FC236}">
                  <a16:creationId xmlns:a16="http://schemas.microsoft.com/office/drawing/2014/main" id="{D3BCFDC7-C530-CFA2-6431-7268EE74180E}"/>
                </a:ext>
              </a:extLst>
            </p:cNvPr>
            <p:cNvSpPr/>
            <p:nvPr/>
          </p:nvSpPr>
          <p:spPr bwMode="gray">
            <a:xfrm>
              <a:off x="6710737" y="1295920"/>
              <a:ext cx="2704726" cy="45314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5" name="正方形/長方形 44">
              <a:extLst>
                <a:ext uri="{FF2B5EF4-FFF2-40B4-BE49-F238E27FC236}">
                  <a16:creationId xmlns:a16="http://schemas.microsoft.com/office/drawing/2014/main" id="{B3A57E7B-CB07-4935-3A8D-299963A86AB1}"/>
                </a:ext>
              </a:extLst>
            </p:cNvPr>
            <p:cNvSpPr/>
            <p:nvPr/>
          </p:nvSpPr>
          <p:spPr bwMode="gray">
            <a:xfrm>
              <a:off x="7768881" y="1195470"/>
              <a:ext cx="578588" cy="20089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凡例</a:t>
              </a:r>
            </a:p>
          </p:txBody>
        </p:sp>
        <p:grpSp>
          <p:nvGrpSpPr>
            <p:cNvPr id="46" name="グループ化 45">
              <a:extLst>
                <a:ext uri="{FF2B5EF4-FFF2-40B4-BE49-F238E27FC236}">
                  <a16:creationId xmlns:a16="http://schemas.microsoft.com/office/drawing/2014/main" id="{5EFED00A-9319-43BC-A723-1B762EC50B4E}"/>
                </a:ext>
              </a:extLst>
            </p:cNvPr>
            <p:cNvGrpSpPr/>
            <p:nvPr/>
          </p:nvGrpSpPr>
          <p:grpSpPr>
            <a:xfrm>
              <a:off x="6765442" y="1481377"/>
              <a:ext cx="308415" cy="193097"/>
              <a:chOff x="1822116" y="2182374"/>
              <a:chExt cx="916860" cy="574041"/>
            </a:xfrm>
          </p:grpSpPr>
          <p:sp>
            <p:nvSpPr>
              <p:cNvPr id="52" name="四角形: 角を丸くする 51">
                <a:extLst>
                  <a:ext uri="{FF2B5EF4-FFF2-40B4-BE49-F238E27FC236}">
                    <a16:creationId xmlns:a16="http://schemas.microsoft.com/office/drawing/2014/main" id="{0F8A1E7C-3DEF-22B3-B46E-7E9CDF0B2CFE}"/>
                  </a:ext>
                </a:extLst>
              </p:cNvPr>
              <p:cNvSpPr/>
              <p:nvPr/>
            </p:nvSpPr>
            <p:spPr bwMode="gray">
              <a:xfrm>
                <a:off x="2028427" y="2244018"/>
                <a:ext cx="710549"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3" name="四角形: 角を丸くする 52">
                <a:extLst>
                  <a:ext uri="{FF2B5EF4-FFF2-40B4-BE49-F238E27FC236}">
                    <a16:creationId xmlns:a16="http://schemas.microsoft.com/office/drawing/2014/main" id="{9AE67585-8536-618D-CDE1-2EC6F1B646A4}"/>
                  </a:ext>
                </a:extLst>
              </p:cNvPr>
              <p:cNvSpPr/>
              <p:nvPr/>
            </p:nvSpPr>
            <p:spPr bwMode="gray">
              <a:xfrm>
                <a:off x="1822116" y="2244019"/>
                <a:ext cx="854998" cy="438205"/>
              </a:xfrm>
              <a:prstGeom prst="round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4" name="フローチャート: 手作業 53">
                <a:extLst>
                  <a:ext uri="{FF2B5EF4-FFF2-40B4-BE49-F238E27FC236}">
                    <a16:creationId xmlns:a16="http://schemas.microsoft.com/office/drawing/2014/main" id="{DE4D4048-B098-7E07-E9E5-B3A29CB38619}"/>
                  </a:ext>
                </a:extLst>
              </p:cNvPr>
              <p:cNvSpPr/>
              <p:nvPr/>
            </p:nvSpPr>
            <p:spPr bwMode="gray">
              <a:xfrm flipH="1">
                <a:off x="2574414" y="2182374"/>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5" name="フローチャート: 手作業 54">
                <a:extLst>
                  <a:ext uri="{FF2B5EF4-FFF2-40B4-BE49-F238E27FC236}">
                    <a16:creationId xmlns:a16="http://schemas.microsoft.com/office/drawing/2014/main" id="{619C7B43-6CA2-52B8-4F0A-5F0A492C8001}"/>
                  </a:ext>
                </a:extLst>
              </p:cNvPr>
              <p:cNvSpPr/>
              <p:nvPr/>
            </p:nvSpPr>
            <p:spPr bwMode="gray">
              <a:xfrm rot="10800000" flipH="1">
                <a:off x="2574414" y="2694771"/>
                <a:ext cx="45719" cy="61644"/>
              </a:xfrm>
              <a:prstGeom prst="flowChartManualOperation">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6" name="四角形: 角を丸くする 55">
                <a:extLst>
                  <a:ext uri="{FF2B5EF4-FFF2-40B4-BE49-F238E27FC236}">
                    <a16:creationId xmlns:a16="http://schemas.microsoft.com/office/drawing/2014/main" id="{F5DBD266-FC3A-5654-2B45-E7CA6F797905}"/>
                  </a:ext>
                </a:extLst>
              </p:cNvPr>
              <p:cNvSpPr/>
              <p:nvPr/>
            </p:nvSpPr>
            <p:spPr bwMode="gray">
              <a:xfrm>
                <a:off x="1883978" y="2274840"/>
                <a:ext cx="170723" cy="376561"/>
              </a:xfrm>
              <a:prstGeom prst="roundRect">
                <a:avLst/>
              </a:prstGeom>
              <a:no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7" name="平行四辺形 56">
                <a:extLst>
                  <a:ext uri="{FF2B5EF4-FFF2-40B4-BE49-F238E27FC236}">
                    <a16:creationId xmlns:a16="http://schemas.microsoft.com/office/drawing/2014/main" id="{D087541E-50E1-01A0-0DF8-D3C853A5DD78}"/>
                  </a:ext>
                </a:extLst>
              </p:cNvPr>
              <p:cNvSpPr/>
              <p:nvPr/>
            </p:nvSpPr>
            <p:spPr bwMode="gray">
              <a:xfrm>
                <a:off x="2677114" y="2628930"/>
                <a:ext cx="55244" cy="45720"/>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8" name="平行四辺形 57">
                <a:extLst>
                  <a:ext uri="{FF2B5EF4-FFF2-40B4-BE49-F238E27FC236}">
                    <a16:creationId xmlns:a16="http://schemas.microsoft.com/office/drawing/2014/main" id="{AC4E536E-1F4C-5320-B390-54FD958DC533}"/>
                  </a:ext>
                </a:extLst>
              </p:cNvPr>
              <p:cNvSpPr/>
              <p:nvPr/>
            </p:nvSpPr>
            <p:spPr bwMode="gray">
              <a:xfrm rot="10800000" flipH="1">
                <a:off x="2677114" y="2244017"/>
                <a:ext cx="55244" cy="45719"/>
              </a:xfrm>
              <a:prstGeom prst="parallelogram">
                <a:avLst>
                  <a:gd name="adj" fmla="val 61804"/>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47" name="正方形/長方形 46">
              <a:extLst>
                <a:ext uri="{FF2B5EF4-FFF2-40B4-BE49-F238E27FC236}">
                  <a16:creationId xmlns:a16="http://schemas.microsoft.com/office/drawing/2014/main" id="{FBD0957B-EAA3-5609-C8D0-22665BC83538}"/>
                </a:ext>
              </a:extLst>
            </p:cNvPr>
            <p:cNvSpPr/>
            <p:nvPr/>
          </p:nvSpPr>
          <p:spPr bwMode="gray">
            <a:xfrm>
              <a:off x="7085379" y="1456733"/>
              <a:ext cx="37175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自車</a:t>
              </a:r>
            </a:p>
          </p:txBody>
        </p:sp>
        <p:cxnSp>
          <p:nvCxnSpPr>
            <p:cNvPr id="48" name="直線コネクタ 47">
              <a:extLst>
                <a:ext uri="{FF2B5EF4-FFF2-40B4-BE49-F238E27FC236}">
                  <a16:creationId xmlns:a16="http://schemas.microsoft.com/office/drawing/2014/main" id="{F4E1C15F-651F-F5C0-FDD4-89ADD5447488}"/>
                </a:ext>
              </a:extLst>
            </p:cNvPr>
            <p:cNvCxnSpPr>
              <a:cxnSpLocks/>
            </p:cNvCxnSpPr>
            <p:nvPr/>
          </p:nvCxnSpPr>
          <p:spPr bwMode="gray">
            <a:xfrm>
              <a:off x="7525706" y="1565010"/>
              <a:ext cx="212641" cy="0"/>
            </a:xfrm>
            <a:prstGeom prst="line">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9" name="正方形/長方形 48">
              <a:extLst>
                <a:ext uri="{FF2B5EF4-FFF2-40B4-BE49-F238E27FC236}">
                  <a16:creationId xmlns:a16="http://schemas.microsoft.com/office/drawing/2014/main" id="{F7997FDF-4DEF-C951-300A-8BCDBC452432}"/>
                </a:ext>
              </a:extLst>
            </p:cNvPr>
            <p:cNvSpPr/>
            <p:nvPr/>
          </p:nvSpPr>
          <p:spPr bwMode="gray">
            <a:xfrm>
              <a:off x="7725185" y="1449758"/>
              <a:ext cx="622283"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走行経路</a:t>
              </a:r>
            </a:p>
          </p:txBody>
        </p:sp>
        <p:sp>
          <p:nvSpPr>
            <p:cNvPr id="50" name="正方形/長方形 49">
              <a:extLst>
                <a:ext uri="{FF2B5EF4-FFF2-40B4-BE49-F238E27FC236}">
                  <a16:creationId xmlns:a16="http://schemas.microsoft.com/office/drawing/2014/main" id="{1045C80D-2073-779A-3C68-288D6FF572AB}"/>
                </a:ext>
              </a:extLst>
            </p:cNvPr>
            <p:cNvSpPr/>
            <p:nvPr/>
          </p:nvSpPr>
          <p:spPr bwMode="gray">
            <a:xfrm>
              <a:off x="8689604" y="1449758"/>
              <a:ext cx="668389"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注視エリア</a:t>
              </a:r>
            </a:p>
          </p:txBody>
        </p:sp>
        <p:sp>
          <p:nvSpPr>
            <p:cNvPr id="51" name="正方形/長方形 50">
              <a:extLst>
                <a:ext uri="{FF2B5EF4-FFF2-40B4-BE49-F238E27FC236}">
                  <a16:creationId xmlns:a16="http://schemas.microsoft.com/office/drawing/2014/main" id="{F4DE8DCB-C07F-0DAD-E589-81DF8CF342EB}"/>
                </a:ext>
              </a:extLst>
            </p:cNvPr>
            <p:cNvSpPr/>
            <p:nvPr/>
          </p:nvSpPr>
          <p:spPr bwMode="gray">
            <a:xfrm>
              <a:off x="8457672" y="1484313"/>
              <a:ext cx="231932" cy="147274"/>
            </a:xfrm>
            <a:prstGeom prst="rect">
              <a:avLst/>
            </a:prstGeom>
            <a:solidFill>
              <a:schemeClr val="accent6">
                <a:lumMod val="20000"/>
                <a:lumOff val="8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9" name="吹き出し: 四角形 8">
            <a:extLst>
              <a:ext uri="{FF2B5EF4-FFF2-40B4-BE49-F238E27FC236}">
                <a16:creationId xmlns:a16="http://schemas.microsoft.com/office/drawing/2014/main" id="{E85D1E28-8665-4114-6370-8909AB4FA28D}"/>
              </a:ext>
            </a:extLst>
          </p:cNvPr>
          <p:cNvSpPr/>
          <p:nvPr/>
        </p:nvSpPr>
        <p:spPr bwMode="gray">
          <a:xfrm>
            <a:off x="-136666" y="4345280"/>
            <a:ext cx="1212787" cy="509038"/>
          </a:xfrm>
          <a:prstGeom prst="wedgeRectCallout">
            <a:avLst>
              <a:gd name="adj1" fmla="val 30352"/>
              <a:gd name="adj2" fmla="val -85677"/>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発信時</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0656881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43</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3-(2). </a:t>
            </a:r>
            <a:r>
              <a:rPr lang="ja-JP" altLang="en-US">
                <a:latin typeface="+mn-ea"/>
              </a:rPr>
              <a:t>危険回避のための制御</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障害物</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による</a:t>
            </a:r>
            <a:br>
              <a:rPr kumimoji="1" lang="en-US" altLang="ja-JP" sz="1400" b="1" dirty="0">
                <a:solidFill>
                  <a:schemeClr val="bg1"/>
                </a:solidFill>
                <a:latin typeface="+mn-lt"/>
                <a:cs typeface="+mn-cs"/>
              </a:rPr>
            </a:br>
            <a:r>
              <a:rPr kumimoji="1" lang="ja-JP" altLang="en-US" sz="1400" b="1" dirty="0">
                <a:solidFill>
                  <a:schemeClr val="bg1"/>
                </a:solidFill>
                <a:latin typeface="+mn-lt"/>
                <a:cs typeface="+mn-cs"/>
              </a:rPr>
              <a:t>停車時の</a:t>
            </a:r>
            <a:br>
              <a:rPr kumimoji="1" lang="en-US" altLang="ja-JP" sz="1400" b="1" dirty="0">
                <a:solidFill>
                  <a:schemeClr val="bg1"/>
                </a:solidFill>
                <a:latin typeface="+mn-lt"/>
                <a:cs typeface="+mn-cs"/>
              </a:rPr>
            </a:br>
            <a:r>
              <a:rPr kumimoji="1" lang="ja-JP" altLang="en-US" sz="1400" b="1" dirty="0">
                <a:solidFill>
                  <a:schemeClr val="bg1"/>
                </a:solidFill>
                <a:latin typeface="+mn-lt"/>
                <a:cs typeface="+mn-cs"/>
              </a:rPr>
              <a:t>運転再開</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方法</a:t>
            </a: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3421118"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600"/>
              </a:spcBef>
              <a:spcAft>
                <a:spcPts val="0"/>
              </a:spcAft>
              <a:buSzPct val="100000"/>
              <a:buFont typeface="Wingdings" panose="05000000000000000000" pitchFamily="2" charset="2"/>
              <a:buChar char="n"/>
            </a:pPr>
            <a:r>
              <a:rPr kumimoji="1" lang="ja-JP" altLang="en-US" sz="1200" b="1">
                <a:solidFill>
                  <a:prstClr val="black"/>
                </a:solidFill>
                <a:latin typeface="+mn-lt"/>
                <a:cs typeface="+mn-cs"/>
              </a:rPr>
              <a:t>運転再開の制御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車両停止後、車内管理者による車外・車内の安全確認を実施</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安全確認後、手動運転により運行を再開</a:t>
            </a:r>
            <a:endParaRPr kumimoji="1" lang="en-US" altLang="ja-JP" sz="11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p:txBody>
      </p:sp>
      <p:sp>
        <p:nvSpPr>
          <p:cNvPr id="13" name="正方形/長方形 12">
            <a:extLst>
              <a:ext uri="{FF2B5EF4-FFF2-40B4-BE49-F238E27FC236}">
                <a16:creationId xmlns:a16="http://schemas.microsoft.com/office/drawing/2014/main" id="{2CE594A5-F4F4-73A3-3071-BBF481B98C84}"/>
              </a:ext>
            </a:extLst>
          </p:cNvPr>
          <p:cNvSpPr/>
          <p:nvPr/>
        </p:nvSpPr>
        <p:spPr bwMode="gray">
          <a:xfrm>
            <a:off x="5131883"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障害物等</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衝突時の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制御・対応</a:t>
            </a:r>
          </a:p>
        </p:txBody>
      </p:sp>
      <p:sp>
        <p:nvSpPr>
          <p:cNvPr id="15" name="正方形/長方形 14">
            <a:extLst>
              <a:ext uri="{FF2B5EF4-FFF2-40B4-BE49-F238E27FC236}">
                <a16:creationId xmlns:a16="http://schemas.microsoft.com/office/drawing/2014/main" id="{F0BC6567-5158-E741-AB0C-BEE878292593}"/>
              </a:ext>
            </a:extLst>
          </p:cNvPr>
          <p:cNvSpPr/>
          <p:nvPr/>
        </p:nvSpPr>
        <p:spPr bwMode="gray">
          <a:xfrm>
            <a:off x="6067883" y="1015999"/>
            <a:ext cx="3421118"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衝突時の制御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障害物等との衝突は、</a:t>
            </a:r>
            <a:r>
              <a:rPr kumimoji="1" lang="en-US" altLang="ja-JP" sz="1100" dirty="0">
                <a:solidFill>
                  <a:prstClr val="black"/>
                </a:solidFill>
                <a:latin typeface="+mn-lt"/>
                <a:cs typeface="+mn-cs"/>
              </a:rPr>
              <a:t>LiDAR</a:t>
            </a:r>
            <a:r>
              <a:rPr kumimoji="1" lang="ja-JP" altLang="en-US" sz="1100" dirty="0">
                <a:solidFill>
                  <a:prstClr val="black"/>
                </a:solidFill>
                <a:latin typeface="+mn-lt"/>
                <a:cs typeface="+mn-cs"/>
              </a:rPr>
              <a:t>センサーで検知する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2D</a:t>
            </a:r>
            <a:r>
              <a:rPr kumimoji="1" lang="ja-JP" altLang="en-US" sz="1100" dirty="0">
                <a:solidFill>
                  <a:prstClr val="black"/>
                </a:solidFill>
                <a:latin typeface="+mn-lt"/>
                <a:cs typeface="+mn-cs"/>
              </a:rPr>
              <a:t>・</a:t>
            </a:r>
            <a:r>
              <a:rPr kumimoji="1" lang="en-US" altLang="ja-JP" sz="1100" dirty="0">
                <a:solidFill>
                  <a:prstClr val="black"/>
                </a:solidFill>
                <a:latin typeface="+mn-lt"/>
                <a:cs typeface="+mn-cs"/>
              </a:rPr>
              <a:t>3D LiDAR</a:t>
            </a:r>
            <a:r>
              <a:rPr kumimoji="1" lang="ja-JP" altLang="en-US" sz="1100" dirty="0">
                <a:solidFill>
                  <a:prstClr val="black"/>
                </a:solidFill>
                <a:latin typeface="+mn-lt"/>
                <a:cs typeface="+mn-cs"/>
              </a:rPr>
              <a:t>センサーは衝突（障害物との距離</a:t>
            </a:r>
            <a:r>
              <a:rPr kumimoji="1" lang="en-US" altLang="ja-JP" sz="1100" dirty="0">
                <a:solidFill>
                  <a:prstClr val="black"/>
                </a:solidFill>
                <a:latin typeface="+mn-lt"/>
                <a:cs typeface="+mn-cs"/>
              </a:rPr>
              <a:t>0m</a:t>
            </a:r>
            <a:r>
              <a:rPr kumimoji="1" lang="ja-JP" altLang="en-US" sz="1100" dirty="0">
                <a:solidFill>
                  <a:prstClr val="black"/>
                </a:solidFill>
                <a:latin typeface="+mn-lt"/>
                <a:cs typeface="+mn-cs"/>
              </a:rPr>
              <a:t>）～衝突直前（障害物との距離</a:t>
            </a:r>
            <a:r>
              <a:rPr kumimoji="1" lang="en-US" altLang="ja-JP" sz="1100" dirty="0">
                <a:solidFill>
                  <a:prstClr val="black"/>
                </a:solidFill>
                <a:latin typeface="+mn-lt"/>
                <a:cs typeface="+mn-cs"/>
              </a:rPr>
              <a:t>0m</a:t>
            </a:r>
            <a:r>
              <a:rPr kumimoji="1" lang="ja-JP" altLang="en-US" sz="1100" dirty="0">
                <a:solidFill>
                  <a:prstClr val="black"/>
                </a:solidFill>
                <a:latin typeface="+mn-lt"/>
                <a:cs typeface="+mn-cs"/>
              </a:rPr>
              <a:t>～</a:t>
            </a:r>
            <a:r>
              <a:rPr kumimoji="1" lang="en-US" altLang="ja-JP" sz="1100" dirty="0">
                <a:solidFill>
                  <a:prstClr val="black"/>
                </a:solidFill>
                <a:latin typeface="+mn-lt"/>
                <a:cs typeface="+mn-cs"/>
              </a:rPr>
              <a:t>×m</a:t>
            </a:r>
            <a:r>
              <a:rPr kumimoji="1" lang="ja-JP" altLang="en-US" sz="1100" dirty="0">
                <a:solidFill>
                  <a:prstClr val="black"/>
                </a:solidFill>
                <a:latin typeface="+mn-lt"/>
                <a:cs typeface="+mn-cs"/>
              </a:rPr>
              <a:t>）までを検知し、ハードブレーキをかける</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衝突時の対応</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衝突後、車両は停止し車内管理者による乗客へのアナウンス後、目視による車外・車内の安全確認を実施</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衝突後、自動運行装置から遠隔監視者へ通知が送信され、遠隔監視者による対応が行われる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障害物乗り上げ時、遠隔監視者から警察へ連絡</a:t>
            </a:r>
            <a:endParaRPr kumimoji="1" lang="en-US" altLang="ja-JP" sz="11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1BB71755-1EB8-7DEE-7257-7F9A1962040F}"/>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grpSp>
        <p:nvGrpSpPr>
          <p:cNvPr id="41" name="グループ化 40">
            <a:extLst>
              <a:ext uri="{FF2B5EF4-FFF2-40B4-BE49-F238E27FC236}">
                <a16:creationId xmlns:a16="http://schemas.microsoft.com/office/drawing/2014/main" id="{CB2B0C7B-6E4E-2C9D-D9BF-A0D1847D276A}"/>
              </a:ext>
            </a:extLst>
          </p:cNvPr>
          <p:cNvGrpSpPr/>
          <p:nvPr/>
        </p:nvGrpSpPr>
        <p:grpSpPr>
          <a:xfrm>
            <a:off x="1367648" y="3804680"/>
            <a:ext cx="3403648" cy="1363678"/>
            <a:chOff x="104147" y="1255269"/>
            <a:chExt cx="3604315" cy="1448415"/>
          </a:xfrm>
        </p:grpSpPr>
        <p:sp>
          <p:nvSpPr>
            <p:cNvPr id="31" name="正方形/長方形 30">
              <a:extLst>
                <a:ext uri="{FF2B5EF4-FFF2-40B4-BE49-F238E27FC236}">
                  <a16:creationId xmlns:a16="http://schemas.microsoft.com/office/drawing/2014/main" id="{BDB1C884-8010-8B68-6E40-32F363C49F6C}"/>
                </a:ext>
              </a:extLst>
            </p:cNvPr>
            <p:cNvSpPr/>
            <p:nvPr/>
          </p:nvSpPr>
          <p:spPr bwMode="gray">
            <a:xfrm>
              <a:off x="1079224" y="1255269"/>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立往生時</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cxnSp>
          <p:nvCxnSpPr>
            <p:cNvPr id="32" name="直線矢印コネクタ 31">
              <a:extLst>
                <a:ext uri="{FF2B5EF4-FFF2-40B4-BE49-F238E27FC236}">
                  <a16:creationId xmlns:a16="http://schemas.microsoft.com/office/drawing/2014/main" id="{7DF7646A-BB67-798E-B191-BB292103A98C}"/>
                </a:ext>
              </a:extLst>
            </p:cNvPr>
            <p:cNvCxnSpPr>
              <a:cxnSpLocks/>
            </p:cNvCxnSpPr>
            <p:nvPr/>
          </p:nvCxnSpPr>
          <p:spPr bwMode="gray">
            <a:xfrm flipV="1">
              <a:off x="805354" y="1776691"/>
              <a:ext cx="2903108"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正方形/長方形 32">
              <a:extLst>
                <a:ext uri="{FF2B5EF4-FFF2-40B4-BE49-F238E27FC236}">
                  <a16:creationId xmlns:a16="http://schemas.microsoft.com/office/drawing/2014/main" id="{C51F55AD-3ED5-257B-ABC9-C75E5080D171}"/>
                </a:ext>
              </a:extLst>
            </p:cNvPr>
            <p:cNvSpPr/>
            <p:nvPr/>
          </p:nvSpPr>
          <p:spPr bwMode="gray">
            <a:xfrm>
              <a:off x="214074" y="1664681"/>
              <a:ext cx="475305"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乗務員</a:t>
              </a:r>
            </a:p>
          </p:txBody>
        </p:sp>
        <p:sp>
          <p:nvSpPr>
            <p:cNvPr id="34" name="正方形/長方形 33">
              <a:extLst>
                <a:ext uri="{FF2B5EF4-FFF2-40B4-BE49-F238E27FC236}">
                  <a16:creationId xmlns:a16="http://schemas.microsoft.com/office/drawing/2014/main" id="{4311D059-AB29-A305-01DA-D3EF6523AB52}"/>
                </a:ext>
              </a:extLst>
            </p:cNvPr>
            <p:cNvSpPr/>
            <p:nvPr/>
          </p:nvSpPr>
          <p:spPr bwMode="gray">
            <a:xfrm>
              <a:off x="104147" y="2346549"/>
              <a:ext cx="707312"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自動運転車</a:t>
              </a:r>
            </a:p>
          </p:txBody>
        </p:sp>
        <p:cxnSp>
          <p:nvCxnSpPr>
            <p:cNvPr id="35" name="直線矢印コネクタ 34">
              <a:extLst>
                <a:ext uri="{FF2B5EF4-FFF2-40B4-BE49-F238E27FC236}">
                  <a16:creationId xmlns:a16="http://schemas.microsoft.com/office/drawing/2014/main" id="{67EABB25-C527-16C8-F724-B48F157F94D1}"/>
                </a:ext>
              </a:extLst>
            </p:cNvPr>
            <p:cNvCxnSpPr>
              <a:cxnSpLocks/>
            </p:cNvCxnSpPr>
            <p:nvPr/>
          </p:nvCxnSpPr>
          <p:spPr bwMode="gray">
            <a:xfrm>
              <a:off x="805354" y="2458559"/>
              <a:ext cx="290310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正方形/長方形 35">
              <a:extLst>
                <a:ext uri="{FF2B5EF4-FFF2-40B4-BE49-F238E27FC236}">
                  <a16:creationId xmlns:a16="http://schemas.microsoft.com/office/drawing/2014/main" id="{709230ED-40D7-DD50-51A3-7CA7A21E0C4A}"/>
                </a:ext>
              </a:extLst>
            </p:cNvPr>
            <p:cNvSpPr/>
            <p:nvPr/>
          </p:nvSpPr>
          <p:spPr bwMode="gray">
            <a:xfrm>
              <a:off x="2644527" y="1531566"/>
              <a:ext cx="981050" cy="490251"/>
            </a:xfrm>
            <a:prstGeom prst="rect">
              <a:avLst/>
            </a:prstGeom>
            <a:solidFill>
              <a:schemeClr val="accent6"/>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次のバス停</a:t>
              </a:r>
              <a:endParaRPr kumimoji="1" lang="en-US" altLang="ja-JP" sz="105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までマニュアル運転</a:t>
              </a:r>
            </a:p>
          </p:txBody>
        </p:sp>
        <p:sp>
          <p:nvSpPr>
            <p:cNvPr id="37" name="正方形/長方形 36">
              <a:extLst>
                <a:ext uri="{FF2B5EF4-FFF2-40B4-BE49-F238E27FC236}">
                  <a16:creationId xmlns:a16="http://schemas.microsoft.com/office/drawing/2014/main" id="{D82C0DE4-2530-E7D5-EE4C-D6D3436E85B3}"/>
                </a:ext>
              </a:extLst>
            </p:cNvPr>
            <p:cNvSpPr/>
            <p:nvPr/>
          </p:nvSpPr>
          <p:spPr bwMode="gray">
            <a:xfrm>
              <a:off x="859814" y="2213433"/>
              <a:ext cx="729077"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schemeClr val="bg1"/>
                  </a:solidFill>
                  <a:effectLst/>
                  <a:uLnTx/>
                  <a:uFillTx/>
                  <a:latin typeface="+mn-lt"/>
                  <a:ea typeface="+mn-ea"/>
                  <a:cs typeface="+mn-cs"/>
                </a:rPr>
                <a:t>自動運転走行</a:t>
              </a:r>
            </a:p>
          </p:txBody>
        </p:sp>
        <p:sp>
          <p:nvSpPr>
            <p:cNvPr id="38" name="正方形/長方形 37">
              <a:extLst>
                <a:ext uri="{FF2B5EF4-FFF2-40B4-BE49-F238E27FC236}">
                  <a16:creationId xmlns:a16="http://schemas.microsoft.com/office/drawing/2014/main" id="{2BC2F82A-1238-2969-51D2-BFABC80521EA}"/>
                </a:ext>
              </a:extLst>
            </p:cNvPr>
            <p:cNvSpPr/>
            <p:nvPr/>
          </p:nvSpPr>
          <p:spPr bwMode="gray">
            <a:xfrm>
              <a:off x="1596388" y="2213433"/>
              <a:ext cx="1037382" cy="490251"/>
            </a:xfrm>
            <a:prstGeom prst="rect">
              <a:avLst/>
            </a:prstGeom>
            <a:solidFill>
              <a:schemeClr val="accent3"/>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50" b="0" i="0" u="none" strike="noStrike" kern="1200" cap="none" spc="0" normalizeH="0" baseline="0" noProof="0" dirty="0">
                  <a:ln>
                    <a:noFill/>
                  </a:ln>
                  <a:solidFill>
                    <a:schemeClr val="bg1"/>
                  </a:solidFill>
                  <a:effectLst/>
                  <a:uLnTx/>
                  <a:uFillTx/>
                  <a:latin typeface="+mn-lt"/>
                  <a:ea typeface="+mn-ea"/>
                  <a:cs typeface="+mn-cs"/>
                </a:rPr>
                <a:t>ODD</a:t>
              </a:r>
              <a:r>
                <a:rPr kumimoji="1" lang="ja-JP" altLang="en-US" sz="1050">
                  <a:solidFill>
                    <a:schemeClr val="bg1"/>
                  </a:solidFill>
                  <a:latin typeface="+mn-lt"/>
                  <a:cs typeface="+mn-cs"/>
                </a:rPr>
                <a:t>外れ</a:t>
              </a:r>
              <a:r>
                <a:rPr kumimoji="1" lang="en-US" altLang="ja-JP" sz="1050" dirty="0">
                  <a:solidFill>
                    <a:schemeClr val="bg1"/>
                  </a:solidFill>
                  <a:latin typeface="+mn-lt"/>
                  <a:cs typeface="+mn-cs"/>
                </a:rPr>
                <a:t>/</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a:solidFill>
                    <a:schemeClr val="bg1"/>
                  </a:solidFill>
                  <a:latin typeface="+mn-lt"/>
                  <a:cs typeface="+mn-cs"/>
                </a:rPr>
                <a:t>異常検知</a:t>
              </a:r>
              <a:endParaRPr kumimoji="1" lang="en-US" altLang="ja-JP" sz="105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a:solidFill>
                    <a:schemeClr val="bg1"/>
                  </a:solidFill>
                  <a:latin typeface="+mn-lt"/>
                  <a:cs typeface="+mn-cs"/>
                </a:rPr>
                <a:t>による停止</a:t>
              </a:r>
              <a:endParaRPr kumimoji="1" lang="ja-JP" altLang="en-US" sz="1050" b="0" i="0" u="none" strike="noStrike" kern="1200" cap="none" spc="0" normalizeH="0" baseline="0" noProof="0">
                <a:ln>
                  <a:noFill/>
                </a:ln>
                <a:solidFill>
                  <a:schemeClr val="bg1"/>
                </a:solidFill>
                <a:effectLst/>
                <a:uLnTx/>
                <a:uFillTx/>
                <a:latin typeface="+mn-lt"/>
                <a:ea typeface="+mn-ea"/>
                <a:cs typeface="+mn-cs"/>
              </a:endParaRPr>
            </a:p>
          </p:txBody>
        </p:sp>
        <p:cxnSp>
          <p:nvCxnSpPr>
            <p:cNvPr id="39" name="直線矢印コネクタ 38">
              <a:extLst>
                <a:ext uri="{FF2B5EF4-FFF2-40B4-BE49-F238E27FC236}">
                  <a16:creationId xmlns:a16="http://schemas.microsoft.com/office/drawing/2014/main" id="{46F554F6-37DF-9A1C-BB74-D3EAF4C6C42D}"/>
                </a:ext>
              </a:extLst>
            </p:cNvPr>
            <p:cNvCxnSpPr>
              <a:cxnSpLocks/>
            </p:cNvCxnSpPr>
            <p:nvPr/>
          </p:nvCxnSpPr>
          <p:spPr bwMode="gray">
            <a:xfrm flipV="1">
              <a:off x="2634398" y="2013874"/>
              <a:ext cx="0" cy="19143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0" name="正方形/長方形 39">
              <a:extLst>
                <a:ext uri="{FF2B5EF4-FFF2-40B4-BE49-F238E27FC236}">
                  <a16:creationId xmlns:a16="http://schemas.microsoft.com/office/drawing/2014/main" id="{724EA7B6-1BD7-09AE-9097-EA655007C1C0}"/>
                </a:ext>
              </a:extLst>
            </p:cNvPr>
            <p:cNvSpPr/>
            <p:nvPr/>
          </p:nvSpPr>
          <p:spPr bwMode="gray">
            <a:xfrm>
              <a:off x="2665032" y="1993199"/>
              <a:ext cx="655528"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0" i="0" u="none" strike="noStrike" kern="1200" cap="none" spc="0" normalizeH="0" baseline="0" noProof="0">
                  <a:ln>
                    <a:noFill/>
                  </a:ln>
                  <a:solidFill>
                    <a:prstClr val="black"/>
                  </a:solidFill>
                  <a:effectLst/>
                  <a:uLnTx/>
                  <a:uFillTx/>
                  <a:latin typeface="+mn-lt"/>
                  <a:ea typeface="+mn-ea"/>
                  <a:cs typeface="+mn-cs"/>
                </a:rPr>
                <a:t>停止通知</a:t>
              </a:r>
            </a:p>
          </p:txBody>
        </p:sp>
      </p:grpSp>
    </p:spTree>
    <p:extLst>
      <p:ext uri="{BB962C8B-B14F-4D97-AF65-F5344CB8AC3E}">
        <p14:creationId xmlns:p14="http://schemas.microsoft.com/office/powerpoint/2010/main" val="22075728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44</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3-(2). </a:t>
            </a:r>
            <a:r>
              <a:rPr lang="ja-JP" altLang="en-US">
                <a:latin typeface="+mn-ea"/>
              </a:rPr>
              <a:t>危険回避のための制御</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車内安全の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考え方</a:t>
            </a: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813758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車内スピーカー</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緊急時や、バス停発着時をアナウンス</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サイネージ用ディスプレイ</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緊急時の指示、停留所を表示</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手すり</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急ブレーキ時に備え、車内各所に手すりを設置</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座席</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急ブレーキ時に備え、乗客は着座での乗車が必須</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シートベルトの着用を必須とする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最大減速度</a:t>
            </a:r>
            <a:r>
              <a:rPr kumimoji="1" lang="en-US" altLang="ja-JP" sz="1100" dirty="0">
                <a:solidFill>
                  <a:prstClr val="black"/>
                </a:solidFill>
                <a:latin typeface="+mn-lt"/>
                <a:cs typeface="+mn-cs"/>
              </a:rPr>
              <a:t>××[</a:t>
            </a:r>
            <a:r>
              <a:rPr kumimoji="1" lang="ja-JP" altLang="en-US" sz="1100">
                <a:solidFill>
                  <a:prstClr val="black"/>
                </a:solidFill>
                <a:latin typeface="+mn-lt"/>
                <a:cs typeface="+mn-cs"/>
              </a:rPr>
              <a:t>ｍ</a:t>
            </a:r>
            <a:r>
              <a:rPr kumimoji="1" lang="en-US" altLang="ja-JP" sz="1100" dirty="0">
                <a:solidFill>
                  <a:prstClr val="black"/>
                </a:solidFill>
                <a:latin typeface="+mn-lt"/>
                <a:cs typeface="+mn-cs"/>
              </a:rPr>
              <a:t>/s^2]</a:t>
            </a: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非常ブレーキボタン</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車両前方に非常ブレーキボタンを設置。ボタンを押すことで</a:t>
            </a:r>
            <a:br>
              <a:rPr kumimoji="1" lang="en-US" altLang="ja-JP" sz="1100" dirty="0">
                <a:solidFill>
                  <a:prstClr val="black"/>
                </a:solidFill>
                <a:latin typeface="+mn-lt"/>
                <a:cs typeface="+mn-cs"/>
              </a:rPr>
            </a:br>
            <a:r>
              <a:rPr kumimoji="1" lang="ja-JP" altLang="en-US" sz="1100">
                <a:solidFill>
                  <a:prstClr val="black"/>
                </a:solidFill>
                <a:latin typeface="+mn-lt"/>
                <a:cs typeface="+mn-cs"/>
              </a:rPr>
              <a:t>車両は緊急停止を行う</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緊急時通話用マイク</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緊急事態時、警察への通話用マイクを設置</a:t>
            </a:r>
            <a:endParaRPr kumimoji="1" lang="en-US" altLang="ja-JP" sz="11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95312AEE-8406-09B0-0F38-4F80A699D9EA}"/>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8" name="正方形/長方形 17">
            <a:extLst>
              <a:ext uri="{FF2B5EF4-FFF2-40B4-BE49-F238E27FC236}">
                <a16:creationId xmlns:a16="http://schemas.microsoft.com/office/drawing/2014/main" id="{8C4FA419-071B-8261-8615-196CB7F9944D}"/>
              </a:ext>
            </a:extLst>
          </p:cNvPr>
          <p:cNvSpPr/>
          <p:nvPr/>
        </p:nvSpPr>
        <p:spPr bwMode="gray">
          <a:xfrm>
            <a:off x="6020855" y="1811006"/>
            <a:ext cx="2721354" cy="1789444"/>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車内の実際の画像</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 name="正方形/長方形 20">
            <a:extLst>
              <a:ext uri="{FF2B5EF4-FFF2-40B4-BE49-F238E27FC236}">
                <a16:creationId xmlns:a16="http://schemas.microsoft.com/office/drawing/2014/main" id="{DDB5F985-3A31-4D1A-4465-40589A278D0F}"/>
              </a:ext>
            </a:extLst>
          </p:cNvPr>
          <p:cNvSpPr/>
          <p:nvPr/>
        </p:nvSpPr>
        <p:spPr bwMode="gray">
          <a:xfrm>
            <a:off x="6020855" y="3939583"/>
            <a:ext cx="2721354" cy="1789444"/>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prstClr val="black"/>
                </a:solidFill>
                <a:latin typeface="+mn-lt"/>
                <a:cs typeface="+mn-cs"/>
              </a:rPr>
              <a:t>車内の実際の画像</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0" name="吹き出し: 四角形 9">
            <a:extLst>
              <a:ext uri="{FF2B5EF4-FFF2-40B4-BE49-F238E27FC236}">
                <a16:creationId xmlns:a16="http://schemas.microsoft.com/office/drawing/2014/main" id="{1EA75215-AC16-2E9A-2AC0-AE6B8E7FFC5D}"/>
              </a:ext>
            </a:extLst>
          </p:cNvPr>
          <p:cNvSpPr/>
          <p:nvPr/>
        </p:nvSpPr>
        <p:spPr bwMode="gray">
          <a:xfrm>
            <a:off x="7841974" y="1195971"/>
            <a:ext cx="1461051" cy="641671"/>
          </a:xfrm>
          <a:prstGeom prst="wedgeRectCallout">
            <a:avLst>
              <a:gd name="adj1" fmla="val -45396"/>
              <a:gd name="adj2" fmla="val 82636"/>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車内のどこにそれぞれが設置されているか</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わかる画像・写真</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吹き出し: 四角形 6">
            <a:extLst>
              <a:ext uri="{FF2B5EF4-FFF2-40B4-BE49-F238E27FC236}">
                <a16:creationId xmlns:a16="http://schemas.microsoft.com/office/drawing/2014/main" id="{518919D7-C0D5-A9FB-CF1C-956F5CB7CEA9}"/>
              </a:ext>
            </a:extLst>
          </p:cNvPr>
          <p:cNvSpPr/>
          <p:nvPr/>
        </p:nvSpPr>
        <p:spPr bwMode="gray">
          <a:xfrm>
            <a:off x="3885146" y="4250299"/>
            <a:ext cx="2111698" cy="641671"/>
          </a:xfrm>
          <a:prstGeom prst="wedgeRectCallout">
            <a:avLst>
              <a:gd name="adj1" fmla="val -61101"/>
              <a:gd name="adj2" fmla="val -57299"/>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立ち客の有無、シートベルト等、急制動時の乗客安全に係る</a:t>
            </a:r>
            <a:br>
              <a:rPr kumimoji="1" lang="en-US" altLang="ja-JP" sz="1200" b="0" i="0" u="none" strike="noStrike" kern="1200" cap="none" spc="0" normalizeH="0" baseline="0" noProof="0" dirty="0">
                <a:ln>
                  <a:noFill/>
                </a:ln>
                <a:solidFill>
                  <a:schemeClr val="bg1"/>
                </a:solidFill>
                <a:effectLst/>
                <a:uLnTx/>
                <a:uFillTx/>
                <a:latin typeface="+mn-lt"/>
                <a:ea typeface="+mn-ea"/>
                <a:cs typeface="+mn-cs"/>
              </a:rPr>
            </a:br>
            <a:r>
              <a:rPr kumimoji="1" lang="ja-JP" altLang="en-US" sz="1200" b="0" i="0" u="none" strike="noStrike" kern="1200" cap="none" spc="0" normalizeH="0" baseline="0" noProof="0" dirty="0">
                <a:ln>
                  <a:noFill/>
                </a:ln>
                <a:solidFill>
                  <a:schemeClr val="bg1"/>
                </a:solidFill>
                <a:effectLst/>
                <a:uLnTx/>
                <a:uFillTx/>
                <a:latin typeface="+mn-lt"/>
                <a:ea typeface="+mn-ea"/>
                <a:cs typeface="+mn-cs"/>
              </a:rPr>
              <a:t>事項は必ず記載すること</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4542176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45</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3-(3). </a:t>
            </a:r>
            <a:r>
              <a:rPr lang="ja-JP" altLang="en-US">
                <a:latin typeface="+mn-ea"/>
              </a:rPr>
              <a:t>冗長構成</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1"/>
            <a:ext cx="936000" cy="282901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各機能の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信頼性</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ブロック図</a:t>
            </a: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8137580" cy="2836328"/>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en-US" altLang="ja-JP" sz="1200" b="1" dirty="0">
              <a:solidFill>
                <a:prstClr val="black"/>
              </a:solidFill>
              <a:latin typeface="+mn-lt"/>
              <a:cs typeface="+mn-cs"/>
            </a:endParaRPr>
          </a:p>
          <a:p>
            <a:pPr defTabSz="990564" fontAlgn="auto">
              <a:spcBef>
                <a:spcPts val="0"/>
              </a:spcBef>
              <a:spcAft>
                <a:spcPts val="0"/>
              </a:spcAft>
              <a:buSzPct val="100000"/>
            </a:pPr>
            <a:endParaRPr kumimoji="1" lang="en-US" altLang="ja-JP" sz="1200" b="1" dirty="0">
              <a:solidFill>
                <a:prstClr val="black"/>
              </a:solidFill>
              <a:latin typeface="+mn-lt"/>
              <a:cs typeface="+mn-cs"/>
            </a:endParaRPr>
          </a:p>
        </p:txBody>
      </p:sp>
      <p:sp>
        <p:nvSpPr>
          <p:cNvPr id="4" name="正方形/長方形 3">
            <a:extLst>
              <a:ext uri="{FF2B5EF4-FFF2-40B4-BE49-F238E27FC236}">
                <a16:creationId xmlns:a16="http://schemas.microsoft.com/office/drawing/2014/main" id="{64039930-2C9C-C3B9-AE0F-645428A002C7}"/>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3" name="正方形/長方形 12">
            <a:extLst>
              <a:ext uri="{FF2B5EF4-FFF2-40B4-BE49-F238E27FC236}">
                <a16:creationId xmlns:a16="http://schemas.microsoft.com/office/drawing/2014/main" id="{C2734AA7-93E8-D8F5-BF98-03C392E0AA81}"/>
              </a:ext>
            </a:extLst>
          </p:cNvPr>
          <p:cNvSpPr/>
          <p:nvPr/>
        </p:nvSpPr>
        <p:spPr bwMode="gray">
          <a:xfrm>
            <a:off x="416495" y="3962401"/>
            <a:ext cx="936000" cy="2353474"/>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各機能の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故障モード、検知方法、及び</a:t>
            </a:r>
            <a:br>
              <a:rPr kumimoji="1" lang="ja-JP" altLang="en-US" sz="1400" b="1">
                <a:solidFill>
                  <a:schemeClr val="bg1"/>
                </a:solidFill>
                <a:latin typeface="+mn-lt"/>
                <a:cs typeface="+mn-cs"/>
              </a:rPr>
            </a:br>
            <a:r>
              <a:rPr kumimoji="1" lang="ja-JP" altLang="en-US" sz="1400" b="1">
                <a:solidFill>
                  <a:schemeClr val="bg1"/>
                </a:solidFill>
                <a:latin typeface="+mn-lt"/>
                <a:cs typeface="+mn-cs"/>
              </a:rPr>
              <a:t>障害があった場合の制御</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400" b="1">
              <a:solidFill>
                <a:schemeClr val="bg1"/>
              </a:solidFill>
              <a:latin typeface="+mn-lt"/>
              <a:cs typeface="+mn-cs"/>
            </a:endParaRPr>
          </a:p>
        </p:txBody>
      </p:sp>
      <p:sp>
        <p:nvSpPr>
          <p:cNvPr id="15" name="正方形/長方形 14">
            <a:extLst>
              <a:ext uri="{FF2B5EF4-FFF2-40B4-BE49-F238E27FC236}">
                <a16:creationId xmlns:a16="http://schemas.microsoft.com/office/drawing/2014/main" id="{3CC97E24-A749-2DD2-65DC-9C23DFC7BF52}"/>
              </a:ext>
            </a:extLst>
          </p:cNvPr>
          <p:cNvSpPr/>
          <p:nvPr/>
        </p:nvSpPr>
        <p:spPr bwMode="gray">
          <a:xfrm>
            <a:off x="1352495" y="3962401"/>
            <a:ext cx="8137580" cy="2353471"/>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en-US" altLang="ja-JP" sz="1200" b="1" dirty="0">
              <a:solidFill>
                <a:prstClr val="black"/>
              </a:solidFill>
              <a:latin typeface="+mn-lt"/>
              <a:cs typeface="+mn-cs"/>
            </a:endParaRPr>
          </a:p>
          <a:p>
            <a:pPr defTabSz="990564" fontAlgn="auto">
              <a:spcBef>
                <a:spcPts val="0"/>
              </a:spcBef>
              <a:spcAft>
                <a:spcPts val="0"/>
              </a:spcAft>
              <a:buSzPct val="100000"/>
            </a:pPr>
            <a:endParaRPr kumimoji="1" lang="en-US" altLang="ja-JP" sz="1200" b="1" dirty="0">
              <a:solidFill>
                <a:prstClr val="black"/>
              </a:solidFill>
              <a:latin typeface="+mn-lt"/>
              <a:cs typeface="+mn-cs"/>
            </a:endParaRPr>
          </a:p>
        </p:txBody>
      </p:sp>
      <p:sp>
        <p:nvSpPr>
          <p:cNvPr id="25" name="正方形/長方形 24">
            <a:extLst>
              <a:ext uri="{FF2B5EF4-FFF2-40B4-BE49-F238E27FC236}">
                <a16:creationId xmlns:a16="http://schemas.microsoft.com/office/drawing/2014/main" id="{168125F1-B0A1-ADE5-2211-352241989DEE}"/>
              </a:ext>
            </a:extLst>
          </p:cNvPr>
          <p:cNvSpPr/>
          <p:nvPr/>
        </p:nvSpPr>
        <p:spPr bwMode="gray">
          <a:xfrm>
            <a:off x="2344763" y="4004557"/>
            <a:ext cx="1152000" cy="21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effectLst/>
                <a:uLnTx/>
                <a:uFillTx/>
                <a:latin typeface="+mn-lt"/>
                <a:ea typeface="+mn-ea"/>
                <a:cs typeface="+mn-cs"/>
              </a:rPr>
              <a:t>環境認識系</a:t>
            </a:r>
          </a:p>
        </p:txBody>
      </p:sp>
      <p:sp>
        <p:nvSpPr>
          <p:cNvPr id="28" name="正方形/長方形 27">
            <a:extLst>
              <a:ext uri="{FF2B5EF4-FFF2-40B4-BE49-F238E27FC236}">
                <a16:creationId xmlns:a16="http://schemas.microsoft.com/office/drawing/2014/main" id="{30DF47F4-F9C5-1515-B727-C168A8E7731E}"/>
              </a:ext>
            </a:extLst>
          </p:cNvPr>
          <p:cNvSpPr/>
          <p:nvPr/>
        </p:nvSpPr>
        <p:spPr bwMode="gray">
          <a:xfrm>
            <a:off x="3532185" y="4004557"/>
            <a:ext cx="1152000" cy="21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effectLst/>
                <a:uLnTx/>
                <a:uFillTx/>
                <a:latin typeface="+mn-lt"/>
                <a:ea typeface="+mn-ea"/>
                <a:cs typeface="+mn-cs"/>
              </a:rPr>
              <a:t>自己位置認識系</a:t>
            </a:r>
          </a:p>
        </p:txBody>
      </p:sp>
      <p:sp>
        <p:nvSpPr>
          <p:cNvPr id="29" name="正方形/長方形 28">
            <a:extLst>
              <a:ext uri="{FF2B5EF4-FFF2-40B4-BE49-F238E27FC236}">
                <a16:creationId xmlns:a16="http://schemas.microsoft.com/office/drawing/2014/main" id="{75094168-E2D1-BCEF-3689-A59E053C8253}"/>
              </a:ext>
            </a:extLst>
          </p:cNvPr>
          <p:cNvSpPr/>
          <p:nvPr/>
        </p:nvSpPr>
        <p:spPr bwMode="gray">
          <a:xfrm>
            <a:off x="4719607" y="4004557"/>
            <a:ext cx="1152000" cy="21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effectLst/>
                <a:uLnTx/>
                <a:uFillTx/>
                <a:latin typeface="+mn-lt"/>
                <a:ea typeface="+mn-ea"/>
                <a:cs typeface="+mn-cs"/>
              </a:rPr>
              <a:t>計算処理系</a:t>
            </a:r>
          </a:p>
        </p:txBody>
      </p:sp>
      <p:grpSp>
        <p:nvGrpSpPr>
          <p:cNvPr id="38" name="グループ化 37">
            <a:extLst>
              <a:ext uri="{FF2B5EF4-FFF2-40B4-BE49-F238E27FC236}">
                <a16:creationId xmlns:a16="http://schemas.microsoft.com/office/drawing/2014/main" id="{CAB292BA-ADED-5C80-B1C5-88D8F3238366}"/>
              </a:ext>
            </a:extLst>
          </p:cNvPr>
          <p:cNvGrpSpPr/>
          <p:nvPr/>
        </p:nvGrpSpPr>
        <p:grpSpPr>
          <a:xfrm>
            <a:off x="5907029" y="4004557"/>
            <a:ext cx="3526844" cy="216000"/>
            <a:chOff x="5907029" y="1334495"/>
            <a:chExt cx="3526844" cy="216000"/>
          </a:xfrm>
        </p:grpSpPr>
        <p:sp>
          <p:nvSpPr>
            <p:cNvPr id="30" name="正方形/長方形 29">
              <a:extLst>
                <a:ext uri="{FF2B5EF4-FFF2-40B4-BE49-F238E27FC236}">
                  <a16:creationId xmlns:a16="http://schemas.microsoft.com/office/drawing/2014/main" id="{F4215851-D7B8-9270-6378-573F1F18973B}"/>
                </a:ext>
              </a:extLst>
            </p:cNvPr>
            <p:cNvSpPr/>
            <p:nvPr/>
          </p:nvSpPr>
          <p:spPr bwMode="gray">
            <a:xfrm>
              <a:off x="5907029" y="1334495"/>
              <a:ext cx="1152000" cy="21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effectLst/>
                  <a:uLnTx/>
                  <a:uFillTx/>
                  <a:latin typeface="+mn-lt"/>
                  <a:ea typeface="+mn-ea"/>
                  <a:cs typeface="+mn-cs"/>
                </a:rPr>
                <a:t>制動系</a:t>
              </a:r>
            </a:p>
          </p:txBody>
        </p:sp>
        <p:sp>
          <p:nvSpPr>
            <p:cNvPr id="31" name="正方形/長方形 30">
              <a:extLst>
                <a:ext uri="{FF2B5EF4-FFF2-40B4-BE49-F238E27FC236}">
                  <a16:creationId xmlns:a16="http://schemas.microsoft.com/office/drawing/2014/main" id="{B975A9A2-D5AC-3998-3356-BC1DC740091C}"/>
                </a:ext>
              </a:extLst>
            </p:cNvPr>
            <p:cNvSpPr/>
            <p:nvPr/>
          </p:nvSpPr>
          <p:spPr bwMode="gray">
            <a:xfrm>
              <a:off x="7094451" y="1334495"/>
              <a:ext cx="1152000" cy="21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effectLst/>
                  <a:uLnTx/>
                  <a:uFillTx/>
                  <a:latin typeface="+mn-lt"/>
                  <a:ea typeface="+mn-ea"/>
                  <a:cs typeface="+mn-cs"/>
                </a:rPr>
                <a:t>操舵系</a:t>
              </a:r>
            </a:p>
          </p:txBody>
        </p:sp>
        <p:sp>
          <p:nvSpPr>
            <p:cNvPr id="32" name="正方形/長方形 31">
              <a:extLst>
                <a:ext uri="{FF2B5EF4-FFF2-40B4-BE49-F238E27FC236}">
                  <a16:creationId xmlns:a16="http://schemas.microsoft.com/office/drawing/2014/main" id="{B161BCC5-6ED0-9AE4-26CF-4E939FCD81B7}"/>
                </a:ext>
              </a:extLst>
            </p:cNvPr>
            <p:cNvSpPr/>
            <p:nvPr/>
          </p:nvSpPr>
          <p:spPr bwMode="gray">
            <a:xfrm>
              <a:off x="8281873" y="1334495"/>
              <a:ext cx="1152000" cy="21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effectLst/>
                  <a:uLnTx/>
                  <a:uFillTx/>
                  <a:latin typeface="+mn-lt"/>
                  <a:ea typeface="+mn-ea"/>
                  <a:cs typeface="+mn-cs"/>
                </a:rPr>
                <a:t>電源系</a:t>
              </a:r>
            </a:p>
          </p:txBody>
        </p:sp>
      </p:grpSp>
      <p:sp>
        <p:nvSpPr>
          <p:cNvPr id="34" name="正方形/長方形 33">
            <a:extLst>
              <a:ext uri="{FF2B5EF4-FFF2-40B4-BE49-F238E27FC236}">
                <a16:creationId xmlns:a16="http://schemas.microsoft.com/office/drawing/2014/main" id="{6B4C91B5-0A65-11E8-44D3-32985CA954EE}"/>
              </a:ext>
            </a:extLst>
          </p:cNvPr>
          <p:cNvSpPr/>
          <p:nvPr/>
        </p:nvSpPr>
        <p:spPr bwMode="gray">
          <a:xfrm>
            <a:off x="1416629" y="1050688"/>
            <a:ext cx="2491866" cy="244023"/>
          </a:xfrm>
          <a:prstGeom prst="rect">
            <a:avLst/>
          </a:prstGeom>
          <a:solidFill>
            <a:schemeClr val="bg1">
              <a:lumMod val="75000"/>
            </a:schemeClr>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effectLst/>
                <a:uLnTx/>
                <a:uFillTx/>
                <a:latin typeface="+mn-lt"/>
                <a:ea typeface="+mn-ea"/>
                <a:cs typeface="+mn-cs"/>
              </a:rPr>
              <a:t>自動運行装置</a:t>
            </a:r>
          </a:p>
        </p:txBody>
      </p:sp>
      <p:sp>
        <p:nvSpPr>
          <p:cNvPr id="35" name="正方形/長方形 34">
            <a:extLst>
              <a:ext uri="{FF2B5EF4-FFF2-40B4-BE49-F238E27FC236}">
                <a16:creationId xmlns:a16="http://schemas.microsoft.com/office/drawing/2014/main" id="{895B5DEC-610A-1A8B-B4AD-F3624A0554AD}"/>
              </a:ext>
            </a:extLst>
          </p:cNvPr>
          <p:cNvSpPr/>
          <p:nvPr/>
        </p:nvSpPr>
        <p:spPr bwMode="gray">
          <a:xfrm>
            <a:off x="4072017" y="1050688"/>
            <a:ext cx="5361857" cy="244023"/>
          </a:xfrm>
          <a:prstGeom prst="rect">
            <a:avLst/>
          </a:prstGeom>
          <a:solidFill>
            <a:schemeClr val="bg1">
              <a:lumMod val="75000"/>
            </a:schemeClr>
          </a:solidFill>
          <a:ln w="12700" algn="ctr">
            <a:solidFill>
              <a:schemeClr val="tx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effectLst/>
                <a:uLnTx/>
                <a:uFillTx/>
                <a:latin typeface="+mn-lt"/>
                <a:ea typeface="+mn-ea"/>
                <a:cs typeface="+mn-cs"/>
              </a:rPr>
              <a:t>自動</a:t>
            </a:r>
            <a:r>
              <a:rPr kumimoji="1" lang="ja-JP" altLang="en-US" sz="1050" b="1">
                <a:latin typeface="+mn-lt"/>
                <a:cs typeface="+mn-cs"/>
              </a:rPr>
              <a:t>運転</a:t>
            </a:r>
            <a:r>
              <a:rPr kumimoji="1" lang="ja-JP" altLang="en-US" sz="1050" b="1" i="0" u="none" strike="noStrike" kern="1200" cap="none" spc="0" normalizeH="0" baseline="0" noProof="0">
                <a:ln>
                  <a:noFill/>
                </a:ln>
                <a:effectLst/>
                <a:uLnTx/>
                <a:uFillTx/>
                <a:latin typeface="+mn-lt"/>
                <a:ea typeface="+mn-ea"/>
                <a:cs typeface="+mn-cs"/>
              </a:rPr>
              <a:t>車両</a:t>
            </a:r>
          </a:p>
        </p:txBody>
      </p:sp>
      <p:sp>
        <p:nvSpPr>
          <p:cNvPr id="18" name="四角形: 角を丸くする 17">
            <a:extLst>
              <a:ext uri="{FF2B5EF4-FFF2-40B4-BE49-F238E27FC236}">
                <a16:creationId xmlns:a16="http://schemas.microsoft.com/office/drawing/2014/main" id="{8AF64FD7-7B65-21E1-71D9-87DD54A736EE}"/>
              </a:ext>
            </a:extLst>
          </p:cNvPr>
          <p:cNvSpPr/>
          <p:nvPr/>
        </p:nvSpPr>
        <p:spPr bwMode="gray">
          <a:xfrm>
            <a:off x="1416629" y="4004557"/>
            <a:ext cx="864000" cy="693306"/>
          </a:xfrm>
          <a:prstGeom prst="round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solidFill>
                  <a:schemeClr val="bg1"/>
                </a:solidFill>
                <a:effectLst/>
                <a:uLnTx/>
                <a:uFillTx/>
                <a:latin typeface="+mn-lt"/>
                <a:ea typeface="+mn-ea"/>
                <a:cs typeface="+mn-cs"/>
              </a:rPr>
              <a:t>システム構成</a:t>
            </a:r>
          </a:p>
        </p:txBody>
      </p:sp>
      <p:sp>
        <p:nvSpPr>
          <p:cNvPr id="20" name="四角形: 角を丸くする 19">
            <a:extLst>
              <a:ext uri="{FF2B5EF4-FFF2-40B4-BE49-F238E27FC236}">
                <a16:creationId xmlns:a16="http://schemas.microsoft.com/office/drawing/2014/main" id="{52E48BFE-1836-DF0E-E507-0BA14A51C975}"/>
              </a:ext>
            </a:extLst>
          </p:cNvPr>
          <p:cNvSpPr/>
          <p:nvPr/>
        </p:nvSpPr>
        <p:spPr bwMode="gray">
          <a:xfrm>
            <a:off x="1416629" y="4749907"/>
            <a:ext cx="864000" cy="576000"/>
          </a:xfrm>
          <a:prstGeom prst="roundRect">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solidFill>
                  <a:schemeClr val="bg1"/>
                </a:solidFill>
                <a:effectLst/>
                <a:uLnTx/>
                <a:uFillTx/>
                <a:latin typeface="+mn-lt"/>
                <a:ea typeface="+mn-ea"/>
                <a:cs typeface="+mn-cs"/>
              </a:rPr>
              <a:t>安全設計の</a:t>
            </a:r>
            <a:endParaRPr kumimoji="1" lang="en-US" altLang="ja-JP" sz="105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solidFill>
                  <a:schemeClr val="bg1"/>
                </a:solidFill>
                <a:effectLst/>
                <a:uLnTx/>
                <a:uFillTx/>
                <a:latin typeface="+mn-lt"/>
                <a:ea typeface="+mn-ea"/>
                <a:cs typeface="+mn-cs"/>
              </a:rPr>
              <a:t>考え方</a:t>
            </a:r>
          </a:p>
        </p:txBody>
      </p:sp>
      <p:sp>
        <p:nvSpPr>
          <p:cNvPr id="22" name="四角形: 角を丸くする 21">
            <a:extLst>
              <a:ext uri="{FF2B5EF4-FFF2-40B4-BE49-F238E27FC236}">
                <a16:creationId xmlns:a16="http://schemas.microsoft.com/office/drawing/2014/main" id="{3571435F-847D-CA02-BF2D-D8941FBC9758}"/>
              </a:ext>
            </a:extLst>
          </p:cNvPr>
          <p:cNvSpPr/>
          <p:nvPr/>
        </p:nvSpPr>
        <p:spPr bwMode="gray">
          <a:xfrm>
            <a:off x="1416629" y="5377952"/>
            <a:ext cx="864000" cy="899934"/>
          </a:xfrm>
          <a:prstGeom prst="roundRect">
            <a:avLst>
              <a:gd name="adj" fmla="val 10977"/>
            </a:avLst>
          </a:prstGeom>
          <a:solidFill>
            <a:schemeClr val="tx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solidFill>
                  <a:schemeClr val="bg1"/>
                </a:solidFill>
                <a:effectLst/>
                <a:uLnTx/>
                <a:uFillTx/>
                <a:latin typeface="+mn-lt"/>
                <a:ea typeface="+mn-ea"/>
                <a:cs typeface="+mn-cs"/>
              </a:rPr>
              <a:t>障害時の</a:t>
            </a:r>
            <a:endParaRPr kumimoji="1" lang="en-US" altLang="ja-JP" sz="105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50" b="1" i="0" u="none" strike="noStrike" kern="1200" cap="none" spc="0" normalizeH="0" baseline="0" noProof="0">
                <a:ln>
                  <a:noFill/>
                </a:ln>
                <a:solidFill>
                  <a:schemeClr val="bg1"/>
                </a:solidFill>
                <a:effectLst/>
                <a:uLnTx/>
                <a:uFillTx/>
                <a:latin typeface="+mn-lt"/>
                <a:ea typeface="+mn-ea"/>
                <a:cs typeface="+mn-cs"/>
              </a:rPr>
              <a:t>制御方法</a:t>
            </a:r>
          </a:p>
        </p:txBody>
      </p:sp>
      <p:sp>
        <p:nvSpPr>
          <p:cNvPr id="41" name="正方形/長方形 40">
            <a:extLst>
              <a:ext uri="{FF2B5EF4-FFF2-40B4-BE49-F238E27FC236}">
                <a16:creationId xmlns:a16="http://schemas.microsoft.com/office/drawing/2014/main" id="{B3CBB390-CD6C-027B-E6DD-710C0968B648}"/>
              </a:ext>
            </a:extLst>
          </p:cNvPr>
          <p:cNvSpPr/>
          <p:nvPr/>
        </p:nvSpPr>
        <p:spPr bwMode="gray">
          <a:xfrm>
            <a:off x="2344763" y="4265863"/>
            <a:ext cx="1152000" cy="432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en-US" altLang="ja-JP" sz="900" i="0" u="none" strike="noStrike" kern="1200" cap="none" spc="0" normalizeH="0" baseline="0" noProof="0" dirty="0">
                <a:ln>
                  <a:noFill/>
                </a:ln>
                <a:effectLst/>
                <a:uLnTx/>
                <a:uFillTx/>
                <a:latin typeface="+mn-lt"/>
                <a:ea typeface="+mn-ea"/>
                <a:cs typeface="+mn-cs"/>
              </a:rPr>
              <a:t>3D LiDAR</a:t>
            </a:r>
          </a:p>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en-US" altLang="ja-JP" sz="900" dirty="0">
                <a:latin typeface="+mn-lt"/>
                <a:cs typeface="+mn-cs"/>
              </a:rPr>
              <a:t>2D LiDAR×2</a:t>
            </a:r>
          </a:p>
        </p:txBody>
      </p:sp>
      <p:sp>
        <p:nvSpPr>
          <p:cNvPr id="42" name="正方形/長方形 41">
            <a:extLst>
              <a:ext uri="{FF2B5EF4-FFF2-40B4-BE49-F238E27FC236}">
                <a16:creationId xmlns:a16="http://schemas.microsoft.com/office/drawing/2014/main" id="{2106E28A-21F9-A547-FCB0-5E9E1ACF3D4C}"/>
              </a:ext>
            </a:extLst>
          </p:cNvPr>
          <p:cNvSpPr/>
          <p:nvPr/>
        </p:nvSpPr>
        <p:spPr bwMode="gray">
          <a:xfrm>
            <a:off x="3532185" y="4265863"/>
            <a:ext cx="1152000" cy="432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en-US" altLang="ja-JP" sz="900" i="0" u="none" strike="noStrike" kern="1200" cap="none" spc="0" normalizeH="0" baseline="0" noProof="0" dirty="0">
                <a:ln>
                  <a:noFill/>
                </a:ln>
                <a:effectLst/>
                <a:uLnTx/>
                <a:uFillTx/>
                <a:latin typeface="+mn-lt"/>
                <a:ea typeface="+mn-ea"/>
                <a:cs typeface="+mn-cs"/>
              </a:rPr>
              <a:t>RTK</a:t>
            </a:r>
            <a:r>
              <a:rPr kumimoji="1" lang="ja-JP" altLang="en-US" sz="900" i="0" u="none" strike="noStrike" kern="1200" cap="none" spc="0" normalizeH="0" baseline="0" noProof="0">
                <a:ln>
                  <a:noFill/>
                </a:ln>
                <a:effectLst/>
                <a:uLnTx/>
                <a:uFillTx/>
                <a:latin typeface="+mn-lt"/>
                <a:ea typeface="+mn-ea"/>
                <a:cs typeface="+mn-cs"/>
              </a:rPr>
              <a:t> </a:t>
            </a:r>
            <a:r>
              <a:rPr kumimoji="1" lang="en-US" altLang="ja-JP" sz="900" i="0" u="none" strike="noStrike" kern="1200" cap="none" spc="0" normalizeH="0" baseline="0" noProof="0" dirty="0">
                <a:ln>
                  <a:noFill/>
                </a:ln>
                <a:effectLst/>
                <a:uLnTx/>
                <a:uFillTx/>
                <a:latin typeface="+mn-lt"/>
                <a:ea typeface="+mn-ea"/>
                <a:cs typeface="+mn-cs"/>
              </a:rPr>
              <a:t>GNSS</a:t>
            </a:r>
          </a:p>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en-US" altLang="ja-JP" sz="900" dirty="0">
                <a:latin typeface="+mn-lt"/>
                <a:cs typeface="+mn-cs"/>
              </a:rPr>
              <a:t>3D</a:t>
            </a:r>
            <a:r>
              <a:rPr kumimoji="1" lang="ja-JP" altLang="en-US" sz="900">
                <a:latin typeface="+mn-lt"/>
                <a:cs typeface="+mn-cs"/>
              </a:rPr>
              <a:t> </a:t>
            </a:r>
            <a:r>
              <a:rPr kumimoji="1" lang="en-US" altLang="ja-JP" sz="900" dirty="0">
                <a:latin typeface="+mn-lt"/>
                <a:cs typeface="+mn-cs"/>
              </a:rPr>
              <a:t>LiDAR</a:t>
            </a:r>
          </a:p>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i="0" u="none" strike="noStrike" kern="1200" cap="none" spc="0" normalizeH="0" baseline="0" noProof="0">
                <a:ln>
                  <a:noFill/>
                </a:ln>
                <a:effectLst/>
                <a:uLnTx/>
                <a:uFillTx/>
                <a:latin typeface="+mn-lt"/>
                <a:ea typeface="+mn-ea"/>
                <a:cs typeface="+mn-cs"/>
              </a:rPr>
              <a:t>オドメトリ</a:t>
            </a:r>
          </a:p>
        </p:txBody>
      </p:sp>
      <p:sp>
        <p:nvSpPr>
          <p:cNvPr id="43" name="正方形/長方形 42">
            <a:extLst>
              <a:ext uri="{FF2B5EF4-FFF2-40B4-BE49-F238E27FC236}">
                <a16:creationId xmlns:a16="http://schemas.microsoft.com/office/drawing/2014/main" id="{64CD36B8-9910-19BA-63B8-1236600447D3}"/>
              </a:ext>
            </a:extLst>
          </p:cNvPr>
          <p:cNvSpPr/>
          <p:nvPr/>
        </p:nvSpPr>
        <p:spPr bwMode="gray">
          <a:xfrm>
            <a:off x="4719607" y="4265863"/>
            <a:ext cx="1152000" cy="432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i="0" u="none" strike="noStrike" kern="1200" cap="none" spc="0" normalizeH="0" baseline="0" noProof="0">
                <a:ln>
                  <a:noFill/>
                </a:ln>
                <a:effectLst/>
                <a:uLnTx/>
                <a:uFillTx/>
                <a:latin typeface="+mn-lt"/>
                <a:ea typeface="+mn-ea"/>
                <a:cs typeface="+mn-cs"/>
              </a:rPr>
              <a:t>自動運行装置</a:t>
            </a:r>
          </a:p>
        </p:txBody>
      </p:sp>
      <p:sp>
        <p:nvSpPr>
          <p:cNvPr id="45" name="正方形/長方形 44">
            <a:extLst>
              <a:ext uri="{FF2B5EF4-FFF2-40B4-BE49-F238E27FC236}">
                <a16:creationId xmlns:a16="http://schemas.microsoft.com/office/drawing/2014/main" id="{529E1C6D-2430-7333-5DF4-93B4C6C09119}"/>
              </a:ext>
            </a:extLst>
          </p:cNvPr>
          <p:cNvSpPr/>
          <p:nvPr/>
        </p:nvSpPr>
        <p:spPr bwMode="gray">
          <a:xfrm>
            <a:off x="5907029" y="4265863"/>
            <a:ext cx="1152000" cy="432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i="0" u="none" strike="noStrike" kern="1200" cap="none" spc="0" normalizeH="0" baseline="0" noProof="0">
                <a:ln>
                  <a:noFill/>
                </a:ln>
                <a:effectLst/>
                <a:uLnTx/>
                <a:uFillTx/>
                <a:latin typeface="+mn-lt"/>
                <a:ea typeface="+mn-ea"/>
                <a:cs typeface="+mn-cs"/>
              </a:rPr>
              <a:t>ソフトブレーキ</a:t>
            </a:r>
            <a:endParaRPr kumimoji="1" lang="en-US" altLang="ja-JP" sz="900" i="0" u="none" strike="noStrike" kern="1200" cap="none" spc="0" normalizeH="0" baseline="0" noProof="0" dirty="0">
              <a:ln>
                <a:noFill/>
              </a:ln>
              <a:effectLst/>
              <a:uLnTx/>
              <a:uFillTx/>
              <a:latin typeface="+mn-lt"/>
              <a:ea typeface="+mn-ea"/>
              <a:cs typeface="+mn-cs"/>
            </a:endParaRPr>
          </a:p>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ハードブレーキ</a:t>
            </a:r>
            <a:endParaRPr kumimoji="1" lang="en-US" altLang="ja-JP" sz="900" dirty="0">
              <a:latin typeface="+mn-lt"/>
              <a:cs typeface="+mn-cs"/>
            </a:endParaRPr>
          </a:p>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i="0" u="none" strike="noStrike" kern="1200" cap="none" spc="0" normalizeH="0" baseline="0" noProof="0">
                <a:ln>
                  <a:noFill/>
                </a:ln>
                <a:effectLst/>
                <a:uLnTx/>
                <a:uFillTx/>
                <a:latin typeface="+mn-lt"/>
                <a:ea typeface="+mn-ea"/>
                <a:cs typeface="+mn-cs"/>
              </a:rPr>
              <a:t>スプリングブレーキ</a:t>
            </a:r>
          </a:p>
        </p:txBody>
      </p:sp>
      <p:sp>
        <p:nvSpPr>
          <p:cNvPr id="46" name="正方形/長方形 45">
            <a:extLst>
              <a:ext uri="{FF2B5EF4-FFF2-40B4-BE49-F238E27FC236}">
                <a16:creationId xmlns:a16="http://schemas.microsoft.com/office/drawing/2014/main" id="{CDD7CB64-B37E-3E4A-F8CA-E322B105820E}"/>
              </a:ext>
            </a:extLst>
          </p:cNvPr>
          <p:cNvSpPr/>
          <p:nvPr/>
        </p:nvSpPr>
        <p:spPr bwMode="gray">
          <a:xfrm>
            <a:off x="7094451" y="4265863"/>
            <a:ext cx="1152000" cy="432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i="0" u="none" strike="noStrike" kern="1200" cap="none" spc="0" normalizeH="0" baseline="0" noProof="0">
                <a:ln>
                  <a:noFill/>
                </a:ln>
                <a:effectLst/>
                <a:uLnTx/>
                <a:uFillTx/>
                <a:latin typeface="+mn-lt"/>
                <a:ea typeface="+mn-ea"/>
                <a:cs typeface="+mn-cs"/>
              </a:rPr>
              <a:t>ステアリング装置</a:t>
            </a:r>
          </a:p>
        </p:txBody>
      </p:sp>
      <p:sp>
        <p:nvSpPr>
          <p:cNvPr id="47" name="正方形/長方形 46">
            <a:extLst>
              <a:ext uri="{FF2B5EF4-FFF2-40B4-BE49-F238E27FC236}">
                <a16:creationId xmlns:a16="http://schemas.microsoft.com/office/drawing/2014/main" id="{0E060737-5B95-A021-D084-0760D840C811}"/>
              </a:ext>
            </a:extLst>
          </p:cNvPr>
          <p:cNvSpPr/>
          <p:nvPr/>
        </p:nvSpPr>
        <p:spPr bwMode="gray">
          <a:xfrm>
            <a:off x="8281873" y="4265863"/>
            <a:ext cx="1152000" cy="432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en-US" altLang="ja-JP" sz="900" i="0" u="none" strike="noStrike" kern="1200" cap="none" spc="0" normalizeH="0" baseline="0" noProof="0" dirty="0">
                <a:ln>
                  <a:noFill/>
                </a:ln>
                <a:effectLst/>
                <a:uLnTx/>
                <a:uFillTx/>
                <a:latin typeface="+mn-lt"/>
                <a:ea typeface="+mn-ea"/>
                <a:cs typeface="+mn-cs"/>
              </a:rPr>
              <a:t>80V</a:t>
            </a:r>
            <a:r>
              <a:rPr kumimoji="1" lang="ja-JP" altLang="en-US" sz="900">
                <a:latin typeface="+mn-lt"/>
                <a:cs typeface="+mn-cs"/>
              </a:rPr>
              <a:t>バッテリー</a:t>
            </a:r>
            <a:endParaRPr kumimoji="1" lang="en-US" altLang="ja-JP" sz="900" dirty="0">
              <a:latin typeface="+mn-lt"/>
              <a:cs typeface="+mn-cs"/>
            </a:endParaRPr>
          </a:p>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en-US" altLang="ja-JP" sz="900" i="0" u="none" strike="noStrike" kern="1200" cap="none" spc="0" normalizeH="0" baseline="0" noProof="0" dirty="0">
                <a:ln>
                  <a:noFill/>
                </a:ln>
                <a:effectLst/>
                <a:uLnTx/>
                <a:uFillTx/>
                <a:latin typeface="+mn-lt"/>
                <a:ea typeface="+mn-ea"/>
                <a:cs typeface="+mn-cs"/>
              </a:rPr>
              <a:t>12V</a:t>
            </a:r>
            <a:r>
              <a:rPr kumimoji="1" lang="ja-JP" altLang="en-US" sz="900" i="0" u="none" strike="noStrike" kern="1200" cap="none" spc="0" normalizeH="0" baseline="0" noProof="0">
                <a:ln>
                  <a:noFill/>
                </a:ln>
                <a:effectLst/>
                <a:uLnTx/>
                <a:uFillTx/>
                <a:latin typeface="+mn-lt"/>
                <a:ea typeface="+mn-ea"/>
                <a:cs typeface="+mn-cs"/>
              </a:rPr>
              <a:t>バッテリー</a:t>
            </a:r>
            <a:endParaRPr kumimoji="1" lang="en-US" altLang="ja-JP" sz="900" i="0" u="none" strike="noStrike" kern="1200" cap="none" spc="0" normalizeH="0" baseline="0" noProof="0" dirty="0">
              <a:ln>
                <a:noFill/>
              </a:ln>
              <a:effectLst/>
              <a:uLnTx/>
              <a:uFillTx/>
              <a:latin typeface="+mn-lt"/>
              <a:ea typeface="+mn-ea"/>
              <a:cs typeface="+mn-cs"/>
            </a:endParaRPr>
          </a:p>
        </p:txBody>
      </p:sp>
      <p:sp>
        <p:nvSpPr>
          <p:cNvPr id="50" name="正方形/長方形 49">
            <a:extLst>
              <a:ext uri="{FF2B5EF4-FFF2-40B4-BE49-F238E27FC236}">
                <a16:creationId xmlns:a16="http://schemas.microsoft.com/office/drawing/2014/main" id="{8FFE20E6-67A5-D6BC-7C7E-47C495C519CA}"/>
              </a:ext>
            </a:extLst>
          </p:cNvPr>
          <p:cNvSpPr/>
          <p:nvPr/>
        </p:nvSpPr>
        <p:spPr bwMode="gray">
          <a:xfrm>
            <a:off x="2344763" y="4749907"/>
            <a:ext cx="1152000" cy="57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一方が故障しても、</a:t>
            </a:r>
            <a:br>
              <a:rPr kumimoji="1" lang="en-US" altLang="ja-JP" sz="900" dirty="0">
                <a:latin typeface="+mn-lt"/>
                <a:cs typeface="+mn-cs"/>
              </a:rPr>
            </a:br>
            <a:r>
              <a:rPr kumimoji="1" lang="ja-JP" altLang="en-US" sz="900">
                <a:latin typeface="+mn-lt"/>
                <a:cs typeface="+mn-cs"/>
              </a:rPr>
              <a:t>残る一方で障害物</a:t>
            </a:r>
            <a:br>
              <a:rPr kumimoji="1" lang="en-US" altLang="ja-JP" sz="900" dirty="0">
                <a:latin typeface="+mn-lt"/>
                <a:cs typeface="+mn-cs"/>
              </a:rPr>
            </a:br>
            <a:r>
              <a:rPr kumimoji="1" lang="ja-JP" altLang="en-US" sz="900">
                <a:latin typeface="+mn-lt"/>
                <a:cs typeface="+mn-cs"/>
              </a:rPr>
              <a:t>検知が可能</a:t>
            </a:r>
          </a:p>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並列冗長</a:t>
            </a:r>
            <a:endParaRPr kumimoji="1" lang="en-US" altLang="ja-JP" sz="900" dirty="0">
              <a:latin typeface="+mn-lt"/>
              <a:cs typeface="+mn-cs"/>
            </a:endParaRPr>
          </a:p>
        </p:txBody>
      </p:sp>
      <p:sp>
        <p:nvSpPr>
          <p:cNvPr id="51" name="正方形/長方形 50">
            <a:extLst>
              <a:ext uri="{FF2B5EF4-FFF2-40B4-BE49-F238E27FC236}">
                <a16:creationId xmlns:a16="http://schemas.microsoft.com/office/drawing/2014/main" id="{FB27F093-4A28-889C-FD5B-32393E149744}"/>
              </a:ext>
            </a:extLst>
          </p:cNvPr>
          <p:cNvSpPr/>
          <p:nvPr/>
        </p:nvSpPr>
        <p:spPr bwMode="gray">
          <a:xfrm>
            <a:off x="2344763" y="5377952"/>
            <a:ext cx="1152000" cy="899934"/>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いずれかの</a:t>
            </a:r>
            <a:r>
              <a:rPr kumimoji="1" lang="en-US" altLang="ja-JP" sz="900" dirty="0">
                <a:latin typeface="+mn-lt"/>
                <a:cs typeface="+mn-cs"/>
              </a:rPr>
              <a:t>LiDAR</a:t>
            </a:r>
            <a:r>
              <a:rPr kumimoji="1" lang="ja-JP" altLang="en-US" sz="900">
                <a:latin typeface="+mn-lt"/>
                <a:cs typeface="+mn-cs"/>
              </a:rPr>
              <a:t>からのデータが受信できない場合、自動的にハードブレーキがかかり停車する</a:t>
            </a:r>
            <a:endParaRPr kumimoji="1" lang="en-US" altLang="ja-JP" sz="900" dirty="0">
              <a:latin typeface="+mn-lt"/>
              <a:cs typeface="+mn-cs"/>
            </a:endParaRPr>
          </a:p>
        </p:txBody>
      </p:sp>
      <p:sp>
        <p:nvSpPr>
          <p:cNvPr id="52" name="正方形/長方形 51">
            <a:extLst>
              <a:ext uri="{FF2B5EF4-FFF2-40B4-BE49-F238E27FC236}">
                <a16:creationId xmlns:a16="http://schemas.microsoft.com/office/drawing/2014/main" id="{5CA0518F-26B9-1192-C52B-78974B132C43}"/>
              </a:ext>
            </a:extLst>
          </p:cNvPr>
          <p:cNvSpPr/>
          <p:nvPr/>
        </p:nvSpPr>
        <p:spPr bwMode="gray">
          <a:xfrm>
            <a:off x="3532185" y="4749907"/>
            <a:ext cx="1152000" cy="57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en-US" altLang="ja-JP" sz="900" dirty="0">
                <a:latin typeface="+mn-lt"/>
                <a:cs typeface="+mn-cs"/>
              </a:rPr>
              <a:t>GNSS</a:t>
            </a:r>
            <a:r>
              <a:rPr kumimoji="1" lang="ja-JP" altLang="en-US" sz="900">
                <a:latin typeface="+mn-lt"/>
                <a:cs typeface="+mn-cs"/>
              </a:rPr>
              <a:t>、</a:t>
            </a:r>
            <a:r>
              <a:rPr kumimoji="1" lang="en-US" altLang="ja-JP" sz="900" dirty="0">
                <a:latin typeface="+mn-lt"/>
                <a:cs typeface="+mn-cs"/>
              </a:rPr>
              <a:t>LiDAR</a:t>
            </a:r>
            <a:r>
              <a:rPr kumimoji="1" lang="ja-JP" altLang="en-US" sz="900">
                <a:latin typeface="+mn-lt"/>
                <a:cs typeface="+mn-cs"/>
              </a:rPr>
              <a:t>不具合時は、残る</a:t>
            </a:r>
            <a:r>
              <a:rPr kumimoji="1" lang="en-US" altLang="ja-JP" sz="900" dirty="0">
                <a:latin typeface="+mn-lt"/>
                <a:cs typeface="+mn-cs"/>
              </a:rPr>
              <a:t>2</a:t>
            </a:r>
            <a:r>
              <a:rPr kumimoji="1" lang="ja-JP" altLang="en-US" sz="900">
                <a:latin typeface="+mn-lt"/>
                <a:cs typeface="+mn-cs"/>
              </a:rPr>
              <a:t>系統で自己位置推定を行う</a:t>
            </a:r>
            <a:endParaRPr kumimoji="1" lang="en-US" altLang="ja-JP" sz="900" dirty="0">
              <a:latin typeface="+mn-lt"/>
              <a:cs typeface="+mn-cs"/>
            </a:endParaRPr>
          </a:p>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多様性</a:t>
            </a:r>
            <a:endParaRPr kumimoji="1" lang="en-US" altLang="ja-JP" sz="900" dirty="0">
              <a:latin typeface="+mn-lt"/>
              <a:cs typeface="+mn-cs"/>
            </a:endParaRPr>
          </a:p>
        </p:txBody>
      </p:sp>
      <p:sp>
        <p:nvSpPr>
          <p:cNvPr id="53" name="正方形/長方形 52">
            <a:extLst>
              <a:ext uri="{FF2B5EF4-FFF2-40B4-BE49-F238E27FC236}">
                <a16:creationId xmlns:a16="http://schemas.microsoft.com/office/drawing/2014/main" id="{70C166B0-60AB-3AE5-66DE-B0A3F0C1A361}"/>
              </a:ext>
            </a:extLst>
          </p:cNvPr>
          <p:cNvSpPr/>
          <p:nvPr/>
        </p:nvSpPr>
        <p:spPr bwMode="gray">
          <a:xfrm>
            <a:off x="3532185" y="5377952"/>
            <a:ext cx="1152000" cy="899934"/>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en-US" altLang="ja-JP" sz="900" dirty="0">
                <a:latin typeface="+mn-lt"/>
                <a:cs typeface="+mn-cs"/>
              </a:rPr>
              <a:t>GNSS</a:t>
            </a:r>
            <a:r>
              <a:rPr kumimoji="1" lang="ja-JP" altLang="en-US" sz="900">
                <a:latin typeface="+mn-lt"/>
                <a:cs typeface="+mn-cs"/>
              </a:rPr>
              <a:t>、</a:t>
            </a:r>
            <a:r>
              <a:rPr kumimoji="1" lang="en-US" altLang="ja-JP" sz="900" dirty="0">
                <a:latin typeface="+mn-lt"/>
                <a:cs typeface="+mn-cs"/>
              </a:rPr>
              <a:t>LiDAR</a:t>
            </a:r>
            <a:r>
              <a:rPr kumimoji="1" lang="ja-JP" altLang="en-US" sz="900">
                <a:latin typeface="+mn-lt"/>
                <a:cs typeface="+mn-cs"/>
              </a:rPr>
              <a:t>が共に</a:t>
            </a:r>
            <a:br>
              <a:rPr kumimoji="1" lang="en-US" altLang="ja-JP" sz="900" dirty="0">
                <a:latin typeface="+mn-lt"/>
                <a:cs typeface="+mn-cs"/>
              </a:rPr>
            </a:br>
            <a:r>
              <a:rPr kumimoji="1" lang="ja-JP" altLang="en-US" sz="900">
                <a:latin typeface="+mn-lt"/>
                <a:cs typeface="+mn-cs"/>
              </a:rPr>
              <a:t>不具合の場合、及びオフドメトリ不具合時は、自動的にハードブレーキがかかり停車する</a:t>
            </a:r>
            <a:endParaRPr kumimoji="1" lang="en-US" altLang="ja-JP" sz="900" dirty="0">
              <a:latin typeface="+mn-lt"/>
              <a:cs typeface="+mn-cs"/>
            </a:endParaRPr>
          </a:p>
        </p:txBody>
      </p:sp>
      <p:sp>
        <p:nvSpPr>
          <p:cNvPr id="54" name="正方形/長方形 53">
            <a:extLst>
              <a:ext uri="{FF2B5EF4-FFF2-40B4-BE49-F238E27FC236}">
                <a16:creationId xmlns:a16="http://schemas.microsoft.com/office/drawing/2014/main" id="{0AE198A8-92EE-CCBB-BDB9-1291230DC609}"/>
              </a:ext>
            </a:extLst>
          </p:cNvPr>
          <p:cNvSpPr/>
          <p:nvPr/>
        </p:nvSpPr>
        <p:spPr bwMode="gray">
          <a:xfrm>
            <a:off x="4719607" y="4749907"/>
            <a:ext cx="1152000" cy="57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冗長構成にはなっていない</a:t>
            </a:r>
            <a:endParaRPr kumimoji="1" lang="en-US" altLang="ja-JP" sz="900" dirty="0">
              <a:latin typeface="+mn-lt"/>
              <a:cs typeface="+mn-cs"/>
            </a:endParaRPr>
          </a:p>
        </p:txBody>
      </p:sp>
      <p:sp>
        <p:nvSpPr>
          <p:cNvPr id="55" name="正方形/長方形 54">
            <a:extLst>
              <a:ext uri="{FF2B5EF4-FFF2-40B4-BE49-F238E27FC236}">
                <a16:creationId xmlns:a16="http://schemas.microsoft.com/office/drawing/2014/main" id="{3ED2B853-6C02-5076-F190-EF7C64D47B47}"/>
              </a:ext>
            </a:extLst>
          </p:cNvPr>
          <p:cNvSpPr/>
          <p:nvPr/>
        </p:nvSpPr>
        <p:spPr bwMode="gray">
          <a:xfrm>
            <a:off x="4719607" y="5377952"/>
            <a:ext cx="1152000" cy="899934"/>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自動運行装置が故障した場合、スプリングブレーキにより緊急停車する</a:t>
            </a:r>
            <a:endParaRPr kumimoji="1" lang="en-US" altLang="ja-JP" sz="900" dirty="0">
              <a:latin typeface="+mn-lt"/>
              <a:cs typeface="+mn-cs"/>
            </a:endParaRPr>
          </a:p>
        </p:txBody>
      </p:sp>
      <p:sp>
        <p:nvSpPr>
          <p:cNvPr id="56" name="正方形/長方形 55">
            <a:extLst>
              <a:ext uri="{FF2B5EF4-FFF2-40B4-BE49-F238E27FC236}">
                <a16:creationId xmlns:a16="http://schemas.microsoft.com/office/drawing/2014/main" id="{7202480F-FD09-3891-11C1-CB222BE8A3D2}"/>
              </a:ext>
            </a:extLst>
          </p:cNvPr>
          <p:cNvSpPr/>
          <p:nvPr/>
        </p:nvSpPr>
        <p:spPr bwMode="gray">
          <a:xfrm>
            <a:off x="5907030" y="4749907"/>
            <a:ext cx="1152000" cy="57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いずれかが故障した</a:t>
            </a:r>
            <a:br>
              <a:rPr kumimoji="1" lang="en-US" altLang="ja-JP" sz="900" dirty="0">
                <a:latin typeface="+mn-lt"/>
                <a:cs typeface="+mn-cs"/>
              </a:rPr>
            </a:br>
            <a:r>
              <a:rPr kumimoji="1" lang="ja-JP" altLang="en-US" sz="900">
                <a:latin typeface="+mn-lt"/>
                <a:cs typeface="+mn-cs"/>
              </a:rPr>
              <a:t>場合でも、残るブレーキで減速・停車が可能</a:t>
            </a:r>
            <a:endParaRPr kumimoji="1" lang="en-US" altLang="ja-JP" sz="900" dirty="0">
              <a:latin typeface="+mn-lt"/>
              <a:cs typeface="+mn-cs"/>
            </a:endParaRPr>
          </a:p>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並列冗長、多様性</a:t>
            </a:r>
            <a:endParaRPr kumimoji="1" lang="en-US" altLang="ja-JP" sz="900" dirty="0">
              <a:latin typeface="+mn-lt"/>
              <a:cs typeface="+mn-cs"/>
            </a:endParaRPr>
          </a:p>
        </p:txBody>
      </p:sp>
      <p:sp>
        <p:nvSpPr>
          <p:cNvPr id="57" name="正方形/長方形 56">
            <a:extLst>
              <a:ext uri="{FF2B5EF4-FFF2-40B4-BE49-F238E27FC236}">
                <a16:creationId xmlns:a16="http://schemas.microsoft.com/office/drawing/2014/main" id="{04B3477D-5EB0-143E-2173-CCC6844292C3}"/>
              </a:ext>
            </a:extLst>
          </p:cNvPr>
          <p:cNvSpPr/>
          <p:nvPr/>
        </p:nvSpPr>
        <p:spPr bwMode="gray">
          <a:xfrm>
            <a:off x="5907030" y="5377952"/>
            <a:ext cx="1152000" cy="899934"/>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endParaRPr kumimoji="1" lang="en-US" altLang="ja-JP" sz="900" dirty="0">
              <a:latin typeface="+mn-lt"/>
              <a:cs typeface="+mn-cs"/>
            </a:endParaRPr>
          </a:p>
        </p:txBody>
      </p:sp>
      <p:sp>
        <p:nvSpPr>
          <p:cNvPr id="58" name="正方形/長方形 57">
            <a:extLst>
              <a:ext uri="{FF2B5EF4-FFF2-40B4-BE49-F238E27FC236}">
                <a16:creationId xmlns:a16="http://schemas.microsoft.com/office/drawing/2014/main" id="{C82DCDFF-E95E-FBAC-9FDD-5B5C18AB2787}"/>
              </a:ext>
            </a:extLst>
          </p:cNvPr>
          <p:cNvSpPr/>
          <p:nvPr/>
        </p:nvSpPr>
        <p:spPr bwMode="gray">
          <a:xfrm>
            <a:off x="7094451" y="4749907"/>
            <a:ext cx="1152000" cy="57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冗長構成にはなっていない</a:t>
            </a:r>
            <a:endParaRPr kumimoji="1" lang="en-US" altLang="ja-JP" sz="900" dirty="0">
              <a:latin typeface="+mn-lt"/>
              <a:cs typeface="+mn-cs"/>
            </a:endParaRPr>
          </a:p>
        </p:txBody>
      </p:sp>
      <p:sp>
        <p:nvSpPr>
          <p:cNvPr id="59" name="正方形/長方形 58">
            <a:extLst>
              <a:ext uri="{FF2B5EF4-FFF2-40B4-BE49-F238E27FC236}">
                <a16:creationId xmlns:a16="http://schemas.microsoft.com/office/drawing/2014/main" id="{BDA07605-C0CB-E5D9-3A79-F316EEC27AB4}"/>
              </a:ext>
            </a:extLst>
          </p:cNvPr>
          <p:cNvSpPr/>
          <p:nvPr/>
        </p:nvSpPr>
        <p:spPr bwMode="gray">
          <a:xfrm>
            <a:off x="7094451" y="5377952"/>
            <a:ext cx="1152000" cy="899934"/>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ステアリング装置が</a:t>
            </a:r>
            <a:br>
              <a:rPr kumimoji="1" lang="en-US" altLang="ja-JP" sz="900" dirty="0">
                <a:latin typeface="+mn-lt"/>
                <a:cs typeface="+mn-cs"/>
              </a:rPr>
            </a:br>
            <a:r>
              <a:rPr kumimoji="1" lang="ja-JP" altLang="en-US" sz="900">
                <a:latin typeface="+mn-lt"/>
                <a:cs typeface="+mn-cs"/>
              </a:rPr>
              <a:t>故障した場合、自動的にハードブレーキが</a:t>
            </a:r>
            <a:br>
              <a:rPr kumimoji="1" lang="en-US" altLang="ja-JP" sz="900" dirty="0">
                <a:latin typeface="+mn-lt"/>
                <a:cs typeface="+mn-cs"/>
              </a:rPr>
            </a:br>
            <a:r>
              <a:rPr kumimoji="1" lang="ja-JP" altLang="en-US" sz="900">
                <a:latin typeface="+mn-lt"/>
                <a:cs typeface="+mn-cs"/>
              </a:rPr>
              <a:t>かかり停車する</a:t>
            </a:r>
            <a:endParaRPr kumimoji="1" lang="en-US" altLang="ja-JP" sz="900" dirty="0">
              <a:latin typeface="+mn-lt"/>
              <a:cs typeface="+mn-cs"/>
            </a:endParaRPr>
          </a:p>
        </p:txBody>
      </p:sp>
      <p:sp>
        <p:nvSpPr>
          <p:cNvPr id="60" name="正方形/長方形 59">
            <a:extLst>
              <a:ext uri="{FF2B5EF4-FFF2-40B4-BE49-F238E27FC236}">
                <a16:creationId xmlns:a16="http://schemas.microsoft.com/office/drawing/2014/main" id="{6E2CE0AA-1782-EC40-AA7A-E3DFF3C6CCD3}"/>
              </a:ext>
            </a:extLst>
          </p:cNvPr>
          <p:cNvSpPr/>
          <p:nvPr/>
        </p:nvSpPr>
        <p:spPr bwMode="gray">
          <a:xfrm>
            <a:off x="8281873" y="4749907"/>
            <a:ext cx="1152000" cy="576000"/>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冗長構成にはなっていない</a:t>
            </a:r>
            <a:endParaRPr kumimoji="1" lang="en-US" altLang="ja-JP" sz="900" dirty="0">
              <a:latin typeface="+mn-lt"/>
              <a:cs typeface="+mn-cs"/>
            </a:endParaRPr>
          </a:p>
        </p:txBody>
      </p:sp>
      <p:sp>
        <p:nvSpPr>
          <p:cNvPr id="61" name="正方形/長方形 60">
            <a:extLst>
              <a:ext uri="{FF2B5EF4-FFF2-40B4-BE49-F238E27FC236}">
                <a16:creationId xmlns:a16="http://schemas.microsoft.com/office/drawing/2014/main" id="{521BE7D7-0253-0119-EA23-165A2C94F495}"/>
              </a:ext>
            </a:extLst>
          </p:cNvPr>
          <p:cNvSpPr/>
          <p:nvPr/>
        </p:nvSpPr>
        <p:spPr bwMode="gray">
          <a:xfrm>
            <a:off x="8281873" y="5377952"/>
            <a:ext cx="1152000" cy="899934"/>
          </a:xfrm>
          <a:prstGeom prst="rect">
            <a:avLst/>
          </a:prstGeom>
          <a:solidFill>
            <a:schemeClr val="bg1">
              <a:lumMod val="85000"/>
            </a:schemeClr>
          </a:solidFill>
          <a:ln w="12700" algn="ctr">
            <a:solidFill>
              <a:schemeClr val="tx2"/>
            </a:solidFill>
            <a:miter lim="800000"/>
            <a:headEnd/>
            <a:tailEnd/>
          </a:ln>
        </p:spPr>
        <p:txBody>
          <a:bodyPr rot="0" spcFirstLastPara="0" vertOverflow="overflow" horzOverflow="overflow" vert="horz" wrap="square" lIns="36000" tIns="0" rIns="0" bIns="0" numCol="1" spcCol="0" rtlCol="0" fromWordArt="0" anchor="ctr" anchorCtr="0" forceAA="0" compatLnSpc="1">
            <a:prstTxWarp prst="textNoShape">
              <a:avLst/>
            </a:prstTxWarp>
            <a:noAutofit/>
          </a:bodyPr>
          <a:lstStyle/>
          <a:p>
            <a:pPr marL="88900" marR="0" indent="-88900" defTabSz="990564" rtl="0" eaLnBrk="1" fontAlgn="auto" latinLnBrk="0" hangingPunct="1">
              <a:lnSpc>
                <a:spcPct val="100000"/>
              </a:lnSpc>
              <a:spcBef>
                <a:spcPts val="0"/>
              </a:spcBef>
              <a:spcAft>
                <a:spcPts val="0"/>
              </a:spcAft>
              <a:buClrTx/>
              <a:buSzPct val="100000"/>
              <a:buFont typeface="Arial" panose="020B0604020202020204" pitchFamily="34" charset="0"/>
              <a:buChar char="•"/>
              <a:tabLst/>
            </a:pPr>
            <a:r>
              <a:rPr kumimoji="1" lang="ja-JP" altLang="en-US" sz="900">
                <a:latin typeface="+mn-lt"/>
                <a:cs typeface="+mn-cs"/>
              </a:rPr>
              <a:t>バッテリーが落ちた場合、スプリングブレーキにより緊急停車する</a:t>
            </a:r>
            <a:endParaRPr kumimoji="1" lang="en-US" altLang="ja-JP" sz="900" dirty="0">
              <a:latin typeface="+mn-lt"/>
              <a:cs typeface="+mn-cs"/>
            </a:endParaRPr>
          </a:p>
        </p:txBody>
      </p:sp>
      <p:sp>
        <p:nvSpPr>
          <p:cNvPr id="9" name="正方形/長方形 8">
            <a:extLst>
              <a:ext uri="{FF2B5EF4-FFF2-40B4-BE49-F238E27FC236}">
                <a16:creationId xmlns:a16="http://schemas.microsoft.com/office/drawing/2014/main" id="{E9F81791-FD46-2BB0-E172-8B2B8014B031}"/>
              </a:ext>
            </a:extLst>
          </p:cNvPr>
          <p:cNvSpPr/>
          <p:nvPr/>
        </p:nvSpPr>
        <p:spPr bwMode="gray">
          <a:xfrm>
            <a:off x="1435323" y="1437675"/>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長距離</a:t>
            </a:r>
            <a:r>
              <a:rPr kumimoji="1" lang="en-US" altLang="ja-JP" sz="1100" dirty="0">
                <a:solidFill>
                  <a:prstClr val="black"/>
                </a:solidFill>
                <a:latin typeface="+mn-lt"/>
                <a:cs typeface="+mn-cs"/>
              </a:rPr>
              <a:t>LiDAR</a:t>
            </a:r>
            <a:endParaRPr kumimoji="1" lang="ja-JP" altLang="en-US" sz="1100">
              <a:solidFill>
                <a:prstClr val="black"/>
              </a:solidFill>
              <a:latin typeface="+mn-lt"/>
              <a:cs typeface="+mn-cs"/>
            </a:endParaRPr>
          </a:p>
        </p:txBody>
      </p:sp>
      <p:sp>
        <p:nvSpPr>
          <p:cNvPr id="24" name="正方形/長方形 23">
            <a:extLst>
              <a:ext uri="{FF2B5EF4-FFF2-40B4-BE49-F238E27FC236}">
                <a16:creationId xmlns:a16="http://schemas.microsoft.com/office/drawing/2014/main" id="{660B1B5F-B311-8EC3-F6DD-54C35C3392CC}"/>
              </a:ext>
            </a:extLst>
          </p:cNvPr>
          <p:cNvSpPr/>
          <p:nvPr/>
        </p:nvSpPr>
        <p:spPr bwMode="gray">
          <a:xfrm>
            <a:off x="1435323" y="1823951"/>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近距離</a:t>
            </a:r>
            <a:r>
              <a:rPr kumimoji="1" lang="en-US" altLang="ja-JP" sz="1100" dirty="0">
                <a:solidFill>
                  <a:prstClr val="black"/>
                </a:solidFill>
                <a:latin typeface="+mn-lt"/>
                <a:cs typeface="+mn-cs"/>
              </a:rPr>
              <a:t>LiDAR</a:t>
            </a:r>
            <a:endParaRPr kumimoji="1" lang="ja-JP" altLang="en-US" sz="1100">
              <a:solidFill>
                <a:prstClr val="black"/>
              </a:solidFill>
              <a:latin typeface="+mn-lt"/>
              <a:cs typeface="+mn-cs"/>
            </a:endParaRPr>
          </a:p>
        </p:txBody>
      </p:sp>
      <p:sp>
        <p:nvSpPr>
          <p:cNvPr id="26" name="正方形/長方形 25">
            <a:extLst>
              <a:ext uri="{FF2B5EF4-FFF2-40B4-BE49-F238E27FC236}">
                <a16:creationId xmlns:a16="http://schemas.microsoft.com/office/drawing/2014/main" id="{EE676C72-6616-3450-E906-C949F356A3B4}"/>
              </a:ext>
            </a:extLst>
          </p:cNvPr>
          <p:cNvSpPr/>
          <p:nvPr/>
        </p:nvSpPr>
        <p:spPr bwMode="gray">
          <a:xfrm>
            <a:off x="1435323" y="2210227"/>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100" dirty="0">
                <a:solidFill>
                  <a:prstClr val="black"/>
                </a:solidFill>
                <a:latin typeface="+mn-lt"/>
                <a:cs typeface="+mn-cs"/>
              </a:rPr>
              <a:t>Camera</a:t>
            </a:r>
            <a:endParaRPr kumimoji="1" lang="ja-JP" altLang="en-US" sz="1100">
              <a:solidFill>
                <a:prstClr val="black"/>
              </a:solidFill>
              <a:latin typeface="+mn-lt"/>
              <a:cs typeface="+mn-cs"/>
            </a:endParaRPr>
          </a:p>
        </p:txBody>
      </p:sp>
      <p:sp>
        <p:nvSpPr>
          <p:cNvPr id="27" name="正方形/長方形 26">
            <a:extLst>
              <a:ext uri="{FF2B5EF4-FFF2-40B4-BE49-F238E27FC236}">
                <a16:creationId xmlns:a16="http://schemas.microsoft.com/office/drawing/2014/main" id="{CB7271EF-5F3C-6C18-475B-905480B3DC49}"/>
              </a:ext>
            </a:extLst>
          </p:cNvPr>
          <p:cNvSpPr/>
          <p:nvPr/>
        </p:nvSpPr>
        <p:spPr bwMode="gray">
          <a:xfrm>
            <a:off x="1435323" y="3068124"/>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100" dirty="0">
                <a:solidFill>
                  <a:prstClr val="black"/>
                </a:solidFill>
                <a:latin typeface="+mn-lt"/>
                <a:cs typeface="+mn-cs"/>
              </a:rPr>
              <a:t>IMU</a:t>
            </a:r>
            <a:endParaRPr kumimoji="1" lang="ja-JP" altLang="en-US" sz="1100">
              <a:solidFill>
                <a:prstClr val="black"/>
              </a:solidFill>
              <a:latin typeface="+mn-lt"/>
              <a:cs typeface="+mn-cs"/>
            </a:endParaRPr>
          </a:p>
        </p:txBody>
      </p:sp>
      <p:sp>
        <p:nvSpPr>
          <p:cNvPr id="33" name="正方形/長方形 32">
            <a:extLst>
              <a:ext uri="{FF2B5EF4-FFF2-40B4-BE49-F238E27FC236}">
                <a16:creationId xmlns:a16="http://schemas.microsoft.com/office/drawing/2014/main" id="{1ADA4455-028E-2394-FF03-4B75F868D65B}"/>
              </a:ext>
            </a:extLst>
          </p:cNvPr>
          <p:cNvSpPr/>
          <p:nvPr/>
        </p:nvSpPr>
        <p:spPr bwMode="gray">
          <a:xfrm>
            <a:off x="1435323" y="3469763"/>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GNSS</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39" name="楕円 38">
            <a:extLst>
              <a:ext uri="{FF2B5EF4-FFF2-40B4-BE49-F238E27FC236}">
                <a16:creationId xmlns:a16="http://schemas.microsoft.com/office/drawing/2014/main" id="{0DC29F61-2F14-17B2-5384-D7C3AF4FDE11}"/>
              </a:ext>
            </a:extLst>
          </p:cNvPr>
          <p:cNvSpPr/>
          <p:nvPr/>
        </p:nvSpPr>
        <p:spPr bwMode="gray">
          <a:xfrm>
            <a:off x="1891812" y="2603744"/>
            <a:ext cx="53010" cy="53010"/>
          </a:xfrm>
          <a:prstGeom prst="ellipse">
            <a:avLst/>
          </a:prstGeom>
          <a:solidFill>
            <a:schemeClr val="tx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0" name="楕円 39">
            <a:extLst>
              <a:ext uri="{FF2B5EF4-FFF2-40B4-BE49-F238E27FC236}">
                <a16:creationId xmlns:a16="http://schemas.microsoft.com/office/drawing/2014/main" id="{87437ED2-7C1B-98FD-C518-09A1BFB86F30}"/>
              </a:ext>
            </a:extLst>
          </p:cNvPr>
          <p:cNvSpPr/>
          <p:nvPr/>
        </p:nvSpPr>
        <p:spPr bwMode="gray">
          <a:xfrm>
            <a:off x="1891812" y="2758537"/>
            <a:ext cx="53010" cy="53010"/>
          </a:xfrm>
          <a:prstGeom prst="ellipse">
            <a:avLst/>
          </a:prstGeom>
          <a:solidFill>
            <a:schemeClr val="tx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4" name="楕円 43">
            <a:extLst>
              <a:ext uri="{FF2B5EF4-FFF2-40B4-BE49-F238E27FC236}">
                <a16:creationId xmlns:a16="http://schemas.microsoft.com/office/drawing/2014/main" id="{357A3977-1906-DE66-0955-5B337AEF6095}"/>
              </a:ext>
            </a:extLst>
          </p:cNvPr>
          <p:cNvSpPr/>
          <p:nvPr/>
        </p:nvSpPr>
        <p:spPr bwMode="gray">
          <a:xfrm>
            <a:off x="1891812" y="2913330"/>
            <a:ext cx="53010" cy="53010"/>
          </a:xfrm>
          <a:prstGeom prst="ellipse">
            <a:avLst/>
          </a:prstGeom>
          <a:solidFill>
            <a:schemeClr val="tx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48" name="正方形/長方形 47">
            <a:extLst>
              <a:ext uri="{FF2B5EF4-FFF2-40B4-BE49-F238E27FC236}">
                <a16:creationId xmlns:a16="http://schemas.microsoft.com/office/drawing/2014/main" id="{875320ED-F59E-D9B5-FEC1-4E525F851819}"/>
              </a:ext>
            </a:extLst>
          </p:cNvPr>
          <p:cNvSpPr/>
          <p:nvPr/>
        </p:nvSpPr>
        <p:spPr bwMode="gray">
          <a:xfrm>
            <a:off x="2840980" y="1818497"/>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自動運転</a:t>
            </a:r>
            <a:endParaRPr kumimoji="1" lang="en-US" altLang="ja-JP" sz="1100" dirty="0">
              <a:solidFill>
                <a:prstClr val="black"/>
              </a:solidFill>
              <a:latin typeface="+mn-lt"/>
              <a:cs typeface="+mn-cs"/>
            </a:endParaRPr>
          </a:p>
          <a:p>
            <a:pPr algn="ctr" defTabSz="990564" fontAlgn="auto">
              <a:spcBef>
                <a:spcPts val="0"/>
              </a:spcBef>
              <a:spcAft>
                <a:spcPts val="0"/>
              </a:spcAft>
              <a:buSzPct val="100000"/>
            </a:pPr>
            <a:r>
              <a:rPr kumimoji="1" lang="ja-JP" altLang="en-US" sz="1100">
                <a:solidFill>
                  <a:prstClr val="black"/>
                </a:solidFill>
                <a:latin typeface="+mn-lt"/>
                <a:cs typeface="+mn-cs"/>
              </a:rPr>
              <a:t>制御装置</a:t>
            </a:r>
            <a:endParaRPr kumimoji="1" lang="en-US" altLang="ja-JP" sz="1100" dirty="0">
              <a:solidFill>
                <a:prstClr val="black"/>
              </a:solidFill>
              <a:latin typeface="+mn-lt"/>
              <a:cs typeface="+mn-cs"/>
            </a:endParaRPr>
          </a:p>
        </p:txBody>
      </p:sp>
      <p:sp>
        <p:nvSpPr>
          <p:cNvPr id="49" name="正方形/長方形 48">
            <a:extLst>
              <a:ext uri="{FF2B5EF4-FFF2-40B4-BE49-F238E27FC236}">
                <a16:creationId xmlns:a16="http://schemas.microsoft.com/office/drawing/2014/main" id="{AD19C3A7-A7F7-03FB-4AD3-1664C0C4F110}"/>
              </a:ext>
            </a:extLst>
          </p:cNvPr>
          <p:cNvSpPr/>
          <p:nvPr/>
        </p:nvSpPr>
        <p:spPr bwMode="gray">
          <a:xfrm>
            <a:off x="4246637" y="1818497"/>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車両</a:t>
            </a:r>
            <a:r>
              <a:rPr kumimoji="1" lang="en-US" altLang="ja-JP" sz="1100" dirty="0">
                <a:solidFill>
                  <a:prstClr val="black"/>
                </a:solidFill>
                <a:latin typeface="+mn-lt"/>
                <a:cs typeface="+mn-cs"/>
              </a:rPr>
              <a:t>ECU</a:t>
            </a:r>
          </a:p>
        </p:txBody>
      </p:sp>
      <p:cxnSp>
        <p:nvCxnSpPr>
          <p:cNvPr id="64" name="コネクタ: カギ線 63">
            <a:extLst>
              <a:ext uri="{FF2B5EF4-FFF2-40B4-BE49-F238E27FC236}">
                <a16:creationId xmlns:a16="http://schemas.microsoft.com/office/drawing/2014/main" id="{F6C6B55B-8EF4-53B4-834A-B53DCF7466C3}"/>
              </a:ext>
            </a:extLst>
          </p:cNvPr>
          <p:cNvCxnSpPr>
            <a:endCxn id="48" idx="1"/>
          </p:cNvCxnSpPr>
          <p:nvPr/>
        </p:nvCxnSpPr>
        <p:spPr bwMode="gray">
          <a:xfrm>
            <a:off x="2401312" y="1637950"/>
            <a:ext cx="439668" cy="326414"/>
          </a:xfrm>
          <a:prstGeom prst="bentConnector3">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コネクタ: カギ線 64">
            <a:extLst>
              <a:ext uri="{FF2B5EF4-FFF2-40B4-BE49-F238E27FC236}">
                <a16:creationId xmlns:a16="http://schemas.microsoft.com/office/drawing/2014/main" id="{7672BC47-20EF-E5A5-9A0B-99C3FA47305D}"/>
              </a:ext>
            </a:extLst>
          </p:cNvPr>
          <p:cNvCxnSpPr>
            <a:cxnSpLocks/>
            <a:stCxn id="26" idx="3"/>
            <a:endCxn id="48" idx="1"/>
          </p:cNvCxnSpPr>
          <p:nvPr/>
        </p:nvCxnSpPr>
        <p:spPr bwMode="gray">
          <a:xfrm flipV="1">
            <a:off x="2401312" y="1964364"/>
            <a:ext cx="439668" cy="391730"/>
          </a:xfrm>
          <a:prstGeom prst="bentConnector3">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コネクタ: カギ線 67">
            <a:extLst>
              <a:ext uri="{FF2B5EF4-FFF2-40B4-BE49-F238E27FC236}">
                <a16:creationId xmlns:a16="http://schemas.microsoft.com/office/drawing/2014/main" id="{1C87C8AD-86A4-C85F-55A1-594C6E274020}"/>
              </a:ext>
            </a:extLst>
          </p:cNvPr>
          <p:cNvCxnSpPr>
            <a:cxnSpLocks/>
            <a:stCxn id="27" idx="3"/>
            <a:endCxn id="48" idx="1"/>
          </p:cNvCxnSpPr>
          <p:nvPr/>
        </p:nvCxnSpPr>
        <p:spPr bwMode="gray">
          <a:xfrm flipV="1">
            <a:off x="2401312" y="1964364"/>
            <a:ext cx="439668" cy="1249627"/>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コネクタ: カギ線 70">
            <a:extLst>
              <a:ext uri="{FF2B5EF4-FFF2-40B4-BE49-F238E27FC236}">
                <a16:creationId xmlns:a16="http://schemas.microsoft.com/office/drawing/2014/main" id="{9F4512F7-A7CC-2E6A-1186-44B37B780B96}"/>
              </a:ext>
            </a:extLst>
          </p:cNvPr>
          <p:cNvCxnSpPr>
            <a:cxnSpLocks/>
            <a:stCxn id="33" idx="3"/>
            <a:endCxn id="48" idx="1"/>
          </p:cNvCxnSpPr>
          <p:nvPr/>
        </p:nvCxnSpPr>
        <p:spPr bwMode="gray">
          <a:xfrm flipV="1">
            <a:off x="2401312" y="1964364"/>
            <a:ext cx="439668" cy="1651266"/>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AE38E958-9E75-B7FF-C153-1B89BD3F6F3A}"/>
              </a:ext>
            </a:extLst>
          </p:cNvPr>
          <p:cNvCxnSpPr>
            <a:cxnSpLocks/>
            <a:stCxn id="24" idx="3"/>
            <a:endCxn id="48" idx="1"/>
          </p:cNvCxnSpPr>
          <p:nvPr/>
        </p:nvCxnSpPr>
        <p:spPr bwMode="gray">
          <a:xfrm flipV="1">
            <a:off x="2401312" y="1964364"/>
            <a:ext cx="439668" cy="54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7889EE65-6745-810B-4A2F-84FDEB2B2ABB}"/>
              </a:ext>
            </a:extLst>
          </p:cNvPr>
          <p:cNvCxnSpPr>
            <a:cxnSpLocks/>
            <a:stCxn id="48" idx="3"/>
            <a:endCxn id="49" idx="1"/>
          </p:cNvCxnSpPr>
          <p:nvPr/>
        </p:nvCxnSpPr>
        <p:spPr bwMode="gray">
          <a:xfrm>
            <a:off x="3806969" y="1964364"/>
            <a:ext cx="43966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3" name="正方形/長方形 82">
            <a:extLst>
              <a:ext uri="{FF2B5EF4-FFF2-40B4-BE49-F238E27FC236}">
                <a16:creationId xmlns:a16="http://schemas.microsoft.com/office/drawing/2014/main" id="{4FE7D85D-939F-7800-299C-D485240447B1}"/>
              </a:ext>
            </a:extLst>
          </p:cNvPr>
          <p:cNvSpPr/>
          <p:nvPr/>
        </p:nvSpPr>
        <p:spPr bwMode="gray">
          <a:xfrm>
            <a:off x="5652294" y="1437675"/>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メインブレーキ</a:t>
            </a:r>
            <a:endParaRPr kumimoji="1" lang="en-US" altLang="ja-JP" sz="1100" dirty="0">
              <a:solidFill>
                <a:prstClr val="black"/>
              </a:solidFill>
              <a:latin typeface="+mn-lt"/>
              <a:cs typeface="+mn-cs"/>
            </a:endParaRPr>
          </a:p>
          <a:p>
            <a:pPr algn="ctr" defTabSz="990564" fontAlgn="auto">
              <a:spcBef>
                <a:spcPts val="0"/>
              </a:spcBef>
              <a:spcAft>
                <a:spcPts val="0"/>
              </a:spcAft>
              <a:buSzPct val="100000"/>
            </a:pPr>
            <a:r>
              <a:rPr kumimoji="1" lang="ja-JP" altLang="en-US" sz="1100">
                <a:solidFill>
                  <a:prstClr val="black"/>
                </a:solidFill>
                <a:latin typeface="+mn-lt"/>
                <a:cs typeface="+mn-cs"/>
              </a:rPr>
              <a:t>ユニット</a:t>
            </a:r>
            <a:endParaRPr kumimoji="1" lang="en-US" altLang="ja-JP" sz="1100" dirty="0">
              <a:solidFill>
                <a:prstClr val="black"/>
              </a:solidFill>
              <a:latin typeface="+mn-lt"/>
              <a:cs typeface="+mn-cs"/>
            </a:endParaRPr>
          </a:p>
        </p:txBody>
      </p:sp>
      <p:sp>
        <p:nvSpPr>
          <p:cNvPr id="84" name="正方形/長方形 83">
            <a:extLst>
              <a:ext uri="{FF2B5EF4-FFF2-40B4-BE49-F238E27FC236}">
                <a16:creationId xmlns:a16="http://schemas.microsoft.com/office/drawing/2014/main" id="{C56520A5-87A0-1013-99CD-D1740CE65B52}"/>
              </a:ext>
            </a:extLst>
          </p:cNvPr>
          <p:cNvSpPr/>
          <p:nvPr/>
        </p:nvSpPr>
        <p:spPr bwMode="gray">
          <a:xfrm>
            <a:off x="5652294" y="1818497"/>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サブブレーキ</a:t>
            </a:r>
            <a:endParaRPr kumimoji="1" lang="en-US" altLang="ja-JP" sz="1100" dirty="0">
              <a:solidFill>
                <a:prstClr val="black"/>
              </a:solidFill>
              <a:latin typeface="+mn-lt"/>
              <a:cs typeface="+mn-cs"/>
            </a:endParaRPr>
          </a:p>
          <a:p>
            <a:pPr algn="ctr" defTabSz="990564" fontAlgn="auto">
              <a:spcBef>
                <a:spcPts val="0"/>
              </a:spcBef>
              <a:spcAft>
                <a:spcPts val="0"/>
              </a:spcAft>
              <a:buSzPct val="100000"/>
            </a:pPr>
            <a:r>
              <a:rPr kumimoji="1" lang="ja-JP" altLang="en-US" sz="1100">
                <a:solidFill>
                  <a:prstClr val="black"/>
                </a:solidFill>
                <a:latin typeface="+mn-lt"/>
                <a:cs typeface="+mn-cs"/>
              </a:rPr>
              <a:t>ユニット</a:t>
            </a:r>
            <a:endParaRPr kumimoji="1" lang="en-US" altLang="ja-JP" sz="1100" dirty="0">
              <a:solidFill>
                <a:prstClr val="black"/>
              </a:solidFill>
              <a:latin typeface="+mn-lt"/>
              <a:cs typeface="+mn-cs"/>
            </a:endParaRPr>
          </a:p>
        </p:txBody>
      </p:sp>
      <p:sp>
        <p:nvSpPr>
          <p:cNvPr id="85" name="正方形/長方形 84">
            <a:extLst>
              <a:ext uri="{FF2B5EF4-FFF2-40B4-BE49-F238E27FC236}">
                <a16:creationId xmlns:a16="http://schemas.microsoft.com/office/drawing/2014/main" id="{4580A338-6F16-E94D-9DE5-62537BBF8B86}"/>
              </a:ext>
            </a:extLst>
          </p:cNvPr>
          <p:cNvSpPr/>
          <p:nvPr/>
        </p:nvSpPr>
        <p:spPr bwMode="gray">
          <a:xfrm>
            <a:off x="7057951" y="1437675"/>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100" dirty="0">
                <a:solidFill>
                  <a:prstClr val="black"/>
                </a:solidFill>
                <a:latin typeface="+mn-lt"/>
                <a:cs typeface="+mn-cs"/>
              </a:rPr>
              <a:t>RF</a:t>
            </a:r>
            <a:r>
              <a:rPr kumimoji="1" lang="ja-JP" altLang="en-US" sz="1100">
                <a:solidFill>
                  <a:prstClr val="black"/>
                </a:solidFill>
                <a:latin typeface="+mn-lt"/>
                <a:cs typeface="+mn-cs"/>
              </a:rPr>
              <a:t>ブレーキ</a:t>
            </a:r>
            <a:endParaRPr kumimoji="1" lang="en-US" altLang="ja-JP" sz="1100" dirty="0">
              <a:solidFill>
                <a:prstClr val="black"/>
              </a:solidFill>
              <a:latin typeface="+mn-lt"/>
              <a:cs typeface="+mn-cs"/>
            </a:endParaRPr>
          </a:p>
        </p:txBody>
      </p:sp>
      <p:sp>
        <p:nvSpPr>
          <p:cNvPr id="86" name="正方形/長方形 85">
            <a:extLst>
              <a:ext uri="{FF2B5EF4-FFF2-40B4-BE49-F238E27FC236}">
                <a16:creationId xmlns:a16="http://schemas.microsoft.com/office/drawing/2014/main" id="{BE118909-7EA3-682D-7EFA-FF4893B325E1}"/>
              </a:ext>
            </a:extLst>
          </p:cNvPr>
          <p:cNvSpPr/>
          <p:nvPr/>
        </p:nvSpPr>
        <p:spPr bwMode="gray">
          <a:xfrm>
            <a:off x="7057951" y="1818497"/>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100" dirty="0">
                <a:solidFill>
                  <a:prstClr val="black"/>
                </a:solidFill>
                <a:latin typeface="+mn-lt"/>
                <a:cs typeface="+mn-cs"/>
              </a:rPr>
              <a:t>LF</a:t>
            </a:r>
            <a:r>
              <a:rPr kumimoji="1" lang="ja-JP" altLang="en-US" sz="1100">
                <a:solidFill>
                  <a:prstClr val="black"/>
                </a:solidFill>
                <a:latin typeface="+mn-lt"/>
                <a:cs typeface="+mn-cs"/>
              </a:rPr>
              <a:t>ブレーキ</a:t>
            </a:r>
            <a:endParaRPr kumimoji="1" lang="en-US" altLang="ja-JP" sz="1100" dirty="0">
              <a:solidFill>
                <a:prstClr val="black"/>
              </a:solidFill>
              <a:latin typeface="+mn-lt"/>
              <a:cs typeface="+mn-cs"/>
            </a:endParaRPr>
          </a:p>
        </p:txBody>
      </p:sp>
      <p:sp>
        <p:nvSpPr>
          <p:cNvPr id="87" name="正方形/長方形 86">
            <a:extLst>
              <a:ext uri="{FF2B5EF4-FFF2-40B4-BE49-F238E27FC236}">
                <a16:creationId xmlns:a16="http://schemas.microsoft.com/office/drawing/2014/main" id="{881A5618-05C8-97C9-8982-2DA7009AA470}"/>
              </a:ext>
            </a:extLst>
          </p:cNvPr>
          <p:cNvSpPr/>
          <p:nvPr/>
        </p:nvSpPr>
        <p:spPr bwMode="gray">
          <a:xfrm>
            <a:off x="8463607" y="1437675"/>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100" dirty="0">
                <a:solidFill>
                  <a:prstClr val="black"/>
                </a:solidFill>
                <a:latin typeface="+mn-lt"/>
                <a:cs typeface="+mn-cs"/>
              </a:rPr>
              <a:t>LR</a:t>
            </a:r>
            <a:r>
              <a:rPr kumimoji="1" lang="ja-JP" altLang="en-US" sz="1100">
                <a:solidFill>
                  <a:prstClr val="black"/>
                </a:solidFill>
                <a:latin typeface="+mn-lt"/>
                <a:cs typeface="+mn-cs"/>
              </a:rPr>
              <a:t>ブレーキ</a:t>
            </a:r>
            <a:endParaRPr kumimoji="1" lang="en-US" altLang="ja-JP" sz="1100" dirty="0">
              <a:solidFill>
                <a:prstClr val="black"/>
              </a:solidFill>
              <a:latin typeface="+mn-lt"/>
              <a:cs typeface="+mn-cs"/>
            </a:endParaRPr>
          </a:p>
        </p:txBody>
      </p:sp>
      <p:sp>
        <p:nvSpPr>
          <p:cNvPr id="88" name="正方形/長方形 87">
            <a:extLst>
              <a:ext uri="{FF2B5EF4-FFF2-40B4-BE49-F238E27FC236}">
                <a16:creationId xmlns:a16="http://schemas.microsoft.com/office/drawing/2014/main" id="{653DFFB6-A79C-D57E-E03B-ADB95537FDD1}"/>
              </a:ext>
            </a:extLst>
          </p:cNvPr>
          <p:cNvSpPr/>
          <p:nvPr/>
        </p:nvSpPr>
        <p:spPr bwMode="gray">
          <a:xfrm>
            <a:off x="8463607" y="1818497"/>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100" dirty="0">
                <a:solidFill>
                  <a:prstClr val="black"/>
                </a:solidFill>
                <a:latin typeface="+mn-lt"/>
                <a:cs typeface="+mn-cs"/>
              </a:rPr>
              <a:t>RR</a:t>
            </a:r>
            <a:r>
              <a:rPr kumimoji="1" lang="ja-JP" altLang="en-US" sz="1100">
                <a:solidFill>
                  <a:prstClr val="black"/>
                </a:solidFill>
                <a:latin typeface="+mn-lt"/>
                <a:cs typeface="+mn-cs"/>
              </a:rPr>
              <a:t>ブレーキ</a:t>
            </a:r>
            <a:endParaRPr kumimoji="1" lang="en-US" altLang="ja-JP" sz="1100" dirty="0">
              <a:solidFill>
                <a:prstClr val="black"/>
              </a:solidFill>
              <a:latin typeface="+mn-lt"/>
              <a:cs typeface="+mn-cs"/>
            </a:endParaRPr>
          </a:p>
        </p:txBody>
      </p:sp>
      <p:sp>
        <p:nvSpPr>
          <p:cNvPr id="89" name="正方形/長方形 88">
            <a:extLst>
              <a:ext uri="{FF2B5EF4-FFF2-40B4-BE49-F238E27FC236}">
                <a16:creationId xmlns:a16="http://schemas.microsoft.com/office/drawing/2014/main" id="{899B6A05-87C4-F6C7-892F-1D6F88519F48}"/>
              </a:ext>
            </a:extLst>
          </p:cNvPr>
          <p:cNvSpPr/>
          <p:nvPr/>
        </p:nvSpPr>
        <p:spPr bwMode="gray">
          <a:xfrm>
            <a:off x="5652294" y="2217548"/>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強電リレー</a:t>
            </a:r>
            <a:endParaRPr kumimoji="1" lang="en-US" altLang="ja-JP" sz="1100" dirty="0">
              <a:solidFill>
                <a:prstClr val="black"/>
              </a:solidFill>
              <a:latin typeface="+mn-lt"/>
              <a:cs typeface="+mn-cs"/>
            </a:endParaRPr>
          </a:p>
        </p:txBody>
      </p:sp>
      <p:sp>
        <p:nvSpPr>
          <p:cNvPr id="90" name="正方形/長方形 89">
            <a:extLst>
              <a:ext uri="{FF2B5EF4-FFF2-40B4-BE49-F238E27FC236}">
                <a16:creationId xmlns:a16="http://schemas.microsoft.com/office/drawing/2014/main" id="{43EA3839-BDCD-03DF-DE58-65162587B8DD}"/>
              </a:ext>
            </a:extLst>
          </p:cNvPr>
          <p:cNvSpPr/>
          <p:nvPr/>
        </p:nvSpPr>
        <p:spPr bwMode="gray">
          <a:xfrm>
            <a:off x="7057951" y="2217548"/>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電動ブレーキ</a:t>
            </a:r>
            <a:endParaRPr kumimoji="1" lang="en-US" altLang="ja-JP" sz="1100" dirty="0">
              <a:solidFill>
                <a:prstClr val="black"/>
              </a:solidFill>
              <a:latin typeface="+mn-lt"/>
              <a:cs typeface="+mn-cs"/>
            </a:endParaRPr>
          </a:p>
        </p:txBody>
      </p:sp>
      <p:sp>
        <p:nvSpPr>
          <p:cNvPr id="91" name="正方形/長方形 90">
            <a:extLst>
              <a:ext uri="{FF2B5EF4-FFF2-40B4-BE49-F238E27FC236}">
                <a16:creationId xmlns:a16="http://schemas.microsoft.com/office/drawing/2014/main" id="{FCE2C243-2E4F-8E54-1FFA-72CE30DE2CC0}"/>
              </a:ext>
            </a:extLst>
          </p:cNvPr>
          <p:cNvSpPr/>
          <p:nvPr/>
        </p:nvSpPr>
        <p:spPr bwMode="gray">
          <a:xfrm>
            <a:off x="5652294" y="2627267"/>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パーキングブレーキアクチュエータ</a:t>
            </a:r>
            <a:endParaRPr kumimoji="1" lang="en-US" altLang="ja-JP" sz="1100" dirty="0">
              <a:solidFill>
                <a:prstClr val="black"/>
              </a:solidFill>
              <a:latin typeface="+mn-lt"/>
              <a:cs typeface="+mn-cs"/>
            </a:endParaRPr>
          </a:p>
        </p:txBody>
      </p:sp>
      <p:sp>
        <p:nvSpPr>
          <p:cNvPr id="93" name="正方形/長方形 92">
            <a:extLst>
              <a:ext uri="{FF2B5EF4-FFF2-40B4-BE49-F238E27FC236}">
                <a16:creationId xmlns:a16="http://schemas.microsoft.com/office/drawing/2014/main" id="{9293BA0F-2504-E872-85B9-20A52883B254}"/>
              </a:ext>
            </a:extLst>
          </p:cNvPr>
          <p:cNvSpPr/>
          <p:nvPr/>
        </p:nvSpPr>
        <p:spPr bwMode="gray">
          <a:xfrm>
            <a:off x="5652294" y="3068124"/>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駆動モータ</a:t>
            </a:r>
            <a:endParaRPr kumimoji="1" lang="en-US" altLang="ja-JP" sz="1100" dirty="0">
              <a:solidFill>
                <a:prstClr val="black"/>
              </a:solidFill>
              <a:latin typeface="+mn-lt"/>
              <a:cs typeface="+mn-cs"/>
            </a:endParaRPr>
          </a:p>
        </p:txBody>
      </p:sp>
      <p:sp>
        <p:nvSpPr>
          <p:cNvPr id="94" name="正方形/長方形 93">
            <a:extLst>
              <a:ext uri="{FF2B5EF4-FFF2-40B4-BE49-F238E27FC236}">
                <a16:creationId xmlns:a16="http://schemas.microsoft.com/office/drawing/2014/main" id="{3AD67606-9379-E319-70BB-3ADC03D9F206}"/>
              </a:ext>
            </a:extLst>
          </p:cNvPr>
          <p:cNvSpPr/>
          <p:nvPr/>
        </p:nvSpPr>
        <p:spPr bwMode="gray">
          <a:xfrm>
            <a:off x="7057951" y="3068124"/>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後輪シャフト</a:t>
            </a:r>
            <a:endParaRPr kumimoji="1" lang="en-US" altLang="ja-JP" sz="1100" dirty="0">
              <a:solidFill>
                <a:prstClr val="black"/>
              </a:solidFill>
              <a:latin typeface="+mn-lt"/>
              <a:cs typeface="+mn-cs"/>
            </a:endParaRPr>
          </a:p>
        </p:txBody>
      </p:sp>
      <p:sp>
        <p:nvSpPr>
          <p:cNvPr id="95" name="正方形/長方形 94">
            <a:extLst>
              <a:ext uri="{FF2B5EF4-FFF2-40B4-BE49-F238E27FC236}">
                <a16:creationId xmlns:a16="http://schemas.microsoft.com/office/drawing/2014/main" id="{6690D2E0-2865-F85A-8564-F9BDD057A88A}"/>
              </a:ext>
            </a:extLst>
          </p:cNvPr>
          <p:cNvSpPr/>
          <p:nvPr/>
        </p:nvSpPr>
        <p:spPr bwMode="gray">
          <a:xfrm>
            <a:off x="5652294" y="3469763"/>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100" dirty="0">
                <a:solidFill>
                  <a:prstClr val="black"/>
                </a:solidFill>
                <a:latin typeface="+mn-lt"/>
                <a:cs typeface="+mn-cs"/>
              </a:rPr>
              <a:t>EPS</a:t>
            </a:r>
            <a:r>
              <a:rPr kumimoji="1" lang="ja-JP" altLang="en-US" sz="1100">
                <a:solidFill>
                  <a:prstClr val="black"/>
                </a:solidFill>
                <a:latin typeface="+mn-lt"/>
                <a:cs typeface="+mn-cs"/>
              </a:rPr>
              <a:t>ユニット</a:t>
            </a:r>
            <a:endParaRPr kumimoji="1" lang="en-US" altLang="ja-JP" sz="1100" dirty="0">
              <a:solidFill>
                <a:prstClr val="black"/>
              </a:solidFill>
              <a:latin typeface="+mn-lt"/>
              <a:cs typeface="+mn-cs"/>
            </a:endParaRPr>
          </a:p>
        </p:txBody>
      </p:sp>
      <p:sp>
        <p:nvSpPr>
          <p:cNvPr id="96" name="正方形/長方形 95">
            <a:extLst>
              <a:ext uri="{FF2B5EF4-FFF2-40B4-BE49-F238E27FC236}">
                <a16:creationId xmlns:a16="http://schemas.microsoft.com/office/drawing/2014/main" id="{82DBFB5E-683C-19E1-9BA9-C7E695656D4F}"/>
              </a:ext>
            </a:extLst>
          </p:cNvPr>
          <p:cNvSpPr/>
          <p:nvPr/>
        </p:nvSpPr>
        <p:spPr bwMode="gray">
          <a:xfrm>
            <a:off x="7057951" y="3469763"/>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100">
                <a:solidFill>
                  <a:prstClr val="black"/>
                </a:solidFill>
                <a:latin typeface="+mn-lt"/>
                <a:cs typeface="+mn-cs"/>
              </a:rPr>
              <a:t>ステアリング</a:t>
            </a:r>
            <a:endParaRPr kumimoji="1" lang="en-US" altLang="ja-JP" sz="1100" dirty="0">
              <a:solidFill>
                <a:prstClr val="black"/>
              </a:solidFill>
              <a:latin typeface="+mn-lt"/>
              <a:cs typeface="+mn-cs"/>
            </a:endParaRPr>
          </a:p>
          <a:p>
            <a:pPr algn="ctr" defTabSz="990564" fontAlgn="auto">
              <a:spcBef>
                <a:spcPts val="0"/>
              </a:spcBef>
              <a:spcAft>
                <a:spcPts val="0"/>
              </a:spcAft>
              <a:buSzPct val="100000"/>
            </a:pPr>
            <a:r>
              <a:rPr kumimoji="1" lang="ja-JP" altLang="en-US" sz="1100">
                <a:solidFill>
                  <a:prstClr val="black"/>
                </a:solidFill>
                <a:latin typeface="+mn-lt"/>
                <a:cs typeface="+mn-cs"/>
              </a:rPr>
              <a:t>シャフト</a:t>
            </a:r>
            <a:endParaRPr kumimoji="1" lang="en-US" altLang="ja-JP" sz="1100" dirty="0">
              <a:solidFill>
                <a:prstClr val="black"/>
              </a:solidFill>
              <a:latin typeface="+mn-lt"/>
              <a:cs typeface="+mn-cs"/>
            </a:endParaRPr>
          </a:p>
        </p:txBody>
      </p:sp>
      <p:sp>
        <p:nvSpPr>
          <p:cNvPr id="97" name="正方形/長方形 96">
            <a:extLst>
              <a:ext uri="{FF2B5EF4-FFF2-40B4-BE49-F238E27FC236}">
                <a16:creationId xmlns:a16="http://schemas.microsoft.com/office/drawing/2014/main" id="{311FA9DB-9814-EBD7-E19D-13EBCA2A0293}"/>
              </a:ext>
            </a:extLst>
          </p:cNvPr>
          <p:cNvSpPr/>
          <p:nvPr/>
        </p:nvSpPr>
        <p:spPr bwMode="gray">
          <a:xfrm>
            <a:off x="8463607" y="2436856"/>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100" dirty="0">
                <a:solidFill>
                  <a:prstClr val="black"/>
                </a:solidFill>
                <a:latin typeface="+mn-lt"/>
                <a:cs typeface="+mn-cs"/>
              </a:rPr>
              <a:t>LR</a:t>
            </a:r>
            <a:r>
              <a:rPr kumimoji="1" lang="ja-JP" altLang="en-US" sz="1100">
                <a:solidFill>
                  <a:prstClr val="black"/>
                </a:solidFill>
                <a:latin typeface="+mn-lt"/>
                <a:cs typeface="+mn-cs"/>
              </a:rPr>
              <a:t>ブレーキ</a:t>
            </a:r>
            <a:endParaRPr kumimoji="1" lang="en-US" altLang="ja-JP" sz="1100" dirty="0">
              <a:solidFill>
                <a:prstClr val="black"/>
              </a:solidFill>
              <a:latin typeface="+mn-lt"/>
              <a:cs typeface="+mn-cs"/>
            </a:endParaRPr>
          </a:p>
        </p:txBody>
      </p:sp>
      <p:sp>
        <p:nvSpPr>
          <p:cNvPr id="98" name="正方形/長方形 97">
            <a:extLst>
              <a:ext uri="{FF2B5EF4-FFF2-40B4-BE49-F238E27FC236}">
                <a16:creationId xmlns:a16="http://schemas.microsoft.com/office/drawing/2014/main" id="{F6227BFB-E929-11E8-7E5B-31282949113F}"/>
              </a:ext>
            </a:extLst>
          </p:cNvPr>
          <p:cNvSpPr/>
          <p:nvPr/>
        </p:nvSpPr>
        <p:spPr bwMode="gray">
          <a:xfrm>
            <a:off x="8463607" y="2817678"/>
            <a:ext cx="965989" cy="291734"/>
          </a:xfrm>
          <a:prstGeom prst="rect">
            <a:avLst/>
          </a:prstGeom>
          <a:solidFill>
            <a:srgbClr val="D0D0CE"/>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100" dirty="0">
                <a:solidFill>
                  <a:prstClr val="black"/>
                </a:solidFill>
                <a:latin typeface="+mn-lt"/>
                <a:cs typeface="+mn-cs"/>
              </a:rPr>
              <a:t>RR</a:t>
            </a:r>
            <a:r>
              <a:rPr kumimoji="1" lang="ja-JP" altLang="en-US" sz="1100">
                <a:solidFill>
                  <a:prstClr val="black"/>
                </a:solidFill>
                <a:latin typeface="+mn-lt"/>
                <a:cs typeface="+mn-cs"/>
              </a:rPr>
              <a:t>ブレーキ</a:t>
            </a:r>
            <a:endParaRPr kumimoji="1" lang="en-US" altLang="ja-JP" sz="1100" dirty="0">
              <a:solidFill>
                <a:prstClr val="black"/>
              </a:solidFill>
              <a:latin typeface="+mn-lt"/>
              <a:cs typeface="+mn-cs"/>
            </a:endParaRPr>
          </a:p>
        </p:txBody>
      </p:sp>
      <p:cxnSp>
        <p:nvCxnSpPr>
          <p:cNvPr id="99" name="コネクタ: カギ線 98">
            <a:extLst>
              <a:ext uri="{FF2B5EF4-FFF2-40B4-BE49-F238E27FC236}">
                <a16:creationId xmlns:a16="http://schemas.microsoft.com/office/drawing/2014/main" id="{7AE1E458-3539-33C9-5531-FEBA7D9D72CA}"/>
              </a:ext>
            </a:extLst>
          </p:cNvPr>
          <p:cNvCxnSpPr>
            <a:cxnSpLocks/>
            <a:stCxn id="49" idx="3"/>
            <a:endCxn id="83" idx="1"/>
          </p:cNvCxnSpPr>
          <p:nvPr/>
        </p:nvCxnSpPr>
        <p:spPr bwMode="gray">
          <a:xfrm flipV="1">
            <a:off x="5212626" y="1583542"/>
            <a:ext cx="439668" cy="380822"/>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コネクタ: カギ線 101">
            <a:extLst>
              <a:ext uri="{FF2B5EF4-FFF2-40B4-BE49-F238E27FC236}">
                <a16:creationId xmlns:a16="http://schemas.microsoft.com/office/drawing/2014/main" id="{222FF988-3FCC-4E2B-7FA6-39206353621B}"/>
              </a:ext>
            </a:extLst>
          </p:cNvPr>
          <p:cNvCxnSpPr>
            <a:cxnSpLocks/>
            <a:stCxn id="49" idx="3"/>
            <a:endCxn id="89" idx="1"/>
          </p:cNvCxnSpPr>
          <p:nvPr/>
        </p:nvCxnSpPr>
        <p:spPr bwMode="gray">
          <a:xfrm>
            <a:off x="5212626" y="1964364"/>
            <a:ext cx="439668" cy="399051"/>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コネクタ: カギ線 104">
            <a:extLst>
              <a:ext uri="{FF2B5EF4-FFF2-40B4-BE49-F238E27FC236}">
                <a16:creationId xmlns:a16="http://schemas.microsoft.com/office/drawing/2014/main" id="{F9755C15-45B2-73D8-736C-6C3E0631E24F}"/>
              </a:ext>
            </a:extLst>
          </p:cNvPr>
          <p:cNvCxnSpPr>
            <a:cxnSpLocks/>
            <a:stCxn id="49" idx="3"/>
            <a:endCxn id="91" idx="1"/>
          </p:cNvCxnSpPr>
          <p:nvPr/>
        </p:nvCxnSpPr>
        <p:spPr bwMode="gray">
          <a:xfrm>
            <a:off x="5212626" y="1964364"/>
            <a:ext cx="439668" cy="808770"/>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コネクタ: カギ線 107">
            <a:extLst>
              <a:ext uri="{FF2B5EF4-FFF2-40B4-BE49-F238E27FC236}">
                <a16:creationId xmlns:a16="http://schemas.microsoft.com/office/drawing/2014/main" id="{9534AEEC-96D8-82E9-01AB-C56A62C037EA}"/>
              </a:ext>
            </a:extLst>
          </p:cNvPr>
          <p:cNvCxnSpPr>
            <a:cxnSpLocks/>
            <a:stCxn id="49" idx="3"/>
            <a:endCxn id="93" idx="1"/>
          </p:cNvCxnSpPr>
          <p:nvPr/>
        </p:nvCxnSpPr>
        <p:spPr bwMode="gray">
          <a:xfrm>
            <a:off x="5212626" y="1964364"/>
            <a:ext cx="439668" cy="1249627"/>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コネクタ: カギ線 111">
            <a:extLst>
              <a:ext uri="{FF2B5EF4-FFF2-40B4-BE49-F238E27FC236}">
                <a16:creationId xmlns:a16="http://schemas.microsoft.com/office/drawing/2014/main" id="{7B68B624-C6A8-8CAF-B502-E540FE3E95A6}"/>
              </a:ext>
            </a:extLst>
          </p:cNvPr>
          <p:cNvCxnSpPr>
            <a:cxnSpLocks/>
            <a:stCxn id="49" idx="3"/>
            <a:endCxn id="95" idx="1"/>
          </p:cNvCxnSpPr>
          <p:nvPr/>
        </p:nvCxnSpPr>
        <p:spPr bwMode="gray">
          <a:xfrm>
            <a:off x="5212626" y="1964364"/>
            <a:ext cx="439668" cy="1651266"/>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コネクタ: カギ線 114">
            <a:extLst>
              <a:ext uri="{FF2B5EF4-FFF2-40B4-BE49-F238E27FC236}">
                <a16:creationId xmlns:a16="http://schemas.microsoft.com/office/drawing/2014/main" id="{4CC4585F-27A8-98D0-C396-28D41C4C9B6F}"/>
              </a:ext>
            </a:extLst>
          </p:cNvPr>
          <p:cNvCxnSpPr>
            <a:cxnSpLocks/>
            <a:stCxn id="91" idx="3"/>
            <a:endCxn id="97" idx="1"/>
          </p:cNvCxnSpPr>
          <p:nvPr/>
        </p:nvCxnSpPr>
        <p:spPr bwMode="gray">
          <a:xfrm flipV="1">
            <a:off x="6618283" y="2582723"/>
            <a:ext cx="1845324" cy="190411"/>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コネクタ: カギ線 117">
            <a:extLst>
              <a:ext uri="{FF2B5EF4-FFF2-40B4-BE49-F238E27FC236}">
                <a16:creationId xmlns:a16="http://schemas.microsoft.com/office/drawing/2014/main" id="{CCD840E8-F4C0-DAFE-C186-003335DBC105}"/>
              </a:ext>
            </a:extLst>
          </p:cNvPr>
          <p:cNvCxnSpPr>
            <a:cxnSpLocks/>
            <a:stCxn id="91" idx="3"/>
            <a:endCxn id="98" idx="1"/>
          </p:cNvCxnSpPr>
          <p:nvPr/>
        </p:nvCxnSpPr>
        <p:spPr bwMode="gray">
          <a:xfrm>
            <a:off x="6618283" y="2773134"/>
            <a:ext cx="1845324" cy="190411"/>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a:extLst>
              <a:ext uri="{FF2B5EF4-FFF2-40B4-BE49-F238E27FC236}">
                <a16:creationId xmlns:a16="http://schemas.microsoft.com/office/drawing/2014/main" id="{B80CBF83-2C3C-E68A-6BE3-8CF38E082EE4}"/>
              </a:ext>
            </a:extLst>
          </p:cNvPr>
          <p:cNvCxnSpPr>
            <a:cxnSpLocks/>
            <a:stCxn id="85" idx="1"/>
            <a:endCxn id="83" idx="3"/>
          </p:cNvCxnSpPr>
          <p:nvPr/>
        </p:nvCxnSpPr>
        <p:spPr bwMode="gray">
          <a:xfrm flipH="1">
            <a:off x="6618283" y="1583542"/>
            <a:ext cx="43966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直線コネクタ 124">
            <a:extLst>
              <a:ext uri="{FF2B5EF4-FFF2-40B4-BE49-F238E27FC236}">
                <a16:creationId xmlns:a16="http://schemas.microsoft.com/office/drawing/2014/main" id="{A0E8AF55-1A8A-5030-88F1-2B84A0495FC4}"/>
              </a:ext>
            </a:extLst>
          </p:cNvPr>
          <p:cNvCxnSpPr>
            <a:cxnSpLocks/>
            <a:stCxn id="85" idx="3"/>
            <a:endCxn id="87" idx="1"/>
          </p:cNvCxnSpPr>
          <p:nvPr/>
        </p:nvCxnSpPr>
        <p:spPr bwMode="gray">
          <a:xfrm>
            <a:off x="8023940" y="1583542"/>
            <a:ext cx="43966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a:extLst>
              <a:ext uri="{FF2B5EF4-FFF2-40B4-BE49-F238E27FC236}">
                <a16:creationId xmlns:a16="http://schemas.microsoft.com/office/drawing/2014/main" id="{046FED0E-7548-D791-9272-0642D9D4F150}"/>
              </a:ext>
            </a:extLst>
          </p:cNvPr>
          <p:cNvCxnSpPr>
            <a:cxnSpLocks/>
            <a:stCxn id="86" idx="3"/>
            <a:endCxn id="88" idx="1"/>
          </p:cNvCxnSpPr>
          <p:nvPr/>
        </p:nvCxnSpPr>
        <p:spPr bwMode="gray">
          <a:xfrm>
            <a:off x="8023940" y="1964364"/>
            <a:ext cx="43966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40AB8A7D-FA57-5816-C4FE-E455940E13DA}"/>
              </a:ext>
            </a:extLst>
          </p:cNvPr>
          <p:cNvCxnSpPr>
            <a:cxnSpLocks/>
            <a:stCxn id="84" idx="3"/>
            <a:endCxn id="86" idx="1"/>
          </p:cNvCxnSpPr>
          <p:nvPr/>
        </p:nvCxnSpPr>
        <p:spPr bwMode="gray">
          <a:xfrm>
            <a:off x="6618283" y="1964364"/>
            <a:ext cx="43966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7D37AFF8-DD71-281C-1940-7EF7690394BD}"/>
              </a:ext>
            </a:extLst>
          </p:cNvPr>
          <p:cNvCxnSpPr>
            <a:cxnSpLocks/>
            <a:stCxn id="89" idx="3"/>
            <a:endCxn id="90" idx="1"/>
          </p:cNvCxnSpPr>
          <p:nvPr/>
        </p:nvCxnSpPr>
        <p:spPr bwMode="gray">
          <a:xfrm>
            <a:off x="6618283" y="2363415"/>
            <a:ext cx="43966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4FB3F3D8-BD83-DD7F-C469-76CB90883F72}"/>
              </a:ext>
            </a:extLst>
          </p:cNvPr>
          <p:cNvCxnSpPr>
            <a:cxnSpLocks/>
            <a:stCxn id="93" idx="3"/>
            <a:endCxn id="94" idx="1"/>
          </p:cNvCxnSpPr>
          <p:nvPr/>
        </p:nvCxnSpPr>
        <p:spPr bwMode="gray">
          <a:xfrm>
            <a:off x="6618283" y="3213991"/>
            <a:ext cx="43966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a:extLst>
              <a:ext uri="{FF2B5EF4-FFF2-40B4-BE49-F238E27FC236}">
                <a16:creationId xmlns:a16="http://schemas.microsoft.com/office/drawing/2014/main" id="{B65DFAE0-CFE4-755D-C751-228093DD132B}"/>
              </a:ext>
            </a:extLst>
          </p:cNvPr>
          <p:cNvCxnSpPr>
            <a:cxnSpLocks/>
            <a:stCxn id="95" idx="3"/>
            <a:endCxn id="96" idx="1"/>
          </p:cNvCxnSpPr>
          <p:nvPr/>
        </p:nvCxnSpPr>
        <p:spPr bwMode="gray">
          <a:xfrm>
            <a:off x="6618283" y="3615630"/>
            <a:ext cx="43966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テキスト ボックス 143">
            <a:extLst>
              <a:ext uri="{FF2B5EF4-FFF2-40B4-BE49-F238E27FC236}">
                <a16:creationId xmlns:a16="http://schemas.microsoft.com/office/drawing/2014/main" id="{3ED25739-DECE-A26C-ED06-4DD904120CAA}"/>
              </a:ext>
            </a:extLst>
          </p:cNvPr>
          <p:cNvSpPr txBox="1"/>
          <p:nvPr/>
        </p:nvSpPr>
        <p:spPr bwMode="gray">
          <a:xfrm>
            <a:off x="2633929" y="2180202"/>
            <a:ext cx="1274566" cy="900246"/>
          </a:xfrm>
          <a:prstGeom prst="rect">
            <a:avLst/>
          </a:prstGeom>
          <a:noFill/>
        </p:spPr>
        <p:txBody>
          <a:bodyPr wrap="square">
            <a:spAutoFit/>
          </a:bodyPr>
          <a:lstStyle/>
          <a:p>
            <a:r>
              <a:rPr kumimoji="1" lang="ja-JP" altLang="en-US" sz="1050" b="0">
                <a:solidFill>
                  <a:schemeClr val="tx1"/>
                </a:solidFill>
                <a:latin typeface="+mn-ea"/>
                <a:ea typeface="+mn-ea"/>
              </a:rPr>
              <a:t>自動運行装置故障検知及び車両システム故障を認識し、加速度</a:t>
            </a:r>
            <a:r>
              <a:rPr kumimoji="1" lang="en-US" altLang="ja-JP" sz="1050" b="0" dirty="0">
                <a:solidFill>
                  <a:schemeClr val="tx1"/>
                </a:solidFill>
                <a:latin typeface="+mn-ea"/>
                <a:ea typeface="+mn-ea"/>
              </a:rPr>
              <a:t>××m/s^2</a:t>
            </a:r>
            <a:r>
              <a:rPr kumimoji="1" lang="ja-JP" altLang="en-US" sz="1050">
                <a:latin typeface="+mn-ea"/>
              </a:rPr>
              <a:t>での</a:t>
            </a:r>
            <a:r>
              <a:rPr kumimoji="1" lang="en-US" altLang="ja-JP" sz="1050" dirty="0">
                <a:latin typeface="+mn-ea"/>
              </a:rPr>
              <a:t>MRM</a:t>
            </a:r>
            <a:r>
              <a:rPr kumimoji="1" lang="ja-JP" altLang="en-US" sz="1050">
                <a:latin typeface="+mn-ea"/>
              </a:rPr>
              <a:t>を実行する</a:t>
            </a:r>
            <a:endParaRPr kumimoji="1" lang="ja-JP" altLang="en-US" sz="1050" b="0">
              <a:solidFill>
                <a:schemeClr val="tx1"/>
              </a:solidFill>
              <a:latin typeface="+mn-ea"/>
              <a:ea typeface="+mn-ea"/>
            </a:endParaRPr>
          </a:p>
        </p:txBody>
      </p:sp>
      <p:sp>
        <p:nvSpPr>
          <p:cNvPr id="145" name="テキスト ボックス 144">
            <a:extLst>
              <a:ext uri="{FF2B5EF4-FFF2-40B4-BE49-F238E27FC236}">
                <a16:creationId xmlns:a16="http://schemas.microsoft.com/office/drawing/2014/main" id="{A5874D8D-5597-0E57-036A-00D9B8004097}"/>
              </a:ext>
            </a:extLst>
          </p:cNvPr>
          <p:cNvSpPr txBox="1"/>
          <p:nvPr/>
        </p:nvSpPr>
        <p:spPr bwMode="gray">
          <a:xfrm>
            <a:off x="4072017" y="2180202"/>
            <a:ext cx="1274566" cy="1223412"/>
          </a:xfrm>
          <a:prstGeom prst="rect">
            <a:avLst/>
          </a:prstGeom>
          <a:noFill/>
        </p:spPr>
        <p:txBody>
          <a:bodyPr wrap="square">
            <a:spAutoFit/>
          </a:bodyPr>
          <a:lstStyle/>
          <a:p>
            <a:r>
              <a:rPr kumimoji="1" lang="ja-JP" altLang="en-US" sz="1050" b="0">
                <a:solidFill>
                  <a:schemeClr val="tx1"/>
                </a:solidFill>
                <a:latin typeface="+mn-ea"/>
                <a:ea typeface="+mn-ea"/>
              </a:rPr>
              <a:t>車両システム側故障を検知し、自動運行装置に通知する。</a:t>
            </a:r>
            <a:endParaRPr kumimoji="1" lang="en-US" altLang="ja-JP" sz="1050" b="0" dirty="0">
              <a:solidFill>
                <a:schemeClr val="tx1"/>
              </a:solidFill>
              <a:latin typeface="+mn-ea"/>
              <a:ea typeface="+mn-ea"/>
            </a:endParaRPr>
          </a:p>
          <a:p>
            <a:r>
              <a:rPr kumimoji="1" lang="ja-JP" altLang="en-US" sz="1050" b="0">
                <a:solidFill>
                  <a:schemeClr val="tx1"/>
                </a:solidFill>
                <a:latin typeface="+mn-ea"/>
                <a:ea typeface="+mn-ea"/>
              </a:rPr>
              <a:t>自動運行装置との通信途絶を認識し、加速度</a:t>
            </a:r>
            <a:r>
              <a:rPr kumimoji="1" lang="en-US" altLang="ja-JP" sz="1050" b="0" dirty="0">
                <a:solidFill>
                  <a:schemeClr val="tx1"/>
                </a:solidFill>
                <a:latin typeface="+mn-ea"/>
                <a:ea typeface="+mn-ea"/>
              </a:rPr>
              <a:t>××m/s^2</a:t>
            </a:r>
            <a:r>
              <a:rPr kumimoji="1" lang="ja-JP" altLang="en-US" sz="1050">
                <a:latin typeface="+mn-ea"/>
              </a:rPr>
              <a:t>での</a:t>
            </a:r>
            <a:r>
              <a:rPr kumimoji="1" lang="en-US" altLang="ja-JP" sz="1050" dirty="0">
                <a:latin typeface="+mn-ea"/>
              </a:rPr>
              <a:t>MRM</a:t>
            </a:r>
            <a:r>
              <a:rPr kumimoji="1" lang="ja-JP" altLang="en-US" sz="1050">
                <a:latin typeface="+mn-ea"/>
              </a:rPr>
              <a:t>を実行する</a:t>
            </a:r>
            <a:endParaRPr kumimoji="1" lang="ja-JP" altLang="en-US" sz="1050" b="0">
              <a:solidFill>
                <a:schemeClr val="tx1"/>
              </a:solidFill>
              <a:latin typeface="+mn-ea"/>
              <a:ea typeface="+mn-ea"/>
            </a:endParaRPr>
          </a:p>
        </p:txBody>
      </p:sp>
      <p:sp>
        <p:nvSpPr>
          <p:cNvPr id="7" name="吹き出し: 四角形 6">
            <a:extLst>
              <a:ext uri="{FF2B5EF4-FFF2-40B4-BE49-F238E27FC236}">
                <a16:creationId xmlns:a16="http://schemas.microsoft.com/office/drawing/2014/main" id="{A5E0E9C7-7E66-F8AE-4FA1-F246E282A61F}"/>
              </a:ext>
            </a:extLst>
          </p:cNvPr>
          <p:cNvSpPr/>
          <p:nvPr/>
        </p:nvSpPr>
        <p:spPr bwMode="gray">
          <a:xfrm>
            <a:off x="20731" y="5841999"/>
            <a:ext cx="1508830" cy="516029"/>
          </a:xfrm>
          <a:prstGeom prst="wedgeRectCallout">
            <a:avLst>
              <a:gd name="adj1" fmla="val 50582"/>
              <a:gd name="adj2" fmla="val -179587"/>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次頁の安全設計の</a:t>
            </a:r>
            <a:br>
              <a:rPr kumimoji="1" lang="en-US" altLang="ja-JP" sz="1200" b="0" i="0" u="none" strike="noStrike" kern="1200" cap="none" spc="0" normalizeH="0" baseline="0" noProof="0" dirty="0">
                <a:ln>
                  <a:noFill/>
                </a:ln>
                <a:solidFill>
                  <a:schemeClr val="bg1"/>
                </a:solidFill>
                <a:effectLst/>
                <a:uLnTx/>
                <a:uFillTx/>
                <a:latin typeface="+mn-lt"/>
                <a:ea typeface="+mn-ea"/>
                <a:cs typeface="+mn-cs"/>
              </a:rPr>
            </a:br>
            <a:r>
              <a:rPr kumimoji="1" lang="ja-JP" altLang="en-US" sz="1200" b="0" i="0" u="none" strike="noStrike" kern="1200" cap="none" spc="0" normalizeH="0" baseline="0" noProof="0">
                <a:ln>
                  <a:noFill/>
                </a:ln>
                <a:solidFill>
                  <a:schemeClr val="bg1"/>
                </a:solidFill>
                <a:effectLst/>
                <a:uLnTx/>
                <a:uFillTx/>
                <a:latin typeface="+mn-lt"/>
                <a:ea typeface="+mn-ea"/>
                <a:cs typeface="+mn-cs"/>
              </a:rPr>
              <a:t>考え方についても参照</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9435649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D8D019F3-E51C-6458-76EF-45BD7F3159B7}"/>
              </a:ext>
            </a:extLst>
          </p:cNvPr>
          <p:cNvSpPr>
            <a:spLocks noGrp="1"/>
          </p:cNvSpPr>
          <p:nvPr>
            <p:ph type="sldNum" sz="quarter" idx="11"/>
          </p:nvPr>
        </p:nvSpPr>
        <p:spPr/>
        <p:txBody>
          <a:bodyPr/>
          <a:lstStyle/>
          <a:p>
            <a:fld id="{AA5FCFE5-FE56-4EF1-80A8-07776887C2A1}" type="slidenum">
              <a:rPr lang="ja-JP" altLang="en-US" smtClean="0"/>
              <a:pPr/>
              <a:t>46</a:t>
            </a:fld>
            <a:endParaRPr lang="ja-JP" altLang="en-US"/>
          </a:p>
        </p:txBody>
      </p:sp>
      <p:sp>
        <p:nvSpPr>
          <p:cNvPr id="4" name="テキスト プレースホルダー 3">
            <a:extLst>
              <a:ext uri="{FF2B5EF4-FFF2-40B4-BE49-F238E27FC236}">
                <a16:creationId xmlns:a16="http://schemas.microsoft.com/office/drawing/2014/main" id="{3AD22231-43B0-4567-8B14-3CC825EC9FA0}"/>
              </a:ext>
            </a:extLst>
          </p:cNvPr>
          <p:cNvSpPr>
            <a:spLocks noGrp="1"/>
          </p:cNvSpPr>
          <p:nvPr>
            <p:ph type="body" sz="quarter" idx="15"/>
          </p:nvPr>
        </p:nvSpPr>
        <p:spPr/>
        <p:txBody>
          <a:bodyPr/>
          <a:lstStyle/>
          <a:p>
            <a:r>
              <a:rPr kumimoji="1" lang="ja-JP" altLang="en-US"/>
              <a:t>（参考）安全設計の考え方</a:t>
            </a:r>
            <a:r>
              <a:rPr lang="ja-JP" altLang="en-US"/>
              <a:t>について</a:t>
            </a:r>
            <a:endParaRPr kumimoji="1" lang="ja-JP" altLang="en-US"/>
          </a:p>
        </p:txBody>
      </p:sp>
      <p:sp>
        <p:nvSpPr>
          <p:cNvPr id="5" name="タイトル 1">
            <a:extLst>
              <a:ext uri="{FF2B5EF4-FFF2-40B4-BE49-F238E27FC236}">
                <a16:creationId xmlns:a16="http://schemas.microsoft.com/office/drawing/2014/main" id="{13237EE2-447C-F830-D467-0556B02456F4}"/>
              </a:ext>
            </a:extLst>
          </p:cNvPr>
          <p:cNvSpPr txBox="1">
            <a:spLocks/>
          </p:cNvSpPr>
          <p:nvPr/>
        </p:nvSpPr>
        <p:spPr bwMode="gray">
          <a:xfrm>
            <a:off x="417000" y="868258"/>
            <a:ext cx="9072000" cy="615600"/>
          </a:xfrm>
          <a:prstGeom prst="rect">
            <a:avLst/>
          </a:prstGeom>
        </p:spPr>
        <p:txBody>
          <a:bodyPr vert="horz" anchor="b"/>
          <a:lst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a:lstStyle>
          <a:p>
            <a:pPr fontAlgn="auto">
              <a:spcAft>
                <a:spcPts val="0"/>
              </a:spcAft>
            </a:pPr>
            <a:r>
              <a:rPr lang="en-US" altLang="ja-JP" sz="1600" b="0" dirty="0"/>
              <a:t>JIS</a:t>
            </a:r>
            <a:r>
              <a:rPr lang="ja-JP" altLang="en-US" sz="1600" b="0"/>
              <a:t> </a:t>
            </a:r>
            <a:r>
              <a:rPr lang="en-US" altLang="ja-JP" sz="1600" b="0" dirty="0"/>
              <a:t>Z8115</a:t>
            </a:r>
            <a:r>
              <a:rPr lang="ja-JP" altLang="en-US" sz="1600" b="0"/>
              <a:t>において定義されている、安全関連部分の制御システムに関する一般原則の</a:t>
            </a:r>
            <a:r>
              <a:rPr lang="en-US" altLang="ja-JP" sz="1600" b="0" dirty="0"/>
              <a:t>3</a:t>
            </a:r>
            <a:r>
              <a:rPr lang="ja-JP" altLang="en-US" sz="1600" b="0"/>
              <a:t>つの考え方に沿って、</a:t>
            </a:r>
            <a:br>
              <a:rPr lang="en-US" altLang="ja-JP" sz="1600" b="0" dirty="0"/>
            </a:br>
            <a:r>
              <a:rPr lang="ja-JP" altLang="en-US" sz="1600" b="0"/>
              <a:t>故障が発生しても機能を維持するための安全設計思想について説明してください</a:t>
            </a:r>
          </a:p>
        </p:txBody>
      </p:sp>
      <p:graphicFrame>
        <p:nvGraphicFramePr>
          <p:cNvPr id="6" name="表 5">
            <a:extLst>
              <a:ext uri="{FF2B5EF4-FFF2-40B4-BE49-F238E27FC236}">
                <a16:creationId xmlns:a16="http://schemas.microsoft.com/office/drawing/2014/main" id="{E24159AC-A080-85CC-A9C4-483D8B617620}"/>
              </a:ext>
            </a:extLst>
          </p:cNvPr>
          <p:cNvGraphicFramePr>
            <a:graphicFrameLocks noGrp="1"/>
          </p:cNvGraphicFramePr>
          <p:nvPr>
            <p:extLst>
              <p:ext uri="{D42A27DB-BD31-4B8C-83A1-F6EECF244321}">
                <p14:modId xmlns:p14="http://schemas.microsoft.com/office/powerpoint/2010/main" val="734462475"/>
              </p:ext>
            </p:extLst>
          </p:nvPr>
        </p:nvGraphicFramePr>
        <p:xfrm>
          <a:off x="415923" y="1621809"/>
          <a:ext cx="9072000" cy="3036051"/>
        </p:xfrm>
        <a:graphic>
          <a:graphicData uri="http://schemas.openxmlformats.org/drawingml/2006/table">
            <a:tbl>
              <a:tblPr firstRow="1">
                <a:tableStyleId>{5C22544A-7EE6-4342-B048-85BDC9FD1C3A}</a:tableStyleId>
              </a:tblPr>
              <a:tblGrid>
                <a:gridCol w="1728000">
                  <a:extLst>
                    <a:ext uri="{9D8B030D-6E8A-4147-A177-3AD203B41FA5}">
                      <a16:colId xmlns:a16="http://schemas.microsoft.com/office/drawing/2014/main" val="20001"/>
                    </a:ext>
                  </a:extLst>
                </a:gridCol>
                <a:gridCol w="3888000">
                  <a:extLst>
                    <a:ext uri="{9D8B030D-6E8A-4147-A177-3AD203B41FA5}">
                      <a16:colId xmlns:a16="http://schemas.microsoft.com/office/drawing/2014/main" val="20002"/>
                    </a:ext>
                  </a:extLst>
                </a:gridCol>
                <a:gridCol w="3456000">
                  <a:extLst>
                    <a:ext uri="{9D8B030D-6E8A-4147-A177-3AD203B41FA5}">
                      <a16:colId xmlns:a16="http://schemas.microsoft.com/office/drawing/2014/main" val="1371459688"/>
                    </a:ext>
                  </a:extLst>
                </a:gridCol>
              </a:tblGrid>
              <a:tr h="432000">
                <a:tc>
                  <a:txBody>
                    <a:bodyPr/>
                    <a:lstStyle/>
                    <a:p>
                      <a:pPr algn="ctr"/>
                      <a:r>
                        <a:rPr kumimoji="1" lang="ja-JP" altLang="en-US" sz="1100" u="none">
                          <a:latin typeface="+mn-ea"/>
                          <a:ea typeface="+mn-ea"/>
                        </a:rPr>
                        <a:t>安全設計思想の類型</a:t>
                      </a:r>
                    </a:p>
                  </a:txBody>
                  <a:tcPr marL="91439" marR="91439" marT="45716" marB="4571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100" u="none">
                          <a:latin typeface="+mn-ea"/>
                          <a:ea typeface="+mn-ea"/>
                        </a:rPr>
                        <a:t>設計思想</a:t>
                      </a:r>
                    </a:p>
                  </a:txBody>
                  <a:tcPr marL="91439" marR="91439" marT="45716" marB="4571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100" u="none">
                          <a:latin typeface="+mn-ea"/>
                          <a:ea typeface="+mn-ea"/>
                        </a:rPr>
                        <a:t>具体例</a:t>
                      </a:r>
                    </a:p>
                  </a:txBody>
                  <a:tcPr marL="91439" marR="91439" marT="45716" marB="4571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00"/>
                  </a:ext>
                </a:extLst>
              </a:tr>
              <a:tr h="868017">
                <a:tc>
                  <a:txBody>
                    <a:bodyPr/>
                    <a:lstStyle/>
                    <a:p>
                      <a:pPr algn="ctr">
                        <a:lnSpc>
                          <a:spcPts val="1200"/>
                        </a:lnSpc>
                      </a:pPr>
                      <a:r>
                        <a:rPr kumimoji="1" lang="ja-JP" altLang="en-US" sz="1400" b="1" i="0" u="none" strike="noStrike" kern="1200" cap="none" spc="0" normalizeH="0" baseline="0" noProof="0">
                          <a:ln>
                            <a:noFill/>
                          </a:ln>
                          <a:solidFill>
                            <a:prstClr val="black"/>
                          </a:solidFill>
                          <a:effectLst/>
                          <a:uLnTx/>
                          <a:uFillTx/>
                          <a:latin typeface="+mn-ea"/>
                          <a:ea typeface="+mn-ea"/>
                          <a:cs typeface="+mn-cs"/>
                        </a:rPr>
                        <a:t>並列冗長</a:t>
                      </a:r>
                      <a:endParaRPr kumimoji="1" lang="en-US" altLang="ja-JP" sz="1400" b="1" i="0" u="none" strike="noStrike" kern="1200" cap="none" spc="0" normalizeH="0" baseline="0" noProof="0" dirty="0">
                        <a:ln>
                          <a:noFill/>
                        </a:ln>
                        <a:solidFill>
                          <a:prstClr val="black"/>
                        </a:solidFill>
                        <a:effectLst/>
                        <a:uLnTx/>
                        <a:uFillTx/>
                        <a:latin typeface="+mn-ea"/>
                        <a:ea typeface="+mn-ea"/>
                        <a:cs typeface="+mn-cs"/>
                      </a:endParaRPr>
                    </a:p>
                  </a:txBody>
                  <a:tcPr marL="91439" marR="91439" marT="45716" marB="4571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1" u="none" kern="1200" dirty="0">
                          <a:solidFill>
                            <a:schemeClr val="accent4"/>
                          </a:solidFill>
                          <a:latin typeface="+mn-ea"/>
                          <a:ea typeface="+mn-ea"/>
                          <a:cs typeface="+mn-cs"/>
                        </a:rPr>
                        <a:t>同一システムを複数台、並列で接続</a:t>
                      </a:r>
                      <a:r>
                        <a:rPr kumimoji="1" lang="ja-JP" altLang="en-US" sz="1200" u="none" kern="1200" dirty="0">
                          <a:solidFill>
                            <a:schemeClr val="tx1"/>
                          </a:solidFill>
                          <a:latin typeface="+mn-ea"/>
                          <a:ea typeface="+mn-ea"/>
                          <a:cs typeface="+mn-cs"/>
                        </a:rPr>
                        <a:t>し、</a:t>
                      </a:r>
                      <a:r>
                        <a:rPr kumimoji="1" lang="en-US" altLang="ja-JP" sz="1200" u="none" kern="1200" dirty="0">
                          <a:solidFill>
                            <a:schemeClr val="tx1"/>
                          </a:solidFill>
                          <a:latin typeface="+mn-ea"/>
                          <a:ea typeface="+mn-ea"/>
                          <a:cs typeface="+mn-cs"/>
                        </a:rPr>
                        <a:t>1</a:t>
                      </a:r>
                      <a:r>
                        <a:rPr kumimoji="1" lang="ja-JP" altLang="en-US" sz="1200" u="none" kern="1200" dirty="0">
                          <a:solidFill>
                            <a:schemeClr val="tx1"/>
                          </a:solidFill>
                          <a:latin typeface="+mn-ea"/>
                          <a:ea typeface="+mn-ea"/>
                          <a:cs typeface="+mn-cs"/>
                        </a:rPr>
                        <a:t>台が故障しても</a:t>
                      </a:r>
                      <a:br>
                        <a:rPr kumimoji="1" lang="en-US" altLang="ja-JP" sz="1200" u="none" kern="1200" dirty="0">
                          <a:solidFill>
                            <a:schemeClr val="tx1"/>
                          </a:solidFill>
                          <a:latin typeface="+mn-ea"/>
                          <a:ea typeface="+mn-ea"/>
                          <a:cs typeface="+mn-cs"/>
                        </a:rPr>
                      </a:br>
                      <a:r>
                        <a:rPr kumimoji="1" lang="ja-JP" altLang="en-US" sz="1200" u="none" kern="1200" dirty="0">
                          <a:solidFill>
                            <a:schemeClr val="tx1"/>
                          </a:solidFill>
                          <a:latin typeface="+mn-ea"/>
                          <a:ea typeface="+mn-ea"/>
                          <a:cs typeface="+mn-cs"/>
                        </a:rPr>
                        <a:t>システム全体に支障を及ぼさない状態を作る</a:t>
                      </a:r>
                      <a:endParaRPr kumimoji="1" lang="en-US" altLang="ja-JP" sz="1200" u="none" kern="1200" dirty="0">
                        <a:solidFill>
                          <a:schemeClr val="tx1"/>
                        </a:solidFill>
                        <a:latin typeface="+mn-ea"/>
                        <a:ea typeface="+mn-ea"/>
                        <a:cs typeface="+mn-cs"/>
                      </a:endParaRPr>
                    </a:p>
                  </a:txBody>
                  <a:tcPr marL="91439" marR="91439" marT="45716" marB="4571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u="none" kern="1200" dirty="0">
                          <a:solidFill>
                            <a:schemeClr val="tx1"/>
                          </a:solidFill>
                          <a:latin typeface="+mn-ea"/>
                          <a:ea typeface="+mn-ea"/>
                          <a:cs typeface="+mn-cs"/>
                        </a:rPr>
                        <a:t>環境認識システムを電源を含め</a:t>
                      </a:r>
                      <a:r>
                        <a:rPr kumimoji="1" lang="en-US" altLang="ja-JP" sz="1100" u="none" kern="1200" dirty="0">
                          <a:solidFill>
                            <a:schemeClr val="tx1"/>
                          </a:solidFill>
                          <a:latin typeface="+mn-ea"/>
                          <a:ea typeface="+mn-ea"/>
                          <a:cs typeface="+mn-cs"/>
                        </a:rPr>
                        <a:t>2</a:t>
                      </a:r>
                      <a:r>
                        <a:rPr kumimoji="1" lang="ja-JP" altLang="en-US" sz="1100" u="none" kern="1200" dirty="0">
                          <a:solidFill>
                            <a:schemeClr val="tx1"/>
                          </a:solidFill>
                          <a:latin typeface="+mn-ea"/>
                          <a:ea typeface="+mn-ea"/>
                          <a:cs typeface="+mn-cs"/>
                        </a:rPr>
                        <a:t>系統以上の独立した構成とすることにより、</a:t>
                      </a:r>
                      <a:r>
                        <a:rPr kumimoji="1" lang="en-US" altLang="ja-JP" sz="1100" u="none" kern="1200" dirty="0">
                          <a:solidFill>
                            <a:schemeClr val="tx1"/>
                          </a:solidFill>
                          <a:latin typeface="+mn-ea"/>
                          <a:ea typeface="+mn-ea"/>
                          <a:cs typeface="+mn-cs"/>
                        </a:rPr>
                        <a:t>1</a:t>
                      </a:r>
                      <a:r>
                        <a:rPr kumimoji="1" lang="ja-JP" altLang="en-US" sz="1100" u="none" kern="1200" dirty="0">
                          <a:solidFill>
                            <a:schemeClr val="tx1"/>
                          </a:solidFill>
                          <a:latin typeface="+mn-ea"/>
                          <a:ea typeface="+mn-ea"/>
                          <a:cs typeface="+mn-cs"/>
                        </a:rPr>
                        <a:t>系統が故障しても自動運転を継続することができる</a:t>
                      </a:r>
                      <a:endParaRPr kumimoji="1" lang="en-US" altLang="ja-JP" sz="1100" u="none" kern="1200" dirty="0">
                        <a:solidFill>
                          <a:schemeClr val="tx1"/>
                        </a:solidFill>
                        <a:latin typeface="+mn-ea"/>
                        <a:ea typeface="+mn-ea"/>
                        <a:cs typeface="+mn-cs"/>
                      </a:endParaRPr>
                    </a:p>
                  </a:txBody>
                  <a:tcPr marL="91439" marR="91439" marT="45716" marB="4571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768574509"/>
                  </a:ext>
                </a:extLst>
              </a:tr>
              <a:tr h="868017">
                <a:tc>
                  <a:txBody>
                    <a:bodyPr/>
                    <a:lstStyle/>
                    <a:p>
                      <a:pPr algn="ctr">
                        <a:lnSpc>
                          <a:spcPts val="1200"/>
                        </a:lnSpc>
                      </a:pPr>
                      <a:r>
                        <a:rPr kumimoji="1" lang="ja-JP" altLang="en-US" sz="1400" b="1" i="0" u="none" strike="noStrike" kern="1200" cap="none" spc="0" normalizeH="0" baseline="0" noProof="0">
                          <a:ln>
                            <a:noFill/>
                          </a:ln>
                          <a:solidFill>
                            <a:prstClr val="black"/>
                          </a:solidFill>
                          <a:effectLst/>
                          <a:uLnTx/>
                          <a:uFillTx/>
                          <a:latin typeface="+mn-ea"/>
                          <a:ea typeface="+mn-ea"/>
                          <a:cs typeface="+mn-cs"/>
                        </a:rPr>
                        <a:t>多様性</a:t>
                      </a:r>
                      <a:endParaRPr kumimoji="1" lang="ja-JP" altLang="en-US" sz="1400" b="1" u="none">
                        <a:latin typeface="+mn-ea"/>
                        <a:ea typeface="+mn-ea"/>
                      </a:endParaRPr>
                    </a:p>
                  </a:txBody>
                  <a:tcPr marL="91439" marR="91439" marT="45716" marB="4571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1450" indent="-171450" algn="l" defTabSz="990564" rtl="0" eaLnBrk="1" latinLnBrk="0" hangingPunct="1">
                        <a:lnSpc>
                          <a:spcPct val="100000"/>
                        </a:lnSpc>
                        <a:buFont typeface="Arial" panose="020B0604020202020204" pitchFamily="34" charset="0"/>
                        <a:buChar char="•"/>
                      </a:pPr>
                      <a:r>
                        <a:rPr kumimoji="1" lang="ja-JP" altLang="en-US" sz="1200" b="1" u="none" kern="1200" dirty="0">
                          <a:solidFill>
                            <a:schemeClr val="accent4"/>
                          </a:solidFill>
                          <a:latin typeface="+mn-ea"/>
                          <a:ea typeface="+mn-ea"/>
                          <a:cs typeface="+mn-cs"/>
                        </a:rPr>
                        <a:t>異なる原理や方法に基づく複数のシステム</a:t>
                      </a:r>
                      <a:r>
                        <a:rPr kumimoji="1" lang="ja-JP" altLang="en-US" sz="1200" u="none" kern="1200" dirty="0">
                          <a:solidFill>
                            <a:schemeClr val="tx1"/>
                          </a:solidFill>
                          <a:latin typeface="+mn-ea"/>
                          <a:ea typeface="+mn-ea"/>
                          <a:cs typeface="+mn-cs"/>
                        </a:rPr>
                        <a:t>を設けることで、</a:t>
                      </a:r>
                      <a:r>
                        <a:rPr kumimoji="1" lang="ja-JP" altLang="en-US" sz="1200" b="1" u="none" kern="1200" dirty="0">
                          <a:solidFill>
                            <a:schemeClr val="accent4"/>
                          </a:solidFill>
                          <a:latin typeface="+mn-ea"/>
                          <a:ea typeface="+mn-ea"/>
                          <a:cs typeface="+mn-cs"/>
                        </a:rPr>
                        <a:t>特定の故障に対する脆弱性を減らす</a:t>
                      </a:r>
                      <a:r>
                        <a:rPr kumimoji="1" lang="ja-JP" altLang="en-US" sz="1200" u="none" kern="1200" dirty="0">
                          <a:solidFill>
                            <a:schemeClr val="tx1"/>
                          </a:solidFill>
                          <a:latin typeface="+mn-ea"/>
                          <a:ea typeface="+mn-ea"/>
                          <a:cs typeface="+mn-cs"/>
                        </a:rPr>
                        <a:t>設計原則</a:t>
                      </a:r>
                      <a:endParaRPr kumimoji="1" lang="en-US" altLang="ja-JP" sz="1200" u="none" kern="1200" dirty="0">
                        <a:solidFill>
                          <a:schemeClr val="tx1"/>
                        </a:solidFill>
                        <a:latin typeface="+mn-ea"/>
                        <a:ea typeface="+mn-ea"/>
                        <a:cs typeface="+mn-cs"/>
                      </a:endParaRPr>
                    </a:p>
                    <a:p>
                      <a:pPr marL="171450" indent="-171450" algn="l" defTabSz="990564" rtl="0" eaLnBrk="1" latinLnBrk="0" hangingPunct="1">
                        <a:lnSpc>
                          <a:spcPct val="100000"/>
                        </a:lnSpc>
                        <a:buFont typeface="Arial" panose="020B0604020202020204" pitchFamily="34" charset="0"/>
                        <a:buChar char="•"/>
                      </a:pPr>
                      <a:r>
                        <a:rPr kumimoji="1" lang="ja-JP" altLang="en-US" sz="1200" u="none" kern="1200" dirty="0">
                          <a:solidFill>
                            <a:schemeClr val="tx1"/>
                          </a:solidFill>
                          <a:latin typeface="+mn-ea"/>
                          <a:ea typeface="+mn-ea"/>
                          <a:cs typeface="+mn-cs"/>
                        </a:rPr>
                        <a:t>故障や損傷が発生した場合に、安全に停止するまで</a:t>
                      </a:r>
                      <a:br>
                        <a:rPr kumimoji="1" lang="en-US" altLang="ja-JP" sz="1200" u="none" kern="1200" dirty="0">
                          <a:solidFill>
                            <a:schemeClr val="tx1"/>
                          </a:solidFill>
                          <a:latin typeface="+mn-ea"/>
                          <a:ea typeface="+mn-ea"/>
                          <a:cs typeface="+mn-cs"/>
                        </a:rPr>
                      </a:br>
                      <a:r>
                        <a:rPr kumimoji="1" lang="ja-JP" altLang="en-US" sz="1200" u="none" kern="1200" dirty="0">
                          <a:solidFill>
                            <a:schemeClr val="tx1"/>
                          </a:solidFill>
                          <a:latin typeface="+mn-ea"/>
                          <a:ea typeface="+mn-ea"/>
                          <a:cs typeface="+mn-cs"/>
                        </a:rPr>
                        <a:t>持ちこたえられるように設計すること</a:t>
                      </a:r>
                      <a:endParaRPr kumimoji="1" lang="en-US" altLang="ja-JP" sz="1200" u="none" kern="1200" dirty="0">
                        <a:solidFill>
                          <a:schemeClr val="tx1"/>
                        </a:solidFill>
                        <a:latin typeface="+mn-ea"/>
                        <a:ea typeface="+mn-ea"/>
                        <a:cs typeface="+mn-cs"/>
                      </a:endParaRPr>
                    </a:p>
                  </a:txBody>
                  <a:tcPr marL="91439" marR="91439" marT="45716" marB="4571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1450" indent="-171450" algn="l" defTabSz="990564" rtl="0" eaLnBrk="1" latinLnBrk="0" hangingPunct="1">
                        <a:lnSpc>
                          <a:spcPct val="100000"/>
                        </a:lnSpc>
                        <a:buFont typeface="Arial" panose="020B0604020202020204" pitchFamily="34" charset="0"/>
                        <a:buChar char="•"/>
                      </a:pPr>
                      <a:r>
                        <a:rPr kumimoji="1" lang="ja-JP" altLang="en-US" sz="1100" u="none" kern="1200" dirty="0">
                          <a:solidFill>
                            <a:schemeClr val="tx1"/>
                          </a:solidFill>
                          <a:latin typeface="+mn-ea"/>
                          <a:ea typeface="+mn-ea"/>
                          <a:cs typeface="+mn-cs"/>
                        </a:rPr>
                        <a:t>自己位置推定技術として、</a:t>
                      </a:r>
                      <a:r>
                        <a:rPr kumimoji="1" lang="en-US" altLang="ja-JP" sz="1100" u="none" kern="1200" dirty="0">
                          <a:solidFill>
                            <a:schemeClr val="tx1"/>
                          </a:solidFill>
                          <a:latin typeface="+mn-ea"/>
                          <a:ea typeface="+mn-ea"/>
                          <a:cs typeface="+mn-cs"/>
                        </a:rPr>
                        <a:t>A</a:t>
                      </a:r>
                      <a:r>
                        <a:rPr kumimoji="1" lang="ja-JP" altLang="en-US" sz="1100" u="none" kern="1200" dirty="0">
                          <a:solidFill>
                            <a:schemeClr val="tx1"/>
                          </a:solidFill>
                          <a:latin typeface="+mn-ea"/>
                          <a:ea typeface="+mn-ea"/>
                          <a:cs typeface="+mn-cs"/>
                        </a:rPr>
                        <a:t>方式、</a:t>
                      </a:r>
                      <a:r>
                        <a:rPr kumimoji="1" lang="en-US" altLang="ja-JP" sz="1100" u="none" kern="1200" dirty="0">
                          <a:solidFill>
                            <a:schemeClr val="tx1"/>
                          </a:solidFill>
                          <a:latin typeface="+mn-ea"/>
                          <a:ea typeface="+mn-ea"/>
                          <a:cs typeface="+mn-cs"/>
                        </a:rPr>
                        <a:t>B</a:t>
                      </a:r>
                      <a:r>
                        <a:rPr kumimoji="1" lang="ja-JP" altLang="en-US" sz="1100" u="none" kern="1200" dirty="0">
                          <a:solidFill>
                            <a:schemeClr val="tx1"/>
                          </a:solidFill>
                          <a:latin typeface="+mn-ea"/>
                          <a:ea typeface="+mn-ea"/>
                          <a:cs typeface="+mn-cs"/>
                        </a:rPr>
                        <a:t>方式、</a:t>
                      </a:r>
                      <a:r>
                        <a:rPr kumimoji="1" lang="en-US" altLang="ja-JP" sz="1100" u="none" kern="1200" dirty="0">
                          <a:solidFill>
                            <a:schemeClr val="tx1"/>
                          </a:solidFill>
                          <a:latin typeface="+mn-ea"/>
                          <a:ea typeface="+mn-ea"/>
                          <a:cs typeface="+mn-cs"/>
                        </a:rPr>
                        <a:t>C</a:t>
                      </a:r>
                      <a:r>
                        <a:rPr kumimoji="1" lang="ja-JP" altLang="en-US" sz="1100" u="none" kern="1200" dirty="0">
                          <a:solidFill>
                            <a:schemeClr val="tx1"/>
                          </a:solidFill>
                          <a:latin typeface="+mn-ea"/>
                          <a:ea typeface="+mn-ea"/>
                          <a:cs typeface="+mn-cs"/>
                        </a:rPr>
                        <a:t>方式を</a:t>
                      </a:r>
                      <a:br>
                        <a:rPr kumimoji="1" lang="en-US" altLang="ja-JP" sz="1100" u="none" kern="1200" dirty="0">
                          <a:solidFill>
                            <a:schemeClr val="tx1"/>
                          </a:solidFill>
                          <a:latin typeface="+mn-ea"/>
                          <a:ea typeface="+mn-ea"/>
                          <a:cs typeface="+mn-cs"/>
                        </a:rPr>
                      </a:br>
                      <a:r>
                        <a:rPr kumimoji="1" lang="ja-JP" altLang="en-US" sz="1100" u="none" kern="1200" dirty="0">
                          <a:solidFill>
                            <a:schemeClr val="tx1"/>
                          </a:solidFill>
                          <a:latin typeface="+mn-ea"/>
                          <a:ea typeface="+mn-ea"/>
                          <a:cs typeface="+mn-cs"/>
                        </a:rPr>
                        <a:t>併用し、主システムの</a:t>
                      </a:r>
                      <a:r>
                        <a:rPr kumimoji="1" lang="en-US" altLang="ja-JP" sz="1100" u="none" kern="1200" dirty="0">
                          <a:solidFill>
                            <a:schemeClr val="tx1"/>
                          </a:solidFill>
                          <a:latin typeface="+mn-ea"/>
                          <a:ea typeface="+mn-ea"/>
                          <a:cs typeface="+mn-cs"/>
                        </a:rPr>
                        <a:t>A</a:t>
                      </a:r>
                      <a:r>
                        <a:rPr kumimoji="1" lang="ja-JP" altLang="en-US" sz="1100" u="none" kern="1200" dirty="0">
                          <a:solidFill>
                            <a:schemeClr val="tx1"/>
                          </a:solidFill>
                          <a:latin typeface="+mn-ea"/>
                          <a:ea typeface="+mn-ea"/>
                          <a:cs typeface="+mn-cs"/>
                        </a:rPr>
                        <a:t>方式がエラーとなった場合でも、</a:t>
                      </a:r>
                      <a:br>
                        <a:rPr kumimoji="1" lang="en-US" altLang="ja-JP" sz="1100" u="none" kern="1200" dirty="0">
                          <a:solidFill>
                            <a:schemeClr val="tx1"/>
                          </a:solidFill>
                          <a:latin typeface="+mn-ea"/>
                          <a:ea typeface="+mn-ea"/>
                          <a:cs typeface="+mn-cs"/>
                        </a:rPr>
                      </a:br>
                      <a:r>
                        <a:rPr kumimoji="1" lang="ja-JP" altLang="en-US" sz="1100" u="none" kern="1200" dirty="0">
                          <a:solidFill>
                            <a:schemeClr val="tx1"/>
                          </a:solidFill>
                          <a:latin typeface="+mn-ea"/>
                          <a:ea typeface="+mn-ea"/>
                          <a:cs typeface="+mn-cs"/>
                        </a:rPr>
                        <a:t>安全に停車することができる</a:t>
                      </a:r>
                    </a:p>
                  </a:txBody>
                  <a:tcPr marL="91439" marR="91439" marT="45716" marB="4571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4053889073"/>
                  </a:ext>
                </a:extLst>
              </a:tr>
              <a:tr h="868017">
                <a:tc>
                  <a:txBody>
                    <a:bodyPr/>
                    <a:lstStyle/>
                    <a:p>
                      <a:pPr algn="ctr">
                        <a:lnSpc>
                          <a:spcPts val="1200"/>
                        </a:lnSpc>
                      </a:pPr>
                      <a:r>
                        <a:rPr kumimoji="1" lang="ja-JP" altLang="en-US" sz="1400" b="1" i="0" u="none" strike="noStrike" kern="1200" cap="none" spc="0" normalizeH="0" baseline="0" noProof="0">
                          <a:ln>
                            <a:noFill/>
                          </a:ln>
                          <a:solidFill>
                            <a:prstClr val="black"/>
                          </a:solidFill>
                          <a:effectLst/>
                          <a:uLnTx/>
                          <a:uFillTx/>
                          <a:latin typeface="+mn-ea"/>
                          <a:ea typeface="+mn-ea"/>
                          <a:cs typeface="+mn-cs"/>
                        </a:rPr>
                        <a:t>自己診断</a:t>
                      </a:r>
                      <a:endParaRPr kumimoji="1" lang="ja-JP" altLang="en-US" sz="1400" b="1" u="none">
                        <a:latin typeface="+mn-ea"/>
                        <a:ea typeface="+mn-ea"/>
                      </a:endParaRPr>
                    </a:p>
                  </a:txBody>
                  <a:tcPr marL="91439" marR="91439" marT="45716" marB="4571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1450" indent="-171450" algn="l" defTabSz="990564" rtl="0" eaLnBrk="1" latinLnBrk="0" hangingPunct="1">
                        <a:lnSpc>
                          <a:spcPct val="100000"/>
                        </a:lnSpc>
                        <a:buFont typeface="Arial" panose="020B0604020202020204" pitchFamily="34" charset="0"/>
                        <a:buChar char="•"/>
                      </a:pPr>
                      <a:r>
                        <a:rPr kumimoji="1" lang="en-US" altLang="ja-JP" sz="1200" u="none" kern="1200" dirty="0">
                          <a:solidFill>
                            <a:schemeClr val="tx1"/>
                          </a:solidFill>
                          <a:latin typeface="+mn-ea"/>
                          <a:ea typeface="+mn-ea"/>
                          <a:cs typeface="+mn-cs"/>
                        </a:rPr>
                        <a:t>n</a:t>
                      </a:r>
                      <a:r>
                        <a:rPr kumimoji="1" lang="ja-JP" altLang="en-US" sz="1200" u="none" kern="1200" dirty="0">
                          <a:solidFill>
                            <a:schemeClr val="tx1"/>
                          </a:solidFill>
                          <a:latin typeface="+mn-ea"/>
                          <a:ea typeface="+mn-ea"/>
                          <a:cs typeface="+mn-cs"/>
                        </a:rPr>
                        <a:t>種の同じ機能を持つ機器のうち</a:t>
                      </a:r>
                      <a:r>
                        <a:rPr kumimoji="1" lang="en-US" altLang="ja-JP" sz="1200" u="none" kern="1200" dirty="0">
                          <a:solidFill>
                            <a:schemeClr val="tx1"/>
                          </a:solidFill>
                          <a:latin typeface="+mn-ea"/>
                          <a:ea typeface="+mn-ea"/>
                          <a:cs typeface="+mn-cs"/>
                        </a:rPr>
                        <a:t>m</a:t>
                      </a:r>
                      <a:r>
                        <a:rPr kumimoji="1" lang="ja-JP" altLang="en-US" sz="1200" u="none" kern="1200" dirty="0">
                          <a:solidFill>
                            <a:schemeClr val="tx1"/>
                          </a:solidFill>
                          <a:latin typeface="+mn-ea"/>
                          <a:ea typeface="+mn-ea"/>
                          <a:cs typeface="+mn-cs"/>
                        </a:rPr>
                        <a:t>個以上の機器が正常に作動していれば、システムの状態は正常であるとする方式</a:t>
                      </a:r>
                    </a:p>
                  </a:txBody>
                  <a:tcPr marL="91439" marR="91439" marT="45716" marB="4571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1450" indent="-171450" algn="l" defTabSz="990564" rtl="0" eaLnBrk="1" latinLnBrk="0" hangingPunct="1">
                        <a:lnSpc>
                          <a:spcPct val="100000"/>
                        </a:lnSpc>
                        <a:buFont typeface="Arial" panose="020B0604020202020204" pitchFamily="34" charset="0"/>
                        <a:buChar char="•"/>
                      </a:pPr>
                      <a:r>
                        <a:rPr kumimoji="1" lang="ja-JP" altLang="en-US" sz="1100" u="none" kern="1200" dirty="0">
                          <a:solidFill>
                            <a:schemeClr val="tx1"/>
                          </a:solidFill>
                          <a:latin typeface="+mn-ea"/>
                          <a:ea typeface="+mn-ea"/>
                          <a:cs typeface="+mn-cs"/>
                        </a:rPr>
                        <a:t>信号現示情報を車載カメラとインフラ情報で取得し、</a:t>
                      </a:r>
                      <a:br>
                        <a:rPr kumimoji="1" lang="en-US" altLang="ja-JP" sz="1100" u="none" kern="1200" dirty="0">
                          <a:solidFill>
                            <a:schemeClr val="tx1"/>
                          </a:solidFill>
                          <a:latin typeface="+mn-ea"/>
                          <a:ea typeface="+mn-ea"/>
                          <a:cs typeface="+mn-cs"/>
                        </a:rPr>
                      </a:br>
                      <a:r>
                        <a:rPr kumimoji="1" lang="ja-JP" altLang="en-US" sz="1100" u="none" kern="1200" dirty="0">
                          <a:solidFill>
                            <a:schemeClr val="tx1"/>
                          </a:solidFill>
                          <a:latin typeface="+mn-ea"/>
                          <a:ea typeface="+mn-ea"/>
                          <a:cs typeface="+mn-cs"/>
                        </a:rPr>
                        <a:t>両者が</a:t>
                      </a:r>
                      <a:r>
                        <a:rPr kumimoji="1" lang="en-US" altLang="ja-JP" sz="1100" u="none" kern="1200" dirty="0">
                          <a:solidFill>
                            <a:schemeClr val="tx1"/>
                          </a:solidFill>
                          <a:latin typeface="+mn-ea"/>
                          <a:ea typeface="+mn-ea"/>
                          <a:cs typeface="+mn-cs"/>
                        </a:rPr>
                        <a:t>【</a:t>
                      </a:r>
                      <a:r>
                        <a:rPr kumimoji="1" lang="ja-JP" altLang="en-US" sz="1100" u="none" kern="1200" dirty="0">
                          <a:solidFill>
                            <a:schemeClr val="tx1"/>
                          </a:solidFill>
                          <a:latin typeface="+mn-ea"/>
                          <a:ea typeface="+mn-ea"/>
                          <a:cs typeface="+mn-cs"/>
                        </a:rPr>
                        <a:t>青</a:t>
                      </a:r>
                      <a:r>
                        <a:rPr kumimoji="1" lang="en-US" altLang="ja-JP" sz="1100" u="none" kern="1200" dirty="0">
                          <a:solidFill>
                            <a:schemeClr val="tx1"/>
                          </a:solidFill>
                          <a:latin typeface="+mn-ea"/>
                          <a:ea typeface="+mn-ea"/>
                          <a:cs typeface="+mn-cs"/>
                        </a:rPr>
                        <a:t>】</a:t>
                      </a:r>
                      <a:r>
                        <a:rPr kumimoji="1" lang="ja-JP" altLang="en-US" sz="1100" u="none" kern="1200" dirty="0">
                          <a:solidFill>
                            <a:schemeClr val="tx1"/>
                          </a:solidFill>
                          <a:latin typeface="+mn-ea"/>
                          <a:ea typeface="+mn-ea"/>
                          <a:cs typeface="+mn-cs"/>
                        </a:rPr>
                        <a:t>で一致している場合に</a:t>
                      </a:r>
                      <a:r>
                        <a:rPr kumimoji="1" lang="en-US" altLang="ja-JP" sz="1100" u="none" kern="1200" dirty="0">
                          <a:solidFill>
                            <a:schemeClr val="tx1"/>
                          </a:solidFill>
                          <a:latin typeface="+mn-ea"/>
                          <a:ea typeface="+mn-ea"/>
                          <a:cs typeface="+mn-cs"/>
                        </a:rPr>
                        <a:t>【</a:t>
                      </a:r>
                      <a:r>
                        <a:rPr kumimoji="1" lang="ja-JP" altLang="en-US" sz="1100" u="none" kern="1200" dirty="0">
                          <a:solidFill>
                            <a:schemeClr val="tx1"/>
                          </a:solidFill>
                          <a:latin typeface="+mn-ea"/>
                          <a:ea typeface="+mn-ea"/>
                          <a:cs typeface="+mn-cs"/>
                        </a:rPr>
                        <a:t>青</a:t>
                      </a:r>
                      <a:r>
                        <a:rPr kumimoji="1" lang="en-US" altLang="ja-JP" sz="1100" u="none" kern="1200" dirty="0">
                          <a:solidFill>
                            <a:schemeClr val="tx1"/>
                          </a:solidFill>
                          <a:latin typeface="+mn-ea"/>
                          <a:ea typeface="+mn-ea"/>
                          <a:cs typeface="+mn-cs"/>
                        </a:rPr>
                        <a:t>】</a:t>
                      </a:r>
                      <a:r>
                        <a:rPr kumimoji="1" lang="ja-JP" altLang="en-US" sz="1100" u="none" kern="1200" dirty="0">
                          <a:solidFill>
                            <a:schemeClr val="tx1"/>
                          </a:solidFill>
                          <a:latin typeface="+mn-ea"/>
                          <a:ea typeface="+mn-ea"/>
                          <a:cs typeface="+mn-cs"/>
                        </a:rPr>
                        <a:t>と認識する</a:t>
                      </a:r>
                      <a:endParaRPr kumimoji="1" lang="en-US" altLang="ja-JP" sz="1100" u="none" kern="1200" dirty="0">
                        <a:solidFill>
                          <a:schemeClr val="tx1"/>
                        </a:solidFill>
                        <a:latin typeface="+mn-ea"/>
                        <a:ea typeface="+mn-ea"/>
                        <a:cs typeface="+mn-cs"/>
                      </a:endParaRPr>
                    </a:p>
                  </a:txBody>
                  <a:tcPr marL="91439" marR="91439" marT="45716" marB="4571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991793421"/>
                  </a:ext>
                </a:extLst>
              </a:tr>
            </a:tbl>
          </a:graphicData>
        </a:graphic>
      </p:graphicFrame>
      <p:sp>
        <p:nvSpPr>
          <p:cNvPr id="8" name="正方形/長方形 7">
            <a:extLst>
              <a:ext uri="{FF2B5EF4-FFF2-40B4-BE49-F238E27FC236}">
                <a16:creationId xmlns:a16="http://schemas.microsoft.com/office/drawing/2014/main" id="{574AC61F-D63A-8238-EB94-7693E3EF79A4}"/>
              </a:ext>
            </a:extLst>
          </p:cNvPr>
          <p:cNvSpPr/>
          <p:nvPr/>
        </p:nvSpPr>
        <p:spPr bwMode="gray">
          <a:xfrm>
            <a:off x="7192367" y="18842"/>
            <a:ext cx="2713633" cy="258017"/>
          </a:xfrm>
          <a:prstGeom prst="rect">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a:solidFill>
                  <a:schemeClr val="bg1"/>
                </a:solidFill>
                <a:latin typeface="+mn-lt"/>
                <a:cs typeface="+mn-cs"/>
              </a:rPr>
              <a:t>報告資料では、本ページは削除してください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41030334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47</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3-(4). </a:t>
            </a:r>
            <a:r>
              <a:rPr lang="ja-JP" altLang="en-US">
                <a:latin typeface="+mn-ea"/>
              </a:rPr>
              <a:t>障害物衝突時の対応</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障害物等</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衝突時の</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対応</a:t>
            </a: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813758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defTabSz="990564" fontAlgn="auto">
              <a:spcBef>
                <a:spcPts val="600"/>
              </a:spcBef>
              <a:spcAft>
                <a:spcPts val="0"/>
              </a:spcAft>
              <a:buSzPct val="100000"/>
            </a:pPr>
            <a:r>
              <a:rPr kumimoji="1" lang="ja-JP" altLang="en-US" sz="1400" b="1">
                <a:solidFill>
                  <a:prstClr val="black"/>
                </a:solidFill>
                <a:latin typeface="+mn-lt"/>
                <a:cs typeface="+mn-cs"/>
              </a:rPr>
              <a:t>緊急事態発生時の連絡網</a:t>
            </a:r>
            <a:endParaRPr kumimoji="1" lang="en-US" altLang="ja-JP" sz="1400" dirty="0">
              <a:solidFill>
                <a:prstClr val="black"/>
              </a:solidFill>
              <a:latin typeface="+mn-lt"/>
              <a:cs typeface="+mn-cs"/>
            </a:endParaRPr>
          </a:p>
          <a:p>
            <a:pPr marR="0" defTabSz="990564" rtl="0" eaLnBrk="1" fontAlgn="auto" latinLnBrk="0" hangingPunct="1">
              <a:lnSpc>
                <a:spcPct val="100000"/>
              </a:lnSpc>
              <a:spcBef>
                <a:spcPts val="600"/>
              </a:spcBef>
              <a:spcAft>
                <a:spcPts val="0"/>
              </a:spcAft>
              <a:buClrTx/>
              <a:buSzPct val="100000"/>
              <a:tabLst/>
            </a:pPr>
            <a:endParaRPr kumimoji="1" lang="en-US" altLang="ja-JP" sz="1400"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p:txBody>
      </p:sp>
      <p:sp>
        <p:nvSpPr>
          <p:cNvPr id="4" name="正方形/長方形 3">
            <a:extLst>
              <a:ext uri="{FF2B5EF4-FFF2-40B4-BE49-F238E27FC236}">
                <a16:creationId xmlns:a16="http://schemas.microsoft.com/office/drawing/2014/main" id="{AD868FAC-8719-3044-EEC8-E84732BEB9EB}"/>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7" name="正方形/長方形 6">
            <a:extLst>
              <a:ext uri="{FF2B5EF4-FFF2-40B4-BE49-F238E27FC236}">
                <a16:creationId xmlns:a16="http://schemas.microsoft.com/office/drawing/2014/main" id="{99D4251B-65B1-57E3-3A27-E31656765F31}"/>
              </a:ext>
            </a:extLst>
          </p:cNvPr>
          <p:cNvSpPr/>
          <p:nvPr/>
        </p:nvSpPr>
        <p:spPr bwMode="gray">
          <a:xfrm>
            <a:off x="1600200" y="1484313"/>
            <a:ext cx="2133600" cy="379131"/>
          </a:xfrm>
          <a:prstGeom prst="rect">
            <a:avLst/>
          </a:prstGeom>
          <a:solidFill>
            <a:schemeClr val="accent6">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b="0" i="0" u="none" strike="noStrike" kern="1200" cap="none" spc="0" normalizeH="0" baseline="0" noProof="0">
                <a:ln>
                  <a:noFill/>
                </a:ln>
                <a:solidFill>
                  <a:prstClr val="black"/>
                </a:solidFill>
                <a:effectLst/>
                <a:uLnTx/>
                <a:uFillTx/>
                <a:latin typeface="+mn-lt"/>
                <a:ea typeface="+mn-ea"/>
                <a:cs typeface="+mn-cs"/>
              </a:rPr>
              <a:t>交通株式会社</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dirty="0">
                <a:solidFill>
                  <a:prstClr val="black"/>
                </a:solidFill>
                <a:latin typeface="+mn-lt"/>
                <a:cs typeface="+mn-cs"/>
              </a:rPr>
              <a:t>(</a:t>
            </a:r>
            <a:r>
              <a:rPr kumimoji="1" lang="ja-JP" altLang="en-US" sz="1100">
                <a:solidFill>
                  <a:prstClr val="black"/>
                </a:solidFill>
                <a:latin typeface="+mn-lt"/>
                <a:cs typeface="+mn-cs"/>
              </a:rPr>
              <a:t>運行者</a:t>
            </a:r>
            <a:r>
              <a:rPr kumimoji="1" lang="en-US" altLang="ja-JP" sz="1100" dirty="0">
                <a:solidFill>
                  <a:prstClr val="black"/>
                </a:solidFill>
                <a:latin typeface="+mn-lt"/>
                <a:cs typeface="+mn-cs"/>
              </a:rPr>
              <a:t>)</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15" name="正方形/長方形 14">
            <a:extLst>
              <a:ext uri="{FF2B5EF4-FFF2-40B4-BE49-F238E27FC236}">
                <a16:creationId xmlns:a16="http://schemas.microsoft.com/office/drawing/2014/main" id="{A096521D-5C5D-8165-83C3-8E8C27A4CE2C}"/>
              </a:ext>
            </a:extLst>
          </p:cNvPr>
          <p:cNvSpPr/>
          <p:nvPr/>
        </p:nvSpPr>
        <p:spPr bwMode="gray">
          <a:xfrm>
            <a:off x="1600200" y="1863443"/>
            <a:ext cx="2133600" cy="3027736"/>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16" name="正方形/長方形 15">
            <a:extLst>
              <a:ext uri="{FF2B5EF4-FFF2-40B4-BE49-F238E27FC236}">
                <a16:creationId xmlns:a16="http://schemas.microsoft.com/office/drawing/2014/main" id="{85AE7D1C-8AB7-1F8D-E87E-F3B514B36CBC}"/>
              </a:ext>
            </a:extLst>
          </p:cNvPr>
          <p:cNvSpPr/>
          <p:nvPr/>
        </p:nvSpPr>
        <p:spPr bwMode="gray">
          <a:xfrm>
            <a:off x="1688125" y="1913327"/>
            <a:ext cx="1957750" cy="226019"/>
          </a:xfrm>
          <a:prstGeom prst="rect">
            <a:avLst/>
          </a:prstGeom>
          <a:solidFill>
            <a:schemeClr val="accent1">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0" i="0" u="none" strike="noStrike" kern="1200" cap="none" spc="0" normalizeH="0" baseline="0" noProof="0">
                <a:ln>
                  <a:noFill/>
                </a:ln>
                <a:solidFill>
                  <a:prstClr val="black"/>
                </a:solidFill>
                <a:effectLst/>
                <a:uLnTx/>
                <a:uFillTx/>
                <a:latin typeface="+mn-lt"/>
                <a:ea typeface="+mn-ea"/>
                <a:cs typeface="+mn-cs"/>
              </a:rPr>
              <a:t>自動運転バス車内</a:t>
            </a:r>
          </a:p>
        </p:txBody>
      </p:sp>
      <p:sp>
        <p:nvSpPr>
          <p:cNvPr id="18" name="正方形/長方形 17">
            <a:extLst>
              <a:ext uri="{FF2B5EF4-FFF2-40B4-BE49-F238E27FC236}">
                <a16:creationId xmlns:a16="http://schemas.microsoft.com/office/drawing/2014/main" id="{1F94AD60-0CEC-8E05-E311-7203E76AB1D2}"/>
              </a:ext>
            </a:extLst>
          </p:cNvPr>
          <p:cNvSpPr/>
          <p:nvPr/>
        </p:nvSpPr>
        <p:spPr bwMode="gray">
          <a:xfrm>
            <a:off x="1688125" y="2131734"/>
            <a:ext cx="1957750" cy="386743"/>
          </a:xfrm>
          <a:prstGeom prst="rect">
            <a:avLst/>
          </a:prstGeom>
          <a:solidFill>
            <a:srgbClr val="FFCC99"/>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&lt;</a:t>
            </a:r>
            <a:r>
              <a:rPr kumimoji="1" lang="ja-JP" altLang="en-US" sz="1100" b="0" i="0" u="none" strike="noStrike" kern="1200" cap="none" spc="0" normalizeH="0" baseline="0" noProof="0">
                <a:ln>
                  <a:noFill/>
                </a:ln>
                <a:solidFill>
                  <a:prstClr val="black"/>
                </a:solidFill>
                <a:effectLst/>
                <a:uLnTx/>
                <a:uFillTx/>
                <a:latin typeface="+mn-lt"/>
                <a:ea typeface="+mn-ea"/>
                <a:cs typeface="+mn-cs"/>
              </a:rPr>
              <a:t>乗務員</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&gt;</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rgbClr val="FF0000"/>
                </a:solidFill>
                <a:latin typeface="+mn-lt"/>
                <a:cs typeface="+mn-cs"/>
              </a:rPr>
              <a:t>事故・災害発生等の異常確認</a:t>
            </a:r>
            <a:endParaRPr kumimoji="1" lang="ja-JP" altLang="en-US" sz="1100" b="0" i="0" u="none" strike="noStrike" kern="1200" cap="none" spc="0" normalizeH="0" baseline="0" noProof="0">
              <a:ln>
                <a:noFill/>
              </a:ln>
              <a:solidFill>
                <a:srgbClr val="FF0000"/>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A3E6DAD5-1D98-CFB6-CF3E-7BC2B3F8B794}"/>
              </a:ext>
            </a:extLst>
          </p:cNvPr>
          <p:cNvSpPr/>
          <p:nvPr/>
        </p:nvSpPr>
        <p:spPr bwMode="gray">
          <a:xfrm>
            <a:off x="1688125" y="2715930"/>
            <a:ext cx="1957750" cy="226019"/>
          </a:xfrm>
          <a:prstGeom prst="rect">
            <a:avLst/>
          </a:prstGeom>
          <a:solidFill>
            <a:schemeClr val="accent1">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0" i="0" u="none" strike="noStrike" kern="1200" cap="none" spc="0" normalizeH="0" baseline="0" noProof="0">
                <a:ln>
                  <a:noFill/>
                </a:ln>
                <a:solidFill>
                  <a:prstClr val="black"/>
                </a:solidFill>
                <a:effectLst/>
                <a:uLnTx/>
                <a:uFillTx/>
                <a:latin typeface="+mn-lt"/>
                <a:ea typeface="+mn-ea"/>
                <a:cs typeface="+mn-cs"/>
              </a:rPr>
              <a:t>営業所</a:t>
            </a:r>
          </a:p>
        </p:txBody>
      </p:sp>
      <p:sp>
        <p:nvSpPr>
          <p:cNvPr id="24" name="正方形/長方形 23">
            <a:extLst>
              <a:ext uri="{FF2B5EF4-FFF2-40B4-BE49-F238E27FC236}">
                <a16:creationId xmlns:a16="http://schemas.microsoft.com/office/drawing/2014/main" id="{FD79BBE1-2D4C-51C2-4598-F529C1F58C2E}"/>
              </a:ext>
            </a:extLst>
          </p:cNvPr>
          <p:cNvSpPr/>
          <p:nvPr/>
        </p:nvSpPr>
        <p:spPr bwMode="gray">
          <a:xfrm>
            <a:off x="1688125" y="2934337"/>
            <a:ext cx="1957750" cy="730263"/>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&lt;</a:t>
            </a:r>
            <a:r>
              <a:rPr kumimoji="1" lang="ja-JP" altLang="en-US" sz="1100">
                <a:solidFill>
                  <a:prstClr val="black"/>
                </a:solidFill>
                <a:latin typeface="+mn-lt"/>
                <a:cs typeface="+mn-cs"/>
              </a:rPr>
              <a:t>運行管理者</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&gt;</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部署名</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氏名</a:t>
            </a:r>
            <a:endParaRPr kumimoji="1" lang="en-US" altLang="ja-JP" sz="1100" dirty="0">
              <a:solidFill>
                <a:prstClr val="black"/>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TEL: ××××</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Email : ××××</a:t>
            </a:r>
          </a:p>
        </p:txBody>
      </p:sp>
      <p:sp>
        <p:nvSpPr>
          <p:cNvPr id="25" name="正方形/長方形 24">
            <a:extLst>
              <a:ext uri="{FF2B5EF4-FFF2-40B4-BE49-F238E27FC236}">
                <a16:creationId xmlns:a16="http://schemas.microsoft.com/office/drawing/2014/main" id="{15A1CB30-CFA0-9FE7-BE97-63DFE7B27B1A}"/>
              </a:ext>
            </a:extLst>
          </p:cNvPr>
          <p:cNvSpPr/>
          <p:nvPr/>
        </p:nvSpPr>
        <p:spPr bwMode="gray">
          <a:xfrm>
            <a:off x="1688125" y="3862053"/>
            <a:ext cx="1957750" cy="226019"/>
          </a:xfrm>
          <a:prstGeom prst="rect">
            <a:avLst/>
          </a:prstGeom>
          <a:solidFill>
            <a:schemeClr val="accent1">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0" i="0" u="none" strike="noStrike" kern="1200" cap="none" spc="0" normalizeH="0" baseline="0" noProof="0">
                <a:ln>
                  <a:noFill/>
                </a:ln>
                <a:solidFill>
                  <a:prstClr val="black"/>
                </a:solidFill>
                <a:effectLst/>
                <a:uLnTx/>
                <a:uFillTx/>
                <a:latin typeface="+mn-lt"/>
                <a:ea typeface="+mn-ea"/>
                <a:cs typeface="+mn-cs"/>
              </a:rPr>
              <a:t>本社</a:t>
            </a:r>
          </a:p>
        </p:txBody>
      </p:sp>
      <p:sp>
        <p:nvSpPr>
          <p:cNvPr id="26" name="正方形/長方形 25">
            <a:extLst>
              <a:ext uri="{FF2B5EF4-FFF2-40B4-BE49-F238E27FC236}">
                <a16:creationId xmlns:a16="http://schemas.microsoft.com/office/drawing/2014/main" id="{E146E0EF-F4E6-103D-C7CF-383ECD6F1DD2}"/>
              </a:ext>
            </a:extLst>
          </p:cNvPr>
          <p:cNvSpPr/>
          <p:nvPr/>
        </p:nvSpPr>
        <p:spPr bwMode="gray">
          <a:xfrm>
            <a:off x="1688125" y="4080460"/>
            <a:ext cx="1957750" cy="730263"/>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&lt;</a:t>
            </a:r>
            <a:r>
              <a:rPr kumimoji="1" lang="ja-JP" altLang="en-US" sz="1100" b="0" i="0" u="none" strike="noStrike" kern="1200" cap="none" spc="0" normalizeH="0" baseline="0" noProof="0">
                <a:ln>
                  <a:noFill/>
                </a:ln>
                <a:solidFill>
                  <a:prstClr val="black"/>
                </a:solidFill>
                <a:effectLst/>
                <a:uLnTx/>
                <a:uFillTx/>
                <a:latin typeface="+mn-lt"/>
                <a:ea typeface="+mn-ea"/>
                <a:cs typeface="+mn-cs"/>
              </a:rPr>
              <a:t>事業担当</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&gt;</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部署名</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氏名</a:t>
            </a:r>
            <a:endParaRPr kumimoji="1" lang="en-US" altLang="ja-JP" sz="1100" dirty="0">
              <a:solidFill>
                <a:prstClr val="black"/>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TEL: ××××</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Email : ××××</a:t>
            </a:r>
          </a:p>
        </p:txBody>
      </p:sp>
      <p:cxnSp>
        <p:nvCxnSpPr>
          <p:cNvPr id="28" name="直線矢印コネクタ 27">
            <a:extLst>
              <a:ext uri="{FF2B5EF4-FFF2-40B4-BE49-F238E27FC236}">
                <a16:creationId xmlns:a16="http://schemas.microsoft.com/office/drawing/2014/main" id="{F9B67E0D-249B-6052-B9D3-6064B38FDE4E}"/>
              </a:ext>
            </a:extLst>
          </p:cNvPr>
          <p:cNvCxnSpPr>
            <a:stCxn id="18" idx="2"/>
            <a:endCxn id="23" idx="0"/>
          </p:cNvCxnSpPr>
          <p:nvPr/>
        </p:nvCxnSpPr>
        <p:spPr bwMode="gray">
          <a:xfrm>
            <a:off x="2667000" y="2518477"/>
            <a:ext cx="0" cy="1974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299C1DC3-8A83-6D8D-C581-8930F72AD9C9}"/>
              </a:ext>
            </a:extLst>
          </p:cNvPr>
          <p:cNvSpPr/>
          <p:nvPr/>
        </p:nvSpPr>
        <p:spPr bwMode="gray">
          <a:xfrm>
            <a:off x="3900976" y="1484313"/>
            <a:ext cx="671024" cy="226019"/>
          </a:xfrm>
          <a:prstGeom prst="rect">
            <a:avLst/>
          </a:prstGeom>
          <a:solidFill>
            <a:schemeClr val="accent4">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1" i="0" u="none" strike="noStrike" kern="1200" cap="none" spc="0" normalizeH="0" baseline="0" noProof="0" dirty="0">
                <a:ln>
                  <a:noFill/>
                </a:ln>
                <a:solidFill>
                  <a:srgbClr val="DA291C"/>
                </a:solidFill>
                <a:effectLst/>
                <a:uLnTx/>
                <a:uFillTx/>
                <a:latin typeface="+mn-lt"/>
                <a:ea typeface="+mn-ea"/>
                <a:cs typeface="+mn-cs"/>
              </a:rPr>
              <a:t>110</a:t>
            </a:r>
            <a:r>
              <a:rPr kumimoji="1" lang="ja-JP" altLang="en-US" sz="1100" b="1" i="0" u="none" strike="noStrike" kern="1200" cap="none" spc="0" normalizeH="0" baseline="0" noProof="0">
                <a:ln>
                  <a:noFill/>
                </a:ln>
                <a:solidFill>
                  <a:srgbClr val="DA291C"/>
                </a:solidFill>
                <a:effectLst/>
                <a:uLnTx/>
                <a:uFillTx/>
                <a:latin typeface="+mn-lt"/>
                <a:ea typeface="+mn-ea"/>
                <a:cs typeface="+mn-cs"/>
              </a:rPr>
              <a:t>番</a:t>
            </a:r>
          </a:p>
        </p:txBody>
      </p:sp>
      <p:sp>
        <p:nvSpPr>
          <p:cNvPr id="30" name="正方形/長方形 29">
            <a:extLst>
              <a:ext uri="{FF2B5EF4-FFF2-40B4-BE49-F238E27FC236}">
                <a16:creationId xmlns:a16="http://schemas.microsoft.com/office/drawing/2014/main" id="{AAA3DB1D-7661-B1D5-F287-7EBC3346F1E4}"/>
              </a:ext>
            </a:extLst>
          </p:cNvPr>
          <p:cNvSpPr/>
          <p:nvPr/>
        </p:nvSpPr>
        <p:spPr bwMode="gray">
          <a:xfrm>
            <a:off x="4617182" y="1484313"/>
            <a:ext cx="671024" cy="226019"/>
          </a:xfrm>
          <a:prstGeom prst="rect">
            <a:avLst/>
          </a:prstGeom>
          <a:solidFill>
            <a:schemeClr val="accent4">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1" i="0" u="none" strike="noStrike" kern="1200" cap="none" spc="0" normalizeH="0" baseline="0" noProof="0" dirty="0">
                <a:ln>
                  <a:noFill/>
                </a:ln>
                <a:solidFill>
                  <a:srgbClr val="DA291C"/>
                </a:solidFill>
                <a:effectLst/>
                <a:uLnTx/>
                <a:uFillTx/>
                <a:latin typeface="+mn-lt"/>
                <a:ea typeface="+mn-ea"/>
                <a:cs typeface="+mn-cs"/>
              </a:rPr>
              <a:t>119</a:t>
            </a:r>
            <a:r>
              <a:rPr kumimoji="1" lang="ja-JP" altLang="en-US" sz="1100" b="1" i="0" u="none" strike="noStrike" kern="1200" cap="none" spc="0" normalizeH="0" baseline="0" noProof="0">
                <a:ln>
                  <a:noFill/>
                </a:ln>
                <a:solidFill>
                  <a:srgbClr val="DA291C"/>
                </a:solidFill>
                <a:effectLst/>
                <a:uLnTx/>
                <a:uFillTx/>
                <a:latin typeface="+mn-lt"/>
                <a:ea typeface="+mn-ea"/>
                <a:cs typeface="+mn-cs"/>
              </a:rPr>
              <a:t>番</a:t>
            </a:r>
          </a:p>
        </p:txBody>
      </p:sp>
      <p:cxnSp>
        <p:nvCxnSpPr>
          <p:cNvPr id="32" name="コネクタ: カギ線 31">
            <a:extLst>
              <a:ext uri="{FF2B5EF4-FFF2-40B4-BE49-F238E27FC236}">
                <a16:creationId xmlns:a16="http://schemas.microsoft.com/office/drawing/2014/main" id="{F50B265E-6CB8-5927-950D-092DE75518D0}"/>
              </a:ext>
            </a:extLst>
          </p:cNvPr>
          <p:cNvCxnSpPr>
            <a:stCxn id="18" idx="3"/>
            <a:endCxn id="29" idx="2"/>
          </p:cNvCxnSpPr>
          <p:nvPr/>
        </p:nvCxnSpPr>
        <p:spPr bwMode="gray">
          <a:xfrm flipV="1">
            <a:off x="3645875" y="1710332"/>
            <a:ext cx="590613" cy="61477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コネクタ: カギ線 32">
            <a:extLst>
              <a:ext uri="{FF2B5EF4-FFF2-40B4-BE49-F238E27FC236}">
                <a16:creationId xmlns:a16="http://schemas.microsoft.com/office/drawing/2014/main" id="{FD24BD1E-2849-6E89-8D63-16233A747BDD}"/>
              </a:ext>
            </a:extLst>
          </p:cNvPr>
          <p:cNvCxnSpPr>
            <a:cxnSpLocks/>
            <a:stCxn id="18" idx="3"/>
            <a:endCxn id="30" idx="2"/>
          </p:cNvCxnSpPr>
          <p:nvPr/>
        </p:nvCxnSpPr>
        <p:spPr bwMode="gray">
          <a:xfrm flipV="1">
            <a:off x="3645875" y="1710332"/>
            <a:ext cx="1306819" cy="61477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83ADAC78-61DC-857C-80BF-05E299F9EE15}"/>
              </a:ext>
            </a:extLst>
          </p:cNvPr>
          <p:cNvSpPr/>
          <p:nvPr/>
        </p:nvSpPr>
        <p:spPr bwMode="gray">
          <a:xfrm>
            <a:off x="5686395" y="1491925"/>
            <a:ext cx="1306819" cy="371519"/>
          </a:xfrm>
          <a:prstGeom prst="rect">
            <a:avLst/>
          </a:prstGeom>
          <a:solidFill>
            <a:schemeClr val="accent6">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b="0" i="0" u="none" strike="noStrike" kern="1200" cap="none" spc="0" normalizeH="0" baseline="0" noProof="0">
                <a:ln>
                  <a:noFill/>
                </a:ln>
                <a:solidFill>
                  <a:prstClr val="black"/>
                </a:solidFill>
                <a:effectLst/>
                <a:uLnTx/>
                <a:uFillTx/>
                <a:latin typeface="+mn-lt"/>
                <a:ea typeface="+mn-ea"/>
                <a:cs typeface="+mn-cs"/>
              </a:rPr>
              <a:t>株式会社</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dirty="0">
                <a:solidFill>
                  <a:prstClr val="black"/>
                </a:solidFill>
                <a:latin typeface="+mn-lt"/>
                <a:cs typeface="+mn-cs"/>
              </a:rPr>
              <a:t>(</a:t>
            </a:r>
            <a:r>
              <a:rPr kumimoji="1" lang="ja-JP" altLang="en-US" sz="1100">
                <a:solidFill>
                  <a:prstClr val="black"/>
                </a:solidFill>
                <a:latin typeface="+mn-lt"/>
                <a:cs typeface="+mn-cs"/>
              </a:rPr>
              <a:t>車両提供</a:t>
            </a:r>
            <a:r>
              <a:rPr kumimoji="1" lang="en-US" altLang="ja-JP" sz="1100" dirty="0">
                <a:solidFill>
                  <a:prstClr val="black"/>
                </a:solidFill>
                <a:latin typeface="+mn-lt"/>
                <a:cs typeface="+mn-cs"/>
              </a:rPr>
              <a:t>)</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38" name="正方形/長方形 37">
            <a:extLst>
              <a:ext uri="{FF2B5EF4-FFF2-40B4-BE49-F238E27FC236}">
                <a16:creationId xmlns:a16="http://schemas.microsoft.com/office/drawing/2014/main" id="{6E3AC9F6-CDC8-18B0-9D90-423403351AE5}"/>
              </a:ext>
            </a:extLst>
          </p:cNvPr>
          <p:cNvSpPr/>
          <p:nvPr/>
        </p:nvSpPr>
        <p:spPr bwMode="gray">
          <a:xfrm>
            <a:off x="5686395" y="1863444"/>
            <a:ext cx="1306819" cy="61477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部署名</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氏名</a:t>
            </a:r>
            <a:endParaRPr kumimoji="1" lang="en-US" altLang="ja-JP" sz="1100" dirty="0">
              <a:solidFill>
                <a:prstClr val="black"/>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TEL: ××××</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Email : ××××</a:t>
            </a:r>
          </a:p>
        </p:txBody>
      </p:sp>
      <p:sp>
        <p:nvSpPr>
          <p:cNvPr id="39" name="正方形/長方形 38">
            <a:extLst>
              <a:ext uri="{FF2B5EF4-FFF2-40B4-BE49-F238E27FC236}">
                <a16:creationId xmlns:a16="http://schemas.microsoft.com/office/drawing/2014/main" id="{709C4570-6F95-A5FC-776E-EA09C79DE18A}"/>
              </a:ext>
            </a:extLst>
          </p:cNvPr>
          <p:cNvSpPr/>
          <p:nvPr/>
        </p:nvSpPr>
        <p:spPr bwMode="gray">
          <a:xfrm>
            <a:off x="5686395" y="2648636"/>
            <a:ext cx="1306819" cy="371519"/>
          </a:xfrm>
          <a:prstGeom prst="rect">
            <a:avLst/>
          </a:prstGeom>
          <a:solidFill>
            <a:schemeClr val="accent6">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b="0" i="0" u="none" strike="noStrike" kern="1200" cap="none" spc="0" normalizeH="0" baseline="0" noProof="0">
                <a:ln>
                  <a:noFill/>
                </a:ln>
                <a:solidFill>
                  <a:prstClr val="black"/>
                </a:solidFill>
                <a:effectLst/>
                <a:uLnTx/>
                <a:uFillTx/>
                <a:latin typeface="+mn-lt"/>
                <a:ea typeface="+mn-ea"/>
                <a:cs typeface="+mn-cs"/>
              </a:rPr>
              <a:t>株式会社</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dirty="0">
                <a:solidFill>
                  <a:prstClr val="black"/>
                </a:solidFill>
                <a:latin typeface="+mn-lt"/>
                <a:cs typeface="+mn-cs"/>
              </a:rPr>
              <a:t>(</a:t>
            </a:r>
            <a:r>
              <a:rPr kumimoji="1" lang="ja-JP" altLang="en-US" sz="1100">
                <a:solidFill>
                  <a:prstClr val="black"/>
                </a:solidFill>
                <a:latin typeface="+mn-lt"/>
                <a:cs typeface="+mn-cs"/>
              </a:rPr>
              <a:t>幹事会社</a:t>
            </a:r>
            <a:r>
              <a:rPr kumimoji="1" lang="en-US" altLang="ja-JP" sz="1100" dirty="0">
                <a:solidFill>
                  <a:prstClr val="black"/>
                </a:solidFill>
                <a:latin typeface="+mn-lt"/>
                <a:cs typeface="+mn-cs"/>
              </a:rPr>
              <a:t>)</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40" name="正方形/長方形 39">
            <a:extLst>
              <a:ext uri="{FF2B5EF4-FFF2-40B4-BE49-F238E27FC236}">
                <a16:creationId xmlns:a16="http://schemas.microsoft.com/office/drawing/2014/main" id="{10264B74-5F06-2224-1847-C7E449257C8C}"/>
              </a:ext>
            </a:extLst>
          </p:cNvPr>
          <p:cNvSpPr/>
          <p:nvPr/>
        </p:nvSpPr>
        <p:spPr bwMode="gray">
          <a:xfrm>
            <a:off x="5686395" y="3020156"/>
            <a:ext cx="1306819" cy="575592"/>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部署名</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氏名</a:t>
            </a:r>
            <a:endParaRPr kumimoji="1" lang="en-US" altLang="ja-JP" sz="1100" dirty="0">
              <a:solidFill>
                <a:prstClr val="black"/>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TEL: ××××</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Email : ××××</a:t>
            </a:r>
          </a:p>
        </p:txBody>
      </p:sp>
      <p:sp>
        <p:nvSpPr>
          <p:cNvPr id="41" name="正方形/長方形 40">
            <a:extLst>
              <a:ext uri="{FF2B5EF4-FFF2-40B4-BE49-F238E27FC236}">
                <a16:creationId xmlns:a16="http://schemas.microsoft.com/office/drawing/2014/main" id="{97892340-A81E-80B2-51CF-C9A0E2F2468B}"/>
              </a:ext>
            </a:extLst>
          </p:cNvPr>
          <p:cNvSpPr/>
          <p:nvPr/>
        </p:nvSpPr>
        <p:spPr bwMode="gray">
          <a:xfrm>
            <a:off x="5686395" y="3786277"/>
            <a:ext cx="1306819" cy="371519"/>
          </a:xfrm>
          <a:prstGeom prst="rect">
            <a:avLst/>
          </a:prstGeom>
          <a:solidFill>
            <a:schemeClr val="accent6">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b="0" i="0" u="none" strike="noStrike" kern="1200" cap="none" spc="0" normalizeH="0" baseline="0" noProof="0">
                <a:ln>
                  <a:noFill/>
                </a:ln>
                <a:solidFill>
                  <a:prstClr val="black"/>
                </a:solidFill>
                <a:effectLst/>
                <a:uLnTx/>
                <a:uFillTx/>
                <a:latin typeface="+mn-lt"/>
                <a:ea typeface="+mn-ea"/>
                <a:cs typeface="+mn-cs"/>
              </a:rPr>
              <a:t>株式会社</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dirty="0">
                <a:solidFill>
                  <a:prstClr val="black"/>
                </a:solidFill>
                <a:latin typeface="+mn-lt"/>
                <a:cs typeface="+mn-cs"/>
              </a:rPr>
              <a:t>(</a:t>
            </a:r>
            <a:r>
              <a:rPr kumimoji="1" lang="ja-JP" altLang="en-US" sz="1100">
                <a:solidFill>
                  <a:prstClr val="black"/>
                </a:solidFill>
                <a:latin typeface="+mn-lt"/>
                <a:cs typeface="+mn-cs"/>
              </a:rPr>
              <a:t>構成員</a:t>
            </a:r>
            <a:r>
              <a:rPr kumimoji="1" lang="en-US" altLang="ja-JP" sz="1100" dirty="0">
                <a:solidFill>
                  <a:prstClr val="black"/>
                </a:solidFill>
                <a:latin typeface="+mn-lt"/>
                <a:cs typeface="+mn-cs"/>
              </a:rPr>
              <a:t>)</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42" name="正方形/長方形 41">
            <a:extLst>
              <a:ext uri="{FF2B5EF4-FFF2-40B4-BE49-F238E27FC236}">
                <a16:creationId xmlns:a16="http://schemas.microsoft.com/office/drawing/2014/main" id="{B519257A-7B0E-AF1E-B9BD-7D7810129620}"/>
              </a:ext>
            </a:extLst>
          </p:cNvPr>
          <p:cNvSpPr/>
          <p:nvPr/>
        </p:nvSpPr>
        <p:spPr bwMode="gray">
          <a:xfrm>
            <a:off x="5686395" y="4157796"/>
            <a:ext cx="1306819" cy="575592"/>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部署名</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氏名</a:t>
            </a:r>
            <a:endParaRPr kumimoji="1" lang="en-US" altLang="ja-JP" sz="1100" dirty="0">
              <a:solidFill>
                <a:prstClr val="black"/>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TEL: ××××</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Email : ××××</a:t>
            </a:r>
          </a:p>
        </p:txBody>
      </p:sp>
      <p:cxnSp>
        <p:nvCxnSpPr>
          <p:cNvPr id="43" name="コネクタ: カギ線 42">
            <a:extLst>
              <a:ext uri="{FF2B5EF4-FFF2-40B4-BE49-F238E27FC236}">
                <a16:creationId xmlns:a16="http://schemas.microsoft.com/office/drawing/2014/main" id="{D94E2833-B9D7-2EFA-3D8C-815044190CBB}"/>
              </a:ext>
            </a:extLst>
          </p:cNvPr>
          <p:cNvCxnSpPr>
            <a:cxnSpLocks/>
            <a:stCxn id="24" idx="3"/>
          </p:cNvCxnSpPr>
          <p:nvPr/>
        </p:nvCxnSpPr>
        <p:spPr bwMode="gray">
          <a:xfrm flipV="1">
            <a:off x="3645875" y="1998361"/>
            <a:ext cx="2040520" cy="1301108"/>
          </a:xfrm>
          <a:prstGeom prst="bentConnector3">
            <a:avLst>
              <a:gd name="adj1" fmla="val 74647"/>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コネクタ: カギ線 46">
            <a:extLst>
              <a:ext uri="{FF2B5EF4-FFF2-40B4-BE49-F238E27FC236}">
                <a16:creationId xmlns:a16="http://schemas.microsoft.com/office/drawing/2014/main" id="{EF9E752A-CB74-F07E-01B8-17458FB2E043}"/>
              </a:ext>
            </a:extLst>
          </p:cNvPr>
          <p:cNvCxnSpPr>
            <a:cxnSpLocks/>
            <a:stCxn id="26" idx="3"/>
          </p:cNvCxnSpPr>
          <p:nvPr/>
        </p:nvCxnSpPr>
        <p:spPr bwMode="gray">
          <a:xfrm flipV="1">
            <a:off x="3645875" y="3178530"/>
            <a:ext cx="2040520" cy="1267062"/>
          </a:xfrm>
          <a:prstGeom prst="bentConnector3">
            <a:avLst>
              <a:gd name="adj1" fmla="val 8286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a:extLst>
              <a:ext uri="{FF2B5EF4-FFF2-40B4-BE49-F238E27FC236}">
                <a16:creationId xmlns:a16="http://schemas.microsoft.com/office/drawing/2014/main" id="{B413B1B8-00CB-F005-DF5F-528DD57664B7}"/>
              </a:ext>
            </a:extLst>
          </p:cNvPr>
          <p:cNvCxnSpPr>
            <a:cxnSpLocks/>
            <a:stCxn id="24" idx="2"/>
            <a:endCxn id="25" idx="0"/>
          </p:cNvCxnSpPr>
          <p:nvPr/>
        </p:nvCxnSpPr>
        <p:spPr bwMode="gray">
          <a:xfrm>
            <a:off x="2667000" y="3664600"/>
            <a:ext cx="0" cy="1974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矢印コネクタ 57">
            <a:extLst>
              <a:ext uri="{FF2B5EF4-FFF2-40B4-BE49-F238E27FC236}">
                <a16:creationId xmlns:a16="http://schemas.microsoft.com/office/drawing/2014/main" id="{2D073BCD-69A9-F1B6-610B-A0CA13482168}"/>
              </a:ext>
            </a:extLst>
          </p:cNvPr>
          <p:cNvCxnSpPr>
            <a:cxnSpLocks/>
            <a:stCxn id="26" idx="3"/>
            <a:endCxn id="42" idx="1"/>
          </p:cNvCxnSpPr>
          <p:nvPr/>
        </p:nvCxnSpPr>
        <p:spPr bwMode="gray">
          <a:xfrm>
            <a:off x="3645875" y="4445592"/>
            <a:ext cx="204052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 name="正方形/長方形 67">
            <a:extLst>
              <a:ext uri="{FF2B5EF4-FFF2-40B4-BE49-F238E27FC236}">
                <a16:creationId xmlns:a16="http://schemas.microsoft.com/office/drawing/2014/main" id="{7C5679F7-8B25-9DB3-EFF2-352539DD94E6}"/>
              </a:ext>
            </a:extLst>
          </p:cNvPr>
          <p:cNvSpPr/>
          <p:nvPr/>
        </p:nvSpPr>
        <p:spPr bwMode="gray">
          <a:xfrm>
            <a:off x="1600200" y="5211419"/>
            <a:ext cx="1149835" cy="294199"/>
          </a:xfrm>
          <a:prstGeom prst="rect">
            <a:avLst/>
          </a:prstGeom>
          <a:solidFill>
            <a:schemeClr val="accent6">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b="0" i="0" u="none" strike="noStrike" kern="1200" cap="none" spc="0" normalizeH="0" baseline="0" noProof="0">
                <a:ln>
                  <a:noFill/>
                </a:ln>
                <a:solidFill>
                  <a:prstClr val="black"/>
                </a:solidFill>
                <a:effectLst/>
                <a:uLnTx/>
                <a:uFillTx/>
                <a:latin typeface="+mn-lt"/>
                <a:ea typeface="+mn-ea"/>
                <a:cs typeface="+mn-cs"/>
              </a:rPr>
              <a:t>警察署</a:t>
            </a:r>
          </a:p>
        </p:txBody>
      </p:sp>
      <p:sp>
        <p:nvSpPr>
          <p:cNvPr id="69" name="正方形/長方形 68">
            <a:extLst>
              <a:ext uri="{FF2B5EF4-FFF2-40B4-BE49-F238E27FC236}">
                <a16:creationId xmlns:a16="http://schemas.microsoft.com/office/drawing/2014/main" id="{A89F6CC7-1ED8-9333-7D30-C7CD01EA805D}"/>
              </a:ext>
            </a:extLst>
          </p:cNvPr>
          <p:cNvSpPr/>
          <p:nvPr/>
        </p:nvSpPr>
        <p:spPr bwMode="gray">
          <a:xfrm>
            <a:off x="1600200" y="5505618"/>
            <a:ext cx="1149835" cy="294199"/>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部署名</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p:txBody>
      </p:sp>
      <p:sp>
        <p:nvSpPr>
          <p:cNvPr id="73" name="正方形/長方形 72">
            <a:extLst>
              <a:ext uri="{FF2B5EF4-FFF2-40B4-BE49-F238E27FC236}">
                <a16:creationId xmlns:a16="http://schemas.microsoft.com/office/drawing/2014/main" id="{42F22DA3-5100-8781-98B1-A7647509D35C}"/>
              </a:ext>
            </a:extLst>
          </p:cNvPr>
          <p:cNvSpPr/>
          <p:nvPr/>
        </p:nvSpPr>
        <p:spPr bwMode="gray">
          <a:xfrm>
            <a:off x="3014593" y="5211419"/>
            <a:ext cx="1149835" cy="294199"/>
          </a:xfrm>
          <a:prstGeom prst="rect">
            <a:avLst/>
          </a:prstGeom>
          <a:solidFill>
            <a:schemeClr val="accent6">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b="0" i="0" u="none" strike="noStrike" kern="1200" cap="none" spc="0" normalizeH="0" baseline="0" noProof="0">
                <a:ln>
                  <a:noFill/>
                </a:ln>
                <a:solidFill>
                  <a:prstClr val="black"/>
                </a:solidFill>
                <a:effectLst/>
                <a:uLnTx/>
                <a:uFillTx/>
                <a:latin typeface="+mn-lt"/>
                <a:ea typeface="+mn-ea"/>
                <a:cs typeface="+mn-cs"/>
              </a:rPr>
              <a:t>運輸支局</a:t>
            </a:r>
          </a:p>
        </p:txBody>
      </p:sp>
      <p:sp>
        <p:nvSpPr>
          <p:cNvPr id="74" name="正方形/長方形 73">
            <a:extLst>
              <a:ext uri="{FF2B5EF4-FFF2-40B4-BE49-F238E27FC236}">
                <a16:creationId xmlns:a16="http://schemas.microsoft.com/office/drawing/2014/main" id="{D16E8925-C0D9-F0B0-7258-0AD9A0A148D1}"/>
              </a:ext>
            </a:extLst>
          </p:cNvPr>
          <p:cNvSpPr/>
          <p:nvPr/>
        </p:nvSpPr>
        <p:spPr bwMode="gray">
          <a:xfrm>
            <a:off x="3014593" y="5505618"/>
            <a:ext cx="1149835" cy="294199"/>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0" i="0" u="none" strike="noStrike" kern="1200" cap="none" spc="0" normalizeH="0" baseline="0" noProof="0">
                <a:ln>
                  <a:noFill/>
                </a:ln>
                <a:solidFill>
                  <a:prstClr val="black"/>
                </a:solidFill>
                <a:effectLst/>
                <a:uLnTx/>
                <a:uFillTx/>
                <a:latin typeface="+mn-lt"/>
                <a:ea typeface="+mn-ea"/>
                <a:cs typeface="+mn-cs"/>
              </a:rPr>
              <a:t>部署名</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p:txBody>
      </p:sp>
      <p:sp>
        <p:nvSpPr>
          <p:cNvPr id="75" name="正方形/長方形 74">
            <a:extLst>
              <a:ext uri="{FF2B5EF4-FFF2-40B4-BE49-F238E27FC236}">
                <a16:creationId xmlns:a16="http://schemas.microsoft.com/office/drawing/2014/main" id="{F6761BDC-934F-B1B9-FAA3-F05F60944B7C}"/>
              </a:ext>
            </a:extLst>
          </p:cNvPr>
          <p:cNvSpPr/>
          <p:nvPr/>
        </p:nvSpPr>
        <p:spPr bwMode="gray">
          <a:xfrm>
            <a:off x="4428986" y="5211419"/>
            <a:ext cx="1149835" cy="294199"/>
          </a:xfrm>
          <a:prstGeom prst="rect">
            <a:avLst/>
          </a:prstGeom>
          <a:solidFill>
            <a:schemeClr val="accent6">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a:solidFill>
                  <a:prstClr val="black"/>
                </a:solidFill>
                <a:latin typeface="+mn-lt"/>
                <a:cs typeface="+mn-cs"/>
              </a:rPr>
              <a:t>市</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76" name="正方形/長方形 75">
            <a:extLst>
              <a:ext uri="{FF2B5EF4-FFF2-40B4-BE49-F238E27FC236}">
                <a16:creationId xmlns:a16="http://schemas.microsoft.com/office/drawing/2014/main" id="{F26911B0-5139-3A17-CC0C-19328707978E}"/>
              </a:ext>
            </a:extLst>
          </p:cNvPr>
          <p:cNvSpPr/>
          <p:nvPr/>
        </p:nvSpPr>
        <p:spPr bwMode="gray">
          <a:xfrm>
            <a:off x="4428986" y="5505618"/>
            <a:ext cx="1149835" cy="294199"/>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0" i="0" u="none" strike="noStrike" kern="1200" cap="none" spc="0" normalizeH="0" baseline="0" noProof="0">
                <a:ln>
                  <a:noFill/>
                </a:ln>
                <a:solidFill>
                  <a:prstClr val="black"/>
                </a:solidFill>
                <a:effectLst/>
                <a:uLnTx/>
                <a:uFillTx/>
                <a:latin typeface="+mn-lt"/>
                <a:ea typeface="+mn-ea"/>
                <a:cs typeface="+mn-cs"/>
              </a:rPr>
              <a:t>部署名</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p:txBody>
      </p:sp>
      <p:sp>
        <p:nvSpPr>
          <p:cNvPr id="77" name="正方形/長方形 76">
            <a:extLst>
              <a:ext uri="{FF2B5EF4-FFF2-40B4-BE49-F238E27FC236}">
                <a16:creationId xmlns:a16="http://schemas.microsoft.com/office/drawing/2014/main" id="{958142B6-2A0F-AB1D-33AC-D597A7C83632}"/>
              </a:ext>
            </a:extLst>
          </p:cNvPr>
          <p:cNvSpPr/>
          <p:nvPr/>
        </p:nvSpPr>
        <p:spPr bwMode="gray">
          <a:xfrm>
            <a:off x="5843379" y="5211419"/>
            <a:ext cx="1149835" cy="294199"/>
          </a:xfrm>
          <a:prstGeom prst="rect">
            <a:avLst/>
          </a:prstGeom>
          <a:solidFill>
            <a:schemeClr val="accent6">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a:solidFill>
                  <a:prstClr val="black"/>
                </a:solidFill>
                <a:latin typeface="+mn-lt"/>
                <a:cs typeface="+mn-cs"/>
              </a:rPr>
              <a:t>県</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78" name="正方形/長方形 77">
            <a:extLst>
              <a:ext uri="{FF2B5EF4-FFF2-40B4-BE49-F238E27FC236}">
                <a16:creationId xmlns:a16="http://schemas.microsoft.com/office/drawing/2014/main" id="{E8B651A0-834C-9C2E-2736-E99BF075575B}"/>
              </a:ext>
            </a:extLst>
          </p:cNvPr>
          <p:cNvSpPr/>
          <p:nvPr/>
        </p:nvSpPr>
        <p:spPr bwMode="gray">
          <a:xfrm>
            <a:off x="5843379" y="5505618"/>
            <a:ext cx="1149835" cy="294199"/>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部署名</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p:txBody>
      </p:sp>
      <p:cxnSp>
        <p:nvCxnSpPr>
          <p:cNvPr id="80" name="コネクタ: カギ線 79">
            <a:extLst>
              <a:ext uri="{FF2B5EF4-FFF2-40B4-BE49-F238E27FC236}">
                <a16:creationId xmlns:a16="http://schemas.microsoft.com/office/drawing/2014/main" id="{21CE3EDE-FCDB-9485-AF7D-9B30AB84691C}"/>
              </a:ext>
            </a:extLst>
          </p:cNvPr>
          <p:cNvCxnSpPr>
            <a:cxnSpLocks/>
            <a:stCxn id="26" idx="2"/>
            <a:endCxn id="68" idx="0"/>
          </p:cNvCxnSpPr>
          <p:nvPr/>
        </p:nvCxnSpPr>
        <p:spPr bwMode="gray">
          <a:xfrm rot="5400000">
            <a:off x="2220711" y="4765130"/>
            <a:ext cx="400696" cy="49188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コネクタ: カギ線 82">
            <a:extLst>
              <a:ext uri="{FF2B5EF4-FFF2-40B4-BE49-F238E27FC236}">
                <a16:creationId xmlns:a16="http://schemas.microsoft.com/office/drawing/2014/main" id="{654479BD-A3A8-C1B0-39EC-0EAB8B0488D8}"/>
              </a:ext>
            </a:extLst>
          </p:cNvPr>
          <p:cNvCxnSpPr>
            <a:cxnSpLocks/>
            <a:stCxn id="26" idx="2"/>
            <a:endCxn id="73" idx="0"/>
          </p:cNvCxnSpPr>
          <p:nvPr/>
        </p:nvCxnSpPr>
        <p:spPr bwMode="gray">
          <a:xfrm rot="16200000" flipH="1">
            <a:off x="2927907" y="4549815"/>
            <a:ext cx="400696" cy="92251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6" name="コネクタ: カギ線 85">
            <a:extLst>
              <a:ext uri="{FF2B5EF4-FFF2-40B4-BE49-F238E27FC236}">
                <a16:creationId xmlns:a16="http://schemas.microsoft.com/office/drawing/2014/main" id="{0E9A5E55-E53F-45C3-5B6B-544F3FBBCB49}"/>
              </a:ext>
            </a:extLst>
          </p:cNvPr>
          <p:cNvCxnSpPr>
            <a:cxnSpLocks/>
            <a:stCxn id="26" idx="2"/>
            <a:endCxn id="75" idx="0"/>
          </p:cNvCxnSpPr>
          <p:nvPr/>
        </p:nvCxnSpPr>
        <p:spPr bwMode="gray">
          <a:xfrm rot="16200000" flipH="1">
            <a:off x="3635104" y="3842619"/>
            <a:ext cx="400696" cy="233690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コネクタ: カギ線 89">
            <a:extLst>
              <a:ext uri="{FF2B5EF4-FFF2-40B4-BE49-F238E27FC236}">
                <a16:creationId xmlns:a16="http://schemas.microsoft.com/office/drawing/2014/main" id="{0F12399A-FEA4-84C0-105B-D665CAD8796D}"/>
              </a:ext>
            </a:extLst>
          </p:cNvPr>
          <p:cNvCxnSpPr>
            <a:cxnSpLocks/>
            <a:stCxn id="26" idx="2"/>
            <a:endCxn id="77" idx="0"/>
          </p:cNvCxnSpPr>
          <p:nvPr/>
        </p:nvCxnSpPr>
        <p:spPr bwMode="gray">
          <a:xfrm rot="16200000" flipH="1">
            <a:off x="4342300" y="3135422"/>
            <a:ext cx="400696" cy="375129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正方形/長方形 92">
            <a:extLst>
              <a:ext uri="{FF2B5EF4-FFF2-40B4-BE49-F238E27FC236}">
                <a16:creationId xmlns:a16="http://schemas.microsoft.com/office/drawing/2014/main" id="{89ABC831-5BC2-B5EC-1D36-4C26F3F6B1E8}"/>
              </a:ext>
            </a:extLst>
          </p:cNvPr>
          <p:cNvSpPr/>
          <p:nvPr/>
        </p:nvSpPr>
        <p:spPr bwMode="gray">
          <a:xfrm>
            <a:off x="7305338" y="1484313"/>
            <a:ext cx="1847012" cy="379131"/>
          </a:xfrm>
          <a:prstGeom prst="rect">
            <a:avLst/>
          </a:prstGeom>
          <a:solidFill>
            <a:schemeClr val="accent6">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b="0" i="0" u="none" strike="noStrike" kern="1200" cap="none" spc="0" normalizeH="0" baseline="0" noProof="0">
                <a:ln>
                  <a:noFill/>
                </a:ln>
                <a:solidFill>
                  <a:prstClr val="black"/>
                </a:solidFill>
                <a:effectLst/>
                <a:uLnTx/>
                <a:uFillTx/>
                <a:latin typeface="+mn-lt"/>
                <a:ea typeface="+mn-ea"/>
                <a:cs typeface="+mn-cs"/>
              </a:rPr>
              <a:t> 大学</a:t>
            </a:r>
            <a:r>
              <a:rPr kumimoji="1" lang="en-US" altLang="ja-JP" sz="1100" dirty="0">
                <a:solidFill>
                  <a:prstClr val="black"/>
                </a:solidFill>
                <a:latin typeface="+mn-lt"/>
                <a:cs typeface="+mn-cs"/>
              </a:rPr>
              <a:t>(TL)</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94" name="正方形/長方形 93">
            <a:extLst>
              <a:ext uri="{FF2B5EF4-FFF2-40B4-BE49-F238E27FC236}">
                <a16:creationId xmlns:a16="http://schemas.microsoft.com/office/drawing/2014/main" id="{D6DB505F-7BFC-81CC-1979-C3A5103B4EA5}"/>
              </a:ext>
            </a:extLst>
          </p:cNvPr>
          <p:cNvSpPr/>
          <p:nvPr/>
        </p:nvSpPr>
        <p:spPr bwMode="gray">
          <a:xfrm>
            <a:off x="7305338" y="1863443"/>
            <a:ext cx="1847012" cy="173230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96" name="正方形/長方形 95">
            <a:extLst>
              <a:ext uri="{FF2B5EF4-FFF2-40B4-BE49-F238E27FC236}">
                <a16:creationId xmlns:a16="http://schemas.microsoft.com/office/drawing/2014/main" id="{BACBF400-33A6-1EFC-64B3-07ECF2341CA1}"/>
              </a:ext>
            </a:extLst>
          </p:cNvPr>
          <p:cNvSpPr/>
          <p:nvPr/>
        </p:nvSpPr>
        <p:spPr bwMode="gray">
          <a:xfrm>
            <a:off x="7391402" y="1949038"/>
            <a:ext cx="1694783" cy="730263"/>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&lt;</a:t>
            </a:r>
            <a:r>
              <a:rPr kumimoji="1" lang="ja-JP" altLang="en-US" sz="1100" b="0" i="0" u="none" strike="noStrike" kern="1200" cap="none" spc="0" normalizeH="0" baseline="0" noProof="0">
                <a:ln>
                  <a:noFill/>
                </a:ln>
                <a:solidFill>
                  <a:prstClr val="black"/>
                </a:solidFill>
                <a:effectLst/>
                <a:uLnTx/>
                <a:uFillTx/>
                <a:latin typeface="+mn-lt"/>
                <a:ea typeface="+mn-ea"/>
                <a:cs typeface="+mn-cs"/>
              </a:rPr>
              <a:t>テーマリーダー</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&gt;</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部署名</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氏名</a:t>
            </a:r>
            <a:endParaRPr kumimoji="1" lang="en-US" altLang="ja-JP" sz="1100" dirty="0">
              <a:solidFill>
                <a:prstClr val="black"/>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TEL: ××××</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Email : ××××</a:t>
            </a:r>
          </a:p>
        </p:txBody>
      </p:sp>
      <p:sp>
        <p:nvSpPr>
          <p:cNvPr id="97" name="正方形/長方形 96">
            <a:extLst>
              <a:ext uri="{FF2B5EF4-FFF2-40B4-BE49-F238E27FC236}">
                <a16:creationId xmlns:a16="http://schemas.microsoft.com/office/drawing/2014/main" id="{405C5EDD-76F9-2CD2-548F-825A8C6F391E}"/>
              </a:ext>
            </a:extLst>
          </p:cNvPr>
          <p:cNvSpPr/>
          <p:nvPr/>
        </p:nvSpPr>
        <p:spPr bwMode="gray">
          <a:xfrm>
            <a:off x="7391402" y="2775886"/>
            <a:ext cx="1694783" cy="730263"/>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&lt;</a:t>
            </a:r>
            <a:r>
              <a:rPr kumimoji="1" lang="ja-JP" altLang="en-US" sz="1100" b="0" i="0" u="none" strike="noStrike" kern="1200" cap="none" spc="0" normalizeH="0" baseline="0" noProof="0">
                <a:ln>
                  <a:noFill/>
                </a:ln>
                <a:solidFill>
                  <a:prstClr val="black"/>
                </a:solidFill>
                <a:effectLst/>
                <a:uLnTx/>
                <a:uFillTx/>
                <a:latin typeface="+mn-lt"/>
                <a:ea typeface="+mn-ea"/>
                <a:cs typeface="+mn-cs"/>
              </a:rPr>
              <a:t>代表者</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&gt;</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部署名</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氏名</a:t>
            </a:r>
            <a:endParaRPr kumimoji="1" lang="en-US" altLang="ja-JP" sz="1100" dirty="0">
              <a:solidFill>
                <a:prstClr val="black"/>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TEL: ××××</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Email : ××××</a:t>
            </a:r>
          </a:p>
        </p:txBody>
      </p:sp>
      <p:sp>
        <p:nvSpPr>
          <p:cNvPr id="99" name="正方形/長方形 98">
            <a:extLst>
              <a:ext uri="{FF2B5EF4-FFF2-40B4-BE49-F238E27FC236}">
                <a16:creationId xmlns:a16="http://schemas.microsoft.com/office/drawing/2014/main" id="{033CB811-8AEB-4E80-1ECD-EF5B9E78FE00}"/>
              </a:ext>
            </a:extLst>
          </p:cNvPr>
          <p:cNvSpPr/>
          <p:nvPr/>
        </p:nvSpPr>
        <p:spPr bwMode="gray">
          <a:xfrm>
            <a:off x="7317170" y="3786277"/>
            <a:ext cx="1836769" cy="371519"/>
          </a:xfrm>
          <a:prstGeom prst="rect">
            <a:avLst/>
          </a:prstGeom>
          <a:solidFill>
            <a:schemeClr val="accent6">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0" i="0" u="none" strike="noStrike" kern="1200" cap="none" spc="0" normalizeH="0" baseline="0" noProof="0">
                <a:ln>
                  <a:noFill/>
                </a:ln>
                <a:solidFill>
                  <a:prstClr val="black"/>
                </a:solidFill>
                <a:effectLst/>
                <a:uLnTx/>
                <a:uFillTx/>
                <a:latin typeface="+mn-lt"/>
                <a:ea typeface="+mn-ea"/>
                <a:cs typeface="+mn-cs"/>
              </a:rPr>
              <a:t>一般財団法人</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100" name="正方形/長方形 99">
            <a:extLst>
              <a:ext uri="{FF2B5EF4-FFF2-40B4-BE49-F238E27FC236}">
                <a16:creationId xmlns:a16="http://schemas.microsoft.com/office/drawing/2014/main" id="{739C0009-3EE7-370E-D853-363F9DF4C5B4}"/>
              </a:ext>
            </a:extLst>
          </p:cNvPr>
          <p:cNvSpPr/>
          <p:nvPr/>
        </p:nvSpPr>
        <p:spPr bwMode="gray">
          <a:xfrm>
            <a:off x="7317170" y="4157796"/>
            <a:ext cx="1836769" cy="575592"/>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部署名</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氏名</a:t>
            </a:r>
            <a:endParaRPr kumimoji="1" lang="en-US" altLang="ja-JP" sz="1100" dirty="0">
              <a:solidFill>
                <a:prstClr val="black"/>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TEL: ××××</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Email : ××××</a:t>
            </a:r>
          </a:p>
        </p:txBody>
      </p:sp>
      <p:sp>
        <p:nvSpPr>
          <p:cNvPr id="101" name="正方形/長方形 100">
            <a:extLst>
              <a:ext uri="{FF2B5EF4-FFF2-40B4-BE49-F238E27FC236}">
                <a16:creationId xmlns:a16="http://schemas.microsoft.com/office/drawing/2014/main" id="{33B7556F-0339-E902-0C27-F02C8A0271C8}"/>
              </a:ext>
            </a:extLst>
          </p:cNvPr>
          <p:cNvSpPr/>
          <p:nvPr/>
        </p:nvSpPr>
        <p:spPr bwMode="gray">
          <a:xfrm>
            <a:off x="7301806" y="4852706"/>
            <a:ext cx="1836769" cy="371519"/>
          </a:xfrm>
          <a:prstGeom prst="rect">
            <a:avLst/>
          </a:prstGeom>
          <a:solidFill>
            <a:schemeClr val="accent6">
              <a:lumMod val="20000"/>
              <a:lumOff val="80000"/>
            </a:schemeClr>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b="0" i="0" u="none" strike="noStrike" kern="1200" cap="none" spc="0" normalizeH="0" baseline="0" noProof="0">
                <a:ln>
                  <a:noFill/>
                </a:ln>
                <a:solidFill>
                  <a:prstClr val="black"/>
                </a:solidFill>
                <a:effectLst/>
                <a:uLnTx/>
                <a:uFillTx/>
                <a:latin typeface="+mn-lt"/>
                <a:ea typeface="+mn-ea"/>
                <a:cs typeface="+mn-cs"/>
              </a:rPr>
              <a:t>省</a:t>
            </a:r>
          </a:p>
        </p:txBody>
      </p:sp>
      <p:sp>
        <p:nvSpPr>
          <p:cNvPr id="102" name="正方形/長方形 101">
            <a:extLst>
              <a:ext uri="{FF2B5EF4-FFF2-40B4-BE49-F238E27FC236}">
                <a16:creationId xmlns:a16="http://schemas.microsoft.com/office/drawing/2014/main" id="{248A8842-3C9D-0AD5-EF24-7196B240E352}"/>
              </a:ext>
            </a:extLst>
          </p:cNvPr>
          <p:cNvSpPr/>
          <p:nvPr/>
        </p:nvSpPr>
        <p:spPr bwMode="gray">
          <a:xfrm>
            <a:off x="7301806" y="5224225"/>
            <a:ext cx="1836769" cy="575592"/>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部署名</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氏名</a:t>
            </a:r>
            <a:endParaRPr kumimoji="1" lang="en-US" altLang="ja-JP" sz="1100" dirty="0">
              <a:solidFill>
                <a:prstClr val="black"/>
              </a:solidFill>
              <a:latin typeface="+mn-lt"/>
              <a:cs typeface="+mn-cs"/>
            </a:endParaRP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TEL: ××××</a:t>
            </a:r>
          </a:p>
          <a:p>
            <a:pPr marL="0" marR="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Email : ××××</a:t>
            </a:r>
          </a:p>
        </p:txBody>
      </p:sp>
      <p:cxnSp>
        <p:nvCxnSpPr>
          <p:cNvPr id="105" name="コネクタ: カギ線 104">
            <a:extLst>
              <a:ext uri="{FF2B5EF4-FFF2-40B4-BE49-F238E27FC236}">
                <a16:creationId xmlns:a16="http://schemas.microsoft.com/office/drawing/2014/main" id="{CC6997F5-F8C9-6A3C-F01E-D794554BA519}"/>
              </a:ext>
            </a:extLst>
          </p:cNvPr>
          <p:cNvCxnSpPr>
            <a:cxnSpLocks/>
            <a:stCxn id="40" idx="3"/>
            <a:endCxn id="96" idx="1"/>
          </p:cNvCxnSpPr>
          <p:nvPr/>
        </p:nvCxnSpPr>
        <p:spPr bwMode="gray">
          <a:xfrm flipV="1">
            <a:off x="6993214" y="2314170"/>
            <a:ext cx="398188" cy="99378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コネクタ: カギ線 107">
            <a:extLst>
              <a:ext uri="{FF2B5EF4-FFF2-40B4-BE49-F238E27FC236}">
                <a16:creationId xmlns:a16="http://schemas.microsoft.com/office/drawing/2014/main" id="{81407941-509B-159D-4843-DA4A5B8F3434}"/>
              </a:ext>
            </a:extLst>
          </p:cNvPr>
          <p:cNvCxnSpPr>
            <a:cxnSpLocks/>
            <a:stCxn id="40" idx="3"/>
            <a:endCxn id="97" idx="1"/>
          </p:cNvCxnSpPr>
          <p:nvPr/>
        </p:nvCxnSpPr>
        <p:spPr bwMode="gray">
          <a:xfrm flipV="1">
            <a:off x="6993214" y="3141018"/>
            <a:ext cx="398188" cy="16693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1" name="コネクタ: カギ線 110">
            <a:extLst>
              <a:ext uri="{FF2B5EF4-FFF2-40B4-BE49-F238E27FC236}">
                <a16:creationId xmlns:a16="http://schemas.microsoft.com/office/drawing/2014/main" id="{2F57713D-BE81-6617-4074-CAF81DD443F9}"/>
              </a:ext>
            </a:extLst>
          </p:cNvPr>
          <p:cNvCxnSpPr>
            <a:cxnSpLocks/>
            <a:stCxn id="40" idx="3"/>
            <a:endCxn id="100" idx="1"/>
          </p:cNvCxnSpPr>
          <p:nvPr/>
        </p:nvCxnSpPr>
        <p:spPr bwMode="gray">
          <a:xfrm>
            <a:off x="6993214" y="3307952"/>
            <a:ext cx="323956" cy="1137640"/>
          </a:xfrm>
          <a:prstGeom prst="bentConnector3">
            <a:avLst>
              <a:gd name="adj1" fmla="val 6139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コネクタ: カギ線 122">
            <a:extLst>
              <a:ext uri="{FF2B5EF4-FFF2-40B4-BE49-F238E27FC236}">
                <a16:creationId xmlns:a16="http://schemas.microsoft.com/office/drawing/2014/main" id="{7AF13875-BB9A-6A76-F8F5-5288ECDC1074}"/>
              </a:ext>
            </a:extLst>
          </p:cNvPr>
          <p:cNvCxnSpPr>
            <a:cxnSpLocks/>
            <a:stCxn id="96" idx="3"/>
            <a:endCxn id="102" idx="3"/>
          </p:cNvCxnSpPr>
          <p:nvPr/>
        </p:nvCxnSpPr>
        <p:spPr bwMode="gray">
          <a:xfrm>
            <a:off x="9086185" y="2314170"/>
            <a:ext cx="52390" cy="3197851"/>
          </a:xfrm>
          <a:prstGeom prst="bentConnector3">
            <a:avLst>
              <a:gd name="adj1" fmla="val 536343"/>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62643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48</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3-(5). </a:t>
            </a:r>
            <a:r>
              <a:rPr lang="ja-JP" altLang="en-US">
                <a:latin typeface="+mn-ea"/>
              </a:rPr>
              <a:t>安全確保のその他取り組み</a:t>
            </a:r>
            <a:r>
              <a:rPr lang="en-US" altLang="ja-JP" dirty="0">
                <a:latin typeface="+mn-ea"/>
              </a:rPr>
              <a:t> </a:t>
            </a:r>
            <a:endParaRPr lang="ja-JP" altLang="en-US"/>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 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solidFill>
                <a:latin typeface="+mn-lt"/>
                <a:cs typeface="+mn-cs"/>
              </a:rPr>
              <a:t>自動運行装置</a:t>
            </a:r>
            <a:r>
              <a:rPr kumimoji="1" lang="ja-JP" altLang="en-US" sz="1100">
                <a:solidFill>
                  <a:schemeClr val="bg1"/>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4" name="正方形/長方形 13">
            <a:extLst>
              <a:ext uri="{FF2B5EF4-FFF2-40B4-BE49-F238E27FC236}">
                <a16:creationId xmlns:a16="http://schemas.microsoft.com/office/drawing/2014/main" id="{39A969D3-511C-F1E3-FAD4-8D1FAE8E299A}"/>
              </a:ext>
            </a:extLst>
          </p:cNvPr>
          <p:cNvSpPr/>
          <p:nvPr/>
        </p:nvSpPr>
        <p:spPr bwMode="gray">
          <a:xfrm>
            <a:off x="416495" y="1016000"/>
            <a:ext cx="936000" cy="529272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その他</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取り組み</a:t>
            </a:r>
          </a:p>
        </p:txBody>
      </p:sp>
      <p:sp>
        <p:nvSpPr>
          <p:cNvPr id="5" name="矢印: 五方向 4">
            <a:extLst>
              <a:ext uri="{FF2B5EF4-FFF2-40B4-BE49-F238E27FC236}">
                <a16:creationId xmlns:a16="http://schemas.microsoft.com/office/drawing/2014/main" id="{C9C2F92E-A71A-0929-80A4-F1F538FD5C7A}"/>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9" name="正方形/長方形 18">
            <a:extLst>
              <a:ext uri="{FF2B5EF4-FFF2-40B4-BE49-F238E27FC236}">
                <a16:creationId xmlns:a16="http://schemas.microsoft.com/office/drawing/2014/main" id="{8F7C43F4-69F2-CE3F-270E-7FD18CFA1EB2}"/>
              </a:ext>
            </a:extLst>
          </p:cNvPr>
          <p:cNvSpPr/>
          <p:nvPr/>
        </p:nvSpPr>
        <p:spPr bwMode="gray">
          <a:xfrm>
            <a:off x="1352495" y="1015999"/>
            <a:ext cx="8137580" cy="529272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defTabSz="990564" fontAlgn="auto">
              <a:spcBef>
                <a:spcPts val="0"/>
              </a:spcBef>
              <a:spcAft>
                <a:spcPts val="0"/>
              </a:spcAft>
              <a:buSzPct val="100000"/>
            </a:pPr>
            <a:endParaRPr kumimoji="1" lang="en-US" altLang="ja-JP" sz="1200" b="1"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p:txBody>
      </p:sp>
      <p:graphicFrame>
        <p:nvGraphicFramePr>
          <p:cNvPr id="4" name="表 8">
            <a:extLst>
              <a:ext uri="{FF2B5EF4-FFF2-40B4-BE49-F238E27FC236}">
                <a16:creationId xmlns:a16="http://schemas.microsoft.com/office/drawing/2014/main" id="{C7540489-4954-A06E-7D6C-9B45870E962A}"/>
              </a:ext>
            </a:extLst>
          </p:cNvPr>
          <p:cNvGraphicFramePr>
            <a:graphicFrameLocks noGrp="1"/>
          </p:cNvGraphicFramePr>
          <p:nvPr>
            <p:extLst>
              <p:ext uri="{D42A27DB-BD31-4B8C-83A1-F6EECF244321}">
                <p14:modId xmlns:p14="http://schemas.microsoft.com/office/powerpoint/2010/main" val="1381580470"/>
              </p:ext>
            </p:extLst>
          </p:nvPr>
        </p:nvGraphicFramePr>
        <p:xfrm>
          <a:off x="2019072" y="2064999"/>
          <a:ext cx="6804425" cy="3194725"/>
        </p:xfrm>
        <a:graphic>
          <a:graphicData uri="http://schemas.openxmlformats.org/drawingml/2006/table">
            <a:tbl>
              <a:tblPr firstRow="1" bandRow="1">
                <a:tableStyleId>{2D5ABB26-0587-4C30-8999-92F81FD0307C}</a:tableStyleId>
              </a:tblPr>
              <a:tblGrid>
                <a:gridCol w="2127548">
                  <a:extLst>
                    <a:ext uri="{9D8B030D-6E8A-4147-A177-3AD203B41FA5}">
                      <a16:colId xmlns:a16="http://schemas.microsoft.com/office/drawing/2014/main" val="1869394895"/>
                    </a:ext>
                  </a:extLst>
                </a:gridCol>
                <a:gridCol w="4676877">
                  <a:extLst>
                    <a:ext uri="{9D8B030D-6E8A-4147-A177-3AD203B41FA5}">
                      <a16:colId xmlns:a16="http://schemas.microsoft.com/office/drawing/2014/main" val="3800380525"/>
                    </a:ext>
                  </a:extLst>
                </a:gridCol>
              </a:tblGrid>
              <a:tr h="451525">
                <a:tc>
                  <a:txBody>
                    <a:bodyPr/>
                    <a:lstStyle/>
                    <a:p>
                      <a:pPr algn="ctr"/>
                      <a:r>
                        <a:rPr kumimoji="1" lang="ja-JP" altLang="en-US" sz="1200" b="1">
                          <a:solidFill>
                            <a:schemeClr val="bg1"/>
                          </a:solidFill>
                        </a:rPr>
                        <a:t>分類</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取り組み</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457200">
                <a:tc rowSpan="2">
                  <a:txBody>
                    <a:bodyPr/>
                    <a:lstStyle/>
                    <a:p>
                      <a:pPr>
                        <a:spcBef>
                          <a:spcPts val="300"/>
                        </a:spcBef>
                      </a:pPr>
                      <a:r>
                        <a:rPr kumimoji="1" lang="ja-JP" altLang="en-US" sz="1100"/>
                        <a:t>乗客</a:t>
                      </a:r>
                      <a:endParaRPr kumimoji="1" lang="en-US" altLang="ja-JP"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spcBef>
                          <a:spcPts val="300"/>
                        </a:spcBef>
                      </a:pPr>
                      <a:r>
                        <a:rPr kumimoji="1" lang="ja-JP" altLang="en-US" sz="1100"/>
                        <a:t>自動運転車であることを乗客に事前に周知する</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166214476"/>
                  </a:ext>
                </a:extLst>
              </a:tr>
              <a:tr h="457200">
                <a:tc vMerge="1">
                  <a:txBody>
                    <a:bodyPr/>
                    <a:lstStyle/>
                    <a:p>
                      <a:r>
                        <a:rPr kumimoji="1" lang="ja-JP" altLang="en-US" sz="1200"/>
                        <a:t>乗客</a:t>
                      </a:r>
                      <a:endParaRPr kumimoji="1" lang="en-US" altLang="ja-JP"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spcBef>
                          <a:spcPts val="300"/>
                        </a:spcBef>
                      </a:pPr>
                      <a:r>
                        <a:rPr kumimoji="1" lang="ja-JP" altLang="en-US" sz="1100"/>
                        <a:t>急ブレーキ時の対策として、乗客は着座のみの形態をとる</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494929048"/>
                  </a:ext>
                </a:extLst>
              </a:tr>
              <a:tr h="457200">
                <a:tc>
                  <a:txBody>
                    <a:bodyPr/>
                    <a:lstStyle/>
                    <a:p>
                      <a:pPr>
                        <a:spcBef>
                          <a:spcPts val="300"/>
                        </a:spcBef>
                      </a:pPr>
                      <a:r>
                        <a:rPr kumimoji="1" lang="ja-JP" altLang="en-US" sz="1100"/>
                        <a:t>運行車両</a:t>
                      </a:r>
                      <a:endParaRPr kumimoji="1" lang="en-US" altLang="ja-JP" sz="11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spcBef>
                          <a:spcPts val="300"/>
                        </a:spcBef>
                      </a:pPr>
                      <a:r>
                        <a:rPr kumimoji="1" lang="ja-JP" altLang="en-US" sz="1100"/>
                        <a:t>運行車両及びシステムの点検を毎日行う</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61080692"/>
                  </a:ext>
                </a:extLst>
              </a:tr>
              <a:tr h="457200">
                <a:tc rowSpan="3">
                  <a:txBody>
                    <a:bodyPr/>
                    <a:lstStyle/>
                    <a:p>
                      <a:pPr>
                        <a:spcBef>
                          <a:spcPts val="300"/>
                        </a:spcBef>
                      </a:pPr>
                      <a:r>
                        <a:rPr kumimoji="1" lang="ja-JP" altLang="en-US" sz="1100"/>
                        <a:t>交通環境</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spcBef>
                          <a:spcPts val="300"/>
                        </a:spcBef>
                      </a:pPr>
                      <a:r>
                        <a:rPr kumimoji="1" lang="ja-JP" altLang="en-US" sz="1100"/>
                        <a:t>追い越し車が増加する傾向があり</a:t>
                      </a:r>
                      <a:r>
                        <a:rPr kumimoji="1" lang="ja-JP" altLang="en-US" sz="1100" b="0">
                          <a:solidFill>
                            <a:schemeClr val="tx1"/>
                          </a:solidFill>
                          <a:latin typeface="+mn-ea"/>
                          <a:ea typeface="+mn-ea"/>
                        </a:rPr>
                        <a:t>、自治体・県警の協力を要請する</a:t>
                      </a:r>
                      <a:endParaRPr kumimoji="1" lang="ja-JP" altLang="en-US" sz="11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380358195"/>
                  </a:ext>
                </a:extLst>
              </a:tr>
              <a:tr h="457200">
                <a:tc vMerge="1">
                  <a:txBody>
                    <a:bodyPr/>
                    <a:lstStyle/>
                    <a:p>
                      <a:endParaRPr kumimoji="1" lang="ja-JP" altLang="en-US"/>
                    </a:p>
                  </a:txBody>
                  <a:tcPr>
                    <a:lnT w="6350" cap="flat" cmpd="sng" algn="ctr">
                      <a:solidFill>
                        <a:schemeClr val="bg1">
                          <a:lumMod val="65000"/>
                        </a:schemeClr>
                      </a:solidFill>
                      <a:prstDash val="solid"/>
                      <a:round/>
                      <a:headEnd type="none" w="med" len="med"/>
                      <a:tailEnd type="none" w="med" len="med"/>
                    </a:lnT>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1100" b="0">
                          <a:solidFill>
                            <a:schemeClr val="tx1"/>
                          </a:solidFill>
                          <a:latin typeface="+mn-ea"/>
                          <a:ea typeface="+mn-ea"/>
                        </a:rPr>
                        <a:t>走路における路上駐車対策について、自治体・県警の協力を要請する</a:t>
                      </a:r>
                      <a:endParaRPr kumimoji="1" lang="en-US" altLang="ja-JP" sz="1100" b="0" dirty="0">
                        <a:solidFill>
                          <a:schemeClr val="tx1"/>
                        </a:solidFill>
                        <a:latin typeface="+mn-ea"/>
                        <a:ea typeface="+mn-ea"/>
                      </a:endParaRP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45114305"/>
                  </a:ext>
                </a:extLst>
              </a:tr>
              <a:tr h="457200">
                <a:tc vMerge="1">
                  <a:txBody>
                    <a:bodyPr/>
                    <a:lstStyle/>
                    <a:p>
                      <a:endParaRPr kumimoji="1" lang="ja-JP" altLang="en-US" sz="1200"/>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spcBef>
                          <a:spcPts val="300"/>
                        </a:spcBef>
                      </a:pPr>
                      <a:r>
                        <a:rPr kumimoji="1" lang="ja-JP" altLang="en-US" sz="1100" dirty="0"/>
                        <a:t>運行ルートの点検を毎日行う</a:t>
                      </a:r>
                      <a:br>
                        <a:rPr kumimoji="1" lang="en-US" altLang="ja-JP" sz="1100" dirty="0"/>
                      </a:br>
                      <a:r>
                        <a:rPr kumimoji="1" lang="ja-JP" altLang="en-US" sz="1100" dirty="0"/>
                        <a:t>（朝一で路面確認車両を走行させて安全確認を行う）</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00102494"/>
                  </a:ext>
                </a:extLst>
              </a:tr>
            </a:tbl>
          </a:graphicData>
        </a:graphic>
      </p:graphicFrame>
      <p:sp>
        <p:nvSpPr>
          <p:cNvPr id="7" name="正方形/長方形 6">
            <a:extLst>
              <a:ext uri="{FF2B5EF4-FFF2-40B4-BE49-F238E27FC236}">
                <a16:creationId xmlns:a16="http://schemas.microsoft.com/office/drawing/2014/main" id="{99EBB9DE-98C7-F9BB-FC9C-C1E501439F6E}"/>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3" name="吹き出し: 四角形 12">
            <a:extLst>
              <a:ext uri="{FF2B5EF4-FFF2-40B4-BE49-F238E27FC236}">
                <a16:creationId xmlns:a16="http://schemas.microsoft.com/office/drawing/2014/main" id="{A5A5A1F8-DB2C-AB71-55D0-E3E22D3BAF20}"/>
              </a:ext>
            </a:extLst>
          </p:cNvPr>
          <p:cNvSpPr/>
          <p:nvPr/>
        </p:nvSpPr>
        <p:spPr bwMode="gray">
          <a:xfrm>
            <a:off x="1591739" y="5259724"/>
            <a:ext cx="3009305" cy="792912"/>
          </a:xfrm>
          <a:prstGeom prst="wedgeRectCallout">
            <a:avLst>
              <a:gd name="adj1" fmla="val 37476"/>
              <a:gd name="adj2" fmla="val -88959"/>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特に非公道や専用道の場合、</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道路に陥没・落下物がある可能性を考慮した安全対策についても検討を行うこと</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20995990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E9A36533-AF71-FA2C-F91D-7E18D3BDD3E2}"/>
              </a:ext>
            </a:extLst>
          </p:cNvPr>
          <p:cNvSpPr>
            <a:spLocks noGrp="1"/>
          </p:cNvSpPr>
          <p:nvPr>
            <p:ph type="body" sz="quarter" idx="10"/>
          </p:nvPr>
        </p:nvSpPr>
        <p:spPr>
          <a:xfrm>
            <a:off x="1029598" y="2232000"/>
            <a:ext cx="5666169" cy="432000"/>
          </a:xfrm>
        </p:spPr>
        <p:txBody>
          <a:bodyPr/>
          <a:lstStyle/>
          <a:p>
            <a:r>
              <a:rPr lang="ja-JP" altLang="en-US"/>
              <a:t>リスクシナリオ及び対応並びに試験方法</a:t>
            </a:r>
          </a:p>
        </p:txBody>
      </p:sp>
      <p:sp>
        <p:nvSpPr>
          <p:cNvPr id="3" name="スライド番号プレースホルダー 2">
            <a:extLst>
              <a:ext uri="{FF2B5EF4-FFF2-40B4-BE49-F238E27FC236}">
                <a16:creationId xmlns:a16="http://schemas.microsoft.com/office/drawing/2014/main" id="{0F64A0C6-B6B5-40DE-16AC-2601AB4DC58D}"/>
              </a:ext>
            </a:extLst>
          </p:cNvPr>
          <p:cNvSpPr>
            <a:spLocks noGrp="1"/>
          </p:cNvSpPr>
          <p:nvPr>
            <p:ph type="sldNum" sz="quarter" idx="11"/>
          </p:nvPr>
        </p:nvSpPr>
        <p:spPr/>
        <p:txBody>
          <a:bodyPr/>
          <a:lstStyle/>
          <a:p>
            <a:fld id="{AA5FCFE5-FE56-4EF1-80A8-07776887C2A1}" type="slidenum">
              <a:rPr lang="ja-JP" altLang="en-US" smtClean="0"/>
              <a:pPr/>
              <a:t>49</a:t>
            </a:fld>
            <a:endParaRPr lang="ja-JP" altLang="en-US"/>
          </a:p>
        </p:txBody>
      </p:sp>
    </p:spTree>
    <p:extLst>
      <p:ext uri="{BB962C8B-B14F-4D97-AF65-F5344CB8AC3E}">
        <p14:creationId xmlns:p14="http://schemas.microsoft.com/office/powerpoint/2010/main" val="3901326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D78BA7CE-1AB0-5084-491D-FDD1507142CC}"/>
              </a:ext>
            </a:extLst>
          </p:cNvPr>
          <p:cNvSpPr>
            <a:spLocks noGrp="1"/>
          </p:cNvSpPr>
          <p:nvPr>
            <p:ph type="body" sz="quarter" idx="15"/>
          </p:nvPr>
        </p:nvSpPr>
        <p:spPr>
          <a:xfrm>
            <a:off x="225358" y="-22792"/>
            <a:ext cx="4356000" cy="468000"/>
          </a:xfrm>
        </p:spPr>
        <p:txBody>
          <a:bodyPr/>
          <a:lstStyle/>
          <a:p>
            <a:r>
              <a:rPr kumimoji="1" lang="ja-JP" altLang="en-US" sz="1800" dirty="0"/>
              <a:t>項目の構造化案</a:t>
            </a:r>
            <a:r>
              <a:rPr kumimoji="1" lang="en-US" altLang="ja-JP" sz="1800"/>
              <a:t>(</a:t>
            </a:r>
            <a:r>
              <a:rPr kumimoji="1" lang="ja-JP" altLang="en-US" sz="1800"/>
              <a:t>作成</a:t>
            </a:r>
            <a:r>
              <a:rPr kumimoji="1" lang="ja-JP" altLang="en-US" sz="1800" dirty="0"/>
              <a:t>資料の全体像</a:t>
            </a:r>
            <a:r>
              <a:rPr lang="en-US" altLang="ja-JP" dirty="0"/>
              <a:t>)</a:t>
            </a:r>
            <a:endParaRPr kumimoji="1" lang="ja-JP" altLang="en-US" dirty="0"/>
          </a:p>
        </p:txBody>
      </p:sp>
      <p:grpSp>
        <p:nvGrpSpPr>
          <p:cNvPr id="7" name="グループ化 6">
            <a:extLst>
              <a:ext uri="{FF2B5EF4-FFF2-40B4-BE49-F238E27FC236}">
                <a16:creationId xmlns:a16="http://schemas.microsoft.com/office/drawing/2014/main" id="{01E0C963-4079-F08B-743B-564E45BC758D}"/>
              </a:ext>
            </a:extLst>
          </p:cNvPr>
          <p:cNvGrpSpPr/>
          <p:nvPr/>
        </p:nvGrpSpPr>
        <p:grpSpPr>
          <a:xfrm>
            <a:off x="415925" y="753619"/>
            <a:ext cx="4345935" cy="2927353"/>
            <a:chOff x="415925" y="1069932"/>
            <a:chExt cx="4345935" cy="2927353"/>
          </a:xfrm>
        </p:grpSpPr>
        <p:sp>
          <p:nvSpPr>
            <p:cNvPr id="155" name="正方形/長方形 154">
              <a:extLst>
                <a:ext uri="{FF2B5EF4-FFF2-40B4-BE49-F238E27FC236}">
                  <a16:creationId xmlns:a16="http://schemas.microsoft.com/office/drawing/2014/main" id="{3B9891B9-BB26-1342-E5DE-B7BD53F7DA8E}"/>
                </a:ext>
              </a:extLst>
            </p:cNvPr>
            <p:cNvSpPr/>
            <p:nvPr/>
          </p:nvSpPr>
          <p:spPr bwMode="gray">
            <a:xfrm>
              <a:off x="415925" y="1069932"/>
              <a:ext cx="720000" cy="2927353"/>
            </a:xfrm>
            <a:prstGeom prst="rect">
              <a:avLst/>
            </a:prstGeom>
            <a:solidFill>
              <a:schemeClr val="bg1">
                <a:lumMod val="7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 事業概要</a:t>
              </a:r>
              <a:endParaRPr kumimoji="1" lang="en-US" altLang="ja-JP" sz="11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b="0" i="0" u="none" strike="noStrike" kern="1200" cap="none" spc="0" normalizeH="0" baseline="0" noProof="0">
                  <a:ln>
                    <a:noFill/>
                  </a:ln>
                  <a:solidFill>
                    <a:prstClr val="black"/>
                  </a:solidFill>
                  <a:effectLst/>
                  <a:uLnTx/>
                  <a:uFillTx/>
                  <a:latin typeface="+mn-lt"/>
                  <a:ea typeface="+mn-ea"/>
                  <a:cs typeface="+mn-cs"/>
                </a:rPr>
                <a:t>及び</a:t>
              </a:r>
              <a:endParaRPr kumimoji="1" lang="en-US" altLang="ja-JP" sz="1100" b="0"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走行環境</a:t>
              </a:r>
              <a:endParaRPr kumimoji="1" lang="en-US" altLang="ja-JP" sz="11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条件</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174" name="正方形/長方形 173">
              <a:extLst>
                <a:ext uri="{FF2B5EF4-FFF2-40B4-BE49-F238E27FC236}">
                  <a16:creationId xmlns:a16="http://schemas.microsoft.com/office/drawing/2014/main" id="{15D07BC4-3140-329E-9838-948A2E98367A}"/>
                </a:ext>
              </a:extLst>
            </p:cNvPr>
            <p:cNvSpPr/>
            <p:nvPr/>
          </p:nvSpPr>
          <p:spPr bwMode="gray">
            <a:xfrm>
              <a:off x="1209526" y="1069932"/>
              <a:ext cx="1152000" cy="646397"/>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事業概要</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175" name="正方形/長方形 174">
              <a:extLst>
                <a:ext uri="{FF2B5EF4-FFF2-40B4-BE49-F238E27FC236}">
                  <a16:creationId xmlns:a16="http://schemas.microsoft.com/office/drawing/2014/main" id="{1FFE336E-D97D-2745-6862-35A7205E8313}"/>
                </a:ext>
              </a:extLst>
            </p:cNvPr>
            <p:cNvSpPr/>
            <p:nvPr/>
          </p:nvSpPr>
          <p:spPr bwMode="gray">
            <a:xfrm>
              <a:off x="1209526" y="1752032"/>
              <a:ext cx="1152000" cy="1098563"/>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走行環境条件</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176" name="正方形/長方形 175">
              <a:extLst>
                <a:ext uri="{FF2B5EF4-FFF2-40B4-BE49-F238E27FC236}">
                  <a16:creationId xmlns:a16="http://schemas.microsoft.com/office/drawing/2014/main" id="{C073E26E-D05C-41EE-C0A3-58E9F941C425}"/>
                </a:ext>
              </a:extLst>
            </p:cNvPr>
            <p:cNvSpPr/>
            <p:nvPr/>
          </p:nvSpPr>
          <p:spPr bwMode="gray">
            <a:xfrm>
              <a:off x="1209526" y="2896149"/>
              <a:ext cx="1152000" cy="646400"/>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走行環境の詳細</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177" name="正方形/長方形 176">
              <a:extLst>
                <a:ext uri="{FF2B5EF4-FFF2-40B4-BE49-F238E27FC236}">
                  <a16:creationId xmlns:a16="http://schemas.microsoft.com/office/drawing/2014/main" id="{D75360E3-EE8E-4560-D9BA-E29F0DB2805F}"/>
                </a:ext>
              </a:extLst>
            </p:cNvPr>
            <p:cNvSpPr/>
            <p:nvPr/>
          </p:nvSpPr>
          <p:spPr bwMode="gray">
            <a:xfrm>
              <a:off x="1209526" y="3578253"/>
              <a:ext cx="1152000" cy="419032"/>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これまでの走行実績</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grpSp>
          <p:nvGrpSpPr>
            <p:cNvPr id="157" name="グループ化 156">
              <a:extLst>
                <a:ext uri="{FF2B5EF4-FFF2-40B4-BE49-F238E27FC236}">
                  <a16:creationId xmlns:a16="http://schemas.microsoft.com/office/drawing/2014/main" id="{D8FAFF41-6682-2888-0ED1-2EB5332B0E36}"/>
                </a:ext>
              </a:extLst>
            </p:cNvPr>
            <p:cNvGrpSpPr/>
            <p:nvPr/>
          </p:nvGrpSpPr>
          <p:grpSpPr>
            <a:xfrm>
              <a:off x="2445191" y="1069932"/>
              <a:ext cx="2316669" cy="646397"/>
              <a:chOff x="2674331" y="2213936"/>
              <a:chExt cx="1728000" cy="485648"/>
            </a:xfrm>
          </p:grpSpPr>
          <p:sp>
            <p:nvSpPr>
              <p:cNvPr id="171" name="正方形/長方形 170">
                <a:extLst>
                  <a:ext uri="{FF2B5EF4-FFF2-40B4-BE49-F238E27FC236}">
                    <a16:creationId xmlns:a16="http://schemas.microsoft.com/office/drawing/2014/main" id="{7186C234-1968-26AA-2999-6D62CA6FEB53}"/>
                  </a:ext>
                </a:extLst>
              </p:cNvPr>
              <p:cNvSpPr/>
              <p:nvPr/>
            </p:nvSpPr>
            <p:spPr bwMode="gray">
              <a:xfrm>
                <a:off x="2674331" y="2213936"/>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運行エリア／ルート、運行時間</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172" name="正方形/長方形 171">
                <a:extLst>
                  <a:ext uri="{FF2B5EF4-FFF2-40B4-BE49-F238E27FC236}">
                    <a16:creationId xmlns:a16="http://schemas.microsoft.com/office/drawing/2014/main" id="{A79978B3-D594-77BD-2336-05B0E2CB0BC1}"/>
                  </a:ext>
                </a:extLst>
              </p:cNvPr>
              <p:cNvSpPr/>
              <p:nvPr/>
            </p:nvSpPr>
            <p:spPr bwMode="gray">
              <a:xfrm>
                <a:off x="2674331" y="2384760"/>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運行車両</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173" name="正方形/長方形 172">
                <a:extLst>
                  <a:ext uri="{FF2B5EF4-FFF2-40B4-BE49-F238E27FC236}">
                    <a16:creationId xmlns:a16="http://schemas.microsoft.com/office/drawing/2014/main" id="{C32A3BC8-85C6-11BB-2699-66EFAB83F2BE}"/>
                  </a:ext>
                </a:extLst>
              </p:cNvPr>
              <p:cNvSpPr/>
              <p:nvPr/>
            </p:nvSpPr>
            <p:spPr bwMode="gray">
              <a:xfrm>
                <a:off x="2674331" y="2555584"/>
                <a:ext cx="1728000" cy="144000"/>
              </a:xfrm>
              <a:prstGeom prst="rect">
                <a:avLst/>
              </a:prstGeom>
              <a:solidFill>
                <a:srgbClr val="F2F2F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運行形態・運転者有無</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grpSp>
        <p:grpSp>
          <p:nvGrpSpPr>
            <p:cNvPr id="5" name="グループ化 4">
              <a:extLst>
                <a:ext uri="{FF2B5EF4-FFF2-40B4-BE49-F238E27FC236}">
                  <a16:creationId xmlns:a16="http://schemas.microsoft.com/office/drawing/2014/main" id="{077293C0-EAC4-9F36-2A89-A1200B7CF43D}"/>
                </a:ext>
              </a:extLst>
            </p:cNvPr>
            <p:cNvGrpSpPr/>
            <p:nvPr/>
          </p:nvGrpSpPr>
          <p:grpSpPr>
            <a:xfrm>
              <a:off x="2445191" y="1752032"/>
              <a:ext cx="2316669" cy="1101136"/>
              <a:chOff x="2445191" y="1752032"/>
              <a:chExt cx="2316669" cy="1101136"/>
            </a:xfrm>
          </p:grpSpPr>
          <p:sp>
            <p:nvSpPr>
              <p:cNvPr id="166" name="正方形/長方形 165">
                <a:extLst>
                  <a:ext uri="{FF2B5EF4-FFF2-40B4-BE49-F238E27FC236}">
                    <a16:creationId xmlns:a16="http://schemas.microsoft.com/office/drawing/2014/main" id="{08928080-E296-DDD4-1528-D06FB102C72A}"/>
                  </a:ext>
                </a:extLst>
              </p:cNvPr>
              <p:cNvSpPr/>
              <p:nvPr/>
            </p:nvSpPr>
            <p:spPr bwMode="gray">
              <a:xfrm>
                <a:off x="2445191" y="1752032"/>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道路状況（道路区間、道路構造など）</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167" name="正方形/長方形 166">
                <a:extLst>
                  <a:ext uri="{FF2B5EF4-FFF2-40B4-BE49-F238E27FC236}">
                    <a16:creationId xmlns:a16="http://schemas.microsoft.com/office/drawing/2014/main" id="{5E8E5B6F-E6E0-E20A-5527-9E764728BC61}"/>
                  </a:ext>
                </a:extLst>
              </p:cNvPr>
              <p:cNvSpPr/>
              <p:nvPr/>
            </p:nvSpPr>
            <p:spPr bwMode="gray">
              <a:xfrm>
                <a:off x="2445191" y="1979400"/>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環境条件（気象状況、交通状況など）</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168" name="正方形/長方形 167">
                <a:extLst>
                  <a:ext uri="{FF2B5EF4-FFF2-40B4-BE49-F238E27FC236}">
                    <a16:creationId xmlns:a16="http://schemas.microsoft.com/office/drawing/2014/main" id="{038C0234-701B-6CDD-346F-9CC2EE214126}"/>
                  </a:ext>
                </a:extLst>
              </p:cNvPr>
              <p:cNvSpPr/>
              <p:nvPr/>
            </p:nvSpPr>
            <p:spPr bwMode="gray">
              <a:xfrm>
                <a:off x="2445191" y="2206768"/>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走行条件（自車速度、走行状況など）</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164" name="正方形/長方形 163">
                <a:extLst>
                  <a:ext uri="{FF2B5EF4-FFF2-40B4-BE49-F238E27FC236}">
                    <a16:creationId xmlns:a16="http://schemas.microsoft.com/office/drawing/2014/main" id="{657F6173-D9C7-09D5-18E3-FD3A1324AA3C}"/>
                  </a:ext>
                </a:extLst>
              </p:cNvPr>
              <p:cNvSpPr/>
              <p:nvPr/>
            </p:nvSpPr>
            <p:spPr bwMode="gray">
              <a:xfrm>
                <a:off x="2445191" y="2434136"/>
                <a:ext cx="2316669" cy="191664"/>
              </a:xfrm>
              <a:prstGeom prst="rect">
                <a:avLst/>
              </a:prstGeom>
              <a:solidFill>
                <a:srgbClr val="F2F2F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インフラ協調・保安要員等</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165" name="正方形/長方形 164">
                <a:extLst>
                  <a:ext uri="{FF2B5EF4-FFF2-40B4-BE49-F238E27FC236}">
                    <a16:creationId xmlns:a16="http://schemas.microsoft.com/office/drawing/2014/main" id="{89F7DDFA-80E0-C236-287C-8A6373463712}"/>
                  </a:ext>
                </a:extLst>
              </p:cNvPr>
              <p:cNvSpPr/>
              <p:nvPr/>
            </p:nvSpPr>
            <p:spPr bwMode="gray">
              <a:xfrm>
                <a:off x="2445191" y="2661504"/>
                <a:ext cx="2316669" cy="191664"/>
              </a:xfrm>
              <a:prstGeom prst="rect">
                <a:avLst/>
              </a:prstGeom>
              <a:solidFill>
                <a:srgbClr val="F2F2F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a:ln>
                      <a:noFill/>
                    </a:ln>
                    <a:solidFill>
                      <a:prstClr val="black"/>
                    </a:solidFill>
                    <a:effectLst/>
                    <a:uLnTx/>
                    <a:uFillTx/>
                    <a:latin typeface="+mn-lt"/>
                    <a:ea typeface="+mn-ea"/>
                    <a:cs typeface="+mn-cs"/>
                  </a:rPr>
                  <a:t>走行条件に係る上記以外の項目</a:t>
                </a:r>
              </a:p>
            </p:txBody>
          </p:sp>
        </p:grpSp>
        <p:grpSp>
          <p:nvGrpSpPr>
            <p:cNvPr id="6" name="グループ化 5">
              <a:extLst>
                <a:ext uri="{FF2B5EF4-FFF2-40B4-BE49-F238E27FC236}">
                  <a16:creationId xmlns:a16="http://schemas.microsoft.com/office/drawing/2014/main" id="{B2CD5F44-9CA7-0241-D99E-CEBD84CEEDDB}"/>
                </a:ext>
              </a:extLst>
            </p:cNvPr>
            <p:cNvGrpSpPr/>
            <p:nvPr/>
          </p:nvGrpSpPr>
          <p:grpSpPr>
            <a:xfrm>
              <a:off x="2445191" y="2896149"/>
              <a:ext cx="2316669" cy="653677"/>
              <a:chOff x="2445191" y="2896149"/>
              <a:chExt cx="2316669" cy="653677"/>
            </a:xfrm>
          </p:grpSpPr>
          <p:sp>
            <p:nvSpPr>
              <p:cNvPr id="170" name="正方形/長方形 169">
                <a:extLst>
                  <a:ext uri="{FF2B5EF4-FFF2-40B4-BE49-F238E27FC236}">
                    <a16:creationId xmlns:a16="http://schemas.microsoft.com/office/drawing/2014/main" id="{D9DB44BC-0717-DAE9-261E-AE27807491E7}"/>
                  </a:ext>
                </a:extLst>
              </p:cNvPr>
              <p:cNvSpPr/>
              <p:nvPr/>
            </p:nvSpPr>
            <p:spPr bwMode="gray">
              <a:xfrm>
                <a:off x="2445191" y="3123517"/>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000">
                    <a:solidFill>
                      <a:prstClr val="black"/>
                    </a:solidFill>
                    <a:latin typeface="+mn-lt"/>
                    <a:cs typeface="+mn-cs"/>
                  </a:rPr>
                  <a:t>想定される他交通・障害物</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169" name="正方形/長方形 168">
                <a:extLst>
                  <a:ext uri="{FF2B5EF4-FFF2-40B4-BE49-F238E27FC236}">
                    <a16:creationId xmlns:a16="http://schemas.microsoft.com/office/drawing/2014/main" id="{FB3D1D50-3DEC-A18C-2929-0B1EC009C14A}"/>
                  </a:ext>
                </a:extLst>
              </p:cNvPr>
              <p:cNvSpPr/>
              <p:nvPr/>
            </p:nvSpPr>
            <p:spPr bwMode="gray">
              <a:xfrm>
                <a:off x="2445191" y="3358162"/>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ルート上の危険箇所</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163" name="正方形/長方形 162">
                <a:extLst>
                  <a:ext uri="{FF2B5EF4-FFF2-40B4-BE49-F238E27FC236}">
                    <a16:creationId xmlns:a16="http://schemas.microsoft.com/office/drawing/2014/main" id="{71A3CBEE-6BE8-E7FD-8FCE-F231C327FC7D}"/>
                  </a:ext>
                </a:extLst>
              </p:cNvPr>
              <p:cNvSpPr/>
              <p:nvPr/>
            </p:nvSpPr>
            <p:spPr bwMode="gray">
              <a:xfrm>
                <a:off x="2445191" y="2896149"/>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ルート概要・主要ポイント</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grpSp>
        <p:grpSp>
          <p:nvGrpSpPr>
            <p:cNvPr id="160" name="グループ化 159">
              <a:extLst>
                <a:ext uri="{FF2B5EF4-FFF2-40B4-BE49-F238E27FC236}">
                  <a16:creationId xmlns:a16="http://schemas.microsoft.com/office/drawing/2014/main" id="{62C7C95F-D31D-72E6-0549-3E4905EB0433}"/>
                </a:ext>
              </a:extLst>
            </p:cNvPr>
            <p:cNvGrpSpPr/>
            <p:nvPr/>
          </p:nvGrpSpPr>
          <p:grpSpPr>
            <a:xfrm>
              <a:off x="2445191" y="3578253"/>
              <a:ext cx="2316669" cy="419032"/>
              <a:chOff x="2674331" y="4098475"/>
              <a:chExt cx="1728000" cy="314825"/>
            </a:xfrm>
          </p:grpSpPr>
          <p:sp>
            <p:nvSpPr>
              <p:cNvPr id="161" name="正方形/長方形 160">
                <a:extLst>
                  <a:ext uri="{FF2B5EF4-FFF2-40B4-BE49-F238E27FC236}">
                    <a16:creationId xmlns:a16="http://schemas.microsoft.com/office/drawing/2014/main" id="{0680F517-AA61-2333-30D1-6B62CB46AD18}"/>
                  </a:ext>
                </a:extLst>
              </p:cNvPr>
              <p:cNvSpPr/>
              <p:nvPr/>
            </p:nvSpPr>
            <p:spPr bwMode="gray">
              <a:xfrm>
                <a:off x="2674331" y="4098475"/>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走行実績</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162" name="正方形/長方形 161">
                <a:extLst>
                  <a:ext uri="{FF2B5EF4-FFF2-40B4-BE49-F238E27FC236}">
                    <a16:creationId xmlns:a16="http://schemas.microsoft.com/office/drawing/2014/main" id="{79CCC280-B9D6-D3B5-3F09-6BDD23A79F1C}"/>
                  </a:ext>
                </a:extLst>
              </p:cNvPr>
              <p:cNvSpPr/>
              <p:nvPr/>
            </p:nvSpPr>
            <p:spPr bwMode="gray">
              <a:xfrm>
                <a:off x="2674331" y="4269300"/>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a:ln>
                      <a:noFill/>
                    </a:ln>
                    <a:solidFill>
                      <a:prstClr val="black"/>
                    </a:solidFill>
                    <a:effectLst/>
                    <a:uLnTx/>
                    <a:uFillTx/>
                    <a:latin typeface="+mn-lt"/>
                    <a:ea typeface="+mn-ea"/>
                    <a:cs typeface="+mn-cs"/>
                  </a:rPr>
                  <a:t>ヒヤリハット等を踏まえた改善事項</a:t>
                </a:r>
              </a:p>
            </p:txBody>
          </p:sp>
        </p:grpSp>
      </p:grpSp>
      <p:grpSp>
        <p:nvGrpSpPr>
          <p:cNvPr id="179" name="グループ化 178">
            <a:extLst>
              <a:ext uri="{FF2B5EF4-FFF2-40B4-BE49-F238E27FC236}">
                <a16:creationId xmlns:a16="http://schemas.microsoft.com/office/drawing/2014/main" id="{CEFB82F0-BF67-82DB-2533-B6A7A144E201}"/>
              </a:ext>
            </a:extLst>
          </p:cNvPr>
          <p:cNvGrpSpPr/>
          <p:nvPr/>
        </p:nvGrpSpPr>
        <p:grpSpPr>
          <a:xfrm>
            <a:off x="415925" y="433388"/>
            <a:ext cx="4345934" cy="282063"/>
            <a:chOff x="5132389" y="1857951"/>
            <a:chExt cx="4345934" cy="282063"/>
          </a:xfrm>
        </p:grpSpPr>
        <p:grpSp>
          <p:nvGrpSpPr>
            <p:cNvPr id="180" name="グループ化 179">
              <a:extLst>
                <a:ext uri="{FF2B5EF4-FFF2-40B4-BE49-F238E27FC236}">
                  <a16:creationId xmlns:a16="http://schemas.microsoft.com/office/drawing/2014/main" id="{1C19B43D-D3DF-06D7-C76A-D3710E0D4210}"/>
                </a:ext>
              </a:extLst>
            </p:cNvPr>
            <p:cNvGrpSpPr/>
            <p:nvPr/>
          </p:nvGrpSpPr>
          <p:grpSpPr>
            <a:xfrm>
              <a:off x="5132389" y="1857951"/>
              <a:ext cx="720000" cy="282063"/>
              <a:chOff x="415925" y="1857951"/>
              <a:chExt cx="864000" cy="282063"/>
            </a:xfrm>
          </p:grpSpPr>
          <p:sp>
            <p:nvSpPr>
              <p:cNvPr id="187" name="テキスト ボックス 68">
                <a:extLst>
                  <a:ext uri="{FF2B5EF4-FFF2-40B4-BE49-F238E27FC236}">
                    <a16:creationId xmlns:a16="http://schemas.microsoft.com/office/drawing/2014/main" id="{0594CF14-6EEB-9891-4F69-E31772192884}"/>
                  </a:ext>
                </a:extLst>
              </p:cNvPr>
              <p:cNvSpPr txBox="1">
                <a:spLocks noChangeArrowheads="1"/>
              </p:cNvSpPr>
              <p:nvPr/>
            </p:nvSpPr>
            <p:spPr bwMode="gray">
              <a:xfrm>
                <a:off x="415925" y="1857951"/>
                <a:ext cx="864000" cy="276999"/>
              </a:xfrm>
              <a:prstGeom prst="rect">
                <a:avLst/>
              </a:prstGeom>
              <a:noFill/>
              <a:ln w="9525">
                <a:noFill/>
                <a:miter lim="800000"/>
                <a:headEnd/>
                <a:tailEnd/>
              </a:ln>
            </p:spPr>
            <p:txBody>
              <a:bodyPr>
                <a:spAutoFit/>
              </a:bodyPr>
              <a:lstStyle/>
              <a:p>
                <a:pPr algn="ctr"/>
                <a:r>
                  <a:rPr lang="ja-JP" altLang="en-US" sz="1200">
                    <a:latin typeface="+mn-lt"/>
                  </a:rPr>
                  <a:t>大項目</a:t>
                </a:r>
              </a:p>
            </p:txBody>
          </p:sp>
          <p:cxnSp>
            <p:nvCxnSpPr>
              <p:cNvPr id="188" name="直線コネクタ 187">
                <a:extLst>
                  <a:ext uri="{FF2B5EF4-FFF2-40B4-BE49-F238E27FC236}">
                    <a16:creationId xmlns:a16="http://schemas.microsoft.com/office/drawing/2014/main" id="{5A89575A-011B-C7AC-11E4-0CB6194DDC91}"/>
                  </a:ext>
                </a:extLst>
              </p:cNvPr>
              <p:cNvCxnSpPr>
                <a:cxnSpLocks/>
              </p:cNvCxnSpPr>
              <p:nvPr/>
            </p:nvCxnSpPr>
            <p:spPr>
              <a:xfrm>
                <a:off x="415925" y="2140014"/>
                <a:ext cx="864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81" name="グループ化 180">
              <a:extLst>
                <a:ext uri="{FF2B5EF4-FFF2-40B4-BE49-F238E27FC236}">
                  <a16:creationId xmlns:a16="http://schemas.microsoft.com/office/drawing/2014/main" id="{43713C39-FF0A-234D-5034-A0445C549380}"/>
                </a:ext>
              </a:extLst>
            </p:cNvPr>
            <p:cNvGrpSpPr/>
            <p:nvPr/>
          </p:nvGrpSpPr>
          <p:grpSpPr>
            <a:xfrm>
              <a:off x="5925989" y="1857951"/>
              <a:ext cx="1152001" cy="282063"/>
              <a:chOff x="5925989" y="1857951"/>
              <a:chExt cx="1152001" cy="282063"/>
            </a:xfrm>
          </p:grpSpPr>
          <p:sp>
            <p:nvSpPr>
              <p:cNvPr id="185" name="テキスト ボックス 68">
                <a:extLst>
                  <a:ext uri="{FF2B5EF4-FFF2-40B4-BE49-F238E27FC236}">
                    <a16:creationId xmlns:a16="http://schemas.microsoft.com/office/drawing/2014/main" id="{8197D7E7-6926-E7A9-19F9-D7F71F6D9C19}"/>
                  </a:ext>
                </a:extLst>
              </p:cNvPr>
              <p:cNvSpPr txBox="1">
                <a:spLocks noChangeArrowheads="1"/>
              </p:cNvSpPr>
              <p:nvPr/>
            </p:nvSpPr>
            <p:spPr bwMode="gray">
              <a:xfrm>
                <a:off x="5925989" y="1857951"/>
                <a:ext cx="1152000" cy="276999"/>
              </a:xfrm>
              <a:prstGeom prst="rect">
                <a:avLst/>
              </a:prstGeom>
              <a:noFill/>
              <a:ln w="9525">
                <a:noFill/>
                <a:miter lim="800000"/>
                <a:headEnd/>
                <a:tailEnd/>
              </a:ln>
            </p:spPr>
            <p:txBody>
              <a:bodyPr>
                <a:spAutoFit/>
              </a:bodyPr>
              <a:lstStyle/>
              <a:p>
                <a:pPr algn="ctr"/>
                <a:r>
                  <a:rPr lang="ja-JP" altLang="en-US" sz="1200">
                    <a:latin typeface="+mn-lt"/>
                  </a:rPr>
                  <a:t>中項目</a:t>
                </a:r>
              </a:p>
            </p:txBody>
          </p:sp>
          <p:cxnSp>
            <p:nvCxnSpPr>
              <p:cNvPr id="186" name="直線コネクタ 185">
                <a:extLst>
                  <a:ext uri="{FF2B5EF4-FFF2-40B4-BE49-F238E27FC236}">
                    <a16:creationId xmlns:a16="http://schemas.microsoft.com/office/drawing/2014/main" id="{C36FAE87-19D7-BC3D-EEDA-279E0C329BE8}"/>
                  </a:ext>
                </a:extLst>
              </p:cNvPr>
              <p:cNvCxnSpPr>
                <a:cxnSpLocks/>
              </p:cNvCxnSpPr>
              <p:nvPr/>
            </p:nvCxnSpPr>
            <p:spPr>
              <a:xfrm>
                <a:off x="5925990" y="2140014"/>
                <a:ext cx="115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82" name="グループ化 181">
              <a:extLst>
                <a:ext uri="{FF2B5EF4-FFF2-40B4-BE49-F238E27FC236}">
                  <a16:creationId xmlns:a16="http://schemas.microsoft.com/office/drawing/2014/main" id="{7E017EB4-B2FE-4A7B-9A44-AEFE4C8AE3A0}"/>
                </a:ext>
              </a:extLst>
            </p:cNvPr>
            <p:cNvGrpSpPr/>
            <p:nvPr/>
          </p:nvGrpSpPr>
          <p:grpSpPr>
            <a:xfrm>
              <a:off x="7161654" y="1857951"/>
              <a:ext cx="2316669" cy="282063"/>
              <a:chOff x="415925" y="1857951"/>
              <a:chExt cx="864000" cy="282063"/>
            </a:xfrm>
          </p:grpSpPr>
          <p:sp>
            <p:nvSpPr>
              <p:cNvPr id="183" name="テキスト ボックス 68">
                <a:extLst>
                  <a:ext uri="{FF2B5EF4-FFF2-40B4-BE49-F238E27FC236}">
                    <a16:creationId xmlns:a16="http://schemas.microsoft.com/office/drawing/2014/main" id="{7BAC1723-4042-DE5E-A9EA-97FB03A92038}"/>
                  </a:ext>
                </a:extLst>
              </p:cNvPr>
              <p:cNvSpPr txBox="1">
                <a:spLocks noChangeArrowheads="1"/>
              </p:cNvSpPr>
              <p:nvPr/>
            </p:nvSpPr>
            <p:spPr bwMode="gray">
              <a:xfrm>
                <a:off x="415925" y="1857951"/>
                <a:ext cx="864000" cy="276999"/>
              </a:xfrm>
              <a:prstGeom prst="rect">
                <a:avLst/>
              </a:prstGeom>
              <a:noFill/>
              <a:ln w="9525">
                <a:noFill/>
                <a:miter lim="800000"/>
                <a:headEnd/>
                <a:tailEnd/>
              </a:ln>
            </p:spPr>
            <p:txBody>
              <a:bodyPr>
                <a:spAutoFit/>
              </a:bodyPr>
              <a:lstStyle/>
              <a:p>
                <a:pPr algn="ctr"/>
                <a:r>
                  <a:rPr lang="ja-JP" altLang="en-US" sz="1200">
                    <a:latin typeface="+mn-lt"/>
                  </a:rPr>
                  <a:t>小項目</a:t>
                </a:r>
              </a:p>
            </p:txBody>
          </p:sp>
          <p:cxnSp>
            <p:nvCxnSpPr>
              <p:cNvPr id="184" name="直線コネクタ 183">
                <a:extLst>
                  <a:ext uri="{FF2B5EF4-FFF2-40B4-BE49-F238E27FC236}">
                    <a16:creationId xmlns:a16="http://schemas.microsoft.com/office/drawing/2014/main" id="{91363574-1ADD-7C3F-FDD6-6718A35DE779}"/>
                  </a:ext>
                </a:extLst>
              </p:cNvPr>
              <p:cNvCxnSpPr>
                <a:cxnSpLocks/>
              </p:cNvCxnSpPr>
              <p:nvPr/>
            </p:nvCxnSpPr>
            <p:spPr>
              <a:xfrm>
                <a:off x="415925" y="2140014"/>
                <a:ext cx="864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grpSp>
      <p:grpSp>
        <p:nvGrpSpPr>
          <p:cNvPr id="59" name="グループ化 58">
            <a:extLst>
              <a:ext uri="{FF2B5EF4-FFF2-40B4-BE49-F238E27FC236}">
                <a16:creationId xmlns:a16="http://schemas.microsoft.com/office/drawing/2014/main" id="{009CACAE-EE04-AB47-7DFB-78024D21CF34}"/>
              </a:ext>
            </a:extLst>
          </p:cNvPr>
          <p:cNvGrpSpPr/>
          <p:nvPr/>
        </p:nvGrpSpPr>
        <p:grpSpPr>
          <a:xfrm>
            <a:off x="2455827" y="3723544"/>
            <a:ext cx="2316669" cy="646398"/>
            <a:chOff x="2674331" y="2213936"/>
            <a:chExt cx="1728000" cy="485648"/>
          </a:xfrm>
        </p:grpSpPr>
        <p:sp>
          <p:nvSpPr>
            <p:cNvPr id="85" name="正方形/長方形 84">
              <a:extLst>
                <a:ext uri="{FF2B5EF4-FFF2-40B4-BE49-F238E27FC236}">
                  <a16:creationId xmlns:a16="http://schemas.microsoft.com/office/drawing/2014/main" id="{3AD62EAC-0B52-38AD-B24F-5E98A3737EB9}"/>
                </a:ext>
              </a:extLst>
            </p:cNvPr>
            <p:cNvSpPr/>
            <p:nvPr/>
          </p:nvSpPr>
          <p:spPr bwMode="gray">
            <a:xfrm>
              <a:off x="2674331" y="2213936"/>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車両諸元及び写真</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86" name="正方形/長方形 85">
              <a:extLst>
                <a:ext uri="{FF2B5EF4-FFF2-40B4-BE49-F238E27FC236}">
                  <a16:creationId xmlns:a16="http://schemas.microsoft.com/office/drawing/2014/main" id="{AA27590D-48BD-EEA5-720C-CEAAA27C31D0}"/>
                </a:ext>
              </a:extLst>
            </p:cNvPr>
            <p:cNvSpPr/>
            <p:nvPr/>
          </p:nvSpPr>
          <p:spPr bwMode="gray">
            <a:xfrm>
              <a:off x="2674331" y="2384761"/>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000">
                  <a:solidFill>
                    <a:prstClr val="black"/>
                  </a:solidFill>
                  <a:latin typeface="+mn-lt"/>
                  <a:cs typeface="+mn-cs"/>
                </a:rPr>
                <a:t>自動運行装置</a:t>
              </a:r>
              <a:r>
                <a:rPr kumimoji="1" lang="ja-JP" altLang="en-US" sz="1000">
                  <a:solidFill>
                    <a:prstClr val="black"/>
                  </a:solidFill>
                  <a:latin typeface="+mn-lt"/>
                  <a:cs typeface="+mn-cs"/>
                </a:rPr>
                <a:t>の基本構成</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87" name="正方形/長方形 86">
              <a:extLst>
                <a:ext uri="{FF2B5EF4-FFF2-40B4-BE49-F238E27FC236}">
                  <a16:creationId xmlns:a16="http://schemas.microsoft.com/office/drawing/2014/main" id="{8967C624-722F-066D-C9EB-DBC07DAACFE8}"/>
                </a:ext>
              </a:extLst>
            </p:cNvPr>
            <p:cNvSpPr/>
            <p:nvPr/>
          </p:nvSpPr>
          <p:spPr bwMode="gray">
            <a:xfrm>
              <a:off x="2674331" y="2555584"/>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センサー構成の詳細</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grpSp>
      <p:sp>
        <p:nvSpPr>
          <p:cNvPr id="57" name="正方形/長方形 56">
            <a:extLst>
              <a:ext uri="{FF2B5EF4-FFF2-40B4-BE49-F238E27FC236}">
                <a16:creationId xmlns:a16="http://schemas.microsoft.com/office/drawing/2014/main" id="{5F11E59F-48CA-7D63-C421-19CD6BA3DA33}"/>
              </a:ext>
            </a:extLst>
          </p:cNvPr>
          <p:cNvSpPr/>
          <p:nvPr/>
        </p:nvSpPr>
        <p:spPr bwMode="gray">
          <a:xfrm>
            <a:off x="427678" y="3719140"/>
            <a:ext cx="720000" cy="2872960"/>
          </a:xfrm>
          <a:prstGeom prst="rect">
            <a:avLst/>
          </a:prstGeom>
          <a:solidFill>
            <a:schemeClr val="bg1">
              <a:lumMod val="7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自動運転車</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80" name="正方形/長方形 79">
            <a:extLst>
              <a:ext uri="{FF2B5EF4-FFF2-40B4-BE49-F238E27FC236}">
                <a16:creationId xmlns:a16="http://schemas.microsoft.com/office/drawing/2014/main" id="{205AB726-BE04-A5C3-1871-4913B1477E9B}"/>
              </a:ext>
            </a:extLst>
          </p:cNvPr>
          <p:cNvSpPr/>
          <p:nvPr/>
        </p:nvSpPr>
        <p:spPr bwMode="gray">
          <a:xfrm>
            <a:off x="1221279" y="3723544"/>
            <a:ext cx="1152000" cy="646397"/>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システムの構成</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81" name="正方形/長方形 80">
            <a:extLst>
              <a:ext uri="{FF2B5EF4-FFF2-40B4-BE49-F238E27FC236}">
                <a16:creationId xmlns:a16="http://schemas.microsoft.com/office/drawing/2014/main" id="{B6EF2EDE-C41E-7B3D-7B48-51CC2438EEA1}"/>
              </a:ext>
            </a:extLst>
          </p:cNvPr>
          <p:cNvSpPr/>
          <p:nvPr/>
        </p:nvSpPr>
        <p:spPr bwMode="gray">
          <a:xfrm>
            <a:off x="1221279" y="4403075"/>
            <a:ext cx="1152000" cy="889047"/>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インターフェース</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84" name="正方形/長方形 83">
            <a:extLst>
              <a:ext uri="{FF2B5EF4-FFF2-40B4-BE49-F238E27FC236}">
                <a16:creationId xmlns:a16="http://schemas.microsoft.com/office/drawing/2014/main" id="{2ACEF1D3-889F-98E7-8A6E-318A7B679D83}"/>
              </a:ext>
            </a:extLst>
          </p:cNvPr>
          <p:cNvSpPr/>
          <p:nvPr/>
        </p:nvSpPr>
        <p:spPr bwMode="gray">
          <a:xfrm>
            <a:off x="1221279" y="5325257"/>
            <a:ext cx="1152000" cy="1266844"/>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prstClr val="black"/>
                </a:solidFill>
                <a:latin typeface="+mn-lt"/>
                <a:cs typeface="+mn-cs"/>
              </a:rPr>
              <a:t>自動運行装置</a:t>
            </a:r>
            <a:r>
              <a:rPr kumimoji="1" lang="ja-JP" altLang="en-US" sz="1100">
                <a:solidFill>
                  <a:prstClr val="black"/>
                </a:solidFill>
                <a:latin typeface="+mn-lt"/>
                <a:cs typeface="+mn-cs"/>
              </a:rPr>
              <a:t>の</a:t>
            </a:r>
            <a:endParaRPr kumimoji="1" lang="en-US" altLang="ja-JP" sz="11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機能</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grpSp>
        <p:nvGrpSpPr>
          <p:cNvPr id="61" name="グループ化 60">
            <a:extLst>
              <a:ext uri="{FF2B5EF4-FFF2-40B4-BE49-F238E27FC236}">
                <a16:creationId xmlns:a16="http://schemas.microsoft.com/office/drawing/2014/main" id="{15929FC4-6665-6F20-32CA-6B74C54E3606}"/>
              </a:ext>
            </a:extLst>
          </p:cNvPr>
          <p:cNvGrpSpPr/>
          <p:nvPr/>
        </p:nvGrpSpPr>
        <p:grpSpPr>
          <a:xfrm>
            <a:off x="2456944" y="4403075"/>
            <a:ext cx="2316669" cy="889047"/>
            <a:chOff x="2674331" y="4955629"/>
            <a:chExt cx="1728000" cy="667945"/>
          </a:xfrm>
        </p:grpSpPr>
        <p:sp>
          <p:nvSpPr>
            <p:cNvPr id="76" name="正方形/長方形 75">
              <a:extLst>
                <a:ext uri="{FF2B5EF4-FFF2-40B4-BE49-F238E27FC236}">
                  <a16:creationId xmlns:a16="http://schemas.microsoft.com/office/drawing/2014/main" id="{94296504-A25D-7734-C913-DF920037815A}"/>
                </a:ext>
              </a:extLst>
            </p:cNvPr>
            <p:cNvSpPr/>
            <p:nvPr/>
          </p:nvSpPr>
          <p:spPr bwMode="gray">
            <a:xfrm>
              <a:off x="2674331" y="4955629"/>
              <a:ext cx="1728000" cy="144000"/>
            </a:xfrm>
            <a:prstGeom prst="rect">
              <a:avLst/>
            </a:prstGeom>
            <a:solidFill>
              <a:srgbClr val="F2F2F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システムの状態遷移</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77" name="正方形/長方形 76">
              <a:extLst>
                <a:ext uri="{FF2B5EF4-FFF2-40B4-BE49-F238E27FC236}">
                  <a16:creationId xmlns:a16="http://schemas.microsoft.com/office/drawing/2014/main" id="{2D50C79C-A5F0-5232-1FA6-7D44F73F51AE}"/>
                </a:ext>
              </a:extLst>
            </p:cNvPr>
            <p:cNvSpPr/>
            <p:nvPr/>
          </p:nvSpPr>
          <p:spPr bwMode="gray">
            <a:xfrm>
              <a:off x="2674331" y="5130278"/>
              <a:ext cx="1728000" cy="144000"/>
            </a:xfrm>
            <a:prstGeom prst="rect">
              <a:avLst/>
            </a:prstGeom>
            <a:solidFill>
              <a:srgbClr val="F2F2F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000">
                  <a:solidFill>
                    <a:prstClr val="black"/>
                  </a:solidFill>
                  <a:latin typeface="+mn-lt"/>
                  <a:cs typeface="+mn-cs"/>
                </a:rPr>
                <a:t>作動開始</a:t>
              </a:r>
              <a:r>
                <a:rPr kumimoji="1" lang="ja-JP" altLang="en-US" sz="1000">
                  <a:solidFill>
                    <a:prstClr val="black"/>
                  </a:solidFill>
                  <a:latin typeface="+mn-lt"/>
                  <a:cs typeface="+mn-cs"/>
                </a:rPr>
                <a:t>条件・作動停止条件</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78" name="正方形/長方形 77">
              <a:extLst>
                <a:ext uri="{FF2B5EF4-FFF2-40B4-BE49-F238E27FC236}">
                  <a16:creationId xmlns:a16="http://schemas.microsoft.com/office/drawing/2014/main" id="{8875ECCE-7CC3-147E-A705-3B31E5B6A1E6}"/>
                </a:ext>
              </a:extLst>
            </p:cNvPr>
            <p:cNvSpPr/>
            <p:nvPr/>
          </p:nvSpPr>
          <p:spPr bwMode="gray">
            <a:xfrm>
              <a:off x="2674331" y="5304923"/>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000">
                  <a:solidFill>
                    <a:prstClr val="black"/>
                  </a:solidFill>
                  <a:latin typeface="+mn-lt"/>
                  <a:cs typeface="+mn-cs"/>
                </a:rPr>
                <a:t>装置と保安員の責任分界点</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79" name="正方形/長方形 78">
              <a:extLst>
                <a:ext uri="{FF2B5EF4-FFF2-40B4-BE49-F238E27FC236}">
                  <a16:creationId xmlns:a16="http://schemas.microsoft.com/office/drawing/2014/main" id="{5C51C18A-6A38-9D00-AFB0-5F05D6355252}"/>
                </a:ext>
              </a:extLst>
            </p:cNvPr>
            <p:cNvSpPr/>
            <p:nvPr/>
          </p:nvSpPr>
          <p:spPr bwMode="gray">
            <a:xfrm>
              <a:off x="2674331" y="5479574"/>
              <a:ext cx="1728000" cy="144000"/>
            </a:xfrm>
            <a:prstGeom prst="rect">
              <a:avLst/>
            </a:prstGeom>
            <a:solidFill>
              <a:srgbClr val="F2F2F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作動状況の確認方法</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grpSp>
      <p:grpSp>
        <p:nvGrpSpPr>
          <p:cNvPr id="11" name="グループ化 10">
            <a:extLst>
              <a:ext uri="{FF2B5EF4-FFF2-40B4-BE49-F238E27FC236}">
                <a16:creationId xmlns:a16="http://schemas.microsoft.com/office/drawing/2014/main" id="{8F630A14-7D58-238C-DD4E-DD4D9274F331}"/>
              </a:ext>
            </a:extLst>
          </p:cNvPr>
          <p:cNvGrpSpPr/>
          <p:nvPr/>
        </p:nvGrpSpPr>
        <p:grpSpPr>
          <a:xfrm>
            <a:off x="2456944" y="5338147"/>
            <a:ext cx="2316669" cy="1260793"/>
            <a:chOff x="2456944" y="5268350"/>
            <a:chExt cx="2316669" cy="1260793"/>
          </a:xfrm>
        </p:grpSpPr>
        <p:sp>
          <p:nvSpPr>
            <p:cNvPr id="71" name="正方形/長方形 70">
              <a:extLst>
                <a:ext uri="{FF2B5EF4-FFF2-40B4-BE49-F238E27FC236}">
                  <a16:creationId xmlns:a16="http://schemas.microsoft.com/office/drawing/2014/main" id="{AF28EDB2-9AE3-E6DC-F38A-8E103EB9C337}"/>
                </a:ext>
              </a:extLst>
            </p:cNvPr>
            <p:cNvSpPr/>
            <p:nvPr/>
          </p:nvSpPr>
          <p:spPr bwMode="gray">
            <a:xfrm>
              <a:off x="2456944" y="5268350"/>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実行可能な動的運転タスク</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75" name="正方形/長方形 74">
              <a:extLst>
                <a:ext uri="{FF2B5EF4-FFF2-40B4-BE49-F238E27FC236}">
                  <a16:creationId xmlns:a16="http://schemas.microsoft.com/office/drawing/2014/main" id="{8E36051E-30CF-BAB9-B5CC-5D33EDE5F92A}"/>
                </a:ext>
              </a:extLst>
            </p:cNvPr>
            <p:cNvSpPr/>
            <p:nvPr/>
          </p:nvSpPr>
          <p:spPr bwMode="gray">
            <a:xfrm>
              <a:off x="2456944" y="6337479"/>
              <a:ext cx="2316669" cy="191664"/>
            </a:xfrm>
            <a:prstGeom prst="rect">
              <a:avLst/>
            </a:prstGeom>
            <a:solidFill>
              <a:srgbClr val="F2F2F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リスク最小制御の挙動、運転再開方法</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72" name="正方形/長方形 71">
              <a:extLst>
                <a:ext uri="{FF2B5EF4-FFF2-40B4-BE49-F238E27FC236}">
                  <a16:creationId xmlns:a16="http://schemas.microsoft.com/office/drawing/2014/main" id="{E8A1707A-D1CA-45A5-CAF3-949E37CEBDC6}"/>
                </a:ext>
              </a:extLst>
            </p:cNvPr>
            <p:cNvSpPr/>
            <p:nvPr/>
          </p:nvSpPr>
          <p:spPr bwMode="gray">
            <a:xfrm>
              <a:off x="2456944" y="5498140"/>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自己位置の推定方法</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74" name="正方形/長方形 73">
              <a:extLst>
                <a:ext uri="{FF2B5EF4-FFF2-40B4-BE49-F238E27FC236}">
                  <a16:creationId xmlns:a16="http://schemas.microsoft.com/office/drawing/2014/main" id="{6831D1BD-5D3D-BE82-759E-4854AC5CCD36}"/>
                </a:ext>
              </a:extLst>
            </p:cNvPr>
            <p:cNvSpPr/>
            <p:nvPr/>
          </p:nvSpPr>
          <p:spPr bwMode="gray">
            <a:xfrm>
              <a:off x="2456944" y="5733267"/>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solidFill>
                    <a:prstClr val="black"/>
                  </a:solidFill>
                  <a:latin typeface="+mn-lt"/>
                  <a:cs typeface="+mn-cs"/>
                </a:rPr>
                <a:t>他システムとの連携（路車協調等）　</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grpSp>
      <p:sp>
        <p:nvSpPr>
          <p:cNvPr id="9" name="正方形/長方形 8">
            <a:extLst>
              <a:ext uri="{FF2B5EF4-FFF2-40B4-BE49-F238E27FC236}">
                <a16:creationId xmlns:a16="http://schemas.microsoft.com/office/drawing/2014/main" id="{45D7AB88-E59D-51DB-AFC3-21FFE3C5BB77}"/>
              </a:ext>
            </a:extLst>
          </p:cNvPr>
          <p:cNvSpPr/>
          <p:nvPr/>
        </p:nvSpPr>
        <p:spPr bwMode="gray">
          <a:xfrm>
            <a:off x="2455827" y="6038191"/>
            <a:ext cx="2316669" cy="32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latin typeface="+mn-lt"/>
                <a:cs typeface="+mn-cs"/>
              </a:rPr>
              <a:t>判断が困難な状況への対応（緊急車両、車両故障・事故発生時、警察官指示対応）</a:t>
            </a:r>
          </a:p>
        </p:txBody>
      </p:sp>
      <p:grpSp>
        <p:nvGrpSpPr>
          <p:cNvPr id="10" name="グループ化 9">
            <a:extLst>
              <a:ext uri="{FF2B5EF4-FFF2-40B4-BE49-F238E27FC236}">
                <a16:creationId xmlns:a16="http://schemas.microsoft.com/office/drawing/2014/main" id="{BD37B14C-0E23-B46E-38FB-D27F767BDC8C}"/>
              </a:ext>
            </a:extLst>
          </p:cNvPr>
          <p:cNvGrpSpPr/>
          <p:nvPr/>
        </p:nvGrpSpPr>
        <p:grpSpPr>
          <a:xfrm>
            <a:off x="5132388" y="-942"/>
            <a:ext cx="4345935" cy="6599882"/>
            <a:chOff x="5132388" y="190907"/>
            <a:chExt cx="4345935" cy="6599882"/>
          </a:xfrm>
        </p:grpSpPr>
        <p:grpSp>
          <p:nvGrpSpPr>
            <p:cNvPr id="123" name="グループ化 122">
              <a:extLst>
                <a:ext uri="{FF2B5EF4-FFF2-40B4-BE49-F238E27FC236}">
                  <a16:creationId xmlns:a16="http://schemas.microsoft.com/office/drawing/2014/main" id="{14A92178-E04F-4E9F-98B8-29E5343985CC}"/>
                </a:ext>
              </a:extLst>
            </p:cNvPr>
            <p:cNvGrpSpPr/>
            <p:nvPr/>
          </p:nvGrpSpPr>
          <p:grpSpPr>
            <a:xfrm>
              <a:off x="5925991" y="506971"/>
              <a:ext cx="3552332" cy="1340767"/>
              <a:chOff x="1209529" y="5447375"/>
              <a:chExt cx="3552332" cy="1340767"/>
            </a:xfrm>
          </p:grpSpPr>
          <p:sp>
            <p:nvSpPr>
              <p:cNvPr id="82" name="正方形/長方形 81">
                <a:extLst>
                  <a:ext uri="{FF2B5EF4-FFF2-40B4-BE49-F238E27FC236}">
                    <a16:creationId xmlns:a16="http://schemas.microsoft.com/office/drawing/2014/main" id="{9980C878-9172-0336-DF3A-A771814BE89E}"/>
                  </a:ext>
                </a:extLst>
              </p:cNvPr>
              <p:cNvSpPr/>
              <p:nvPr/>
            </p:nvSpPr>
            <p:spPr bwMode="gray">
              <a:xfrm>
                <a:off x="1209529" y="5447375"/>
                <a:ext cx="1152000" cy="889047"/>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運転者引継ぎ（</a:t>
                </a:r>
                <a:r>
                  <a:rPr kumimoji="1" lang="en-US" altLang="ja-JP" sz="1100" dirty="0">
                    <a:solidFill>
                      <a:prstClr val="black"/>
                    </a:solidFill>
                    <a:latin typeface="+mn-lt"/>
                    <a:cs typeface="+mn-cs"/>
                  </a:rPr>
                  <a:t>TOR</a:t>
                </a:r>
                <a:r>
                  <a:rPr kumimoji="1" lang="ja-JP" altLang="en-US" sz="1100">
                    <a:solidFill>
                      <a:prstClr val="black"/>
                    </a:solidFill>
                    <a:latin typeface="+mn-lt"/>
                    <a:cs typeface="+mn-cs"/>
                  </a:rPr>
                  <a:t>）</a:t>
                </a:r>
                <a:endParaRPr kumimoji="1" lang="en-US" altLang="ja-JP" sz="11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b="0" i="0" u="none" strike="noStrike" kern="1200" cap="none" spc="0" normalizeH="0" baseline="0" noProof="0" dirty="0">
                    <a:ln>
                      <a:noFill/>
                    </a:ln>
                    <a:solidFill>
                      <a:prstClr val="black"/>
                    </a:solidFill>
                    <a:effectLst/>
                    <a:uLnTx/>
                    <a:uFillTx/>
                    <a:latin typeface="+mn-lt"/>
                    <a:ea typeface="+mn-ea"/>
                    <a:cs typeface="+mn-cs"/>
                  </a:rPr>
                  <a:t>※Lv3</a:t>
                </a:r>
                <a:r>
                  <a:rPr kumimoji="1" lang="ja-JP" altLang="en-US" sz="1100" b="0" i="0" u="none" strike="noStrike" kern="1200" cap="none" spc="0" normalizeH="0" baseline="0" noProof="0">
                    <a:ln>
                      <a:noFill/>
                    </a:ln>
                    <a:solidFill>
                      <a:prstClr val="black"/>
                    </a:solidFill>
                    <a:effectLst/>
                    <a:uLnTx/>
                    <a:uFillTx/>
                    <a:latin typeface="+mn-lt"/>
                    <a:ea typeface="+mn-ea"/>
                    <a:cs typeface="+mn-cs"/>
                  </a:rPr>
                  <a:t>のみ</a:t>
                </a:r>
              </a:p>
            </p:txBody>
          </p:sp>
          <p:sp>
            <p:nvSpPr>
              <p:cNvPr id="83" name="正方形/長方形 82">
                <a:extLst>
                  <a:ext uri="{FF2B5EF4-FFF2-40B4-BE49-F238E27FC236}">
                    <a16:creationId xmlns:a16="http://schemas.microsoft.com/office/drawing/2014/main" id="{A21DB7C0-4608-1FCC-1868-2A0A40719878}"/>
                  </a:ext>
                </a:extLst>
              </p:cNvPr>
              <p:cNvSpPr/>
              <p:nvPr/>
            </p:nvSpPr>
            <p:spPr bwMode="gray">
              <a:xfrm>
                <a:off x="1209529" y="6369110"/>
                <a:ext cx="1152000" cy="419032"/>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000">
                    <a:solidFill>
                      <a:prstClr val="black"/>
                    </a:solidFill>
                    <a:latin typeface="+mn-lt"/>
                    <a:cs typeface="+mn-cs"/>
                  </a:rPr>
                  <a:t>ドライバー監視システム</a:t>
                </a:r>
                <a:r>
                  <a:rPr kumimoji="1" lang="en-US" altLang="ja-JP" sz="1000" b="0" i="0" u="none" strike="noStrike" kern="1200" cap="none" spc="0" normalizeH="0" baseline="0" noProof="0" dirty="0">
                    <a:ln>
                      <a:noFill/>
                    </a:ln>
                    <a:solidFill>
                      <a:prstClr val="black"/>
                    </a:solidFill>
                    <a:effectLst/>
                    <a:uLnTx/>
                    <a:uFillTx/>
                    <a:latin typeface="+mn-lt"/>
                    <a:ea typeface="+mn-ea"/>
                    <a:cs typeface="+mn-cs"/>
                  </a:rPr>
                  <a:t>※Lv3</a:t>
                </a:r>
                <a:r>
                  <a:rPr kumimoji="1" lang="ja-JP" altLang="en-US" sz="1000" b="0" i="0" u="none" strike="noStrike" kern="1200" cap="none" spc="0" normalizeH="0" baseline="0" noProof="0">
                    <a:ln>
                      <a:noFill/>
                    </a:ln>
                    <a:solidFill>
                      <a:prstClr val="black"/>
                    </a:solidFill>
                    <a:effectLst/>
                    <a:uLnTx/>
                    <a:uFillTx/>
                    <a:latin typeface="+mn-lt"/>
                    <a:ea typeface="+mn-ea"/>
                    <a:cs typeface="+mn-cs"/>
                  </a:rPr>
                  <a:t>のみ</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grpSp>
            <p:nvGrpSpPr>
              <p:cNvPr id="63" name="グループ化 62">
                <a:extLst>
                  <a:ext uri="{FF2B5EF4-FFF2-40B4-BE49-F238E27FC236}">
                    <a16:creationId xmlns:a16="http://schemas.microsoft.com/office/drawing/2014/main" id="{1FADACB7-005B-BFE0-879A-3D837C227DAB}"/>
                  </a:ext>
                </a:extLst>
              </p:cNvPr>
              <p:cNvGrpSpPr/>
              <p:nvPr/>
            </p:nvGrpSpPr>
            <p:grpSpPr>
              <a:xfrm>
                <a:off x="2445191" y="5447376"/>
                <a:ext cx="2316670" cy="889047"/>
                <a:chOff x="2665565" y="4955620"/>
                <a:chExt cx="1728001" cy="667954"/>
              </a:xfrm>
            </p:grpSpPr>
            <p:sp>
              <p:nvSpPr>
                <p:cNvPr id="67" name="正方形/長方形 66">
                  <a:extLst>
                    <a:ext uri="{FF2B5EF4-FFF2-40B4-BE49-F238E27FC236}">
                      <a16:creationId xmlns:a16="http://schemas.microsoft.com/office/drawing/2014/main" id="{EAA937B6-3358-966B-3845-65131CE7ADEA}"/>
                    </a:ext>
                  </a:extLst>
                </p:cNvPr>
                <p:cNvSpPr/>
                <p:nvPr/>
              </p:nvSpPr>
              <p:spPr bwMode="gray">
                <a:xfrm>
                  <a:off x="2665566" y="4955620"/>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00" dirty="0">
                      <a:solidFill>
                        <a:prstClr val="black"/>
                      </a:solidFill>
                      <a:latin typeface="+mn-lt"/>
                      <a:cs typeface="+mn-cs"/>
                    </a:rPr>
                    <a:t>TOR</a:t>
                  </a:r>
                  <a:r>
                    <a:rPr kumimoji="1" lang="ja-JP" altLang="en-US" sz="1000">
                      <a:solidFill>
                        <a:prstClr val="black"/>
                      </a:solidFill>
                      <a:latin typeface="+mn-lt"/>
                      <a:cs typeface="+mn-cs"/>
                    </a:rPr>
                    <a:t>を発報する条件</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68" name="正方形/長方形 67">
                  <a:extLst>
                    <a:ext uri="{FF2B5EF4-FFF2-40B4-BE49-F238E27FC236}">
                      <a16:creationId xmlns:a16="http://schemas.microsoft.com/office/drawing/2014/main" id="{64AC4BCB-DDF6-0AB4-7B89-B08E4E2E2AC7}"/>
                    </a:ext>
                  </a:extLst>
                </p:cNvPr>
                <p:cNvSpPr/>
                <p:nvPr/>
              </p:nvSpPr>
              <p:spPr bwMode="gray">
                <a:xfrm>
                  <a:off x="2665566" y="5130271"/>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00" dirty="0">
                      <a:solidFill>
                        <a:prstClr val="black"/>
                      </a:solidFill>
                      <a:latin typeface="+mn-lt"/>
                      <a:cs typeface="+mn-cs"/>
                    </a:rPr>
                    <a:t>TOR</a:t>
                  </a:r>
                  <a:r>
                    <a:rPr kumimoji="1" lang="ja-JP" altLang="en-US" sz="1000">
                      <a:solidFill>
                        <a:prstClr val="black"/>
                      </a:solidFill>
                      <a:latin typeface="+mn-lt"/>
                      <a:cs typeface="+mn-cs"/>
                    </a:rPr>
                    <a:t>の方法及び引継がれたことの通知方法</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69" name="正方形/長方形 68">
                  <a:extLst>
                    <a:ext uri="{FF2B5EF4-FFF2-40B4-BE49-F238E27FC236}">
                      <a16:creationId xmlns:a16="http://schemas.microsoft.com/office/drawing/2014/main" id="{AB0FAA1E-8A72-A6F5-2B86-5E3D99DEAB6B}"/>
                    </a:ext>
                  </a:extLst>
                </p:cNvPr>
                <p:cNvSpPr/>
                <p:nvPr/>
              </p:nvSpPr>
              <p:spPr bwMode="gray">
                <a:xfrm>
                  <a:off x="2665566" y="5304922"/>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00" dirty="0">
                      <a:solidFill>
                        <a:prstClr val="black"/>
                      </a:solidFill>
                      <a:latin typeface="+mn-lt"/>
                      <a:cs typeface="+mn-cs"/>
                    </a:rPr>
                    <a:t>TOR</a:t>
                  </a:r>
                  <a:r>
                    <a:rPr kumimoji="1" lang="ja-JP" altLang="en-US" sz="1000">
                      <a:solidFill>
                        <a:prstClr val="black"/>
                      </a:solidFill>
                      <a:latin typeface="+mn-lt"/>
                      <a:cs typeface="+mn-cs"/>
                    </a:rPr>
                    <a:t>発報後</a:t>
                  </a:r>
                  <a:r>
                    <a:rPr kumimoji="1" lang="en-US" altLang="ja-JP" sz="1000" dirty="0">
                      <a:solidFill>
                        <a:prstClr val="black"/>
                      </a:solidFill>
                      <a:latin typeface="+mn-lt"/>
                      <a:cs typeface="+mn-cs"/>
                    </a:rPr>
                    <a:t>MRM</a:t>
                  </a:r>
                  <a:r>
                    <a:rPr kumimoji="1" lang="ja-JP" altLang="en-US" sz="1000">
                      <a:solidFill>
                        <a:prstClr val="black"/>
                      </a:solidFill>
                      <a:latin typeface="+mn-lt"/>
                      <a:cs typeface="+mn-cs"/>
                    </a:rPr>
                    <a:t>が作動するまでのタイミング</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70" name="正方形/長方形 69">
                  <a:extLst>
                    <a:ext uri="{FF2B5EF4-FFF2-40B4-BE49-F238E27FC236}">
                      <a16:creationId xmlns:a16="http://schemas.microsoft.com/office/drawing/2014/main" id="{23C2B0D7-FBA2-DFB6-B9C3-DB314F42656F}"/>
                    </a:ext>
                  </a:extLst>
                </p:cNvPr>
                <p:cNvSpPr/>
                <p:nvPr/>
              </p:nvSpPr>
              <p:spPr bwMode="gray">
                <a:xfrm>
                  <a:off x="2665565" y="5479574"/>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00" dirty="0">
                      <a:solidFill>
                        <a:prstClr val="black"/>
                      </a:solidFill>
                      <a:latin typeface="+mn-lt"/>
                      <a:cs typeface="+mn-cs"/>
                    </a:rPr>
                    <a:t>TOR</a:t>
                  </a:r>
                  <a:r>
                    <a:rPr kumimoji="1" lang="ja-JP" altLang="en-US" sz="1000">
                      <a:solidFill>
                        <a:prstClr val="black"/>
                      </a:solidFill>
                      <a:latin typeface="+mn-lt"/>
                      <a:cs typeface="+mn-cs"/>
                    </a:rPr>
                    <a:t>発報後の縮退運転の方法</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grpSp>
          <p:grpSp>
            <p:nvGrpSpPr>
              <p:cNvPr id="64" name="グループ化 63">
                <a:extLst>
                  <a:ext uri="{FF2B5EF4-FFF2-40B4-BE49-F238E27FC236}">
                    <a16:creationId xmlns:a16="http://schemas.microsoft.com/office/drawing/2014/main" id="{961FFB42-A75F-FFF3-AA95-38AB9EBC3DD9}"/>
                  </a:ext>
                </a:extLst>
              </p:cNvPr>
              <p:cNvGrpSpPr/>
              <p:nvPr/>
            </p:nvGrpSpPr>
            <p:grpSpPr>
              <a:xfrm>
                <a:off x="2445191" y="6369109"/>
                <a:ext cx="2316670" cy="419032"/>
                <a:chOff x="2665565" y="4098475"/>
                <a:chExt cx="1728001" cy="314825"/>
              </a:xfrm>
            </p:grpSpPr>
            <p:sp>
              <p:nvSpPr>
                <p:cNvPr id="65" name="正方形/長方形 64">
                  <a:extLst>
                    <a:ext uri="{FF2B5EF4-FFF2-40B4-BE49-F238E27FC236}">
                      <a16:creationId xmlns:a16="http://schemas.microsoft.com/office/drawing/2014/main" id="{4A97A20C-7B79-DD47-5C4C-3020768A71B6}"/>
                    </a:ext>
                  </a:extLst>
                </p:cNvPr>
                <p:cNvSpPr/>
                <p:nvPr/>
              </p:nvSpPr>
              <p:spPr bwMode="gray">
                <a:xfrm>
                  <a:off x="2665565" y="4098475"/>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運転を引き継げる状態にないとみなす基準</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66" name="正方形/長方形 65">
                  <a:extLst>
                    <a:ext uri="{FF2B5EF4-FFF2-40B4-BE49-F238E27FC236}">
                      <a16:creationId xmlns:a16="http://schemas.microsoft.com/office/drawing/2014/main" id="{0C8AB4B9-E9EC-3351-3A1E-7C717B73EED9}"/>
                    </a:ext>
                  </a:extLst>
                </p:cNvPr>
                <p:cNvSpPr/>
                <p:nvPr/>
              </p:nvSpPr>
              <p:spPr bwMode="gray">
                <a:xfrm>
                  <a:off x="2665566" y="4269300"/>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a:ln>
                        <a:noFill/>
                      </a:ln>
                      <a:solidFill>
                        <a:prstClr val="black"/>
                      </a:solidFill>
                      <a:effectLst/>
                      <a:uLnTx/>
                      <a:uFillTx/>
                      <a:latin typeface="+mn-lt"/>
                      <a:ea typeface="+mn-ea"/>
                      <a:cs typeface="+mn-cs"/>
                    </a:rPr>
                    <a:t>引き継げない状態を検知した場合の動作</a:t>
                  </a:r>
                </a:p>
              </p:txBody>
            </p:sp>
          </p:grpSp>
        </p:grpSp>
        <p:sp>
          <p:nvSpPr>
            <p:cNvPr id="125" name="正方形/長方形 124">
              <a:extLst>
                <a:ext uri="{FF2B5EF4-FFF2-40B4-BE49-F238E27FC236}">
                  <a16:creationId xmlns:a16="http://schemas.microsoft.com/office/drawing/2014/main" id="{CEEDD486-BB23-F64D-0D69-5995B5E68D88}"/>
                </a:ext>
              </a:extLst>
            </p:cNvPr>
            <p:cNvSpPr/>
            <p:nvPr/>
          </p:nvSpPr>
          <p:spPr bwMode="gray">
            <a:xfrm>
              <a:off x="5132388" y="506972"/>
              <a:ext cx="720000" cy="1340766"/>
            </a:xfrm>
            <a:prstGeom prst="rect">
              <a:avLst/>
            </a:prstGeom>
            <a:solidFill>
              <a:schemeClr val="bg1">
                <a:lumMod val="7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自動運転車</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grpSp>
          <p:nvGrpSpPr>
            <p:cNvPr id="128" name="グループ化 127">
              <a:extLst>
                <a:ext uri="{FF2B5EF4-FFF2-40B4-BE49-F238E27FC236}">
                  <a16:creationId xmlns:a16="http://schemas.microsoft.com/office/drawing/2014/main" id="{46D241A0-C379-99D4-4F80-9DC167B6C719}"/>
                </a:ext>
              </a:extLst>
            </p:cNvPr>
            <p:cNvGrpSpPr/>
            <p:nvPr/>
          </p:nvGrpSpPr>
          <p:grpSpPr>
            <a:xfrm>
              <a:off x="5132389" y="190907"/>
              <a:ext cx="4345933" cy="282063"/>
              <a:chOff x="5132390" y="1857951"/>
              <a:chExt cx="4345933" cy="282063"/>
            </a:xfrm>
          </p:grpSpPr>
          <p:grpSp>
            <p:nvGrpSpPr>
              <p:cNvPr id="129" name="グループ化 128">
                <a:extLst>
                  <a:ext uri="{FF2B5EF4-FFF2-40B4-BE49-F238E27FC236}">
                    <a16:creationId xmlns:a16="http://schemas.microsoft.com/office/drawing/2014/main" id="{D17E2508-131E-6F51-806B-E04433763D51}"/>
                  </a:ext>
                </a:extLst>
              </p:cNvPr>
              <p:cNvGrpSpPr/>
              <p:nvPr/>
            </p:nvGrpSpPr>
            <p:grpSpPr>
              <a:xfrm>
                <a:off x="5132390" y="1857951"/>
                <a:ext cx="720000" cy="282063"/>
                <a:chOff x="415926" y="1857951"/>
                <a:chExt cx="864000" cy="282063"/>
              </a:xfrm>
            </p:grpSpPr>
            <p:sp>
              <p:nvSpPr>
                <p:cNvPr id="136" name="テキスト ボックス 68">
                  <a:extLst>
                    <a:ext uri="{FF2B5EF4-FFF2-40B4-BE49-F238E27FC236}">
                      <a16:creationId xmlns:a16="http://schemas.microsoft.com/office/drawing/2014/main" id="{9B644AFD-85C1-8699-6752-0079D3E05601}"/>
                    </a:ext>
                  </a:extLst>
                </p:cNvPr>
                <p:cNvSpPr txBox="1">
                  <a:spLocks noChangeArrowheads="1"/>
                </p:cNvSpPr>
                <p:nvPr/>
              </p:nvSpPr>
              <p:spPr bwMode="gray">
                <a:xfrm>
                  <a:off x="415926" y="1857951"/>
                  <a:ext cx="864000" cy="276999"/>
                </a:xfrm>
                <a:prstGeom prst="rect">
                  <a:avLst/>
                </a:prstGeom>
                <a:noFill/>
                <a:ln w="9525">
                  <a:noFill/>
                  <a:miter lim="800000"/>
                  <a:headEnd/>
                  <a:tailEnd/>
                </a:ln>
              </p:spPr>
              <p:txBody>
                <a:bodyPr>
                  <a:spAutoFit/>
                </a:bodyPr>
                <a:lstStyle/>
                <a:p>
                  <a:pPr algn="ctr"/>
                  <a:r>
                    <a:rPr lang="ja-JP" altLang="en-US" sz="1200">
                      <a:latin typeface="+mn-lt"/>
                    </a:rPr>
                    <a:t>大項目</a:t>
                  </a:r>
                </a:p>
              </p:txBody>
            </p:sp>
            <p:cxnSp>
              <p:nvCxnSpPr>
                <p:cNvPr id="137" name="直線コネクタ 136">
                  <a:extLst>
                    <a:ext uri="{FF2B5EF4-FFF2-40B4-BE49-F238E27FC236}">
                      <a16:creationId xmlns:a16="http://schemas.microsoft.com/office/drawing/2014/main" id="{F1F05F56-D00D-0095-FF96-1296D49A9880}"/>
                    </a:ext>
                  </a:extLst>
                </p:cNvPr>
                <p:cNvCxnSpPr>
                  <a:cxnSpLocks/>
                </p:cNvCxnSpPr>
                <p:nvPr/>
              </p:nvCxnSpPr>
              <p:spPr>
                <a:xfrm>
                  <a:off x="415926" y="2140014"/>
                  <a:ext cx="864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30" name="グループ化 129">
                <a:extLst>
                  <a:ext uri="{FF2B5EF4-FFF2-40B4-BE49-F238E27FC236}">
                    <a16:creationId xmlns:a16="http://schemas.microsoft.com/office/drawing/2014/main" id="{02699726-426F-D75E-D628-834A582D20A9}"/>
                  </a:ext>
                </a:extLst>
              </p:cNvPr>
              <p:cNvGrpSpPr/>
              <p:nvPr/>
            </p:nvGrpSpPr>
            <p:grpSpPr>
              <a:xfrm>
                <a:off x="5925990" y="1857951"/>
                <a:ext cx="1152000" cy="282063"/>
                <a:chOff x="5925990" y="1857951"/>
                <a:chExt cx="1152000" cy="282063"/>
              </a:xfrm>
            </p:grpSpPr>
            <p:sp>
              <p:nvSpPr>
                <p:cNvPr id="134" name="テキスト ボックス 68">
                  <a:extLst>
                    <a:ext uri="{FF2B5EF4-FFF2-40B4-BE49-F238E27FC236}">
                      <a16:creationId xmlns:a16="http://schemas.microsoft.com/office/drawing/2014/main" id="{8DB83785-DAD3-6D62-7412-2BDCEF4E3924}"/>
                    </a:ext>
                  </a:extLst>
                </p:cNvPr>
                <p:cNvSpPr txBox="1">
                  <a:spLocks noChangeArrowheads="1"/>
                </p:cNvSpPr>
                <p:nvPr/>
              </p:nvSpPr>
              <p:spPr bwMode="gray">
                <a:xfrm>
                  <a:off x="5925990" y="1857951"/>
                  <a:ext cx="1152000" cy="276999"/>
                </a:xfrm>
                <a:prstGeom prst="rect">
                  <a:avLst/>
                </a:prstGeom>
                <a:noFill/>
                <a:ln w="9525">
                  <a:noFill/>
                  <a:miter lim="800000"/>
                  <a:headEnd/>
                  <a:tailEnd/>
                </a:ln>
              </p:spPr>
              <p:txBody>
                <a:bodyPr>
                  <a:spAutoFit/>
                </a:bodyPr>
                <a:lstStyle/>
                <a:p>
                  <a:pPr algn="ctr"/>
                  <a:r>
                    <a:rPr lang="ja-JP" altLang="en-US" sz="1200">
                      <a:latin typeface="+mn-lt"/>
                    </a:rPr>
                    <a:t>中項目</a:t>
                  </a:r>
                </a:p>
              </p:txBody>
            </p:sp>
            <p:cxnSp>
              <p:nvCxnSpPr>
                <p:cNvPr id="135" name="直線コネクタ 134">
                  <a:extLst>
                    <a:ext uri="{FF2B5EF4-FFF2-40B4-BE49-F238E27FC236}">
                      <a16:creationId xmlns:a16="http://schemas.microsoft.com/office/drawing/2014/main" id="{0348E4E9-7A8E-9813-16EA-CB370FBDEE8C}"/>
                    </a:ext>
                  </a:extLst>
                </p:cNvPr>
                <p:cNvCxnSpPr>
                  <a:cxnSpLocks/>
                </p:cNvCxnSpPr>
                <p:nvPr/>
              </p:nvCxnSpPr>
              <p:spPr>
                <a:xfrm>
                  <a:off x="5925990" y="2140014"/>
                  <a:ext cx="115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31" name="グループ化 130">
                <a:extLst>
                  <a:ext uri="{FF2B5EF4-FFF2-40B4-BE49-F238E27FC236}">
                    <a16:creationId xmlns:a16="http://schemas.microsoft.com/office/drawing/2014/main" id="{3BDDCBF4-4BD0-4DE7-AFA3-876B781B0B31}"/>
                  </a:ext>
                </a:extLst>
              </p:cNvPr>
              <p:cNvGrpSpPr/>
              <p:nvPr/>
            </p:nvGrpSpPr>
            <p:grpSpPr>
              <a:xfrm>
                <a:off x="7161654" y="1857951"/>
                <a:ext cx="2316669" cy="282063"/>
                <a:chOff x="415925" y="1857951"/>
                <a:chExt cx="864000" cy="282063"/>
              </a:xfrm>
            </p:grpSpPr>
            <p:sp>
              <p:nvSpPr>
                <p:cNvPr id="132" name="テキスト ボックス 68">
                  <a:extLst>
                    <a:ext uri="{FF2B5EF4-FFF2-40B4-BE49-F238E27FC236}">
                      <a16:creationId xmlns:a16="http://schemas.microsoft.com/office/drawing/2014/main" id="{DEC014D1-FDF3-BACA-0420-B9A53433409A}"/>
                    </a:ext>
                  </a:extLst>
                </p:cNvPr>
                <p:cNvSpPr txBox="1">
                  <a:spLocks noChangeArrowheads="1"/>
                </p:cNvSpPr>
                <p:nvPr/>
              </p:nvSpPr>
              <p:spPr bwMode="gray">
                <a:xfrm>
                  <a:off x="415925" y="1857951"/>
                  <a:ext cx="864000" cy="276999"/>
                </a:xfrm>
                <a:prstGeom prst="rect">
                  <a:avLst/>
                </a:prstGeom>
                <a:noFill/>
                <a:ln w="9525">
                  <a:noFill/>
                  <a:miter lim="800000"/>
                  <a:headEnd/>
                  <a:tailEnd/>
                </a:ln>
              </p:spPr>
              <p:txBody>
                <a:bodyPr>
                  <a:spAutoFit/>
                </a:bodyPr>
                <a:lstStyle/>
                <a:p>
                  <a:pPr algn="ctr"/>
                  <a:r>
                    <a:rPr lang="ja-JP" altLang="en-US" sz="1200">
                      <a:latin typeface="+mn-lt"/>
                    </a:rPr>
                    <a:t>小項目</a:t>
                  </a:r>
                </a:p>
              </p:txBody>
            </p:sp>
            <p:cxnSp>
              <p:nvCxnSpPr>
                <p:cNvPr id="133" name="直線コネクタ 132">
                  <a:extLst>
                    <a:ext uri="{FF2B5EF4-FFF2-40B4-BE49-F238E27FC236}">
                      <a16:creationId xmlns:a16="http://schemas.microsoft.com/office/drawing/2014/main" id="{362E97EE-97F8-8003-DCA3-C3B585D9BF82}"/>
                    </a:ext>
                  </a:extLst>
                </p:cNvPr>
                <p:cNvCxnSpPr>
                  <a:cxnSpLocks/>
                </p:cNvCxnSpPr>
                <p:nvPr/>
              </p:nvCxnSpPr>
              <p:spPr>
                <a:xfrm>
                  <a:off x="415925" y="2140014"/>
                  <a:ext cx="864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grpSp>
        <p:sp>
          <p:nvSpPr>
            <p:cNvPr id="89" name="正方形/長方形 88">
              <a:extLst>
                <a:ext uri="{FF2B5EF4-FFF2-40B4-BE49-F238E27FC236}">
                  <a16:creationId xmlns:a16="http://schemas.microsoft.com/office/drawing/2014/main" id="{B3A7F8EF-0324-2A3C-7F83-146F5B3657AA}"/>
                </a:ext>
              </a:extLst>
            </p:cNvPr>
            <p:cNvSpPr/>
            <p:nvPr/>
          </p:nvSpPr>
          <p:spPr bwMode="gray">
            <a:xfrm>
              <a:off x="5132388" y="1880424"/>
              <a:ext cx="720000" cy="3349955"/>
            </a:xfrm>
            <a:prstGeom prst="rect">
              <a:avLst/>
            </a:prstGeom>
            <a:solidFill>
              <a:srgbClr val="BFBFBF"/>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自動運行</a:t>
              </a:r>
              <a:br>
                <a:rPr kumimoji="1" lang="en-US" altLang="ja-JP" sz="1100" dirty="0">
                  <a:solidFill>
                    <a:prstClr val="black"/>
                  </a:solidFill>
                  <a:latin typeface="+mn-lt"/>
                  <a:cs typeface="+mn-cs"/>
                </a:rPr>
              </a:br>
              <a:r>
                <a:rPr kumimoji="1" lang="ja-JP" altLang="en-US" sz="1100">
                  <a:solidFill>
                    <a:prstClr val="black"/>
                  </a:solidFill>
                  <a:latin typeface="+mn-lt"/>
                  <a:cs typeface="+mn-cs"/>
                </a:rPr>
                <a:t>装置の</a:t>
              </a:r>
              <a:br>
                <a:rPr kumimoji="1" lang="en-US" altLang="ja-JP" sz="1100" dirty="0">
                  <a:solidFill>
                    <a:prstClr val="black"/>
                  </a:solidFill>
                  <a:latin typeface="+mn-lt"/>
                  <a:cs typeface="+mn-cs"/>
                </a:rPr>
              </a:br>
              <a:r>
                <a:rPr kumimoji="1" lang="ja-JP" altLang="en-US" sz="1100">
                  <a:solidFill>
                    <a:prstClr val="black"/>
                  </a:solidFill>
                  <a:latin typeface="+mn-lt"/>
                  <a:cs typeface="+mn-cs"/>
                </a:rPr>
                <a:t>安全設計</a:t>
              </a:r>
              <a:endParaRPr kumimoji="1" lang="en-US" altLang="ja-JP" sz="1100" dirty="0">
                <a:solidFill>
                  <a:prstClr val="black"/>
                </a:solidFill>
                <a:latin typeface="+mn-lt"/>
                <a:cs typeface="+mn-cs"/>
              </a:endParaRPr>
            </a:p>
          </p:txBody>
        </p:sp>
        <p:grpSp>
          <p:nvGrpSpPr>
            <p:cNvPr id="15" name="グループ化 14">
              <a:extLst>
                <a:ext uri="{FF2B5EF4-FFF2-40B4-BE49-F238E27FC236}">
                  <a16:creationId xmlns:a16="http://schemas.microsoft.com/office/drawing/2014/main" id="{619E25CC-3970-9179-CB14-0941F1BBE0AC}"/>
                </a:ext>
              </a:extLst>
            </p:cNvPr>
            <p:cNvGrpSpPr/>
            <p:nvPr/>
          </p:nvGrpSpPr>
          <p:grpSpPr>
            <a:xfrm>
              <a:off x="5925991" y="1880424"/>
              <a:ext cx="3552332" cy="419031"/>
              <a:chOff x="1219591" y="2186373"/>
              <a:chExt cx="3552332" cy="419031"/>
            </a:xfrm>
          </p:grpSpPr>
          <p:sp>
            <p:nvSpPr>
              <p:cNvPr id="31" name="正方形/長方形 30">
                <a:extLst>
                  <a:ext uri="{FF2B5EF4-FFF2-40B4-BE49-F238E27FC236}">
                    <a16:creationId xmlns:a16="http://schemas.microsoft.com/office/drawing/2014/main" id="{ED6B71CB-2BB7-7AAF-0976-1A5AAE5C1AC3}"/>
                  </a:ext>
                </a:extLst>
              </p:cNvPr>
              <p:cNvSpPr/>
              <p:nvPr/>
            </p:nvSpPr>
            <p:spPr bwMode="gray">
              <a:xfrm>
                <a:off x="2455254" y="2186373"/>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solidFill>
                      <a:prstClr val="black"/>
                    </a:solidFill>
                    <a:latin typeface="+mn-lt"/>
                    <a:cs typeface="+mn-cs"/>
                  </a:rPr>
                  <a:t>検知可能な範囲・最小単位</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sp>
            <p:nvSpPr>
              <p:cNvPr id="32" name="正方形/長方形 31">
                <a:extLst>
                  <a:ext uri="{FF2B5EF4-FFF2-40B4-BE49-F238E27FC236}">
                    <a16:creationId xmlns:a16="http://schemas.microsoft.com/office/drawing/2014/main" id="{0F1CEF3A-D7B5-CAFE-D627-E7B1F00D86DD}"/>
                  </a:ext>
                </a:extLst>
              </p:cNvPr>
              <p:cNvSpPr/>
              <p:nvPr/>
            </p:nvSpPr>
            <p:spPr bwMode="gray">
              <a:xfrm>
                <a:off x="2455254" y="2413740"/>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solidFill>
                      <a:prstClr val="black"/>
                    </a:solidFill>
                    <a:latin typeface="+mn-lt"/>
                    <a:cs typeface="+mn-cs"/>
                  </a:rPr>
                  <a:t>障害物の認識方法、識別可能な内容</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sp>
            <p:nvSpPr>
              <p:cNvPr id="33" name="正方形/長方形 32">
                <a:extLst>
                  <a:ext uri="{FF2B5EF4-FFF2-40B4-BE49-F238E27FC236}">
                    <a16:creationId xmlns:a16="http://schemas.microsoft.com/office/drawing/2014/main" id="{323932DA-8DCD-E80E-B376-D99E9D3BE5EF}"/>
                  </a:ext>
                </a:extLst>
              </p:cNvPr>
              <p:cNvSpPr/>
              <p:nvPr/>
            </p:nvSpPr>
            <p:spPr bwMode="gray">
              <a:xfrm>
                <a:off x="1219591" y="2186373"/>
                <a:ext cx="1152000" cy="419030"/>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障害物の</a:t>
                </a:r>
                <a:endParaRPr kumimoji="1" lang="en-US" altLang="ja-JP" sz="11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検知能力</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grpSp>
        <p:sp>
          <p:nvSpPr>
            <p:cNvPr id="16" name="正方形/長方形 15">
              <a:extLst>
                <a:ext uri="{FF2B5EF4-FFF2-40B4-BE49-F238E27FC236}">
                  <a16:creationId xmlns:a16="http://schemas.microsoft.com/office/drawing/2014/main" id="{B374AD55-C45D-A52C-7DB3-6EEAE84CDBB8}"/>
                </a:ext>
              </a:extLst>
            </p:cNvPr>
            <p:cNvSpPr/>
            <p:nvPr/>
          </p:nvSpPr>
          <p:spPr bwMode="gray">
            <a:xfrm>
              <a:off x="5925989" y="4103809"/>
              <a:ext cx="1152000" cy="680400"/>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冗長構成</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17" name="正方形/長方形 16">
              <a:extLst>
                <a:ext uri="{FF2B5EF4-FFF2-40B4-BE49-F238E27FC236}">
                  <a16:creationId xmlns:a16="http://schemas.microsoft.com/office/drawing/2014/main" id="{B0B5FAE5-F7BE-7145-A1D2-4EF3150D3D90}"/>
                </a:ext>
              </a:extLst>
            </p:cNvPr>
            <p:cNvSpPr/>
            <p:nvPr/>
          </p:nvSpPr>
          <p:spPr bwMode="gray">
            <a:xfrm>
              <a:off x="7161654" y="4103808"/>
              <a:ext cx="2316669" cy="32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認知、予測、判断及び操作に係る</a:t>
              </a:r>
              <a:endParaRPr kumimoji="1" lang="en-US" altLang="ja-JP" sz="10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各機能の信頼性ブロック図</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18" name="正方形/長方形 17">
              <a:extLst>
                <a:ext uri="{FF2B5EF4-FFF2-40B4-BE49-F238E27FC236}">
                  <a16:creationId xmlns:a16="http://schemas.microsoft.com/office/drawing/2014/main" id="{84B4CA4E-7F28-A1B1-1255-47C939E65011}"/>
                </a:ext>
              </a:extLst>
            </p:cNvPr>
            <p:cNvSpPr/>
            <p:nvPr/>
          </p:nvSpPr>
          <p:spPr bwMode="gray">
            <a:xfrm>
              <a:off x="7161654" y="4460208"/>
              <a:ext cx="2316669" cy="32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solidFill>
                    <a:prstClr val="black"/>
                  </a:solidFill>
                  <a:latin typeface="+mn-lt"/>
                  <a:cs typeface="+mn-cs"/>
                </a:rPr>
                <a:t>各機能の故障モード及び故障検知方法</a:t>
              </a:r>
              <a:br>
                <a:rPr kumimoji="1" lang="en-US" altLang="ja-JP" sz="1000" dirty="0">
                  <a:solidFill>
                    <a:prstClr val="black"/>
                  </a:solidFill>
                  <a:latin typeface="+mn-lt"/>
                  <a:cs typeface="+mn-cs"/>
                </a:rPr>
              </a:br>
              <a:r>
                <a:rPr kumimoji="1" lang="ja-JP" altLang="en-US" sz="1000" dirty="0">
                  <a:solidFill>
                    <a:prstClr val="black"/>
                  </a:solidFill>
                  <a:latin typeface="+mn-lt"/>
                  <a:cs typeface="+mn-cs"/>
                </a:rPr>
                <a:t>並びに障害があった場合の制御</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grpSp>
          <p:nvGrpSpPr>
            <p:cNvPr id="19" name="グループ化 18">
              <a:extLst>
                <a:ext uri="{FF2B5EF4-FFF2-40B4-BE49-F238E27FC236}">
                  <a16:creationId xmlns:a16="http://schemas.microsoft.com/office/drawing/2014/main" id="{E0C9CCFB-67CA-BE3E-031C-2E1FE287EE88}"/>
                </a:ext>
              </a:extLst>
            </p:cNvPr>
            <p:cNvGrpSpPr/>
            <p:nvPr/>
          </p:nvGrpSpPr>
          <p:grpSpPr>
            <a:xfrm>
              <a:off x="5925989" y="4827138"/>
              <a:ext cx="3552334" cy="419032"/>
              <a:chOff x="1219590" y="5402162"/>
              <a:chExt cx="3552334" cy="419032"/>
            </a:xfrm>
          </p:grpSpPr>
          <p:sp>
            <p:nvSpPr>
              <p:cNvPr id="27" name="正方形/長方形 26">
                <a:extLst>
                  <a:ext uri="{FF2B5EF4-FFF2-40B4-BE49-F238E27FC236}">
                    <a16:creationId xmlns:a16="http://schemas.microsoft.com/office/drawing/2014/main" id="{662E9B06-5D0C-359A-7710-87BFE34CF3E9}"/>
                  </a:ext>
                </a:extLst>
              </p:cNvPr>
              <p:cNvSpPr/>
              <p:nvPr/>
            </p:nvSpPr>
            <p:spPr bwMode="gray">
              <a:xfrm>
                <a:off x="1219590" y="5402162"/>
                <a:ext cx="1152000" cy="412967"/>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安全確保の</a:t>
                </a:r>
                <a:br>
                  <a:rPr kumimoji="1" lang="en-US" altLang="ja-JP" sz="1100" dirty="0">
                    <a:solidFill>
                      <a:prstClr val="black"/>
                    </a:solidFill>
                    <a:latin typeface="+mn-lt"/>
                    <a:cs typeface="+mn-cs"/>
                  </a:rPr>
                </a:br>
                <a:r>
                  <a:rPr kumimoji="1" lang="ja-JP" altLang="en-US" sz="1100">
                    <a:solidFill>
                      <a:prstClr val="black"/>
                    </a:solidFill>
                    <a:latin typeface="+mn-lt"/>
                    <a:cs typeface="+mn-cs"/>
                  </a:rPr>
                  <a:t>その他取組</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grpSp>
            <p:nvGrpSpPr>
              <p:cNvPr id="28" name="グループ化 27">
                <a:extLst>
                  <a:ext uri="{FF2B5EF4-FFF2-40B4-BE49-F238E27FC236}">
                    <a16:creationId xmlns:a16="http://schemas.microsoft.com/office/drawing/2014/main" id="{438A5ADB-D5FF-113A-7A01-C8FA41AA1DCD}"/>
                  </a:ext>
                </a:extLst>
              </p:cNvPr>
              <p:cNvGrpSpPr/>
              <p:nvPr/>
            </p:nvGrpSpPr>
            <p:grpSpPr>
              <a:xfrm>
                <a:off x="2455255" y="5402162"/>
                <a:ext cx="2316669" cy="419032"/>
                <a:chOff x="2674331" y="4098475"/>
                <a:chExt cx="1728000" cy="314825"/>
              </a:xfrm>
            </p:grpSpPr>
            <p:sp>
              <p:nvSpPr>
                <p:cNvPr id="29" name="正方形/長方形 28">
                  <a:extLst>
                    <a:ext uri="{FF2B5EF4-FFF2-40B4-BE49-F238E27FC236}">
                      <a16:creationId xmlns:a16="http://schemas.microsoft.com/office/drawing/2014/main" id="{25435770-2198-F662-7AE9-B65C3CB9E6A6}"/>
                    </a:ext>
                  </a:extLst>
                </p:cNvPr>
                <p:cNvSpPr/>
                <p:nvPr/>
              </p:nvSpPr>
              <p:spPr bwMode="gray">
                <a:xfrm>
                  <a:off x="2674331" y="4098475"/>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走行環境の整備・点検</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30" name="正方形/長方形 29">
                  <a:extLst>
                    <a:ext uri="{FF2B5EF4-FFF2-40B4-BE49-F238E27FC236}">
                      <a16:creationId xmlns:a16="http://schemas.microsoft.com/office/drawing/2014/main" id="{EEB9D543-09D0-CC5A-80CA-B47FCB7ED824}"/>
                    </a:ext>
                  </a:extLst>
                </p:cNvPr>
                <p:cNvSpPr/>
                <p:nvPr/>
              </p:nvSpPr>
              <p:spPr bwMode="gray">
                <a:xfrm>
                  <a:off x="2674331" y="4269300"/>
                  <a:ext cx="1728000" cy="14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b="0" i="0" u="none" strike="noStrike" kern="1200" cap="none" spc="0" normalizeH="0" baseline="0" noProof="0">
                      <a:ln>
                        <a:noFill/>
                      </a:ln>
                      <a:solidFill>
                        <a:prstClr val="black"/>
                      </a:solidFill>
                      <a:effectLst/>
                      <a:uLnTx/>
                      <a:uFillTx/>
                      <a:latin typeface="+mn-lt"/>
                      <a:ea typeface="+mn-ea"/>
                      <a:cs typeface="+mn-cs"/>
                    </a:rPr>
                    <a:t>交通参加者に対する注意喚起など</a:t>
                  </a:r>
                </a:p>
              </p:txBody>
            </p:sp>
          </p:grpSp>
        </p:grpSp>
        <p:sp>
          <p:nvSpPr>
            <p:cNvPr id="20" name="正方形/長方形 19">
              <a:extLst>
                <a:ext uri="{FF2B5EF4-FFF2-40B4-BE49-F238E27FC236}">
                  <a16:creationId xmlns:a16="http://schemas.microsoft.com/office/drawing/2014/main" id="{E4A780A8-431E-5D63-BD0B-668E9DEF18FA}"/>
                </a:ext>
              </a:extLst>
            </p:cNvPr>
            <p:cNvSpPr/>
            <p:nvPr/>
          </p:nvSpPr>
          <p:spPr bwMode="gray">
            <a:xfrm>
              <a:off x="7161654" y="2343894"/>
              <a:ext cx="2316669" cy="32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交差点（特に右折時）、横断歩道、合流・分岐、バス停の安全走行戦略</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21" name="正方形/長方形 20">
              <a:extLst>
                <a:ext uri="{FF2B5EF4-FFF2-40B4-BE49-F238E27FC236}">
                  <a16:creationId xmlns:a16="http://schemas.microsoft.com/office/drawing/2014/main" id="{4F596D1D-B825-4070-FA6A-DC59A255FBA8}"/>
                </a:ext>
              </a:extLst>
            </p:cNvPr>
            <p:cNvSpPr/>
            <p:nvPr/>
          </p:nvSpPr>
          <p:spPr bwMode="gray">
            <a:xfrm>
              <a:off x="5925990" y="2343894"/>
              <a:ext cx="1152000" cy="1717013"/>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危険回避のための</a:t>
              </a:r>
              <a:br>
                <a:rPr kumimoji="1" lang="en-US" altLang="ja-JP" sz="1100" dirty="0">
                  <a:solidFill>
                    <a:prstClr val="black"/>
                  </a:solidFill>
                  <a:latin typeface="+mn-lt"/>
                  <a:cs typeface="+mn-cs"/>
                </a:rPr>
              </a:br>
              <a:r>
                <a:rPr kumimoji="1" lang="ja-JP" altLang="en-US" sz="1100">
                  <a:solidFill>
                    <a:prstClr val="black"/>
                  </a:solidFill>
                  <a:latin typeface="+mn-lt"/>
                  <a:cs typeface="+mn-cs"/>
                </a:rPr>
                <a:t>制御</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22" name="正方形/長方形 21">
              <a:extLst>
                <a:ext uri="{FF2B5EF4-FFF2-40B4-BE49-F238E27FC236}">
                  <a16:creationId xmlns:a16="http://schemas.microsoft.com/office/drawing/2014/main" id="{46814E62-0C76-7F8C-3B1A-8830C8799E43}"/>
                </a:ext>
              </a:extLst>
            </p:cNvPr>
            <p:cNvSpPr/>
            <p:nvPr/>
          </p:nvSpPr>
          <p:spPr bwMode="gray">
            <a:xfrm>
              <a:off x="7161654" y="3156339"/>
              <a:ext cx="2316669" cy="32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障害物回避のために停車した場合の</a:t>
              </a:r>
              <a:br>
                <a:rPr kumimoji="1" lang="en-US" altLang="ja-JP" sz="1000" dirty="0">
                  <a:solidFill>
                    <a:prstClr val="black"/>
                  </a:solidFill>
                  <a:latin typeface="+mn-lt"/>
                  <a:cs typeface="+mn-cs"/>
                </a:rPr>
              </a:br>
              <a:r>
                <a:rPr kumimoji="1" lang="ja-JP" altLang="en-US" sz="1000">
                  <a:solidFill>
                    <a:prstClr val="black"/>
                  </a:solidFill>
                  <a:latin typeface="+mn-lt"/>
                  <a:cs typeface="+mn-cs"/>
                </a:rPr>
                <a:t>運転再開方法</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DD64B976-D94C-C703-021D-AE158240966A}"/>
                </a:ext>
              </a:extLst>
            </p:cNvPr>
            <p:cNvSpPr/>
            <p:nvPr/>
          </p:nvSpPr>
          <p:spPr bwMode="gray">
            <a:xfrm>
              <a:off x="7161654" y="3512111"/>
              <a:ext cx="2316669" cy="19166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障害物等と衝突した場合の制御・対応</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24" name="正方形/長方形 23">
              <a:extLst>
                <a:ext uri="{FF2B5EF4-FFF2-40B4-BE49-F238E27FC236}">
                  <a16:creationId xmlns:a16="http://schemas.microsoft.com/office/drawing/2014/main" id="{E5A79636-1C99-7CA3-C494-A72C292B7344}"/>
                </a:ext>
              </a:extLst>
            </p:cNvPr>
            <p:cNvSpPr/>
            <p:nvPr/>
          </p:nvSpPr>
          <p:spPr bwMode="gray">
            <a:xfrm>
              <a:off x="7161654" y="3736907"/>
              <a:ext cx="2316669" cy="32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車内安全の考え方（例：減速度・加速度の設定、車内設備の装備　等）</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25" name="正方形/長方形 24">
              <a:extLst>
                <a:ext uri="{FF2B5EF4-FFF2-40B4-BE49-F238E27FC236}">
                  <a16:creationId xmlns:a16="http://schemas.microsoft.com/office/drawing/2014/main" id="{1775B61D-FBB7-088E-C607-8F69CB39C269}"/>
                </a:ext>
              </a:extLst>
            </p:cNvPr>
            <p:cNvSpPr/>
            <p:nvPr/>
          </p:nvSpPr>
          <p:spPr bwMode="gray">
            <a:xfrm>
              <a:off x="7161654" y="2703598"/>
              <a:ext cx="2316669" cy="1908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障害物を検出した際の制御</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sp>
          <p:nvSpPr>
            <p:cNvPr id="26" name="正方形/長方形 25">
              <a:extLst>
                <a:ext uri="{FF2B5EF4-FFF2-40B4-BE49-F238E27FC236}">
                  <a16:creationId xmlns:a16="http://schemas.microsoft.com/office/drawing/2014/main" id="{9F2A6FAA-E576-4C76-B049-E50A36832D79}"/>
                </a:ext>
              </a:extLst>
            </p:cNvPr>
            <p:cNvSpPr/>
            <p:nvPr/>
          </p:nvSpPr>
          <p:spPr bwMode="gray">
            <a:xfrm>
              <a:off x="7161654" y="2935194"/>
              <a:ext cx="2316669" cy="1908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急な飛び出しを検知した場合の制御</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grpSp>
          <p:nvGrpSpPr>
            <p:cNvPr id="48" name="グループ化 47">
              <a:extLst>
                <a:ext uri="{FF2B5EF4-FFF2-40B4-BE49-F238E27FC236}">
                  <a16:creationId xmlns:a16="http://schemas.microsoft.com/office/drawing/2014/main" id="{4C90E23A-97E2-A92A-A5F3-4DC93C116F08}"/>
                </a:ext>
              </a:extLst>
            </p:cNvPr>
            <p:cNvGrpSpPr/>
            <p:nvPr/>
          </p:nvGrpSpPr>
          <p:grpSpPr>
            <a:xfrm>
              <a:off x="5132388" y="5284186"/>
              <a:ext cx="4345935" cy="1506603"/>
              <a:chOff x="5132388" y="5222338"/>
              <a:chExt cx="4345935" cy="1506603"/>
            </a:xfrm>
          </p:grpSpPr>
          <p:grpSp>
            <p:nvGrpSpPr>
              <p:cNvPr id="97" name="グループ化 96">
                <a:extLst>
                  <a:ext uri="{FF2B5EF4-FFF2-40B4-BE49-F238E27FC236}">
                    <a16:creationId xmlns:a16="http://schemas.microsoft.com/office/drawing/2014/main" id="{6129B36B-63E5-088D-FEF6-9B9B1C996FB8}"/>
                  </a:ext>
                </a:extLst>
              </p:cNvPr>
              <p:cNvGrpSpPr/>
              <p:nvPr/>
            </p:nvGrpSpPr>
            <p:grpSpPr>
              <a:xfrm>
                <a:off x="5925989" y="5576683"/>
                <a:ext cx="3552334" cy="324000"/>
                <a:chOff x="1207838" y="2611361"/>
                <a:chExt cx="3552334" cy="324000"/>
              </a:xfrm>
            </p:grpSpPr>
            <p:sp>
              <p:nvSpPr>
                <p:cNvPr id="98" name="正方形/長方形 97">
                  <a:extLst>
                    <a:ext uri="{FF2B5EF4-FFF2-40B4-BE49-F238E27FC236}">
                      <a16:creationId xmlns:a16="http://schemas.microsoft.com/office/drawing/2014/main" id="{369E3B4F-AF3B-D4C4-2CE2-E7968BDFF67A}"/>
                    </a:ext>
                  </a:extLst>
                </p:cNvPr>
                <p:cNvSpPr/>
                <p:nvPr/>
              </p:nvSpPr>
              <p:spPr bwMode="gray">
                <a:xfrm>
                  <a:off x="1207838" y="2611361"/>
                  <a:ext cx="1152000" cy="324000"/>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dirty="0">
                      <a:solidFill>
                        <a:prstClr val="black"/>
                      </a:solidFill>
                      <a:latin typeface="+mn-lt"/>
                      <a:cs typeface="+mn-cs"/>
                    </a:rPr>
                    <a:t>ODD </a:t>
                  </a:r>
                  <a:r>
                    <a:rPr kumimoji="1" lang="ja-JP" altLang="en-US" sz="1100">
                      <a:solidFill>
                        <a:prstClr val="black"/>
                      </a:solidFill>
                      <a:latin typeface="+mn-lt"/>
                      <a:cs typeface="+mn-cs"/>
                    </a:rPr>
                    <a:t>外となる</a:t>
                  </a:r>
                  <a:br>
                    <a:rPr kumimoji="1" lang="en-US" altLang="ja-JP" sz="1100" dirty="0">
                      <a:solidFill>
                        <a:prstClr val="black"/>
                      </a:solidFill>
                      <a:latin typeface="+mn-lt"/>
                      <a:cs typeface="+mn-cs"/>
                    </a:rPr>
                  </a:br>
                  <a:r>
                    <a:rPr kumimoji="1" lang="ja-JP" altLang="en-US" sz="1100">
                      <a:solidFill>
                        <a:prstClr val="black"/>
                      </a:solidFill>
                      <a:latin typeface="+mn-lt"/>
                      <a:cs typeface="+mn-cs"/>
                    </a:rPr>
                    <a:t>シナリオの検討</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99" name="正方形/長方形 98">
                  <a:extLst>
                    <a:ext uri="{FF2B5EF4-FFF2-40B4-BE49-F238E27FC236}">
                      <a16:creationId xmlns:a16="http://schemas.microsoft.com/office/drawing/2014/main" id="{104562D0-2DE8-AC9A-E5D1-A10A13E7C29E}"/>
                    </a:ext>
                  </a:extLst>
                </p:cNvPr>
                <p:cNvSpPr/>
                <p:nvPr/>
              </p:nvSpPr>
              <p:spPr bwMode="gray">
                <a:xfrm>
                  <a:off x="2443503" y="2611361"/>
                  <a:ext cx="2316669" cy="32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設定された走行環境条件の範囲外となることの認識、及び安全停止</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grpSp>
          <p:sp>
            <p:nvSpPr>
              <p:cNvPr id="13" name="正方形/長方形 12">
                <a:extLst>
                  <a:ext uri="{FF2B5EF4-FFF2-40B4-BE49-F238E27FC236}">
                    <a16:creationId xmlns:a16="http://schemas.microsoft.com/office/drawing/2014/main" id="{AA262758-8D1F-DAD1-7A28-7F3579377E7C}"/>
                  </a:ext>
                </a:extLst>
              </p:cNvPr>
              <p:cNvSpPr/>
              <p:nvPr/>
            </p:nvSpPr>
            <p:spPr bwMode="gray">
              <a:xfrm>
                <a:off x="5132388" y="5222338"/>
                <a:ext cx="720000" cy="1506603"/>
              </a:xfrm>
              <a:prstGeom prst="rect">
                <a:avLst/>
              </a:prstGeom>
              <a:solidFill>
                <a:srgbClr val="BFBFBF"/>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リスク</a:t>
                </a:r>
                <a:endParaRPr kumimoji="1" lang="en-US" altLang="ja-JP" sz="11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シナリオ</a:t>
                </a:r>
                <a:endParaRPr kumimoji="1" lang="en-US" altLang="ja-JP" sz="11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a:t>
                </a:r>
                <a:br>
                  <a:rPr kumimoji="1" lang="ja-JP" altLang="en-US" sz="1100">
                    <a:solidFill>
                      <a:prstClr val="black"/>
                    </a:solidFill>
                    <a:latin typeface="+mn-lt"/>
                    <a:cs typeface="+mn-cs"/>
                  </a:rPr>
                </a:br>
                <a:r>
                  <a:rPr kumimoji="1" lang="ja-JP" altLang="en-US" sz="1100">
                    <a:solidFill>
                      <a:prstClr val="black"/>
                    </a:solidFill>
                    <a:latin typeface="+mn-lt"/>
                    <a:cs typeface="+mn-cs"/>
                  </a:rPr>
                  <a:t>対応</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a:t>
                </a:r>
                <a:br>
                  <a:rPr kumimoji="1" lang="ja-JP" altLang="en-US" sz="1100">
                    <a:solidFill>
                      <a:prstClr val="black"/>
                    </a:solidFill>
                    <a:latin typeface="+mn-lt"/>
                    <a:cs typeface="+mn-cs"/>
                  </a:rPr>
                </a:br>
                <a:r>
                  <a:rPr kumimoji="1" lang="ja-JP" altLang="en-US" sz="1100">
                    <a:solidFill>
                      <a:prstClr val="black"/>
                    </a:solidFill>
                    <a:latin typeface="+mn-lt"/>
                    <a:cs typeface="+mn-cs"/>
                  </a:rPr>
                  <a:t>試験方法</a:t>
                </a:r>
              </a:p>
            </p:txBody>
          </p:sp>
          <p:grpSp>
            <p:nvGrpSpPr>
              <p:cNvPr id="37" name="グループ化 36">
                <a:extLst>
                  <a:ext uri="{FF2B5EF4-FFF2-40B4-BE49-F238E27FC236}">
                    <a16:creationId xmlns:a16="http://schemas.microsoft.com/office/drawing/2014/main" id="{2BEFB06C-9BB6-611A-869E-5025F29179FD}"/>
                  </a:ext>
                </a:extLst>
              </p:cNvPr>
              <p:cNvGrpSpPr/>
              <p:nvPr/>
            </p:nvGrpSpPr>
            <p:grpSpPr>
              <a:xfrm>
                <a:off x="5925989" y="5944997"/>
                <a:ext cx="3552334" cy="324001"/>
                <a:chOff x="1207838" y="4571073"/>
                <a:chExt cx="3552334" cy="324001"/>
              </a:xfrm>
            </p:grpSpPr>
            <p:sp>
              <p:nvSpPr>
                <p:cNvPr id="45" name="正方形/長方形 44">
                  <a:extLst>
                    <a:ext uri="{FF2B5EF4-FFF2-40B4-BE49-F238E27FC236}">
                      <a16:creationId xmlns:a16="http://schemas.microsoft.com/office/drawing/2014/main" id="{EB79B188-888C-1B21-E947-5F30AFB602C2}"/>
                    </a:ext>
                  </a:extLst>
                </p:cNvPr>
                <p:cNvSpPr/>
                <p:nvPr/>
              </p:nvSpPr>
              <p:spPr bwMode="gray">
                <a:xfrm>
                  <a:off x="1207838" y="4571074"/>
                  <a:ext cx="1152000" cy="324000"/>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不具合・機能障害のシナリオ</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46" name="正方形/長方形 45">
                  <a:extLst>
                    <a:ext uri="{FF2B5EF4-FFF2-40B4-BE49-F238E27FC236}">
                      <a16:creationId xmlns:a16="http://schemas.microsoft.com/office/drawing/2014/main" id="{D6F70727-0D0D-5B9D-8C19-62349E74A25B}"/>
                    </a:ext>
                  </a:extLst>
                </p:cNvPr>
                <p:cNvSpPr/>
                <p:nvPr/>
              </p:nvSpPr>
              <p:spPr bwMode="gray">
                <a:xfrm>
                  <a:off x="2443503" y="4571073"/>
                  <a:ext cx="2316669" cy="32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センサー、電子計算機、アクチュエータの不具合又は機能障害の検知、及び安全停止</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grpSp>
          <p:grpSp>
            <p:nvGrpSpPr>
              <p:cNvPr id="38" name="グループ化 37">
                <a:extLst>
                  <a:ext uri="{FF2B5EF4-FFF2-40B4-BE49-F238E27FC236}">
                    <a16:creationId xmlns:a16="http://schemas.microsoft.com/office/drawing/2014/main" id="{F2C88857-52AF-A293-38D1-A5E6B298F6DD}"/>
                  </a:ext>
                </a:extLst>
              </p:cNvPr>
              <p:cNvGrpSpPr/>
              <p:nvPr/>
            </p:nvGrpSpPr>
            <p:grpSpPr>
              <a:xfrm>
                <a:off x="5925989" y="6315371"/>
                <a:ext cx="3552334" cy="413570"/>
                <a:chOff x="1207838" y="5419506"/>
                <a:chExt cx="3552334" cy="413570"/>
              </a:xfrm>
            </p:grpSpPr>
            <p:sp>
              <p:nvSpPr>
                <p:cNvPr id="42" name="正方形/長方形 41">
                  <a:extLst>
                    <a:ext uri="{FF2B5EF4-FFF2-40B4-BE49-F238E27FC236}">
                      <a16:creationId xmlns:a16="http://schemas.microsoft.com/office/drawing/2014/main" id="{85C7CC0B-066D-9902-F590-4F2BFA1E51E6}"/>
                    </a:ext>
                  </a:extLst>
                </p:cNvPr>
                <p:cNvSpPr/>
                <p:nvPr/>
              </p:nvSpPr>
              <p:spPr bwMode="gray">
                <a:xfrm>
                  <a:off x="1207838" y="5420109"/>
                  <a:ext cx="1152000" cy="412967"/>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prstClr val="black"/>
                      </a:solidFill>
                      <a:latin typeface="+mn-lt"/>
                      <a:cs typeface="+mn-cs"/>
                    </a:rPr>
                    <a:t>その他</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43" name="正方形/長方形 42">
                  <a:extLst>
                    <a:ext uri="{FF2B5EF4-FFF2-40B4-BE49-F238E27FC236}">
                      <a16:creationId xmlns:a16="http://schemas.microsoft.com/office/drawing/2014/main" id="{0ADDCBA1-18A6-A714-289E-FEEB240DCF81}"/>
                    </a:ext>
                  </a:extLst>
                </p:cNvPr>
                <p:cNvSpPr/>
                <p:nvPr/>
              </p:nvSpPr>
              <p:spPr bwMode="gray">
                <a:xfrm>
                  <a:off x="2443503" y="5419506"/>
                  <a:ext cx="2316669" cy="1908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安全の確保に必要な車両設計の考え方</a:t>
                  </a:r>
                </a:p>
              </p:txBody>
            </p:sp>
            <p:sp>
              <p:nvSpPr>
                <p:cNvPr id="44" name="正方形/長方形 43">
                  <a:extLst>
                    <a:ext uri="{FF2B5EF4-FFF2-40B4-BE49-F238E27FC236}">
                      <a16:creationId xmlns:a16="http://schemas.microsoft.com/office/drawing/2014/main" id="{D0D14930-B86E-0645-AA6D-79F3FCAB5C07}"/>
                    </a:ext>
                  </a:extLst>
                </p:cNvPr>
                <p:cNvSpPr/>
                <p:nvPr/>
              </p:nvSpPr>
              <p:spPr bwMode="gray">
                <a:xfrm>
                  <a:off x="2443503" y="5642276"/>
                  <a:ext cx="2316669" cy="1908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走行環境の構築や地域との連携の考え方</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grpSp>
          <p:grpSp>
            <p:nvGrpSpPr>
              <p:cNvPr id="39" name="グループ化 38">
                <a:extLst>
                  <a:ext uri="{FF2B5EF4-FFF2-40B4-BE49-F238E27FC236}">
                    <a16:creationId xmlns:a16="http://schemas.microsoft.com/office/drawing/2014/main" id="{DF24C399-7A06-FA50-5A4D-37374B0712B0}"/>
                  </a:ext>
                </a:extLst>
              </p:cNvPr>
              <p:cNvGrpSpPr/>
              <p:nvPr/>
            </p:nvGrpSpPr>
            <p:grpSpPr>
              <a:xfrm>
                <a:off x="5925989" y="5222338"/>
                <a:ext cx="3552334" cy="324000"/>
                <a:chOff x="1207838" y="2186373"/>
                <a:chExt cx="3552334" cy="324000"/>
              </a:xfrm>
            </p:grpSpPr>
            <p:sp>
              <p:nvSpPr>
                <p:cNvPr id="40" name="正方形/長方形 39">
                  <a:extLst>
                    <a:ext uri="{FF2B5EF4-FFF2-40B4-BE49-F238E27FC236}">
                      <a16:creationId xmlns:a16="http://schemas.microsoft.com/office/drawing/2014/main" id="{F9623009-25B9-848D-0D41-DD68B8E5B4CA}"/>
                    </a:ext>
                  </a:extLst>
                </p:cNvPr>
                <p:cNvSpPr/>
                <p:nvPr/>
              </p:nvSpPr>
              <p:spPr bwMode="gray">
                <a:xfrm>
                  <a:off x="1207838" y="2186373"/>
                  <a:ext cx="1152000" cy="324000"/>
                </a:xfrm>
                <a:prstGeom prst="rect">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dirty="0">
                      <a:solidFill>
                        <a:prstClr val="black"/>
                      </a:solidFill>
                      <a:latin typeface="+mn-lt"/>
                      <a:cs typeface="+mn-cs"/>
                    </a:rPr>
                    <a:t>ODD </a:t>
                  </a:r>
                  <a:r>
                    <a:rPr kumimoji="1" lang="ja-JP" altLang="en-US" sz="1100">
                      <a:solidFill>
                        <a:prstClr val="black"/>
                      </a:solidFill>
                      <a:latin typeface="+mn-lt"/>
                      <a:cs typeface="+mn-cs"/>
                    </a:rPr>
                    <a:t>内</a:t>
                  </a:r>
                  <a:br>
                    <a:rPr kumimoji="1" lang="en-US" altLang="ja-JP" sz="1100" dirty="0">
                      <a:solidFill>
                        <a:prstClr val="black"/>
                      </a:solidFill>
                      <a:latin typeface="+mn-lt"/>
                      <a:cs typeface="+mn-cs"/>
                    </a:rPr>
                  </a:br>
                  <a:r>
                    <a:rPr kumimoji="1" lang="ja-JP" altLang="en-US" sz="1100">
                      <a:solidFill>
                        <a:prstClr val="black"/>
                      </a:solidFill>
                      <a:latin typeface="+mn-lt"/>
                      <a:cs typeface="+mn-cs"/>
                    </a:rPr>
                    <a:t>リスクシナリオの検討</a:t>
                  </a:r>
                  <a:endParaRPr kumimoji="1" lang="ja-JP" altLang="en-US" sz="1100" b="0" i="0" u="none" strike="noStrike" kern="1200" cap="none" spc="0" normalizeH="0" baseline="0" noProof="0">
                    <a:ln>
                      <a:noFill/>
                    </a:ln>
                    <a:solidFill>
                      <a:prstClr val="black"/>
                    </a:solidFill>
                    <a:effectLst/>
                    <a:uLnTx/>
                    <a:uFillTx/>
                    <a:latin typeface="+mn-lt"/>
                    <a:ea typeface="+mn-ea"/>
                    <a:cs typeface="+mn-cs"/>
                  </a:endParaRPr>
                </a:p>
              </p:txBody>
            </p:sp>
            <p:sp>
              <p:nvSpPr>
                <p:cNvPr id="41" name="正方形/長方形 40">
                  <a:extLst>
                    <a:ext uri="{FF2B5EF4-FFF2-40B4-BE49-F238E27FC236}">
                      <a16:creationId xmlns:a16="http://schemas.microsoft.com/office/drawing/2014/main" id="{FC2B7732-77A1-502B-E4C1-87B597D5A839}"/>
                    </a:ext>
                  </a:extLst>
                </p:cNvPr>
                <p:cNvSpPr/>
                <p:nvPr/>
              </p:nvSpPr>
              <p:spPr bwMode="gray">
                <a:xfrm>
                  <a:off x="2443503" y="2186373"/>
                  <a:ext cx="2316669" cy="324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a:solidFill>
                        <a:prstClr val="black"/>
                      </a:solidFill>
                      <a:latin typeface="+mn-lt"/>
                      <a:cs typeface="+mn-cs"/>
                    </a:rPr>
                    <a:t>走行環境条件内において想定されるリスク</a:t>
                  </a:r>
                  <a:endParaRPr kumimoji="1" lang="ja-JP" altLang="en-US" sz="1000" b="0" i="0" u="none" strike="noStrike" kern="1200" cap="none" spc="0" normalizeH="0" baseline="0" noProof="0">
                    <a:ln>
                      <a:noFill/>
                    </a:ln>
                    <a:solidFill>
                      <a:prstClr val="black"/>
                    </a:solidFill>
                    <a:effectLst/>
                    <a:uLnTx/>
                    <a:uFillTx/>
                    <a:latin typeface="+mn-lt"/>
                    <a:ea typeface="+mn-ea"/>
                    <a:cs typeface="+mn-cs"/>
                  </a:endParaRPr>
                </a:p>
              </p:txBody>
            </p:sp>
          </p:grpSp>
        </p:grpSp>
      </p:grpSp>
      <p:sp>
        <p:nvSpPr>
          <p:cNvPr id="3" name="スライド番号プレースホルダー 2">
            <a:extLst>
              <a:ext uri="{FF2B5EF4-FFF2-40B4-BE49-F238E27FC236}">
                <a16:creationId xmlns:a16="http://schemas.microsoft.com/office/drawing/2014/main" id="{CF0179CA-4693-D5B2-BC5D-6FFC71FA0778}"/>
              </a:ext>
            </a:extLst>
          </p:cNvPr>
          <p:cNvSpPr>
            <a:spLocks noGrp="1"/>
          </p:cNvSpPr>
          <p:nvPr>
            <p:ph type="sldNum" sz="quarter" idx="11"/>
          </p:nvPr>
        </p:nvSpPr>
        <p:spPr>
          <a:xfrm>
            <a:off x="9635131" y="6576612"/>
            <a:ext cx="180000" cy="169200"/>
          </a:xfrm>
        </p:spPr>
        <p:txBody>
          <a:bodyPr/>
          <a:lstStyle/>
          <a:p>
            <a:fld id="{AA5FCFE5-FE56-4EF1-80A8-07776887C2A1}" type="slidenum">
              <a:rPr lang="ja-JP" altLang="en-US" smtClean="0"/>
              <a:pPr/>
              <a:t>5</a:t>
            </a:fld>
            <a:endParaRPr lang="ja-JP" altLang="en-US"/>
          </a:p>
        </p:txBody>
      </p:sp>
      <p:sp>
        <p:nvSpPr>
          <p:cNvPr id="14" name="正方形/長方形 13">
            <a:extLst>
              <a:ext uri="{FF2B5EF4-FFF2-40B4-BE49-F238E27FC236}">
                <a16:creationId xmlns:a16="http://schemas.microsoft.com/office/drawing/2014/main" id="{76BB81D6-2547-328A-4F46-A61623FB4034}"/>
              </a:ext>
            </a:extLst>
          </p:cNvPr>
          <p:cNvSpPr/>
          <p:nvPr/>
        </p:nvSpPr>
        <p:spPr bwMode="gray">
          <a:xfrm>
            <a:off x="7192367" y="18842"/>
            <a:ext cx="2713633" cy="258017"/>
          </a:xfrm>
          <a:prstGeom prst="rect">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200">
                <a:solidFill>
                  <a:schemeClr val="bg1"/>
                </a:solidFill>
                <a:latin typeface="+mn-lt"/>
                <a:cs typeface="+mn-cs"/>
              </a:rPr>
              <a:t>報告資料では、本ページは削除してください</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31437557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50</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4-(1).</a:t>
            </a:r>
            <a:r>
              <a:rPr lang="ja-JP" altLang="en-US">
                <a:latin typeface="+mn-ea"/>
              </a:rPr>
              <a:t>リスクシナリオ</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D9D9D9"/>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a:t>
            </a:r>
            <a:r>
              <a:rPr kumimoji="1" lang="ja-JP" altLang="en-US" sz="1100">
                <a:solidFill>
                  <a:schemeClr val="bg1">
                    <a:lumMod val="50000"/>
                  </a:schemeClr>
                </a:solidFill>
                <a:latin typeface="+mn-lt"/>
                <a:cs typeface="+mn-cs"/>
              </a:rPr>
              <a:t>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リスクシナリオ・</a:t>
            </a:r>
            <a:endParaRPr kumimoji="1" lang="en-US" altLang="ja-JP" sz="11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対応・試験方法</a:t>
            </a:r>
          </a:p>
        </p:txBody>
      </p:sp>
      <p:sp>
        <p:nvSpPr>
          <p:cNvPr id="7" name="正方形/長方形 6">
            <a:extLst>
              <a:ext uri="{FF2B5EF4-FFF2-40B4-BE49-F238E27FC236}">
                <a16:creationId xmlns:a16="http://schemas.microsoft.com/office/drawing/2014/main" id="{DAE3F06E-58DE-1D06-6726-57F2F1C38C59}"/>
              </a:ext>
            </a:extLst>
          </p:cNvPr>
          <p:cNvSpPr/>
          <p:nvPr/>
        </p:nvSpPr>
        <p:spPr bwMode="gray">
          <a:xfrm>
            <a:off x="420972" y="1016000"/>
            <a:ext cx="936000" cy="1874102"/>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400" b="1" dirty="0">
                <a:solidFill>
                  <a:schemeClr val="bg1"/>
                </a:solidFill>
                <a:latin typeface="+mn-lt"/>
                <a:cs typeface="+mn-cs"/>
              </a:rPr>
              <a:t>ODD</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（走行環境）に</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起因する</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リスク</a:t>
            </a:r>
          </a:p>
        </p:txBody>
      </p:sp>
      <p:sp>
        <p:nvSpPr>
          <p:cNvPr id="9" name="正方形/長方形 8">
            <a:extLst>
              <a:ext uri="{FF2B5EF4-FFF2-40B4-BE49-F238E27FC236}">
                <a16:creationId xmlns:a16="http://schemas.microsoft.com/office/drawing/2014/main" id="{EE35F4D6-7AFB-33FB-1A5B-1A9D8BA80476}"/>
              </a:ext>
            </a:extLst>
          </p:cNvPr>
          <p:cNvSpPr/>
          <p:nvPr/>
        </p:nvSpPr>
        <p:spPr bwMode="gray">
          <a:xfrm>
            <a:off x="1352496" y="1015848"/>
            <a:ext cx="3420000" cy="187410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en-US" altLang="ja-JP" sz="1400" b="1" dirty="0">
                <a:solidFill>
                  <a:prstClr val="black"/>
                </a:solidFill>
                <a:latin typeface="+mn-lt"/>
                <a:cs typeface="+mn-cs"/>
              </a:rPr>
              <a:t>ODD</a:t>
            </a:r>
            <a:r>
              <a:rPr kumimoji="1" lang="ja-JP" altLang="en-US" sz="1400" b="1">
                <a:solidFill>
                  <a:prstClr val="black"/>
                </a:solidFill>
                <a:latin typeface="+mn-lt"/>
                <a:cs typeface="+mn-cs"/>
              </a:rPr>
              <a:t>（走行環境）におけるユースケース毎の</a:t>
            </a:r>
            <a:endParaRPr kumimoji="1" lang="en-US" altLang="ja-JP" sz="1400" b="1" dirty="0">
              <a:solidFill>
                <a:prstClr val="black"/>
              </a:solidFill>
              <a:latin typeface="+mn-lt"/>
              <a:cs typeface="+mn-cs"/>
            </a:endParaRPr>
          </a:p>
          <a:p>
            <a:pPr marR="0" defTabSz="990564" rtl="0" eaLnBrk="1" fontAlgn="auto" latinLnBrk="0" hangingPunct="1">
              <a:lnSpc>
                <a:spcPct val="100000"/>
              </a:lnSpc>
              <a:spcBef>
                <a:spcPts val="0"/>
              </a:spcBef>
              <a:spcAft>
                <a:spcPts val="0"/>
              </a:spcAft>
              <a:buClrTx/>
              <a:buSzPct val="100000"/>
              <a:tabLst/>
            </a:pPr>
            <a:r>
              <a:rPr kumimoji="1" lang="ja-JP" altLang="en-US" sz="1400" b="1">
                <a:solidFill>
                  <a:prstClr val="black"/>
                </a:solidFill>
                <a:latin typeface="+mn-lt"/>
                <a:cs typeface="+mn-cs"/>
              </a:rPr>
              <a:t>アセスメント</a:t>
            </a:r>
            <a:endParaRPr kumimoji="1" lang="en-US" altLang="ja-JP" sz="1400" b="1"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a:solidFill>
                  <a:prstClr val="black"/>
                </a:solidFill>
                <a:latin typeface="+mn-lt"/>
                <a:cs typeface="+mn-cs"/>
              </a:rPr>
              <a:t>予定実証ルートにおいて、保険会社によるリスク</a:t>
            </a:r>
            <a:br>
              <a:rPr kumimoji="1" lang="en-US" altLang="ja-JP" sz="1100" dirty="0">
                <a:solidFill>
                  <a:prstClr val="black"/>
                </a:solidFill>
                <a:latin typeface="+mn-lt"/>
                <a:cs typeface="+mn-cs"/>
              </a:rPr>
            </a:br>
            <a:r>
              <a:rPr kumimoji="1" lang="ja-JP" altLang="en-US" sz="1100">
                <a:solidFill>
                  <a:prstClr val="black"/>
                </a:solidFill>
                <a:latin typeface="+mn-lt"/>
                <a:cs typeface="+mn-cs"/>
              </a:rPr>
              <a:t>アセスメントを実施</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a:solidFill>
                  <a:prstClr val="black"/>
                </a:solidFill>
                <a:latin typeface="+mn-lt"/>
                <a:cs typeface="+mn-cs"/>
              </a:rPr>
              <a:t>①交差点（信号有・横断歩道有）、②交差点（信号無・横断歩道有）、③停留所、・・・の</a:t>
            </a:r>
            <a:br>
              <a:rPr kumimoji="1" lang="en-US" altLang="ja-JP" sz="1100" dirty="0">
                <a:solidFill>
                  <a:prstClr val="black"/>
                </a:solidFill>
                <a:latin typeface="+mn-lt"/>
                <a:cs typeface="+mn-cs"/>
              </a:rPr>
            </a:br>
            <a:r>
              <a:rPr kumimoji="1" lang="en-US" altLang="ja-JP" sz="1100" dirty="0">
                <a:solidFill>
                  <a:prstClr val="black"/>
                </a:solidFill>
                <a:latin typeface="+mn-lt"/>
                <a:cs typeface="+mn-cs"/>
              </a:rPr>
              <a:t>×</a:t>
            </a:r>
            <a:r>
              <a:rPr kumimoji="1" lang="ja-JP" altLang="en-US" sz="1100">
                <a:solidFill>
                  <a:prstClr val="black"/>
                </a:solidFill>
                <a:latin typeface="+mn-lt"/>
                <a:cs typeface="+mn-cs"/>
              </a:rPr>
              <a:t>類型に整理</a:t>
            </a:r>
          </a:p>
        </p:txBody>
      </p:sp>
      <p:sp>
        <p:nvSpPr>
          <p:cNvPr id="4" name="正方形/長方形 3">
            <a:extLst>
              <a:ext uri="{FF2B5EF4-FFF2-40B4-BE49-F238E27FC236}">
                <a16:creationId xmlns:a16="http://schemas.microsoft.com/office/drawing/2014/main" id="{2AAC0D09-6F52-63FB-549B-96EC0A79AD73}"/>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graphicFrame>
        <p:nvGraphicFramePr>
          <p:cNvPr id="21" name="表 21">
            <a:extLst>
              <a:ext uri="{FF2B5EF4-FFF2-40B4-BE49-F238E27FC236}">
                <a16:creationId xmlns:a16="http://schemas.microsoft.com/office/drawing/2014/main" id="{462D7FC1-B645-51E0-33B8-EDAA536258EE}"/>
              </a:ext>
            </a:extLst>
          </p:cNvPr>
          <p:cNvGraphicFramePr>
            <a:graphicFrameLocks noGrp="1"/>
          </p:cNvGraphicFramePr>
          <p:nvPr>
            <p:extLst>
              <p:ext uri="{D42A27DB-BD31-4B8C-83A1-F6EECF244321}">
                <p14:modId xmlns:p14="http://schemas.microsoft.com/office/powerpoint/2010/main" val="1544863701"/>
              </p:ext>
            </p:extLst>
          </p:nvPr>
        </p:nvGraphicFramePr>
        <p:xfrm>
          <a:off x="5133506" y="1016962"/>
          <a:ext cx="4356000" cy="5288280"/>
        </p:xfrm>
        <a:graphic>
          <a:graphicData uri="http://schemas.openxmlformats.org/drawingml/2006/table">
            <a:tbl>
              <a:tblPr firstRow="1" bandRow="1">
                <a:tableStyleId>{2D5ABB26-0587-4C30-8999-92F81FD0307C}</a:tableStyleId>
              </a:tblPr>
              <a:tblGrid>
                <a:gridCol w="288000">
                  <a:extLst>
                    <a:ext uri="{9D8B030D-6E8A-4147-A177-3AD203B41FA5}">
                      <a16:colId xmlns:a16="http://schemas.microsoft.com/office/drawing/2014/main" val="1984963442"/>
                    </a:ext>
                  </a:extLst>
                </a:gridCol>
                <a:gridCol w="648000">
                  <a:extLst>
                    <a:ext uri="{9D8B030D-6E8A-4147-A177-3AD203B41FA5}">
                      <a16:colId xmlns:a16="http://schemas.microsoft.com/office/drawing/2014/main" val="1497450847"/>
                    </a:ext>
                  </a:extLst>
                </a:gridCol>
                <a:gridCol w="1169494">
                  <a:extLst>
                    <a:ext uri="{9D8B030D-6E8A-4147-A177-3AD203B41FA5}">
                      <a16:colId xmlns:a16="http://schemas.microsoft.com/office/drawing/2014/main" val="2723816703"/>
                    </a:ext>
                  </a:extLst>
                </a:gridCol>
                <a:gridCol w="1447800">
                  <a:extLst>
                    <a:ext uri="{9D8B030D-6E8A-4147-A177-3AD203B41FA5}">
                      <a16:colId xmlns:a16="http://schemas.microsoft.com/office/drawing/2014/main" val="4074380508"/>
                    </a:ext>
                  </a:extLst>
                </a:gridCol>
                <a:gridCol w="802706">
                  <a:extLst>
                    <a:ext uri="{9D8B030D-6E8A-4147-A177-3AD203B41FA5}">
                      <a16:colId xmlns:a16="http://schemas.microsoft.com/office/drawing/2014/main" val="471516432"/>
                    </a:ext>
                  </a:extLst>
                </a:gridCol>
              </a:tblGrid>
              <a:tr h="370840">
                <a:tc rowSpan="2">
                  <a:txBody>
                    <a:bodyPr/>
                    <a:lstStyle/>
                    <a:p>
                      <a:pPr algn="ctr"/>
                      <a:r>
                        <a:rPr kumimoji="1" lang="ja-JP" altLang="en-US" sz="1200" b="1">
                          <a:solidFill>
                            <a:schemeClr val="bg1"/>
                          </a:solidFill>
                        </a:rPr>
                        <a:t>分類</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gridSpan="3">
                  <a:txBody>
                    <a:bodyPr/>
                    <a:lstStyle/>
                    <a:p>
                      <a:pPr algn="ctr"/>
                      <a:r>
                        <a:rPr kumimoji="1" lang="ja-JP" altLang="en-US" sz="1200" b="1">
                          <a:solidFill>
                            <a:schemeClr val="bg1"/>
                          </a:solidFill>
                        </a:rPr>
                        <a:t>ユースケース</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hMerge="1">
                  <a:txBody>
                    <a:bodyPr/>
                    <a:lstStyle/>
                    <a:p>
                      <a:endParaRPr kumimoji="1" lang="ja-JP" altLang="en-US" sz="100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hMerge="1">
                  <a:txBody>
                    <a:bodyPr/>
                    <a:lstStyle/>
                    <a:p>
                      <a:endParaRPr kumimoji="1" lang="ja-JP" altLang="en-US" sz="100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rowSpan="2">
                  <a:txBody>
                    <a:bodyPr/>
                    <a:lstStyle/>
                    <a:p>
                      <a:pPr algn="ctr"/>
                      <a:r>
                        <a:rPr kumimoji="1" lang="ja-JP" altLang="en-US" sz="1200" b="1">
                          <a:solidFill>
                            <a:schemeClr val="bg1"/>
                          </a:solidFill>
                        </a:rPr>
                        <a:t>対象区間例</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2210946580"/>
                  </a:ext>
                </a:extLst>
              </a:tr>
              <a:tr h="370840">
                <a:tc vMerge="1">
                  <a:txBody>
                    <a:bodyPr/>
                    <a:lstStyle/>
                    <a:p>
                      <a:endParaRPr kumimoji="1" lang="ja-JP" altLang="en-US" sz="100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kumimoji="1" lang="ja-JP" altLang="en-US" sz="1200" b="1">
                          <a:solidFill>
                            <a:schemeClr val="bg1"/>
                          </a:solidFill>
                        </a:rPr>
                        <a:t>道路</a:t>
                      </a:r>
                      <a:endParaRPr kumimoji="1" lang="en-US" altLang="ja-JP" sz="1200" b="1" dirty="0">
                        <a:solidFill>
                          <a:schemeClr val="bg1"/>
                        </a:solidFill>
                      </a:endParaRPr>
                    </a:p>
                    <a:p>
                      <a:pPr algn="ctr"/>
                      <a:r>
                        <a:rPr kumimoji="1" lang="ja-JP" altLang="en-US" sz="1200" b="1">
                          <a:solidFill>
                            <a:schemeClr val="bg1"/>
                          </a:solidFill>
                        </a:rPr>
                        <a:t>種別</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特徴</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歩行者に係るインフラ環境</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vMerge="1">
                  <a:txBody>
                    <a:bodyPr/>
                    <a:lstStyle/>
                    <a:p>
                      <a:r>
                        <a:rPr kumimoji="1" lang="ja-JP" altLang="en-US" sz="1000"/>
                        <a:t>対象区間例</a:t>
                      </a: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4177073115"/>
                  </a:ext>
                </a:extLst>
              </a:tr>
              <a:tr h="370840">
                <a:tc>
                  <a:txBody>
                    <a:bodyPr/>
                    <a:lstStyle/>
                    <a:p>
                      <a:pPr algn="ctr"/>
                      <a:r>
                        <a:rPr kumimoji="1" lang="ja-JP" altLang="en-US" sz="1000"/>
                        <a:t>①</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rowSpan="4">
                  <a:txBody>
                    <a:bodyPr/>
                    <a:lstStyle/>
                    <a:p>
                      <a:r>
                        <a:rPr kumimoji="1" lang="ja-JP" altLang="en-US" sz="1000"/>
                        <a:t>一般道</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r>
                        <a:rPr kumimoji="1" lang="ja-JP" altLang="en-US" sz="1000" b="1"/>
                        <a:t>交差点</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000" b="0"/>
                        <a:t>信号あり</a:t>
                      </a:r>
                      <a:endParaRPr kumimoji="1" lang="en-US" altLang="ja-JP" sz="1000" b="0" dirty="0"/>
                    </a:p>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000" b="0"/>
                        <a:t>横断歩道あり</a:t>
                      </a:r>
                      <a:endParaRPr kumimoji="1" lang="en-US" altLang="ja-JP" sz="1000" b="0" dirty="0"/>
                    </a:p>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000" b="0"/>
                        <a:t>歩道有り</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r>
                        <a:rPr kumimoji="1" lang="en-US" altLang="ja-JP" sz="1000" dirty="0"/>
                        <a:t>××</a:t>
                      </a:r>
                      <a:r>
                        <a:rPr kumimoji="1" lang="ja-JP" altLang="en-US" sz="1000"/>
                        <a:t>交差点</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199196561"/>
                  </a:ext>
                </a:extLst>
              </a:tr>
              <a:tr h="370840">
                <a:tc>
                  <a:txBody>
                    <a:bodyPr/>
                    <a:lstStyle/>
                    <a:p>
                      <a:pPr algn="ctr"/>
                      <a:r>
                        <a:rPr kumimoji="1" lang="ja-JP" altLang="en-US" sz="1000"/>
                        <a:t>②</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sz="100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kumimoji="1" lang="ja-JP" altLang="en-US" sz="1000" b="1"/>
                        <a:t>交差点</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000" b="0"/>
                        <a:t>信号あり</a:t>
                      </a:r>
                      <a:endParaRPr kumimoji="1" lang="en-US" altLang="ja-JP" sz="1000" b="0" dirty="0"/>
                    </a:p>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000" b="0"/>
                        <a:t>横断歩道なし</a:t>
                      </a:r>
                      <a:endParaRPr kumimoji="1" lang="en-US" altLang="ja-JP" sz="1000" b="0" dirty="0"/>
                    </a:p>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000" b="0"/>
                        <a:t>歩道有り</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r>
                        <a:rPr kumimoji="1" lang="en-US" altLang="ja-JP" sz="1000" dirty="0"/>
                        <a:t>××</a:t>
                      </a:r>
                      <a:r>
                        <a:rPr kumimoji="1" lang="ja-JP" altLang="en-US" sz="1000"/>
                        <a:t>交差点</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42554676"/>
                  </a:ext>
                </a:extLst>
              </a:tr>
              <a:tr h="370840">
                <a:tc>
                  <a:txBody>
                    <a:bodyPr/>
                    <a:lstStyle/>
                    <a:p>
                      <a:pPr algn="ctr"/>
                      <a:r>
                        <a:rPr kumimoji="1" lang="ja-JP" altLang="en-US" sz="1000"/>
                        <a:t>③</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sz="100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kumimoji="1" lang="ja-JP" altLang="en-US" sz="1000" b="1"/>
                        <a:t>停留所付近</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r>
                        <a:rPr kumimoji="1" lang="ja-JP" altLang="en-US" sz="1000"/>
                        <a:t>歩道あり（ガードレール無し）</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r>
                        <a:rPr kumimoji="1" lang="en-US" altLang="ja-JP" sz="1000" dirty="0"/>
                        <a:t>××</a:t>
                      </a:r>
                      <a:r>
                        <a:rPr kumimoji="1" lang="ja-JP" altLang="en-US" sz="1000"/>
                        <a:t>停留所</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039250565"/>
                  </a:ext>
                </a:extLst>
              </a:tr>
              <a:tr h="370840">
                <a:tc>
                  <a:txBody>
                    <a:bodyPr/>
                    <a:lstStyle/>
                    <a:p>
                      <a:pPr algn="ctr"/>
                      <a:r>
                        <a:rPr kumimoji="1" lang="ja-JP" altLang="en-US" sz="1000"/>
                        <a:t>④</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sz="1000"/>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r>
                        <a:rPr kumimoji="1" lang="ja-JP" altLang="en-US" sz="1000"/>
                        <a:t>・・・</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197339777"/>
                  </a:ext>
                </a:extLst>
              </a:tr>
              <a:tr h="370840">
                <a:tc>
                  <a:txBody>
                    <a:bodyPr/>
                    <a:lstStyle/>
                    <a:p>
                      <a:pPr algn="ctr"/>
                      <a:r>
                        <a:rPr kumimoji="1" lang="ja-JP" altLang="en-US" sz="1000"/>
                        <a:t>⑤</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rowSpan="7">
                  <a:txBody>
                    <a:bodyPr/>
                    <a:lstStyle/>
                    <a:p>
                      <a:r>
                        <a:rPr kumimoji="1" lang="ja-JP" altLang="en-US" sz="1000"/>
                        <a:t>専用道</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r>
                        <a:rPr kumimoji="1" lang="ja-JP" altLang="en-US" sz="1000" b="1"/>
                        <a:t>停留所付近</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r>
                        <a:rPr kumimoji="1" lang="ja-JP" altLang="en-US" sz="1000"/>
                        <a:t>歩道なし</a:t>
                      </a:r>
                      <a:endParaRPr kumimoji="1" lang="en-US" altLang="ja-JP" sz="10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r>
                        <a:rPr kumimoji="1" lang="en-US" altLang="ja-JP" sz="1000" dirty="0"/>
                        <a:t>××</a:t>
                      </a:r>
                      <a:r>
                        <a:rPr kumimoji="1" lang="ja-JP" altLang="en-US" sz="1000"/>
                        <a:t>停留所</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273871780"/>
                  </a:ext>
                </a:extLst>
              </a:tr>
              <a:tr h="370840">
                <a:tc>
                  <a:txBody>
                    <a:bodyPr/>
                    <a:lstStyle/>
                    <a:p>
                      <a:pPr algn="ctr"/>
                      <a:r>
                        <a:rPr kumimoji="1" lang="ja-JP" altLang="en-US" sz="1000"/>
                        <a:t>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000" b="1"/>
                        <a:t>停留所付近</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r>
                        <a:rPr kumimoji="1" lang="ja-JP" altLang="en-US" sz="1000"/>
                        <a:t>歩道有</a:t>
                      </a:r>
                      <a:r>
                        <a:rPr kumimoji="1" lang="en-US" altLang="ja-JP" sz="1000" dirty="0"/>
                        <a:t>(</a:t>
                      </a:r>
                      <a:r>
                        <a:rPr kumimoji="1" lang="ja-JP" altLang="en-US" sz="1000"/>
                        <a:t>ガードレールなし</a:t>
                      </a:r>
                      <a:r>
                        <a:rPr kumimoji="1" lang="en-US" altLang="ja-JP" sz="1000" dirty="0"/>
                        <a:t>)</a:t>
                      </a:r>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a:t>停留所</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74921136"/>
                  </a:ext>
                </a:extLst>
              </a:tr>
              <a:tr h="370840">
                <a:tc>
                  <a:txBody>
                    <a:bodyPr/>
                    <a:lstStyle/>
                    <a:p>
                      <a:pPr algn="ctr"/>
                      <a:r>
                        <a:rPr kumimoji="1" lang="ja-JP" altLang="en-US" sz="1000"/>
                        <a:t>⑦</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r>
                        <a:rPr kumimoji="1" lang="ja-JP" altLang="en-US" sz="1000"/>
                        <a:t>横断帯</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r>
                        <a:rPr kumimoji="1" lang="ja-JP" altLang="en-US" sz="1000"/>
                        <a:t>信号あり</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a:t>付近</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88678987"/>
                  </a:ext>
                </a:extLst>
              </a:tr>
              <a:tr h="370840">
                <a:tc>
                  <a:txBody>
                    <a:bodyPr/>
                    <a:lstStyle/>
                    <a:p>
                      <a:pPr algn="ctr"/>
                      <a:r>
                        <a:rPr kumimoji="1" lang="ja-JP" altLang="en-US" sz="1000"/>
                        <a:t>⑧</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000"/>
                        <a:t>・・・</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89941141"/>
                  </a:ext>
                </a:extLst>
              </a:tr>
              <a:tr h="370840">
                <a:tc>
                  <a:txBody>
                    <a:bodyPr/>
                    <a:lstStyle/>
                    <a:p>
                      <a:pPr algn="ctr"/>
                      <a:r>
                        <a:rPr kumimoji="1" lang="ja-JP" altLang="en-US" sz="1000"/>
                        <a:t>⑨</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000"/>
                        <a:t>・・・</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773257191"/>
                  </a:ext>
                </a:extLst>
              </a:tr>
              <a:tr h="370840">
                <a:tc>
                  <a:txBody>
                    <a:bodyPr/>
                    <a:lstStyle/>
                    <a:p>
                      <a:pPr algn="ctr"/>
                      <a:r>
                        <a:rPr kumimoji="1" lang="ja-JP" altLang="en-US" sz="1000"/>
                        <a:t>⑩</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000"/>
                        <a:t>・・・</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190126021"/>
                  </a:ext>
                </a:extLst>
              </a:tr>
              <a:tr h="370840">
                <a:tc>
                  <a:txBody>
                    <a:bodyPr/>
                    <a:lstStyle/>
                    <a:p>
                      <a:pPr algn="ctr"/>
                      <a:r>
                        <a:rPr kumimoji="1" lang="ja-JP" altLang="en-US" sz="1000"/>
                        <a:t>⑥</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vMerge="1">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000"/>
                        <a:t>・・・</a:t>
                      </a:r>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endParaRPr kumimoji="1" lang="ja-JP" altLang="en-US" sz="100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tc>
                  <a:txBody>
                    <a:bodyPr/>
                    <a:lstStyle/>
                    <a:p>
                      <a:endParaRPr kumimoji="1" lang="ja-JP" altLang="en-US" sz="1000" dirty="0"/>
                    </a:p>
                  </a:txBody>
                  <a:tcPr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728321997"/>
                  </a:ext>
                </a:extLst>
              </a:tr>
            </a:tbl>
          </a:graphicData>
        </a:graphic>
      </p:graphicFrame>
      <p:sp>
        <p:nvSpPr>
          <p:cNvPr id="5" name="正方形/長方形 4">
            <a:extLst>
              <a:ext uri="{FF2B5EF4-FFF2-40B4-BE49-F238E27FC236}">
                <a16:creationId xmlns:a16="http://schemas.microsoft.com/office/drawing/2014/main" id="{B142E9C6-0CEB-40F6-E025-DD9A88B10E6C}"/>
              </a:ext>
            </a:extLst>
          </p:cNvPr>
          <p:cNvSpPr/>
          <p:nvPr/>
        </p:nvSpPr>
        <p:spPr bwMode="gray">
          <a:xfrm>
            <a:off x="420972" y="4952568"/>
            <a:ext cx="936000" cy="1358629"/>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その他</a:t>
            </a:r>
          </a:p>
        </p:txBody>
      </p:sp>
      <p:sp>
        <p:nvSpPr>
          <p:cNvPr id="23" name="正方形/長方形 22">
            <a:extLst>
              <a:ext uri="{FF2B5EF4-FFF2-40B4-BE49-F238E27FC236}">
                <a16:creationId xmlns:a16="http://schemas.microsoft.com/office/drawing/2014/main" id="{AC6C53F6-4988-A86C-84EF-E11E0C97B4F8}"/>
              </a:ext>
            </a:extLst>
          </p:cNvPr>
          <p:cNvSpPr/>
          <p:nvPr/>
        </p:nvSpPr>
        <p:spPr bwMode="gray">
          <a:xfrm>
            <a:off x="420972" y="2972199"/>
            <a:ext cx="936000" cy="1874102"/>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自動運転車に起因する</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リスク</a:t>
            </a:r>
          </a:p>
        </p:txBody>
      </p:sp>
      <p:sp>
        <p:nvSpPr>
          <p:cNvPr id="20" name="正方形/長方形 19">
            <a:extLst>
              <a:ext uri="{FF2B5EF4-FFF2-40B4-BE49-F238E27FC236}">
                <a16:creationId xmlns:a16="http://schemas.microsoft.com/office/drawing/2014/main" id="{6EDE1F04-C466-8293-7BE6-E57CB818F2A0}"/>
              </a:ext>
            </a:extLst>
          </p:cNvPr>
          <p:cNvSpPr/>
          <p:nvPr/>
        </p:nvSpPr>
        <p:spPr bwMode="gray">
          <a:xfrm>
            <a:off x="1352496" y="2972199"/>
            <a:ext cx="3420000" cy="187410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400" b="1">
                <a:solidFill>
                  <a:prstClr val="black"/>
                </a:solidFill>
                <a:latin typeface="+mn-lt"/>
                <a:cs typeface="+mn-cs"/>
              </a:rPr>
              <a:t>自動運転技術から予測されるリスク</a:t>
            </a:r>
            <a:endParaRPr kumimoji="1" lang="en-US" altLang="ja-JP" sz="1400" b="1"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a:solidFill>
                  <a:prstClr val="black"/>
                </a:solidFill>
                <a:latin typeface="+mn-lt"/>
                <a:cs typeface="+mn-cs"/>
              </a:rPr>
              <a:t>社内にて実施</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zh-TW" altLang="en-US" sz="1100">
                <a:solidFill>
                  <a:prstClr val="black"/>
                </a:solidFill>
                <a:latin typeface="+mn-lt"/>
                <a:cs typeface="+mn-cs"/>
              </a:rPr>
              <a:t>自動運行装置</a:t>
            </a:r>
            <a:r>
              <a:rPr kumimoji="1" lang="ja-JP" altLang="en-US" sz="1100">
                <a:solidFill>
                  <a:prstClr val="black"/>
                </a:solidFill>
                <a:latin typeface="+mn-lt"/>
                <a:cs typeface="+mn-cs"/>
              </a:rPr>
              <a:t>のアルゴリズムチャートに基づいて構造的に想定されるリスクを抽出</a:t>
            </a:r>
            <a:endParaRPr kumimoji="1" lang="en-US" altLang="ja-JP" sz="1100" dirty="0">
              <a:solidFill>
                <a:prstClr val="black"/>
              </a:solidFill>
              <a:latin typeface="+mn-lt"/>
              <a:cs typeface="+mn-cs"/>
            </a:endParaRPr>
          </a:p>
        </p:txBody>
      </p:sp>
      <p:sp>
        <p:nvSpPr>
          <p:cNvPr id="24" name="正方形/長方形 23">
            <a:extLst>
              <a:ext uri="{FF2B5EF4-FFF2-40B4-BE49-F238E27FC236}">
                <a16:creationId xmlns:a16="http://schemas.microsoft.com/office/drawing/2014/main" id="{9149A161-0E5E-4929-C825-7D15A977974A}"/>
              </a:ext>
            </a:extLst>
          </p:cNvPr>
          <p:cNvSpPr/>
          <p:nvPr/>
        </p:nvSpPr>
        <p:spPr bwMode="gray">
          <a:xfrm>
            <a:off x="1352496" y="4952568"/>
            <a:ext cx="3420000" cy="1358629"/>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400" b="1">
                <a:solidFill>
                  <a:prstClr val="black"/>
                </a:solidFill>
                <a:latin typeface="+mn-lt"/>
                <a:cs typeface="+mn-cs"/>
              </a:rPr>
              <a:t>これまでの実証における介入事例や</a:t>
            </a:r>
            <a:br>
              <a:rPr kumimoji="1" lang="en-US" altLang="ja-JP" sz="1400" b="1" dirty="0">
                <a:solidFill>
                  <a:prstClr val="black"/>
                </a:solidFill>
                <a:latin typeface="+mn-lt"/>
                <a:cs typeface="+mn-cs"/>
              </a:rPr>
            </a:br>
            <a:r>
              <a:rPr kumimoji="1" lang="ja-JP" altLang="en-US" sz="1400" b="1">
                <a:solidFill>
                  <a:prstClr val="black"/>
                </a:solidFill>
                <a:latin typeface="+mn-lt"/>
                <a:cs typeface="+mn-cs"/>
              </a:rPr>
              <a:t>ヒヤリハット等に基づくリスク</a:t>
            </a:r>
            <a:endParaRPr kumimoji="1" lang="en-US" altLang="ja-JP" sz="1400" b="1"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a:solidFill>
                  <a:prstClr val="black"/>
                </a:solidFill>
                <a:latin typeface="+mn-lt"/>
                <a:cs typeface="+mn-cs"/>
              </a:rPr>
              <a:t>社内にて実施</a:t>
            </a:r>
          </a:p>
        </p:txBody>
      </p:sp>
    </p:spTree>
    <p:extLst>
      <p:ext uri="{BB962C8B-B14F-4D97-AF65-F5344CB8AC3E}">
        <p14:creationId xmlns:p14="http://schemas.microsoft.com/office/powerpoint/2010/main" val="20531069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73153830-854D-8EDE-85B2-117B89D62262}"/>
              </a:ext>
            </a:extLst>
          </p:cNvPr>
          <p:cNvSpPr/>
          <p:nvPr/>
        </p:nvSpPr>
        <p:spPr bwMode="gray">
          <a:xfrm>
            <a:off x="1352495" y="3284724"/>
            <a:ext cx="8137580" cy="3024001"/>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400" b="1" dirty="0">
              <a:solidFill>
                <a:prstClr val="black"/>
              </a:solidFill>
              <a:latin typeface="+mn-lt"/>
              <a:cs typeface="+mn-cs"/>
            </a:endParaRPr>
          </a:p>
        </p:txBody>
      </p:sp>
      <p:sp>
        <p:nvSpPr>
          <p:cNvPr id="13" name="正方形/長方形 12">
            <a:extLst>
              <a:ext uri="{FF2B5EF4-FFF2-40B4-BE49-F238E27FC236}">
                <a16:creationId xmlns:a16="http://schemas.microsoft.com/office/drawing/2014/main" id="{FFF6CC99-F9AC-3FE1-4BB7-C189924C710A}"/>
              </a:ext>
            </a:extLst>
          </p:cNvPr>
          <p:cNvSpPr/>
          <p:nvPr/>
        </p:nvSpPr>
        <p:spPr bwMode="gray">
          <a:xfrm>
            <a:off x="1352495" y="1015848"/>
            <a:ext cx="8137580" cy="2160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400" b="1">
                <a:solidFill>
                  <a:prstClr val="black"/>
                </a:solidFill>
                <a:latin typeface="+mn-lt"/>
                <a:cs typeface="+mn-cs"/>
              </a:rPr>
              <a:t>①交差点（信号有・横断歩道有）</a:t>
            </a:r>
            <a:endParaRPr kumimoji="1" lang="en-US" altLang="ja-JP" sz="1400" b="1" dirty="0">
              <a:solidFill>
                <a:prstClr val="black"/>
              </a:solidFill>
              <a:latin typeface="+mn-lt"/>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51</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4-(2).</a:t>
            </a:r>
            <a:r>
              <a:rPr lang="ja-JP" altLang="en-US">
                <a:latin typeface="+mn-ea"/>
              </a:rPr>
              <a:t> </a:t>
            </a:r>
            <a:r>
              <a:rPr lang="en-US" altLang="ja-JP" dirty="0">
                <a:latin typeface="+mn-ea"/>
              </a:rPr>
              <a:t>ODD</a:t>
            </a:r>
            <a:r>
              <a:rPr lang="ja-JP" altLang="en-US">
                <a:latin typeface="+mn-ea"/>
              </a:rPr>
              <a:t>内のリスクシナリオ</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D9D9D9"/>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a:t>
            </a:r>
            <a:r>
              <a:rPr kumimoji="1" lang="ja-JP" altLang="en-US" sz="1100">
                <a:solidFill>
                  <a:schemeClr val="bg1">
                    <a:lumMod val="50000"/>
                  </a:schemeClr>
                </a:solidFill>
                <a:latin typeface="+mn-lt"/>
                <a:cs typeface="+mn-cs"/>
              </a:rPr>
              <a:t>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リスクシナリオ・</a:t>
            </a:r>
            <a:endParaRPr kumimoji="1" lang="en-US" altLang="ja-JP" sz="11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対応・試験方法</a:t>
            </a:r>
          </a:p>
        </p:txBody>
      </p:sp>
      <p:sp>
        <p:nvSpPr>
          <p:cNvPr id="7" name="正方形/長方形 6">
            <a:extLst>
              <a:ext uri="{FF2B5EF4-FFF2-40B4-BE49-F238E27FC236}">
                <a16:creationId xmlns:a16="http://schemas.microsoft.com/office/drawing/2014/main" id="{DAE3F06E-58DE-1D06-6726-57F2F1C38C59}"/>
              </a:ext>
            </a:extLst>
          </p:cNvPr>
          <p:cNvSpPr/>
          <p:nvPr/>
        </p:nvSpPr>
        <p:spPr bwMode="gray">
          <a:xfrm>
            <a:off x="416495" y="1016000"/>
            <a:ext cx="936000" cy="2160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ユースケース</a:t>
            </a:r>
          </a:p>
        </p:txBody>
      </p:sp>
      <p:sp>
        <p:nvSpPr>
          <p:cNvPr id="14" name="テキスト ボックス 13">
            <a:extLst>
              <a:ext uri="{FF2B5EF4-FFF2-40B4-BE49-F238E27FC236}">
                <a16:creationId xmlns:a16="http://schemas.microsoft.com/office/drawing/2014/main" id="{3854880D-8463-99BF-4C85-438168C142D2}"/>
              </a:ext>
            </a:extLst>
          </p:cNvPr>
          <p:cNvSpPr txBox="1"/>
          <p:nvPr/>
        </p:nvSpPr>
        <p:spPr bwMode="gray">
          <a:xfrm>
            <a:off x="2028555" y="1357769"/>
            <a:ext cx="1077218" cy="184666"/>
          </a:xfrm>
          <a:prstGeom prst="rect">
            <a:avLst/>
          </a:prstGeom>
          <a:noFill/>
        </p:spPr>
        <p:txBody>
          <a:bodyPr wrap="none" lIns="0" tIns="0" rIns="0" bIns="0" rtlCol="0">
            <a:spAutoFit/>
          </a:bodyPr>
          <a:lstStyle/>
          <a:p>
            <a:pPr marR="0" algn="l" defTabSz="990564" rtl="0" eaLnBrk="1" fontAlgn="auto" latinLnBrk="0" hangingPunct="1">
              <a:lnSpc>
                <a:spcPct val="100000"/>
              </a:lnSpc>
              <a:spcBef>
                <a:spcPts val="0"/>
              </a:spcBef>
              <a:spcAft>
                <a:spcPts val="0"/>
              </a:spcAft>
              <a:buClrTx/>
              <a:buSzPct val="100000"/>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歩車分離式信号</a:t>
            </a:r>
          </a:p>
        </p:txBody>
      </p:sp>
      <p:graphicFrame>
        <p:nvGraphicFramePr>
          <p:cNvPr id="15" name="表 8">
            <a:extLst>
              <a:ext uri="{FF2B5EF4-FFF2-40B4-BE49-F238E27FC236}">
                <a16:creationId xmlns:a16="http://schemas.microsoft.com/office/drawing/2014/main" id="{0621D814-2C0B-D3FE-FEE8-7D484A30D7BF}"/>
              </a:ext>
            </a:extLst>
          </p:cNvPr>
          <p:cNvGraphicFramePr>
            <a:graphicFrameLocks noGrp="1"/>
          </p:cNvGraphicFramePr>
          <p:nvPr>
            <p:extLst>
              <p:ext uri="{D42A27DB-BD31-4B8C-83A1-F6EECF244321}">
                <p14:modId xmlns:p14="http://schemas.microsoft.com/office/powerpoint/2010/main" val="4231497055"/>
              </p:ext>
            </p:extLst>
          </p:nvPr>
        </p:nvGraphicFramePr>
        <p:xfrm>
          <a:off x="1389285" y="3377575"/>
          <a:ext cx="8064000" cy="2892186"/>
        </p:xfrm>
        <a:graphic>
          <a:graphicData uri="http://schemas.openxmlformats.org/drawingml/2006/table">
            <a:tbl>
              <a:tblPr firstRow="1" bandRow="1">
                <a:tableStyleId>{2D5ABB26-0587-4C30-8999-92F81FD0307C}</a:tableStyleId>
              </a:tblPr>
              <a:tblGrid>
                <a:gridCol w="576000">
                  <a:extLst>
                    <a:ext uri="{9D8B030D-6E8A-4147-A177-3AD203B41FA5}">
                      <a16:colId xmlns:a16="http://schemas.microsoft.com/office/drawing/2014/main" val="3800380525"/>
                    </a:ext>
                  </a:extLst>
                </a:gridCol>
                <a:gridCol w="576000">
                  <a:extLst>
                    <a:ext uri="{9D8B030D-6E8A-4147-A177-3AD203B41FA5}">
                      <a16:colId xmlns:a16="http://schemas.microsoft.com/office/drawing/2014/main" val="3121066054"/>
                    </a:ext>
                  </a:extLst>
                </a:gridCol>
                <a:gridCol w="1296000">
                  <a:extLst>
                    <a:ext uri="{9D8B030D-6E8A-4147-A177-3AD203B41FA5}">
                      <a16:colId xmlns:a16="http://schemas.microsoft.com/office/drawing/2014/main" val="644115326"/>
                    </a:ext>
                  </a:extLst>
                </a:gridCol>
                <a:gridCol w="1872000">
                  <a:extLst>
                    <a:ext uri="{9D8B030D-6E8A-4147-A177-3AD203B41FA5}">
                      <a16:colId xmlns:a16="http://schemas.microsoft.com/office/drawing/2014/main" val="2532337741"/>
                    </a:ext>
                  </a:extLst>
                </a:gridCol>
                <a:gridCol w="1872000">
                  <a:extLst>
                    <a:ext uri="{9D8B030D-6E8A-4147-A177-3AD203B41FA5}">
                      <a16:colId xmlns:a16="http://schemas.microsoft.com/office/drawing/2014/main" val="3964215670"/>
                    </a:ext>
                  </a:extLst>
                </a:gridCol>
                <a:gridCol w="1872000">
                  <a:extLst>
                    <a:ext uri="{9D8B030D-6E8A-4147-A177-3AD203B41FA5}">
                      <a16:colId xmlns:a16="http://schemas.microsoft.com/office/drawing/2014/main" val="3072510650"/>
                    </a:ext>
                  </a:extLst>
                </a:gridCol>
              </a:tblGrid>
              <a:tr h="312906">
                <a:tc gridSpan="3">
                  <a:txBody>
                    <a:bodyPr/>
                    <a:lstStyle/>
                    <a:p>
                      <a:pPr algn="ctr"/>
                      <a:r>
                        <a:rPr kumimoji="1" lang="ja-JP" altLang="en-US" sz="1200" b="1">
                          <a:solidFill>
                            <a:schemeClr val="bg1"/>
                          </a:solidFill>
                        </a:rPr>
                        <a:t>シナリオ</a:t>
                      </a: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200" b="1">
                          <a:solidFill>
                            <a:schemeClr val="bg1"/>
                          </a:solidFill>
                        </a:rPr>
                        <a:t>制御・対応</a:t>
                      </a:r>
                    </a:p>
                  </a:txBody>
                  <a:tcPr marL="72000" marR="72000" marT="72000" marB="7200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対応の根拠</a:t>
                      </a:r>
                    </a:p>
                  </a:txBody>
                  <a:tcPr marL="72000" marR="72000" marT="72000" marB="720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試験方法</a:t>
                      </a:r>
                    </a:p>
                  </a:txBody>
                  <a:tcPr marL="72000" marR="72000" marT="72000" marB="72000">
                    <a:lnL w="12700" cap="flat" cmpd="sng" algn="ctr">
                      <a:solidFill>
                        <a:schemeClr val="bg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867270">
                <a:tc>
                  <a:txBody>
                    <a:bodyPr/>
                    <a:lstStyle/>
                    <a:p>
                      <a:pPr algn="ctr"/>
                      <a:r>
                        <a:rPr kumimoji="1" lang="ja-JP" altLang="en-US" sz="1100" b="0" dirty="0">
                          <a:solidFill>
                            <a:schemeClr val="tx1"/>
                          </a:solidFill>
                          <a:latin typeface="+mn-ea"/>
                          <a:ea typeface="+mn-ea"/>
                        </a:rPr>
                        <a:t>横断</a:t>
                      </a:r>
                      <a:endParaRPr kumimoji="1" lang="en-US" altLang="ja-JP" sz="1100" b="0" dirty="0">
                        <a:solidFill>
                          <a:schemeClr val="tx1"/>
                        </a:solidFill>
                        <a:latin typeface="+mn-ea"/>
                        <a:ea typeface="+mn-ea"/>
                      </a:endParaRPr>
                    </a:p>
                    <a:p>
                      <a:pPr algn="ctr"/>
                      <a:r>
                        <a:rPr kumimoji="1" lang="ja-JP" altLang="en-US" sz="1100" b="0" dirty="0">
                          <a:solidFill>
                            <a:schemeClr val="tx1"/>
                          </a:solidFill>
                          <a:latin typeface="+mn-ea"/>
                          <a:ea typeface="+mn-ea"/>
                        </a:rPr>
                        <a:t>歩道</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側方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横断者</a:t>
                      </a:r>
                      <a:endParaRPr kumimoji="1" lang="en-US" altLang="ja-JP" sz="1100" b="0" dirty="0">
                        <a:solidFill>
                          <a:schemeClr val="tx1"/>
                        </a:solidFill>
                        <a:latin typeface="+mn-ea"/>
                        <a:ea typeface="+mn-ea"/>
                      </a:endParaRPr>
                    </a:p>
                    <a:p>
                      <a:pPr marL="171450" indent="-171450">
                        <a:buFont typeface="Wingdings" panose="05000000000000000000" pitchFamily="2" charset="2"/>
                        <a:buChar char="n"/>
                      </a:pPr>
                      <a:r>
                        <a:rPr kumimoji="1" lang="ja-JP" altLang="en-US" sz="1100" b="0">
                          <a:solidFill>
                            <a:schemeClr val="tx1"/>
                          </a:solidFill>
                          <a:latin typeface="+mn-ea"/>
                          <a:ea typeface="+mn-ea"/>
                        </a:rPr>
                        <a:t>横断が想定される歩行者</a:t>
                      </a:r>
                      <a:endParaRPr kumimoji="1" lang="en-US" altLang="ja-JP" sz="1100" b="0" dirty="0">
                        <a:solidFill>
                          <a:schemeClr val="tx1"/>
                        </a:solidFill>
                        <a:latin typeface="+mn-ea"/>
                        <a:ea typeface="+mn-ea"/>
                      </a:endParaRPr>
                    </a:p>
                    <a:p>
                      <a:pPr marL="171450" indent="-171450">
                        <a:buFont typeface="Wingdings" panose="05000000000000000000" pitchFamily="2" charset="2"/>
                        <a:buChar char="n"/>
                      </a:pPr>
                      <a:r>
                        <a:rPr kumimoji="1" lang="ja-JP" altLang="en-US" sz="1100" b="0">
                          <a:solidFill>
                            <a:schemeClr val="tx1"/>
                          </a:solidFill>
                          <a:latin typeface="+mn-ea"/>
                          <a:ea typeface="+mn-ea"/>
                        </a:rPr>
                        <a:t>自転車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dirty="0">
                          <a:solidFill>
                            <a:schemeClr val="tx1"/>
                          </a:solidFill>
                          <a:latin typeface="+mn-ea"/>
                          <a:ea typeface="+mn-ea"/>
                        </a:rPr>
                        <a:t>車両に搭載された障害物検知装置において人を検知し、安全な位置で車両を停止させる。尚、停止後</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秒以内に当該者が移動しない際は運転者に通知</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歩行者：</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、自転車：</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に対し、自動運転バスが最高</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で走行し、減速停車できること</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長さ</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幅</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高さ</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の障害物を走行路に設置し、障害物手前</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ｍ手前で検知、し</a:t>
                      </a:r>
                      <a:r>
                        <a:rPr kumimoji="1" lang="en-US" altLang="ja-JP" sz="1100" b="0" dirty="0">
                          <a:solidFill>
                            <a:schemeClr val="tx1"/>
                          </a:solidFill>
                          <a:latin typeface="+mn-ea"/>
                          <a:ea typeface="+mn-ea"/>
                        </a:rPr>
                        <a:t>×××G</a:t>
                      </a:r>
                      <a:r>
                        <a:rPr kumimoji="1" lang="ja-JP" altLang="en-US" sz="1100" b="0" dirty="0">
                          <a:solidFill>
                            <a:schemeClr val="tx1"/>
                          </a:solidFill>
                          <a:latin typeface="+mn-ea"/>
                          <a:ea typeface="+mn-ea"/>
                        </a:rPr>
                        <a:t>で減速、</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ｍ手前で停止することを検証</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312906">
                <a:tc rowSpan="3">
                  <a:txBody>
                    <a:bodyPr/>
                    <a:lstStyle/>
                    <a:p>
                      <a:pPr algn="ctr"/>
                      <a:r>
                        <a:rPr kumimoji="1" lang="ja-JP" altLang="en-US" sz="1100" b="0">
                          <a:solidFill>
                            <a:schemeClr val="tx1"/>
                          </a:solidFill>
                          <a:latin typeface="+mn-ea"/>
                          <a:ea typeface="+mn-ea"/>
                        </a:rPr>
                        <a:t>右折</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前方</a:t>
                      </a:r>
                      <a:endParaRPr kumimoji="1" lang="en-US" altLang="ja-JP" sz="1100" b="0" dirty="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対向車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85725" indent="-85725">
                        <a:buFont typeface="Arial" panose="020B0604020202020204" pitchFamily="34" charset="0"/>
                        <a:buChar char="•"/>
                      </a:pPr>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527618382"/>
                  </a:ext>
                </a:extLst>
              </a:tr>
              <a:tr h="283729">
                <a:tc vMerge="1">
                  <a:txBody>
                    <a:bodyPr/>
                    <a:lstStyle/>
                    <a:p>
                      <a:endParaRPr kumimoji="1" lang="ja-JP" altLang="en-US"/>
                    </a:p>
                  </a:txBody>
                  <a:tcPr/>
                </a:tc>
                <a:tc rowSpan="2">
                  <a:txBody>
                    <a:bodyPr/>
                    <a:lstStyle/>
                    <a:p>
                      <a:pPr algn="ctr"/>
                      <a:r>
                        <a:rPr kumimoji="1" lang="ja-JP" altLang="en-US" sz="1100" b="0">
                          <a:solidFill>
                            <a:schemeClr val="tx1"/>
                          </a:solidFill>
                          <a:latin typeface="+mn-ea"/>
                          <a:ea typeface="+mn-ea"/>
                        </a:rPr>
                        <a:t>側方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右方向直進車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2235796901"/>
                  </a:ext>
                </a:extLst>
              </a:tr>
              <a:tr h="283729">
                <a:tc vMerge="1">
                  <a:txBody>
                    <a:bodyPr/>
                    <a:lstStyle/>
                    <a:p>
                      <a:endParaRPr kumimoji="1" lang="ja-JP" altLang="en-US"/>
                    </a:p>
                  </a:txBody>
                  <a:tcPr/>
                </a:tc>
                <a:tc vMerge="1">
                  <a:txBody>
                    <a:bodyPr/>
                    <a:lstStyle/>
                    <a:p>
                      <a:endParaRPr kumimoji="1" lang="ja-JP" altLang="en-US" sz="1200" b="0">
                        <a:solidFill>
                          <a:schemeClr val="tx1"/>
                        </a:solidFill>
                        <a:latin typeface="+mn-ea"/>
                        <a:ea typeface="+mn-ea"/>
                      </a:endParaRPr>
                    </a:p>
                  </a:txBody>
                  <a:tcPr marL="72000" marR="72000" marT="72000" marB="72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左方向直進車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154166020"/>
                  </a:ext>
                </a:extLst>
              </a:tr>
              <a:tr h="283729">
                <a:tc rowSpan="2">
                  <a:txBody>
                    <a:bodyPr/>
                    <a:lstStyle/>
                    <a:p>
                      <a:pPr algn="ctr"/>
                      <a:r>
                        <a:rPr kumimoji="1" lang="ja-JP" altLang="en-US" sz="1100" b="0">
                          <a:solidFill>
                            <a:schemeClr val="tx1"/>
                          </a:solidFill>
                          <a:latin typeface="+mn-ea"/>
                          <a:ea typeface="+mn-ea"/>
                        </a:rPr>
                        <a:t>その他</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gridSpan="2">
                  <a:txBody>
                    <a:bodyPr/>
                    <a:lstStyle/>
                    <a:p>
                      <a:pPr marL="273050" indent="-185738" algn="l">
                        <a:buFont typeface="Wingdings" panose="05000000000000000000" pitchFamily="2" charset="2"/>
                        <a:buChar char="n"/>
                      </a:pPr>
                      <a:r>
                        <a:rPr kumimoji="1" lang="ja-JP" altLang="en-US" sz="1100" b="0">
                          <a:solidFill>
                            <a:schemeClr val="tx1"/>
                          </a:solidFill>
                          <a:latin typeface="+mn-ea"/>
                          <a:ea typeface="+mn-ea"/>
                        </a:rPr>
                        <a:t>雨天時の制動距離の増加</a:t>
                      </a:r>
                    </a:p>
                  </a:txBody>
                  <a:tcPr marL="0" marR="0" marT="0" marB="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hMerge="1">
                  <a:txBody>
                    <a:bodyPr/>
                    <a:lstStyle/>
                    <a:p>
                      <a:pPr marL="171450" indent="-171450">
                        <a:buFont typeface="Wingdings" panose="05000000000000000000" pitchFamily="2" charset="2"/>
                        <a:buChar char="n"/>
                      </a:pPr>
                      <a:endParaRPr kumimoji="1" lang="ja-JP" altLang="en-US" sz="10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481345241"/>
                  </a:ext>
                </a:extLst>
              </a:tr>
              <a:tr h="283729">
                <a:tc vMerge="1">
                  <a:txBody>
                    <a:bodyPr/>
                    <a:lstStyle/>
                    <a:p>
                      <a:pPr algn="ctr"/>
                      <a:r>
                        <a:rPr kumimoji="1" lang="ja-JP" altLang="en-US" sz="1200" b="0">
                          <a:solidFill>
                            <a:schemeClr val="tx1"/>
                          </a:solidFill>
                          <a:latin typeface="+mn-ea"/>
                          <a:ea typeface="+mn-ea"/>
                        </a:rPr>
                        <a:t>自己位置</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gridSpan="2">
                  <a:txBody>
                    <a:bodyPr/>
                    <a:lstStyle/>
                    <a:p>
                      <a:pPr marL="273050" indent="-185738" algn="l">
                        <a:buFont typeface="Wingdings" panose="05000000000000000000" pitchFamily="2" charset="2"/>
                        <a:buChar char="n"/>
                      </a:pPr>
                      <a:r>
                        <a:rPr kumimoji="1" lang="ja-JP" altLang="en-US" sz="1100" b="0">
                          <a:solidFill>
                            <a:schemeClr val="tx1"/>
                          </a:solidFill>
                          <a:latin typeface="+mn-ea"/>
                          <a:ea typeface="+mn-ea"/>
                        </a:rPr>
                        <a:t>自己位置推定誤差による影響</a:t>
                      </a:r>
                    </a:p>
                  </a:txBody>
                  <a:tcPr marL="0" marR="0" marT="0" marB="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hMerge="1">
                  <a:txBody>
                    <a:bodyPr/>
                    <a:lstStyle/>
                    <a:p>
                      <a:pPr marL="171450" indent="-171450">
                        <a:buFont typeface="Wingdings" panose="05000000000000000000" pitchFamily="2" charset="2"/>
                        <a:buChar char="n"/>
                      </a:pPr>
                      <a:endParaRPr kumimoji="1" lang="ja-JP" altLang="en-US" sz="10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013714719"/>
                  </a:ext>
                </a:extLst>
              </a:tr>
            </a:tbl>
          </a:graphicData>
        </a:graphic>
      </p:graphicFrame>
      <p:sp>
        <p:nvSpPr>
          <p:cNvPr id="18" name="正方形/長方形 17">
            <a:extLst>
              <a:ext uri="{FF2B5EF4-FFF2-40B4-BE49-F238E27FC236}">
                <a16:creationId xmlns:a16="http://schemas.microsoft.com/office/drawing/2014/main" id="{FD180240-C49A-864C-0AAC-80CCB9BC479F}"/>
              </a:ext>
            </a:extLst>
          </p:cNvPr>
          <p:cNvSpPr/>
          <p:nvPr/>
        </p:nvSpPr>
        <p:spPr bwMode="gray">
          <a:xfrm>
            <a:off x="416495" y="3284724"/>
            <a:ext cx="936000" cy="3024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リスク</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シナリオ</a:t>
            </a:r>
          </a:p>
        </p:txBody>
      </p:sp>
      <p:sp>
        <p:nvSpPr>
          <p:cNvPr id="4" name="正方形/長方形 3">
            <a:extLst>
              <a:ext uri="{FF2B5EF4-FFF2-40B4-BE49-F238E27FC236}">
                <a16:creationId xmlns:a16="http://schemas.microsoft.com/office/drawing/2014/main" id="{74C14790-9597-E432-D16D-376E36C8F203}"/>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graphicFrame>
        <p:nvGraphicFramePr>
          <p:cNvPr id="24" name="表 8">
            <a:extLst>
              <a:ext uri="{FF2B5EF4-FFF2-40B4-BE49-F238E27FC236}">
                <a16:creationId xmlns:a16="http://schemas.microsoft.com/office/drawing/2014/main" id="{DDB5AC6D-E606-56A0-1044-00999887E2D9}"/>
              </a:ext>
            </a:extLst>
          </p:cNvPr>
          <p:cNvGraphicFramePr>
            <a:graphicFrameLocks noGrp="1"/>
          </p:cNvGraphicFramePr>
          <p:nvPr>
            <p:extLst>
              <p:ext uri="{D42A27DB-BD31-4B8C-83A1-F6EECF244321}">
                <p14:modId xmlns:p14="http://schemas.microsoft.com/office/powerpoint/2010/main" val="2712140694"/>
              </p:ext>
            </p:extLst>
          </p:nvPr>
        </p:nvGraphicFramePr>
        <p:xfrm>
          <a:off x="5997507" y="1129373"/>
          <a:ext cx="3438060" cy="1624320"/>
        </p:xfrm>
        <a:graphic>
          <a:graphicData uri="http://schemas.openxmlformats.org/drawingml/2006/table">
            <a:tbl>
              <a:tblPr firstRow="1" bandRow="1">
                <a:tableStyleId>{2D5ABB26-0587-4C30-8999-92F81FD0307C}</a:tableStyleId>
              </a:tblPr>
              <a:tblGrid>
                <a:gridCol w="859515">
                  <a:extLst>
                    <a:ext uri="{9D8B030D-6E8A-4147-A177-3AD203B41FA5}">
                      <a16:colId xmlns:a16="http://schemas.microsoft.com/office/drawing/2014/main" val="3800380525"/>
                    </a:ext>
                  </a:extLst>
                </a:gridCol>
                <a:gridCol w="859515">
                  <a:extLst>
                    <a:ext uri="{9D8B030D-6E8A-4147-A177-3AD203B41FA5}">
                      <a16:colId xmlns:a16="http://schemas.microsoft.com/office/drawing/2014/main" val="2532337741"/>
                    </a:ext>
                  </a:extLst>
                </a:gridCol>
                <a:gridCol w="859515">
                  <a:extLst>
                    <a:ext uri="{9D8B030D-6E8A-4147-A177-3AD203B41FA5}">
                      <a16:colId xmlns:a16="http://schemas.microsoft.com/office/drawing/2014/main" val="80920902"/>
                    </a:ext>
                  </a:extLst>
                </a:gridCol>
                <a:gridCol w="859515">
                  <a:extLst>
                    <a:ext uri="{9D8B030D-6E8A-4147-A177-3AD203B41FA5}">
                      <a16:colId xmlns:a16="http://schemas.microsoft.com/office/drawing/2014/main" val="2801751068"/>
                    </a:ext>
                  </a:extLst>
                </a:gridCol>
              </a:tblGrid>
              <a:tr h="270000">
                <a:tc gridSpan="4">
                  <a:txBody>
                    <a:bodyPr/>
                    <a:lstStyle/>
                    <a:p>
                      <a:pPr algn="ctr"/>
                      <a:r>
                        <a:rPr kumimoji="1" lang="ja-JP" altLang="en-US" sz="1200" b="1">
                          <a:solidFill>
                            <a:schemeClr val="bg1"/>
                          </a:solidFill>
                        </a:rPr>
                        <a:t>前提条件</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hMerge="1">
                  <a:txBody>
                    <a:bodyPr/>
                    <a:lstStyle/>
                    <a:p>
                      <a:pPr algn="ctr"/>
                      <a:r>
                        <a:rPr kumimoji="1" lang="ja-JP" altLang="en-US" sz="1200" b="1">
                          <a:solidFill>
                            <a:schemeClr val="bg1"/>
                          </a:solidFill>
                        </a:rPr>
                        <a:t>前提条件</a:t>
                      </a:r>
                    </a:p>
                  </a:txBody>
                  <a:tcPr marL="45720" marR="4572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41286775"/>
                  </a:ext>
                </a:extLst>
              </a:tr>
              <a:tr h="270000">
                <a:tc>
                  <a:txBody>
                    <a:bodyPr/>
                    <a:lstStyle/>
                    <a:p>
                      <a:pPr algn="ctr"/>
                      <a:r>
                        <a:rPr kumimoji="1" lang="ja-JP" altLang="en-US" sz="1100" b="0">
                          <a:solidFill>
                            <a:schemeClr val="tx1"/>
                          </a:solidFill>
                          <a:latin typeface="+mn-ea"/>
                          <a:ea typeface="+mn-ea"/>
                        </a:rPr>
                        <a:t>信号</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車線数</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b="0" dirty="0">
                          <a:solidFill>
                            <a:schemeClr val="tx1"/>
                          </a:solidFill>
                          <a:latin typeface="+mn-ea"/>
                          <a:ea typeface="+mn-ea"/>
                        </a:rPr>
                        <a:t>1</a:t>
                      </a:r>
                      <a:r>
                        <a:rPr kumimoji="1" lang="ja-JP" altLang="en-US" sz="1100" b="0">
                          <a:solidFill>
                            <a:schemeClr val="tx1"/>
                          </a:solidFill>
                          <a:latin typeface="+mn-ea"/>
                          <a:ea typeface="+mn-ea"/>
                        </a:rPr>
                        <a:t>車線</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270000">
                <a:tc>
                  <a:txBody>
                    <a:bodyPr/>
                    <a:lstStyle/>
                    <a:p>
                      <a:pPr algn="ctr"/>
                      <a:r>
                        <a:rPr kumimoji="1" lang="ja-JP" altLang="en-US" sz="1100" b="0">
                          <a:solidFill>
                            <a:schemeClr val="tx1"/>
                          </a:solidFill>
                          <a:latin typeface="+mn-ea"/>
                          <a:ea typeface="+mn-ea"/>
                        </a:rPr>
                        <a:t>矢印式信号</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右折レーン</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7618382"/>
                  </a:ext>
                </a:extLst>
              </a:tr>
              <a:tr h="270000">
                <a:tc>
                  <a:txBody>
                    <a:bodyPr/>
                    <a:lstStyle/>
                    <a:p>
                      <a:pPr algn="ctr"/>
                      <a:r>
                        <a:rPr kumimoji="1" lang="ja-JP" altLang="en-US" sz="1100" b="0">
                          <a:solidFill>
                            <a:schemeClr val="tx1"/>
                          </a:solidFill>
                          <a:latin typeface="+mn-ea"/>
                          <a:ea typeface="+mn-ea"/>
                        </a:rPr>
                        <a:t>横断歩道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法定速度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8402016"/>
                  </a:ext>
                </a:extLst>
              </a:tr>
              <a:tr h="270000">
                <a:tc>
                  <a:txBody>
                    <a:bodyPr/>
                    <a:lstStyle/>
                    <a:p>
                      <a:pPr algn="ctr"/>
                      <a:r>
                        <a:rPr kumimoji="1" lang="ja-JP" altLang="en-US" sz="1100" b="0">
                          <a:solidFill>
                            <a:schemeClr val="tx1"/>
                          </a:solidFill>
                          <a:latin typeface="+mn-ea"/>
                          <a:ea typeface="+mn-ea"/>
                        </a:rPr>
                        <a:t>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運行速度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2823564"/>
                  </a:ext>
                </a:extLst>
              </a:tr>
              <a:tr h="270000">
                <a:tc>
                  <a:txBody>
                    <a:bodyPr/>
                    <a:lstStyle/>
                    <a:p>
                      <a:pPr algn="ctr"/>
                      <a:r>
                        <a:rPr kumimoji="1" lang="ja-JP" altLang="en-US" sz="1100" b="0">
                          <a:solidFill>
                            <a:schemeClr val="tx1"/>
                          </a:solidFill>
                          <a:latin typeface="+mn-ea"/>
                          <a:ea typeface="+mn-ea"/>
                        </a:rPr>
                        <a:t>ガードレール</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交通量</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ja-JP" altLang="en-US" sz="1100" b="0" dirty="0">
                          <a:solidFill>
                            <a:schemeClr val="tx1"/>
                          </a:solidFill>
                          <a:latin typeface="+mn-ea"/>
                          <a:ea typeface="+mn-ea"/>
                        </a:rPr>
                        <a:t>台</a:t>
                      </a:r>
                      <a:r>
                        <a:rPr kumimoji="1" lang="en-US" altLang="ja-JP" sz="1100" b="0" dirty="0">
                          <a:solidFill>
                            <a:schemeClr val="tx1"/>
                          </a:solidFill>
                          <a:latin typeface="+mn-ea"/>
                          <a:ea typeface="+mn-ea"/>
                        </a:rPr>
                        <a:t>/h</a:t>
                      </a:r>
                      <a:endParaRPr kumimoji="1" lang="ja-JP" altLang="en-US" sz="1100" b="0" dirty="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07811741"/>
                  </a:ext>
                </a:extLst>
              </a:tr>
            </a:tbl>
          </a:graphicData>
        </a:graphic>
      </p:graphicFrame>
      <p:sp>
        <p:nvSpPr>
          <p:cNvPr id="23" name="テキスト ボックス 22">
            <a:extLst>
              <a:ext uri="{FF2B5EF4-FFF2-40B4-BE49-F238E27FC236}">
                <a16:creationId xmlns:a16="http://schemas.microsoft.com/office/drawing/2014/main" id="{FD903B25-7D85-1897-60BD-9ED03BA526DB}"/>
              </a:ext>
            </a:extLst>
          </p:cNvPr>
          <p:cNvSpPr txBox="1"/>
          <p:nvPr/>
        </p:nvSpPr>
        <p:spPr bwMode="gray">
          <a:xfrm>
            <a:off x="5997507" y="2770154"/>
            <a:ext cx="3438060" cy="415498"/>
          </a:xfrm>
          <a:prstGeom prst="rect">
            <a:avLst/>
          </a:prstGeom>
          <a:noFill/>
        </p:spPr>
        <p:txBody>
          <a:bodyPr wrap="square">
            <a:spAutoFit/>
          </a:bodyPr>
          <a:lstStyle/>
          <a:p>
            <a:r>
              <a:rPr kumimoji="1" lang="en-US" altLang="ja-JP" sz="1050" b="0" dirty="0">
                <a:solidFill>
                  <a:schemeClr val="tx1"/>
                </a:solidFill>
                <a:latin typeface="+mn-ea"/>
                <a:ea typeface="+mn-ea"/>
              </a:rPr>
              <a:t>※</a:t>
            </a:r>
            <a:r>
              <a:rPr kumimoji="1" lang="ja-JP" altLang="en-US" sz="1050" b="0">
                <a:solidFill>
                  <a:schemeClr val="tx1"/>
                </a:solidFill>
                <a:latin typeface="+mn-ea"/>
                <a:ea typeface="+mn-ea"/>
              </a:rPr>
              <a:t>実勢速度は</a:t>
            </a:r>
            <a:r>
              <a:rPr kumimoji="1" lang="en-US" altLang="ja-JP" sz="1050" dirty="0">
                <a:latin typeface="+mn-ea"/>
              </a:rPr>
              <a:t>7</a:t>
            </a:r>
            <a:r>
              <a:rPr kumimoji="1" lang="en-US" altLang="ja-JP" sz="1050" b="0" dirty="0">
                <a:solidFill>
                  <a:schemeClr val="tx1"/>
                </a:solidFill>
                <a:latin typeface="+mn-ea"/>
                <a:ea typeface="+mn-ea"/>
              </a:rPr>
              <a:t>0km/h</a:t>
            </a:r>
            <a:br>
              <a:rPr kumimoji="1" lang="en-US" altLang="ja-JP" sz="1050" b="0" dirty="0">
                <a:solidFill>
                  <a:schemeClr val="tx1"/>
                </a:solidFill>
                <a:latin typeface="+mn-ea"/>
                <a:ea typeface="+mn-ea"/>
              </a:rPr>
            </a:br>
            <a:r>
              <a:rPr kumimoji="1" lang="ja-JP" altLang="en-US" sz="1050" b="0">
                <a:solidFill>
                  <a:schemeClr val="tx1"/>
                </a:solidFill>
                <a:latin typeface="+mn-ea"/>
                <a:ea typeface="+mn-ea"/>
              </a:rPr>
              <a:t>（平日昼間に走行する車両の平均速度から算出）</a:t>
            </a:r>
          </a:p>
        </p:txBody>
      </p:sp>
      <p:sp>
        <p:nvSpPr>
          <p:cNvPr id="19" name="正方形/長方形 18">
            <a:extLst>
              <a:ext uri="{FF2B5EF4-FFF2-40B4-BE49-F238E27FC236}">
                <a16:creationId xmlns:a16="http://schemas.microsoft.com/office/drawing/2014/main" id="{C784F9C1-DBD8-CCC6-B18C-F8F4B65A3AA3}"/>
              </a:ext>
            </a:extLst>
          </p:cNvPr>
          <p:cNvSpPr/>
          <p:nvPr/>
        </p:nvSpPr>
        <p:spPr bwMode="gray">
          <a:xfrm>
            <a:off x="1784382"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ユースケースイメージ</a:t>
            </a:r>
          </a:p>
        </p:txBody>
      </p:sp>
      <p:sp>
        <p:nvSpPr>
          <p:cNvPr id="22" name="正方形/長方形 21">
            <a:extLst>
              <a:ext uri="{FF2B5EF4-FFF2-40B4-BE49-F238E27FC236}">
                <a16:creationId xmlns:a16="http://schemas.microsoft.com/office/drawing/2014/main" id="{95C70410-3C94-03D7-C79B-DFB42884B4EB}"/>
              </a:ext>
            </a:extLst>
          </p:cNvPr>
          <p:cNvSpPr/>
          <p:nvPr/>
        </p:nvSpPr>
        <p:spPr bwMode="gray">
          <a:xfrm>
            <a:off x="3963944"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ユースケースの対象となるシーンの実際の写真</a:t>
            </a:r>
          </a:p>
        </p:txBody>
      </p:sp>
      <p:sp>
        <p:nvSpPr>
          <p:cNvPr id="5" name="吹き出し: 四角形 4">
            <a:extLst>
              <a:ext uri="{FF2B5EF4-FFF2-40B4-BE49-F238E27FC236}">
                <a16:creationId xmlns:a16="http://schemas.microsoft.com/office/drawing/2014/main" id="{54BEB0C0-1C6F-1CE2-FDAF-F1193E1FA420}"/>
              </a:ext>
            </a:extLst>
          </p:cNvPr>
          <p:cNvSpPr/>
          <p:nvPr/>
        </p:nvSpPr>
        <p:spPr bwMode="gray">
          <a:xfrm>
            <a:off x="6002491" y="4984782"/>
            <a:ext cx="3009305" cy="792912"/>
          </a:xfrm>
          <a:prstGeom prst="wedgeRectCallout">
            <a:avLst>
              <a:gd name="adj1" fmla="val 37476"/>
              <a:gd name="adj2" fmla="val -88959"/>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schemeClr val="bg1"/>
                </a:solidFill>
                <a:latin typeface="+mn-lt"/>
                <a:cs typeface="+mn-cs"/>
              </a:rPr>
              <a:t>P37</a:t>
            </a:r>
            <a:r>
              <a:rPr kumimoji="1" lang="ja-JP" altLang="en-US" sz="1200" dirty="0">
                <a:solidFill>
                  <a:schemeClr val="bg1"/>
                </a:solidFill>
                <a:latin typeface="+mn-lt"/>
                <a:cs typeface="+mn-cs"/>
              </a:rPr>
              <a:t>の障害物の検出方法に記載の</a:t>
            </a:r>
            <a:endParaRPr kumimoji="1" lang="en-US" altLang="ja-JP" sz="12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検知可能な最小サイズと整合させること</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23325947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a:extLst>
              <a:ext uri="{FF2B5EF4-FFF2-40B4-BE49-F238E27FC236}">
                <a16:creationId xmlns:a16="http://schemas.microsoft.com/office/drawing/2014/main" id="{BFFB045B-BCB8-00FA-8CD2-F5F74A2B9B69}"/>
              </a:ext>
            </a:extLst>
          </p:cNvPr>
          <p:cNvSpPr/>
          <p:nvPr/>
        </p:nvSpPr>
        <p:spPr bwMode="gray">
          <a:xfrm>
            <a:off x="1352495" y="3284724"/>
            <a:ext cx="8137580" cy="3024001"/>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400" b="1" dirty="0">
              <a:solidFill>
                <a:prstClr val="black"/>
              </a:solidFill>
              <a:latin typeface="+mn-lt"/>
              <a:cs typeface="+mn-cs"/>
            </a:endParaRPr>
          </a:p>
        </p:txBody>
      </p:sp>
      <p:sp>
        <p:nvSpPr>
          <p:cNvPr id="25" name="正方形/長方形 24">
            <a:extLst>
              <a:ext uri="{FF2B5EF4-FFF2-40B4-BE49-F238E27FC236}">
                <a16:creationId xmlns:a16="http://schemas.microsoft.com/office/drawing/2014/main" id="{96D01054-D104-7614-338B-3B314C098495}"/>
              </a:ext>
            </a:extLst>
          </p:cNvPr>
          <p:cNvSpPr/>
          <p:nvPr/>
        </p:nvSpPr>
        <p:spPr bwMode="gray">
          <a:xfrm>
            <a:off x="1352495" y="1015848"/>
            <a:ext cx="8137580" cy="2160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400" b="1">
                <a:solidFill>
                  <a:prstClr val="black"/>
                </a:solidFill>
                <a:latin typeface="+mn-lt"/>
                <a:cs typeface="+mn-cs"/>
              </a:rPr>
              <a:t>①交差点（信号有・横断歩道有）</a:t>
            </a:r>
            <a:endParaRPr kumimoji="1" lang="en-US" altLang="ja-JP" sz="1400" b="1" dirty="0">
              <a:solidFill>
                <a:prstClr val="black"/>
              </a:solidFill>
              <a:latin typeface="+mn-lt"/>
              <a:cs typeface="+mn-cs"/>
            </a:endParaRPr>
          </a:p>
        </p:txBody>
      </p:sp>
      <p:sp>
        <p:nvSpPr>
          <p:cNvPr id="28" name="正方形/長方形 27">
            <a:extLst>
              <a:ext uri="{FF2B5EF4-FFF2-40B4-BE49-F238E27FC236}">
                <a16:creationId xmlns:a16="http://schemas.microsoft.com/office/drawing/2014/main" id="{98874FE4-88EE-4A2A-BE4E-1E73702F8B6F}"/>
              </a:ext>
            </a:extLst>
          </p:cNvPr>
          <p:cNvSpPr/>
          <p:nvPr/>
        </p:nvSpPr>
        <p:spPr bwMode="gray">
          <a:xfrm>
            <a:off x="416495" y="1016000"/>
            <a:ext cx="936000" cy="2160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ユースケース</a:t>
            </a:r>
          </a:p>
        </p:txBody>
      </p:sp>
      <p:sp>
        <p:nvSpPr>
          <p:cNvPr id="29" name="正方形/長方形 28">
            <a:extLst>
              <a:ext uri="{FF2B5EF4-FFF2-40B4-BE49-F238E27FC236}">
                <a16:creationId xmlns:a16="http://schemas.microsoft.com/office/drawing/2014/main" id="{B2543AF1-AEB2-C724-2DBC-816B52F65F3C}"/>
              </a:ext>
            </a:extLst>
          </p:cNvPr>
          <p:cNvSpPr/>
          <p:nvPr/>
        </p:nvSpPr>
        <p:spPr bwMode="gray">
          <a:xfrm>
            <a:off x="416495" y="3284724"/>
            <a:ext cx="936000" cy="3024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リスク</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シナリオ</a:t>
            </a: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52</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4-(2).</a:t>
            </a:r>
            <a:r>
              <a:rPr lang="ja-JP" altLang="en-US">
                <a:latin typeface="+mn-ea"/>
              </a:rPr>
              <a:t> </a:t>
            </a:r>
            <a:r>
              <a:rPr lang="en-US" altLang="ja-JP" dirty="0">
                <a:latin typeface="+mn-ea"/>
              </a:rPr>
              <a:t>ODD</a:t>
            </a:r>
            <a:r>
              <a:rPr lang="ja-JP" altLang="en-US">
                <a:latin typeface="+mn-ea"/>
              </a:rPr>
              <a:t>内のリスクシナリオ</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D9D9D9"/>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a:t>
            </a:r>
            <a:r>
              <a:rPr kumimoji="1" lang="ja-JP" altLang="en-US" sz="1100">
                <a:solidFill>
                  <a:schemeClr val="bg1">
                    <a:lumMod val="50000"/>
                  </a:schemeClr>
                </a:solidFill>
                <a:latin typeface="+mn-lt"/>
                <a:cs typeface="+mn-cs"/>
              </a:rPr>
              <a:t>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リスクシナリオ・</a:t>
            </a:r>
            <a:endParaRPr kumimoji="1" lang="en-US" altLang="ja-JP" sz="11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対応・試験方法</a:t>
            </a:r>
          </a:p>
        </p:txBody>
      </p:sp>
      <p:graphicFrame>
        <p:nvGraphicFramePr>
          <p:cNvPr id="15" name="表 8">
            <a:extLst>
              <a:ext uri="{FF2B5EF4-FFF2-40B4-BE49-F238E27FC236}">
                <a16:creationId xmlns:a16="http://schemas.microsoft.com/office/drawing/2014/main" id="{0621D814-2C0B-D3FE-FEE8-7D484A30D7BF}"/>
              </a:ext>
            </a:extLst>
          </p:cNvPr>
          <p:cNvGraphicFramePr>
            <a:graphicFrameLocks noGrp="1"/>
          </p:cNvGraphicFramePr>
          <p:nvPr>
            <p:extLst>
              <p:ext uri="{D42A27DB-BD31-4B8C-83A1-F6EECF244321}">
                <p14:modId xmlns:p14="http://schemas.microsoft.com/office/powerpoint/2010/main" val="1821683577"/>
              </p:ext>
            </p:extLst>
          </p:nvPr>
        </p:nvGraphicFramePr>
        <p:xfrm>
          <a:off x="1389285" y="3609891"/>
          <a:ext cx="8064000" cy="2562114"/>
        </p:xfrm>
        <a:graphic>
          <a:graphicData uri="http://schemas.openxmlformats.org/drawingml/2006/table">
            <a:tbl>
              <a:tblPr firstRow="1" bandRow="1">
                <a:tableStyleId>{2D5ABB26-0587-4C30-8999-92F81FD0307C}</a:tableStyleId>
              </a:tblPr>
              <a:tblGrid>
                <a:gridCol w="576000">
                  <a:extLst>
                    <a:ext uri="{9D8B030D-6E8A-4147-A177-3AD203B41FA5}">
                      <a16:colId xmlns:a16="http://schemas.microsoft.com/office/drawing/2014/main" val="3800380525"/>
                    </a:ext>
                  </a:extLst>
                </a:gridCol>
                <a:gridCol w="576000">
                  <a:extLst>
                    <a:ext uri="{9D8B030D-6E8A-4147-A177-3AD203B41FA5}">
                      <a16:colId xmlns:a16="http://schemas.microsoft.com/office/drawing/2014/main" val="3121066054"/>
                    </a:ext>
                  </a:extLst>
                </a:gridCol>
                <a:gridCol w="1296000">
                  <a:extLst>
                    <a:ext uri="{9D8B030D-6E8A-4147-A177-3AD203B41FA5}">
                      <a16:colId xmlns:a16="http://schemas.microsoft.com/office/drawing/2014/main" val="644115326"/>
                    </a:ext>
                  </a:extLst>
                </a:gridCol>
                <a:gridCol w="1872000">
                  <a:extLst>
                    <a:ext uri="{9D8B030D-6E8A-4147-A177-3AD203B41FA5}">
                      <a16:colId xmlns:a16="http://schemas.microsoft.com/office/drawing/2014/main" val="2532337741"/>
                    </a:ext>
                  </a:extLst>
                </a:gridCol>
                <a:gridCol w="1872000">
                  <a:extLst>
                    <a:ext uri="{9D8B030D-6E8A-4147-A177-3AD203B41FA5}">
                      <a16:colId xmlns:a16="http://schemas.microsoft.com/office/drawing/2014/main" val="3964215670"/>
                    </a:ext>
                  </a:extLst>
                </a:gridCol>
                <a:gridCol w="1872000">
                  <a:extLst>
                    <a:ext uri="{9D8B030D-6E8A-4147-A177-3AD203B41FA5}">
                      <a16:colId xmlns:a16="http://schemas.microsoft.com/office/drawing/2014/main" val="3072510650"/>
                    </a:ext>
                  </a:extLst>
                </a:gridCol>
              </a:tblGrid>
              <a:tr h="236625">
                <a:tc gridSpan="3">
                  <a:txBody>
                    <a:bodyPr/>
                    <a:lstStyle/>
                    <a:p>
                      <a:pPr algn="ctr"/>
                      <a:r>
                        <a:rPr kumimoji="1" lang="ja-JP" altLang="en-US" sz="1200" b="1">
                          <a:solidFill>
                            <a:schemeClr val="bg1"/>
                          </a:solidFill>
                        </a:rPr>
                        <a:t>シナリオ</a:t>
                      </a: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200" b="1">
                          <a:solidFill>
                            <a:schemeClr val="bg1"/>
                          </a:solidFill>
                        </a:rPr>
                        <a:t>制御・対応</a:t>
                      </a:r>
                    </a:p>
                  </a:txBody>
                  <a:tcPr marL="72000" marR="72000" marT="72000" marB="7200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対応の根拠</a:t>
                      </a:r>
                    </a:p>
                  </a:txBody>
                  <a:tcPr marL="72000" marR="72000" marT="72000" marB="720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試験方法</a:t>
                      </a:r>
                    </a:p>
                  </a:txBody>
                  <a:tcPr marL="72000" marR="72000" marT="72000" marB="72000">
                    <a:lnL w="12700" cap="flat" cmpd="sng" algn="ctr">
                      <a:solidFill>
                        <a:schemeClr val="bg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793753">
                <a:tc>
                  <a:txBody>
                    <a:bodyPr/>
                    <a:lstStyle/>
                    <a:p>
                      <a:pPr algn="ctr"/>
                      <a:r>
                        <a:rPr kumimoji="1" lang="ja-JP" altLang="en-US" sz="1100" b="0" dirty="0">
                          <a:solidFill>
                            <a:schemeClr val="tx1"/>
                          </a:solidFill>
                          <a:latin typeface="+mn-ea"/>
                          <a:ea typeface="+mn-ea"/>
                        </a:rPr>
                        <a:t>横断</a:t>
                      </a:r>
                      <a:endParaRPr kumimoji="1" lang="en-US" altLang="ja-JP" sz="1100" b="0" dirty="0">
                        <a:solidFill>
                          <a:schemeClr val="tx1"/>
                        </a:solidFill>
                        <a:latin typeface="+mn-ea"/>
                        <a:ea typeface="+mn-ea"/>
                      </a:endParaRPr>
                    </a:p>
                    <a:p>
                      <a:pPr algn="ctr"/>
                      <a:r>
                        <a:rPr kumimoji="1" lang="ja-JP" altLang="en-US" sz="1100" b="0" dirty="0">
                          <a:solidFill>
                            <a:schemeClr val="tx1"/>
                          </a:solidFill>
                          <a:latin typeface="+mn-ea"/>
                          <a:ea typeface="+mn-ea"/>
                        </a:rPr>
                        <a:t>歩道</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側方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横断者</a:t>
                      </a:r>
                      <a:endParaRPr kumimoji="1" lang="en-US" altLang="ja-JP" sz="1100" b="0" dirty="0">
                        <a:solidFill>
                          <a:schemeClr val="tx1"/>
                        </a:solidFill>
                        <a:latin typeface="+mn-ea"/>
                        <a:ea typeface="+mn-ea"/>
                      </a:endParaRPr>
                    </a:p>
                    <a:p>
                      <a:pPr marL="171450" indent="-171450">
                        <a:buFont typeface="Wingdings" panose="05000000000000000000" pitchFamily="2" charset="2"/>
                        <a:buChar char="n"/>
                      </a:pPr>
                      <a:r>
                        <a:rPr kumimoji="1" lang="ja-JP" altLang="en-US" sz="1100" b="0">
                          <a:solidFill>
                            <a:schemeClr val="tx1"/>
                          </a:solidFill>
                          <a:latin typeface="+mn-ea"/>
                          <a:ea typeface="+mn-ea"/>
                        </a:rPr>
                        <a:t>横断が想定される歩行者</a:t>
                      </a:r>
                      <a:endParaRPr kumimoji="1" lang="en-US" altLang="ja-JP" sz="1100" b="0" dirty="0">
                        <a:solidFill>
                          <a:schemeClr val="tx1"/>
                        </a:solidFill>
                        <a:latin typeface="+mn-ea"/>
                        <a:ea typeface="+mn-ea"/>
                      </a:endParaRPr>
                    </a:p>
                    <a:p>
                      <a:pPr marL="171450" indent="-171450">
                        <a:buFont typeface="Wingdings" panose="05000000000000000000" pitchFamily="2" charset="2"/>
                        <a:buChar char="n"/>
                      </a:pPr>
                      <a:r>
                        <a:rPr kumimoji="1" lang="ja-JP" altLang="en-US" sz="1100" b="0">
                          <a:solidFill>
                            <a:schemeClr val="tx1"/>
                          </a:solidFill>
                          <a:latin typeface="+mn-ea"/>
                          <a:ea typeface="+mn-ea"/>
                        </a:rPr>
                        <a:t>自転車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歩行者・自転車が車両の走行ルート上に存在する場合に障害物として検知し、距離に応じて減速・停車する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歩行者：</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、自転車：</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に対し、自動運転バスが最高</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で走行し、減速停車できること</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長さ</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幅</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高さ</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の障害物を走行路に設置し、障害物手前</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ｍ手前で検知し</a:t>
                      </a:r>
                      <a:r>
                        <a:rPr kumimoji="1" lang="en-US" altLang="ja-JP" sz="1100" b="0" dirty="0">
                          <a:solidFill>
                            <a:schemeClr val="tx1"/>
                          </a:solidFill>
                          <a:latin typeface="+mn-ea"/>
                          <a:ea typeface="+mn-ea"/>
                        </a:rPr>
                        <a:t>×××G</a:t>
                      </a:r>
                      <a:r>
                        <a:rPr kumimoji="1" lang="ja-JP" altLang="en-US" sz="1100" b="0" dirty="0">
                          <a:solidFill>
                            <a:schemeClr val="tx1"/>
                          </a:solidFill>
                          <a:latin typeface="+mn-ea"/>
                          <a:ea typeface="+mn-ea"/>
                        </a:rPr>
                        <a:t>で減速、</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ｍ手前で停止することを検証</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417678">
                <a:tc rowSpan="3">
                  <a:txBody>
                    <a:bodyPr/>
                    <a:lstStyle/>
                    <a:p>
                      <a:pPr algn="ctr"/>
                      <a:r>
                        <a:rPr kumimoji="1" lang="ja-JP" altLang="en-US" sz="1100" b="0">
                          <a:solidFill>
                            <a:schemeClr val="tx1"/>
                          </a:solidFill>
                          <a:latin typeface="+mn-ea"/>
                          <a:ea typeface="+mn-ea"/>
                        </a:rPr>
                        <a:t>右折</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前方</a:t>
                      </a:r>
                      <a:endParaRPr kumimoji="1" lang="en-US" altLang="ja-JP" sz="1100" b="0" dirty="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対向車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rowSpan="3">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センサーが検知した車両を制御</a:t>
                      </a:r>
                      <a:r>
                        <a:rPr kumimoji="1" lang="en-US" altLang="ja-JP" sz="1100" b="0" dirty="0">
                          <a:solidFill>
                            <a:schemeClr val="tx1"/>
                          </a:solidFill>
                          <a:latin typeface="+mn-ea"/>
                          <a:ea typeface="+mn-ea"/>
                        </a:rPr>
                        <a:t>ECU</a:t>
                      </a:r>
                      <a:r>
                        <a:rPr kumimoji="1" lang="ja-JP" altLang="en-US" sz="1100" b="0">
                          <a:solidFill>
                            <a:schemeClr val="tx1"/>
                          </a:solidFill>
                          <a:latin typeface="+mn-ea"/>
                          <a:ea typeface="+mn-ea"/>
                        </a:rPr>
                        <a:t>に送信。受信した車両情報で経路上一番近い物標を速度制御対象とし、減速して車両手前</a:t>
                      </a:r>
                      <a:r>
                        <a:rPr kumimoji="1" lang="en-US" altLang="ja-JP" sz="1100" b="0" dirty="0">
                          <a:solidFill>
                            <a:schemeClr val="tx1"/>
                          </a:solidFill>
                          <a:latin typeface="+mn-ea"/>
                          <a:ea typeface="+mn-ea"/>
                        </a:rPr>
                        <a:t>×m</a:t>
                      </a:r>
                      <a:r>
                        <a:rPr kumimoji="1" lang="ja-JP" altLang="en-US" sz="1100" b="0">
                          <a:solidFill>
                            <a:schemeClr val="tx1"/>
                          </a:solidFill>
                          <a:latin typeface="+mn-ea"/>
                          <a:ea typeface="+mn-ea"/>
                        </a:rPr>
                        <a:t>程度で自動停止する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rowSpan="3">
                  <a:txBody>
                    <a:bodyPr/>
                    <a:lstStyle/>
                    <a:p>
                      <a:r>
                        <a:rPr kumimoji="1" lang="ja-JP" altLang="en-US" sz="1100" b="0">
                          <a:solidFill>
                            <a:schemeClr val="tx1"/>
                          </a:solidFill>
                          <a:latin typeface="+mn-ea"/>
                          <a:ea typeface="+mn-ea"/>
                        </a:rPr>
                        <a:t>車両を</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で走行させ、自動運転車を最高</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で走行し、減速停止できること</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rowSpan="3">
                  <a:txBody>
                    <a:bodyPr/>
                    <a:lstStyle/>
                    <a:p>
                      <a:pPr marL="0" indent="0">
                        <a:buFont typeface="Arial" panose="020B0604020202020204" pitchFamily="34" charset="0"/>
                        <a:buNone/>
                      </a:pPr>
                      <a:r>
                        <a:rPr kumimoji="1" lang="ja-JP" altLang="en-US" sz="1100" b="0" dirty="0">
                          <a:solidFill>
                            <a:schemeClr val="tx1"/>
                          </a:solidFill>
                          <a:latin typeface="+mn-ea"/>
                          <a:ea typeface="+mn-ea"/>
                        </a:rPr>
                        <a:t>長さ</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幅</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高さ</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車両を走行路に設置し、車両手前</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ｍ手前で検知し</a:t>
                      </a:r>
                      <a:r>
                        <a:rPr kumimoji="1" lang="en-US" altLang="ja-JP" sz="1100" b="0" dirty="0">
                          <a:solidFill>
                            <a:schemeClr val="tx1"/>
                          </a:solidFill>
                          <a:latin typeface="+mn-ea"/>
                          <a:ea typeface="+mn-ea"/>
                        </a:rPr>
                        <a:t>×××G</a:t>
                      </a:r>
                      <a:r>
                        <a:rPr kumimoji="1" lang="ja-JP" altLang="en-US" sz="1100" b="0" dirty="0">
                          <a:solidFill>
                            <a:schemeClr val="tx1"/>
                          </a:solidFill>
                          <a:latin typeface="+mn-ea"/>
                          <a:ea typeface="+mn-ea"/>
                        </a:rPr>
                        <a:t>で減速、</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ｍ手前で停止することを検証</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527618382"/>
                  </a:ext>
                </a:extLst>
              </a:tr>
              <a:tr h="417678">
                <a:tc vMerge="1">
                  <a:txBody>
                    <a:bodyPr/>
                    <a:lstStyle/>
                    <a:p>
                      <a:endParaRPr kumimoji="1" lang="ja-JP" altLang="en-US"/>
                    </a:p>
                  </a:txBody>
                  <a:tcPr/>
                </a:tc>
                <a:tc rowSpan="2">
                  <a:txBody>
                    <a:bodyPr/>
                    <a:lstStyle/>
                    <a:p>
                      <a:pPr algn="ctr"/>
                      <a:r>
                        <a:rPr kumimoji="1" lang="ja-JP" altLang="en-US" sz="1100" b="0">
                          <a:solidFill>
                            <a:schemeClr val="tx1"/>
                          </a:solidFill>
                          <a:latin typeface="+mn-ea"/>
                          <a:ea typeface="+mn-ea"/>
                        </a:rPr>
                        <a:t>側方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右方向直進車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vMerge="1">
                  <a:txBody>
                    <a:bodyPr/>
                    <a:lstStyle/>
                    <a:p>
                      <a:endParaRPr kumimoji="1" lang="ja-JP" altLang="en-US" sz="10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vMerge="1">
                  <a:txBody>
                    <a:bodyPr/>
                    <a:lstStyle/>
                    <a:p>
                      <a:endParaRPr kumimoji="1" lang="ja-JP" altLang="en-US" sz="10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vMerge="1">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0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2235796901"/>
                  </a:ext>
                </a:extLst>
              </a:tr>
              <a:tr h="417678">
                <a:tc vMerge="1">
                  <a:txBody>
                    <a:bodyPr/>
                    <a:lstStyle/>
                    <a:p>
                      <a:endParaRPr kumimoji="1" lang="ja-JP" altLang="en-US"/>
                    </a:p>
                  </a:txBody>
                  <a:tcPr/>
                </a:tc>
                <a:tc vMerge="1">
                  <a:txBody>
                    <a:bodyPr/>
                    <a:lstStyle/>
                    <a:p>
                      <a:endParaRPr kumimoji="1" lang="ja-JP" altLang="en-US" sz="1200" b="0">
                        <a:solidFill>
                          <a:schemeClr val="tx1"/>
                        </a:solidFill>
                        <a:latin typeface="+mn-ea"/>
                        <a:ea typeface="+mn-ea"/>
                      </a:endParaRPr>
                    </a:p>
                  </a:txBody>
                  <a:tcPr marL="72000" marR="72000" marT="72000" marB="7200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n"/>
                      </a:pPr>
                      <a:r>
                        <a:rPr kumimoji="1" lang="ja-JP" altLang="en-US" sz="1100" b="0" dirty="0">
                          <a:solidFill>
                            <a:schemeClr val="tx1"/>
                          </a:solidFill>
                          <a:latin typeface="+mn-ea"/>
                          <a:ea typeface="+mn-ea"/>
                        </a:rPr>
                        <a:t>左方向直進車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vMerge="1">
                  <a:txBody>
                    <a:bodyPr/>
                    <a:lstStyle/>
                    <a:p>
                      <a:endParaRPr kumimoji="1" lang="ja-JP" altLang="en-US" sz="10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vMerge="1">
                  <a:txBody>
                    <a:bodyPr/>
                    <a:lstStyle/>
                    <a:p>
                      <a:endParaRPr kumimoji="1" lang="ja-JP" altLang="en-US" sz="10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vMerge="1">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0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154166020"/>
                  </a:ext>
                </a:extLst>
              </a:tr>
            </a:tbl>
          </a:graphicData>
        </a:graphic>
      </p:graphicFrame>
      <p:sp>
        <p:nvSpPr>
          <p:cNvPr id="4" name="正方形/長方形 3">
            <a:extLst>
              <a:ext uri="{FF2B5EF4-FFF2-40B4-BE49-F238E27FC236}">
                <a16:creationId xmlns:a16="http://schemas.microsoft.com/office/drawing/2014/main" id="{74C14790-9597-E432-D16D-376E36C8F203}"/>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graphicFrame>
        <p:nvGraphicFramePr>
          <p:cNvPr id="32" name="表 8">
            <a:extLst>
              <a:ext uri="{FF2B5EF4-FFF2-40B4-BE49-F238E27FC236}">
                <a16:creationId xmlns:a16="http://schemas.microsoft.com/office/drawing/2014/main" id="{DA9DDC55-CC1A-4067-3538-5ED44BF215D2}"/>
              </a:ext>
            </a:extLst>
          </p:cNvPr>
          <p:cNvGraphicFramePr>
            <a:graphicFrameLocks noGrp="1"/>
          </p:cNvGraphicFramePr>
          <p:nvPr>
            <p:extLst>
              <p:ext uri="{D42A27DB-BD31-4B8C-83A1-F6EECF244321}">
                <p14:modId xmlns:p14="http://schemas.microsoft.com/office/powerpoint/2010/main" val="532180013"/>
              </p:ext>
            </p:extLst>
          </p:nvPr>
        </p:nvGraphicFramePr>
        <p:xfrm>
          <a:off x="5997507" y="1129373"/>
          <a:ext cx="3438060" cy="1624320"/>
        </p:xfrm>
        <a:graphic>
          <a:graphicData uri="http://schemas.openxmlformats.org/drawingml/2006/table">
            <a:tbl>
              <a:tblPr firstRow="1" bandRow="1">
                <a:tableStyleId>{2D5ABB26-0587-4C30-8999-92F81FD0307C}</a:tableStyleId>
              </a:tblPr>
              <a:tblGrid>
                <a:gridCol w="859515">
                  <a:extLst>
                    <a:ext uri="{9D8B030D-6E8A-4147-A177-3AD203B41FA5}">
                      <a16:colId xmlns:a16="http://schemas.microsoft.com/office/drawing/2014/main" val="3800380525"/>
                    </a:ext>
                  </a:extLst>
                </a:gridCol>
                <a:gridCol w="859515">
                  <a:extLst>
                    <a:ext uri="{9D8B030D-6E8A-4147-A177-3AD203B41FA5}">
                      <a16:colId xmlns:a16="http://schemas.microsoft.com/office/drawing/2014/main" val="2532337741"/>
                    </a:ext>
                  </a:extLst>
                </a:gridCol>
                <a:gridCol w="859515">
                  <a:extLst>
                    <a:ext uri="{9D8B030D-6E8A-4147-A177-3AD203B41FA5}">
                      <a16:colId xmlns:a16="http://schemas.microsoft.com/office/drawing/2014/main" val="80920902"/>
                    </a:ext>
                  </a:extLst>
                </a:gridCol>
                <a:gridCol w="859515">
                  <a:extLst>
                    <a:ext uri="{9D8B030D-6E8A-4147-A177-3AD203B41FA5}">
                      <a16:colId xmlns:a16="http://schemas.microsoft.com/office/drawing/2014/main" val="2801751068"/>
                    </a:ext>
                  </a:extLst>
                </a:gridCol>
              </a:tblGrid>
              <a:tr h="270000">
                <a:tc gridSpan="4">
                  <a:txBody>
                    <a:bodyPr/>
                    <a:lstStyle/>
                    <a:p>
                      <a:pPr algn="ctr"/>
                      <a:r>
                        <a:rPr kumimoji="1" lang="ja-JP" altLang="en-US" sz="1200" b="1">
                          <a:solidFill>
                            <a:schemeClr val="bg1"/>
                          </a:solidFill>
                        </a:rPr>
                        <a:t>前提条件</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hMerge="1">
                  <a:txBody>
                    <a:bodyPr/>
                    <a:lstStyle/>
                    <a:p>
                      <a:pPr algn="ctr"/>
                      <a:r>
                        <a:rPr kumimoji="1" lang="ja-JP" altLang="en-US" sz="1200" b="1">
                          <a:solidFill>
                            <a:schemeClr val="bg1"/>
                          </a:solidFill>
                        </a:rPr>
                        <a:t>前提条件</a:t>
                      </a:r>
                    </a:p>
                  </a:txBody>
                  <a:tcPr marL="45720" marR="4572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41286775"/>
                  </a:ext>
                </a:extLst>
              </a:tr>
              <a:tr h="270000">
                <a:tc>
                  <a:txBody>
                    <a:bodyPr/>
                    <a:lstStyle/>
                    <a:p>
                      <a:pPr algn="ctr"/>
                      <a:r>
                        <a:rPr kumimoji="1" lang="ja-JP" altLang="en-US" sz="1100" b="0">
                          <a:solidFill>
                            <a:schemeClr val="tx1"/>
                          </a:solidFill>
                          <a:latin typeface="+mn-ea"/>
                          <a:ea typeface="+mn-ea"/>
                        </a:rPr>
                        <a:t>信号</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車線数</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b="0" dirty="0">
                          <a:solidFill>
                            <a:schemeClr val="tx1"/>
                          </a:solidFill>
                          <a:latin typeface="+mn-ea"/>
                          <a:ea typeface="+mn-ea"/>
                        </a:rPr>
                        <a:t>1</a:t>
                      </a:r>
                      <a:r>
                        <a:rPr kumimoji="1" lang="ja-JP" altLang="en-US" sz="1100" b="0">
                          <a:solidFill>
                            <a:schemeClr val="tx1"/>
                          </a:solidFill>
                          <a:latin typeface="+mn-ea"/>
                          <a:ea typeface="+mn-ea"/>
                        </a:rPr>
                        <a:t>車線</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270000">
                <a:tc>
                  <a:txBody>
                    <a:bodyPr/>
                    <a:lstStyle/>
                    <a:p>
                      <a:pPr algn="ctr"/>
                      <a:r>
                        <a:rPr kumimoji="1" lang="ja-JP" altLang="en-US" sz="1100" b="0">
                          <a:solidFill>
                            <a:schemeClr val="tx1"/>
                          </a:solidFill>
                          <a:latin typeface="+mn-ea"/>
                          <a:ea typeface="+mn-ea"/>
                        </a:rPr>
                        <a:t>矢印式信号</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右折レーン</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7618382"/>
                  </a:ext>
                </a:extLst>
              </a:tr>
              <a:tr h="270000">
                <a:tc>
                  <a:txBody>
                    <a:bodyPr/>
                    <a:lstStyle/>
                    <a:p>
                      <a:pPr algn="ctr"/>
                      <a:r>
                        <a:rPr kumimoji="1" lang="ja-JP" altLang="en-US" sz="1100" b="0">
                          <a:solidFill>
                            <a:schemeClr val="tx1"/>
                          </a:solidFill>
                          <a:latin typeface="+mn-ea"/>
                          <a:ea typeface="+mn-ea"/>
                        </a:rPr>
                        <a:t>横断歩道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法定速度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8402016"/>
                  </a:ext>
                </a:extLst>
              </a:tr>
              <a:tr h="270000">
                <a:tc>
                  <a:txBody>
                    <a:bodyPr/>
                    <a:lstStyle/>
                    <a:p>
                      <a:pPr algn="ctr"/>
                      <a:r>
                        <a:rPr kumimoji="1" lang="ja-JP" altLang="en-US" sz="1100" b="0">
                          <a:solidFill>
                            <a:schemeClr val="tx1"/>
                          </a:solidFill>
                          <a:latin typeface="+mn-ea"/>
                          <a:ea typeface="+mn-ea"/>
                        </a:rPr>
                        <a:t>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運行速度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2823564"/>
                  </a:ext>
                </a:extLst>
              </a:tr>
              <a:tr h="270000">
                <a:tc>
                  <a:txBody>
                    <a:bodyPr/>
                    <a:lstStyle/>
                    <a:p>
                      <a:pPr algn="ctr"/>
                      <a:r>
                        <a:rPr kumimoji="1" lang="ja-JP" altLang="en-US" sz="1100" b="0">
                          <a:solidFill>
                            <a:schemeClr val="tx1"/>
                          </a:solidFill>
                          <a:latin typeface="+mn-ea"/>
                          <a:ea typeface="+mn-ea"/>
                        </a:rPr>
                        <a:t>ガードレール</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交通量</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ja-JP" altLang="en-US" sz="1100" b="0" dirty="0">
                          <a:solidFill>
                            <a:schemeClr val="tx1"/>
                          </a:solidFill>
                          <a:latin typeface="+mn-ea"/>
                          <a:ea typeface="+mn-ea"/>
                        </a:rPr>
                        <a:t>台</a:t>
                      </a:r>
                      <a:r>
                        <a:rPr kumimoji="1" lang="en-US" altLang="ja-JP" sz="1100" b="0" dirty="0">
                          <a:solidFill>
                            <a:schemeClr val="tx1"/>
                          </a:solidFill>
                          <a:latin typeface="+mn-ea"/>
                          <a:ea typeface="+mn-ea"/>
                        </a:rPr>
                        <a:t>/h</a:t>
                      </a:r>
                      <a:endParaRPr kumimoji="1" lang="ja-JP" altLang="en-US" sz="1100" b="0" dirty="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07811741"/>
                  </a:ext>
                </a:extLst>
              </a:tr>
            </a:tbl>
          </a:graphicData>
        </a:graphic>
      </p:graphicFrame>
      <p:sp>
        <p:nvSpPr>
          <p:cNvPr id="34" name="テキスト ボックス 33">
            <a:extLst>
              <a:ext uri="{FF2B5EF4-FFF2-40B4-BE49-F238E27FC236}">
                <a16:creationId xmlns:a16="http://schemas.microsoft.com/office/drawing/2014/main" id="{CBB664F3-6DB6-46D6-A967-2C631AE50031}"/>
              </a:ext>
            </a:extLst>
          </p:cNvPr>
          <p:cNvSpPr txBox="1"/>
          <p:nvPr/>
        </p:nvSpPr>
        <p:spPr bwMode="gray">
          <a:xfrm>
            <a:off x="5997507" y="2770154"/>
            <a:ext cx="3438060" cy="415498"/>
          </a:xfrm>
          <a:prstGeom prst="rect">
            <a:avLst/>
          </a:prstGeom>
          <a:noFill/>
        </p:spPr>
        <p:txBody>
          <a:bodyPr wrap="square">
            <a:spAutoFit/>
          </a:bodyPr>
          <a:lstStyle/>
          <a:p>
            <a:r>
              <a:rPr kumimoji="1" lang="en-US" altLang="ja-JP" sz="1050" b="0" dirty="0">
                <a:solidFill>
                  <a:schemeClr val="tx1"/>
                </a:solidFill>
                <a:latin typeface="+mn-ea"/>
                <a:ea typeface="+mn-ea"/>
              </a:rPr>
              <a:t>※</a:t>
            </a:r>
            <a:r>
              <a:rPr kumimoji="1" lang="ja-JP" altLang="en-US" sz="1050" b="0">
                <a:solidFill>
                  <a:schemeClr val="tx1"/>
                </a:solidFill>
                <a:latin typeface="+mn-ea"/>
                <a:ea typeface="+mn-ea"/>
              </a:rPr>
              <a:t>実勢速度は</a:t>
            </a:r>
            <a:r>
              <a:rPr kumimoji="1" lang="en-US" altLang="ja-JP" sz="1050" b="0" dirty="0">
                <a:solidFill>
                  <a:schemeClr val="tx1"/>
                </a:solidFill>
                <a:latin typeface="+mn-ea"/>
                <a:ea typeface="+mn-ea"/>
              </a:rPr>
              <a:t>30km/h</a:t>
            </a:r>
            <a:br>
              <a:rPr kumimoji="1" lang="en-US" altLang="ja-JP" sz="1050" b="0" dirty="0">
                <a:solidFill>
                  <a:schemeClr val="tx1"/>
                </a:solidFill>
                <a:latin typeface="+mn-ea"/>
                <a:ea typeface="+mn-ea"/>
              </a:rPr>
            </a:br>
            <a:r>
              <a:rPr kumimoji="1" lang="ja-JP" altLang="en-US" sz="1050" b="0">
                <a:solidFill>
                  <a:schemeClr val="tx1"/>
                </a:solidFill>
                <a:latin typeface="+mn-ea"/>
                <a:ea typeface="+mn-ea"/>
              </a:rPr>
              <a:t>（平日昼間に走行する車両の平均速度から算出）</a:t>
            </a:r>
          </a:p>
        </p:txBody>
      </p:sp>
      <p:sp>
        <p:nvSpPr>
          <p:cNvPr id="5" name="テキスト ボックス 4">
            <a:extLst>
              <a:ext uri="{FF2B5EF4-FFF2-40B4-BE49-F238E27FC236}">
                <a16:creationId xmlns:a16="http://schemas.microsoft.com/office/drawing/2014/main" id="{826ED8DD-C74B-E1A9-883C-2CD1F6ED57D6}"/>
              </a:ext>
            </a:extLst>
          </p:cNvPr>
          <p:cNvSpPr txBox="1"/>
          <p:nvPr/>
        </p:nvSpPr>
        <p:spPr bwMode="gray">
          <a:xfrm>
            <a:off x="2028555" y="1357769"/>
            <a:ext cx="1077218" cy="184666"/>
          </a:xfrm>
          <a:prstGeom prst="rect">
            <a:avLst/>
          </a:prstGeom>
          <a:noFill/>
        </p:spPr>
        <p:txBody>
          <a:bodyPr wrap="none" lIns="0" tIns="0" rIns="0" bIns="0" rtlCol="0">
            <a:spAutoFit/>
          </a:bodyPr>
          <a:lstStyle/>
          <a:p>
            <a:pPr marR="0" algn="l" defTabSz="990564" rtl="0" eaLnBrk="1" fontAlgn="auto" latinLnBrk="0" hangingPunct="1">
              <a:lnSpc>
                <a:spcPct val="100000"/>
              </a:lnSpc>
              <a:spcBef>
                <a:spcPts val="0"/>
              </a:spcBef>
              <a:spcAft>
                <a:spcPts val="0"/>
              </a:spcAft>
              <a:buClrTx/>
              <a:buSzPct val="100000"/>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歩車分離式信号</a:t>
            </a:r>
          </a:p>
        </p:txBody>
      </p:sp>
      <p:sp>
        <p:nvSpPr>
          <p:cNvPr id="13" name="正方形/長方形 12">
            <a:extLst>
              <a:ext uri="{FF2B5EF4-FFF2-40B4-BE49-F238E27FC236}">
                <a16:creationId xmlns:a16="http://schemas.microsoft.com/office/drawing/2014/main" id="{CFD37F0C-4229-268E-8424-6ACA42BD9BB0}"/>
              </a:ext>
            </a:extLst>
          </p:cNvPr>
          <p:cNvSpPr/>
          <p:nvPr/>
        </p:nvSpPr>
        <p:spPr bwMode="gray">
          <a:xfrm>
            <a:off x="1784382"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ユースケースイメージ</a:t>
            </a:r>
          </a:p>
        </p:txBody>
      </p:sp>
      <p:sp>
        <p:nvSpPr>
          <p:cNvPr id="14" name="正方形/長方形 13">
            <a:extLst>
              <a:ext uri="{FF2B5EF4-FFF2-40B4-BE49-F238E27FC236}">
                <a16:creationId xmlns:a16="http://schemas.microsoft.com/office/drawing/2014/main" id="{304E3998-8ED3-F22F-6463-639424D6BFC8}"/>
              </a:ext>
            </a:extLst>
          </p:cNvPr>
          <p:cNvSpPr/>
          <p:nvPr/>
        </p:nvSpPr>
        <p:spPr bwMode="gray">
          <a:xfrm>
            <a:off x="3963944"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実際の写真等</a:t>
            </a:r>
          </a:p>
        </p:txBody>
      </p:sp>
    </p:spTree>
    <p:extLst>
      <p:ext uri="{BB962C8B-B14F-4D97-AF65-F5344CB8AC3E}">
        <p14:creationId xmlns:p14="http://schemas.microsoft.com/office/powerpoint/2010/main" val="110533497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a:extLst>
              <a:ext uri="{FF2B5EF4-FFF2-40B4-BE49-F238E27FC236}">
                <a16:creationId xmlns:a16="http://schemas.microsoft.com/office/drawing/2014/main" id="{E9E3271C-7C54-3D80-D570-48B10C7F777C}"/>
              </a:ext>
            </a:extLst>
          </p:cNvPr>
          <p:cNvSpPr/>
          <p:nvPr/>
        </p:nvSpPr>
        <p:spPr bwMode="gray">
          <a:xfrm>
            <a:off x="1352495" y="3284724"/>
            <a:ext cx="8137580" cy="3024001"/>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400" b="1" dirty="0">
              <a:solidFill>
                <a:prstClr val="black"/>
              </a:solidFill>
              <a:latin typeface="+mn-lt"/>
              <a:cs typeface="+mn-cs"/>
            </a:endParaRPr>
          </a:p>
        </p:txBody>
      </p:sp>
      <p:sp>
        <p:nvSpPr>
          <p:cNvPr id="34" name="正方形/長方形 33">
            <a:extLst>
              <a:ext uri="{FF2B5EF4-FFF2-40B4-BE49-F238E27FC236}">
                <a16:creationId xmlns:a16="http://schemas.microsoft.com/office/drawing/2014/main" id="{60BC9F98-4337-F204-F519-4AB132D26B71}"/>
              </a:ext>
            </a:extLst>
          </p:cNvPr>
          <p:cNvSpPr/>
          <p:nvPr/>
        </p:nvSpPr>
        <p:spPr bwMode="gray">
          <a:xfrm>
            <a:off x="1352495" y="1015848"/>
            <a:ext cx="8137580" cy="2160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400" b="1">
                <a:solidFill>
                  <a:prstClr val="black"/>
                </a:solidFill>
                <a:latin typeface="+mn-lt"/>
                <a:cs typeface="+mn-cs"/>
              </a:rPr>
              <a:t>②交差点（信号無・横断歩道有）</a:t>
            </a:r>
            <a:endParaRPr kumimoji="1" lang="en-US" altLang="ja-JP" sz="1400" b="1" dirty="0">
              <a:solidFill>
                <a:prstClr val="black"/>
              </a:solidFill>
              <a:latin typeface="+mn-lt"/>
              <a:cs typeface="+mn-cs"/>
            </a:endParaRPr>
          </a:p>
        </p:txBody>
      </p:sp>
      <p:sp>
        <p:nvSpPr>
          <p:cNvPr id="35" name="正方形/長方形 34">
            <a:extLst>
              <a:ext uri="{FF2B5EF4-FFF2-40B4-BE49-F238E27FC236}">
                <a16:creationId xmlns:a16="http://schemas.microsoft.com/office/drawing/2014/main" id="{17667A6D-AD7E-7F4D-8AEE-AB6FF7080983}"/>
              </a:ext>
            </a:extLst>
          </p:cNvPr>
          <p:cNvSpPr/>
          <p:nvPr/>
        </p:nvSpPr>
        <p:spPr bwMode="gray">
          <a:xfrm>
            <a:off x="416495" y="1016000"/>
            <a:ext cx="936000" cy="2160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ユースケース</a:t>
            </a:r>
          </a:p>
        </p:txBody>
      </p:sp>
      <p:sp>
        <p:nvSpPr>
          <p:cNvPr id="36" name="正方形/長方形 35">
            <a:extLst>
              <a:ext uri="{FF2B5EF4-FFF2-40B4-BE49-F238E27FC236}">
                <a16:creationId xmlns:a16="http://schemas.microsoft.com/office/drawing/2014/main" id="{8785CAF8-B3FF-AC89-627C-6101363A7660}"/>
              </a:ext>
            </a:extLst>
          </p:cNvPr>
          <p:cNvSpPr/>
          <p:nvPr/>
        </p:nvSpPr>
        <p:spPr bwMode="gray">
          <a:xfrm>
            <a:off x="416495" y="3284724"/>
            <a:ext cx="936000" cy="3024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リスク</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シナリオ</a:t>
            </a:r>
          </a:p>
        </p:txBody>
      </p:sp>
      <p:sp>
        <p:nvSpPr>
          <p:cNvPr id="20" name="正方形/長方形 19">
            <a:extLst>
              <a:ext uri="{FF2B5EF4-FFF2-40B4-BE49-F238E27FC236}">
                <a16:creationId xmlns:a16="http://schemas.microsoft.com/office/drawing/2014/main" id="{73153830-854D-8EDE-85B2-117B89D62262}"/>
              </a:ext>
            </a:extLst>
          </p:cNvPr>
          <p:cNvSpPr/>
          <p:nvPr/>
        </p:nvSpPr>
        <p:spPr bwMode="gray">
          <a:xfrm>
            <a:off x="1352495" y="3716725"/>
            <a:ext cx="8137580" cy="2592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400" b="1" dirty="0">
              <a:solidFill>
                <a:prstClr val="black"/>
              </a:solidFill>
              <a:latin typeface="+mn-lt"/>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53</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4-(2).</a:t>
            </a:r>
            <a:r>
              <a:rPr lang="ja-JP" altLang="en-US">
                <a:latin typeface="+mn-ea"/>
              </a:rPr>
              <a:t> </a:t>
            </a:r>
            <a:r>
              <a:rPr lang="en-US" altLang="ja-JP" dirty="0">
                <a:latin typeface="+mn-ea"/>
              </a:rPr>
              <a:t>ODD</a:t>
            </a:r>
            <a:r>
              <a:rPr lang="ja-JP" altLang="en-US">
                <a:latin typeface="+mn-ea"/>
              </a:rPr>
              <a:t>内のリスクシナリオ</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D9D9D9"/>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a:t>
            </a:r>
            <a:r>
              <a:rPr kumimoji="1" lang="ja-JP" altLang="en-US" sz="1100">
                <a:solidFill>
                  <a:schemeClr val="bg1">
                    <a:lumMod val="50000"/>
                  </a:schemeClr>
                </a:solidFill>
                <a:latin typeface="+mn-lt"/>
                <a:cs typeface="+mn-cs"/>
              </a:rPr>
              <a:t>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リスクシナリオ・</a:t>
            </a:r>
            <a:endParaRPr kumimoji="1" lang="en-US" altLang="ja-JP" sz="11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対応・試験方法</a:t>
            </a:r>
          </a:p>
        </p:txBody>
      </p:sp>
      <p:sp>
        <p:nvSpPr>
          <p:cNvPr id="4" name="正方形/長方形 3">
            <a:extLst>
              <a:ext uri="{FF2B5EF4-FFF2-40B4-BE49-F238E27FC236}">
                <a16:creationId xmlns:a16="http://schemas.microsoft.com/office/drawing/2014/main" id="{74C14790-9597-E432-D16D-376E36C8F203}"/>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graphicFrame>
        <p:nvGraphicFramePr>
          <p:cNvPr id="23" name="表 8">
            <a:extLst>
              <a:ext uri="{FF2B5EF4-FFF2-40B4-BE49-F238E27FC236}">
                <a16:creationId xmlns:a16="http://schemas.microsoft.com/office/drawing/2014/main" id="{552BE8B5-7EF6-3EC3-7C79-B46E48324246}"/>
              </a:ext>
            </a:extLst>
          </p:cNvPr>
          <p:cNvGraphicFramePr>
            <a:graphicFrameLocks noGrp="1"/>
          </p:cNvGraphicFramePr>
          <p:nvPr>
            <p:extLst>
              <p:ext uri="{D42A27DB-BD31-4B8C-83A1-F6EECF244321}">
                <p14:modId xmlns:p14="http://schemas.microsoft.com/office/powerpoint/2010/main" val="2034020253"/>
              </p:ext>
            </p:extLst>
          </p:nvPr>
        </p:nvGraphicFramePr>
        <p:xfrm>
          <a:off x="1389285" y="3399624"/>
          <a:ext cx="8064000" cy="2794200"/>
        </p:xfrm>
        <a:graphic>
          <a:graphicData uri="http://schemas.openxmlformats.org/drawingml/2006/table">
            <a:tbl>
              <a:tblPr firstRow="1" bandRow="1">
                <a:tableStyleId>{2D5ABB26-0587-4C30-8999-92F81FD0307C}</a:tableStyleId>
              </a:tblPr>
              <a:tblGrid>
                <a:gridCol w="576000">
                  <a:extLst>
                    <a:ext uri="{9D8B030D-6E8A-4147-A177-3AD203B41FA5}">
                      <a16:colId xmlns:a16="http://schemas.microsoft.com/office/drawing/2014/main" val="3800380525"/>
                    </a:ext>
                  </a:extLst>
                </a:gridCol>
                <a:gridCol w="576000">
                  <a:extLst>
                    <a:ext uri="{9D8B030D-6E8A-4147-A177-3AD203B41FA5}">
                      <a16:colId xmlns:a16="http://schemas.microsoft.com/office/drawing/2014/main" val="3121066054"/>
                    </a:ext>
                  </a:extLst>
                </a:gridCol>
                <a:gridCol w="1296000">
                  <a:extLst>
                    <a:ext uri="{9D8B030D-6E8A-4147-A177-3AD203B41FA5}">
                      <a16:colId xmlns:a16="http://schemas.microsoft.com/office/drawing/2014/main" val="644115326"/>
                    </a:ext>
                  </a:extLst>
                </a:gridCol>
                <a:gridCol w="1872000">
                  <a:extLst>
                    <a:ext uri="{9D8B030D-6E8A-4147-A177-3AD203B41FA5}">
                      <a16:colId xmlns:a16="http://schemas.microsoft.com/office/drawing/2014/main" val="2532337741"/>
                    </a:ext>
                  </a:extLst>
                </a:gridCol>
                <a:gridCol w="1872000">
                  <a:extLst>
                    <a:ext uri="{9D8B030D-6E8A-4147-A177-3AD203B41FA5}">
                      <a16:colId xmlns:a16="http://schemas.microsoft.com/office/drawing/2014/main" val="3964215670"/>
                    </a:ext>
                  </a:extLst>
                </a:gridCol>
                <a:gridCol w="1872000">
                  <a:extLst>
                    <a:ext uri="{9D8B030D-6E8A-4147-A177-3AD203B41FA5}">
                      <a16:colId xmlns:a16="http://schemas.microsoft.com/office/drawing/2014/main" val="3072510650"/>
                    </a:ext>
                  </a:extLst>
                </a:gridCol>
              </a:tblGrid>
              <a:tr h="0">
                <a:tc gridSpan="3">
                  <a:txBody>
                    <a:bodyPr/>
                    <a:lstStyle/>
                    <a:p>
                      <a:pPr algn="ctr"/>
                      <a:r>
                        <a:rPr kumimoji="1" lang="ja-JP" altLang="en-US" sz="1200" b="1">
                          <a:solidFill>
                            <a:schemeClr val="bg1"/>
                          </a:solidFill>
                        </a:rPr>
                        <a:t>シナリオ</a:t>
                      </a: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200" b="1">
                          <a:solidFill>
                            <a:schemeClr val="bg1"/>
                          </a:solidFill>
                        </a:rPr>
                        <a:t>制御・対応</a:t>
                      </a:r>
                    </a:p>
                  </a:txBody>
                  <a:tcPr marL="72000" marR="72000" marT="72000" marB="7200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対応の根拠</a:t>
                      </a:r>
                    </a:p>
                  </a:txBody>
                  <a:tcPr marL="72000" marR="72000" marT="72000" marB="720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試験方法</a:t>
                      </a:r>
                    </a:p>
                  </a:txBody>
                  <a:tcPr marL="72000" marR="72000" marT="72000" marB="72000">
                    <a:lnL w="12700" cap="flat" cmpd="sng" algn="ctr">
                      <a:solidFill>
                        <a:schemeClr val="bg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793753">
                <a:tc rowSpan="2">
                  <a:txBody>
                    <a:bodyPr/>
                    <a:lstStyle/>
                    <a:p>
                      <a:pPr algn="ctr"/>
                      <a:r>
                        <a:rPr kumimoji="1" lang="ja-JP" altLang="en-US" sz="1100" b="0" dirty="0">
                          <a:solidFill>
                            <a:schemeClr val="tx1"/>
                          </a:solidFill>
                          <a:latin typeface="+mn-ea"/>
                          <a:ea typeface="+mn-ea"/>
                        </a:rPr>
                        <a:t>横断</a:t>
                      </a:r>
                      <a:endParaRPr kumimoji="1" lang="en-US" altLang="ja-JP" sz="1100" b="0" dirty="0">
                        <a:solidFill>
                          <a:schemeClr val="tx1"/>
                        </a:solidFill>
                        <a:latin typeface="+mn-ea"/>
                        <a:ea typeface="+mn-ea"/>
                      </a:endParaRPr>
                    </a:p>
                    <a:p>
                      <a:pPr algn="ctr"/>
                      <a:r>
                        <a:rPr kumimoji="1" lang="ja-JP" altLang="en-US" sz="1100" b="0" dirty="0">
                          <a:solidFill>
                            <a:schemeClr val="tx1"/>
                          </a:solidFill>
                          <a:latin typeface="+mn-ea"/>
                          <a:ea typeface="+mn-ea"/>
                        </a:rPr>
                        <a:t>歩道</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前方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rowSpan="2">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横断者</a:t>
                      </a:r>
                      <a:endParaRPr kumimoji="1" lang="en-US" altLang="ja-JP" sz="1100" b="0" dirty="0">
                        <a:solidFill>
                          <a:schemeClr val="tx1"/>
                        </a:solidFill>
                        <a:latin typeface="+mn-ea"/>
                        <a:ea typeface="+mn-ea"/>
                      </a:endParaRPr>
                    </a:p>
                    <a:p>
                      <a:pPr marL="171450" indent="-171450">
                        <a:buFont typeface="Wingdings" panose="05000000000000000000" pitchFamily="2" charset="2"/>
                        <a:buChar char="n"/>
                      </a:pPr>
                      <a:r>
                        <a:rPr kumimoji="1" lang="ja-JP" altLang="en-US" sz="1100" b="0">
                          <a:solidFill>
                            <a:schemeClr val="tx1"/>
                          </a:solidFill>
                          <a:latin typeface="+mn-ea"/>
                          <a:ea typeface="+mn-ea"/>
                        </a:rPr>
                        <a:t>横断が想定される歩行者</a:t>
                      </a:r>
                      <a:endParaRPr kumimoji="1" lang="en-US" altLang="ja-JP" sz="1100" b="0" dirty="0">
                        <a:solidFill>
                          <a:schemeClr val="tx1"/>
                        </a:solidFill>
                        <a:latin typeface="+mn-ea"/>
                        <a:ea typeface="+mn-ea"/>
                      </a:endParaRPr>
                    </a:p>
                    <a:p>
                      <a:pPr marL="171450" indent="-171450">
                        <a:buFont typeface="Wingdings" panose="05000000000000000000" pitchFamily="2" charset="2"/>
                        <a:buChar char="n"/>
                      </a:pPr>
                      <a:r>
                        <a:rPr kumimoji="1" lang="ja-JP" altLang="en-US" sz="1100" b="0">
                          <a:solidFill>
                            <a:schemeClr val="tx1"/>
                          </a:solidFill>
                          <a:latin typeface="+mn-ea"/>
                          <a:ea typeface="+mn-ea"/>
                        </a:rPr>
                        <a:t>自転車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車両に搭載された障害物検知装置において人を検知し、安全な位置で車両を停止させる。尚、停止後</a:t>
                      </a:r>
                      <a:r>
                        <a:rPr kumimoji="1" lang="en-US" altLang="ja-JP" sz="1100" b="0" dirty="0">
                          <a:solidFill>
                            <a:schemeClr val="tx1"/>
                          </a:solidFill>
                          <a:latin typeface="+mn-ea"/>
                          <a:ea typeface="+mn-ea"/>
                        </a:rPr>
                        <a:t>××</a:t>
                      </a:r>
                      <a:r>
                        <a:rPr kumimoji="1" lang="ja-JP" altLang="en-US" sz="1100" b="0">
                          <a:solidFill>
                            <a:schemeClr val="tx1"/>
                          </a:solidFill>
                          <a:latin typeface="+mn-ea"/>
                          <a:ea typeface="+mn-ea"/>
                        </a:rPr>
                        <a:t>秒以内に当該者が移動しない際は運転者に通知</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歩行者：</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、自転車：</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に対し、自動運転バスが最高</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で走行し、減速停車できること</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高さ</a:t>
                      </a:r>
                      <a:r>
                        <a:rPr kumimoji="1" lang="en-US" altLang="ja-JP" sz="1100" b="0" dirty="0">
                          <a:solidFill>
                            <a:schemeClr val="tx1"/>
                          </a:solidFill>
                          <a:latin typeface="+mn-ea"/>
                          <a:ea typeface="+mn-ea"/>
                        </a:rPr>
                        <a:t>×××cm</a:t>
                      </a:r>
                      <a:r>
                        <a:rPr kumimoji="1" lang="ja-JP" altLang="en-US" sz="1100" b="0" dirty="0">
                          <a:solidFill>
                            <a:schemeClr val="tx1"/>
                          </a:solidFill>
                          <a:latin typeface="+mn-ea"/>
                          <a:ea typeface="+mn-ea"/>
                        </a:rPr>
                        <a:t>の人ダミーと自転車を走行路に設置し、</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障害物手前</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ｍ手前で検知し</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×××G</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で減速、</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ｍ手前で停止することを検証</a:t>
                      </a:r>
                      <a:endParaRPr kumimoji="1" lang="ja-JP" altLang="en-US" sz="1100" b="0" dirty="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2276689043"/>
                  </a:ext>
                </a:extLst>
              </a:tr>
              <a:tr h="793753">
                <a:tc vMerge="1">
                  <a:txBody>
                    <a:bodyPr/>
                    <a:lstStyle/>
                    <a:p>
                      <a:pPr algn="ctr"/>
                      <a:r>
                        <a:rPr kumimoji="1" lang="ja-JP" altLang="en-US" sz="1200" b="0">
                          <a:solidFill>
                            <a:schemeClr val="tx1"/>
                          </a:solidFill>
                          <a:latin typeface="+mn-ea"/>
                          <a:ea typeface="+mn-ea"/>
                        </a:rPr>
                        <a:t>横断歩道</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側方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vMerge="1">
                  <a:txBody>
                    <a:bodyPr/>
                    <a:lstStyle/>
                    <a:p>
                      <a:pPr marL="0" indent="0">
                        <a:buFont typeface="Wingdings" panose="05000000000000000000" pitchFamily="2" charset="2"/>
                        <a:buNone/>
                      </a:pPr>
                      <a:endParaRPr kumimoji="1" lang="ja-JP" altLang="en-US" sz="10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a:solidFill>
                            <a:prstClr val="black"/>
                          </a:solidFill>
                          <a:latin typeface="+mn-lt"/>
                          <a:cs typeface="+mn-cs"/>
                        </a:rPr>
                        <a:t>横断しようとする対象が存在する場合には横断歩道前まで徐行を行い、歩行者等の横断してきた際の衝突地点への到達時間および自車経路への到達時間をもとに自車が先に通過するか歩行者等に譲るか判断を行う</a:t>
                      </a:r>
                      <a:endParaRPr kumimoji="1" lang="en-US" altLang="ja-JP" sz="1100" dirty="0">
                        <a:solidFill>
                          <a:prstClr val="black"/>
                        </a:solidFill>
                        <a:latin typeface="+mn-lt"/>
                        <a:cs typeface="+mn-cs"/>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速度</a:t>
                      </a:r>
                      <a:r>
                        <a:rPr kumimoji="1" lang="en-US" altLang="ja-JP" sz="1100" b="0" dirty="0">
                          <a:solidFill>
                            <a:schemeClr val="tx1"/>
                          </a:solidFill>
                          <a:latin typeface="+mn-ea"/>
                          <a:ea typeface="+mn-ea"/>
                        </a:rPr>
                        <a:t>××km/h </a:t>
                      </a:r>
                      <a:r>
                        <a:rPr kumimoji="1" lang="ja-JP" altLang="en-US" sz="1100" b="0">
                          <a:solidFill>
                            <a:schemeClr val="tx1"/>
                          </a:solidFill>
                          <a:latin typeface="+mn-ea"/>
                          <a:ea typeface="+mn-ea"/>
                        </a:rPr>
                        <a:t>にて 自動運転走行中、高さ</a:t>
                      </a:r>
                      <a:r>
                        <a:rPr kumimoji="1" lang="en-US" altLang="ja-JP" sz="1100" b="0" dirty="0">
                          <a:solidFill>
                            <a:schemeClr val="tx1"/>
                          </a:solidFill>
                          <a:latin typeface="+mn-ea"/>
                          <a:ea typeface="+mn-ea"/>
                        </a:rPr>
                        <a:t>×××cm</a:t>
                      </a:r>
                      <a:r>
                        <a:rPr kumimoji="1" lang="ja-JP" altLang="en-US" sz="1100" b="0">
                          <a:solidFill>
                            <a:schemeClr val="tx1"/>
                          </a:solidFill>
                          <a:latin typeface="+mn-ea"/>
                          <a:ea typeface="+mn-ea"/>
                        </a:rPr>
                        <a:t>の人ダミーを前方 </a:t>
                      </a:r>
                      <a:r>
                        <a:rPr kumimoji="1" lang="en-US" altLang="ja-JP" sz="1100" b="0" dirty="0">
                          <a:solidFill>
                            <a:schemeClr val="tx1"/>
                          </a:solidFill>
                          <a:latin typeface="+mn-ea"/>
                          <a:ea typeface="+mn-ea"/>
                        </a:rPr>
                        <a:t>××m</a:t>
                      </a:r>
                      <a:r>
                        <a:rPr kumimoji="1" lang="ja-JP" altLang="en-US" sz="1100" b="0">
                          <a:solidFill>
                            <a:schemeClr val="tx1"/>
                          </a:solidFill>
                          <a:latin typeface="+mn-ea"/>
                          <a:ea typeface="+mn-ea"/>
                        </a:rPr>
                        <a:t>にて飛び出させ、障害物手前にて自動停止</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高さ</a:t>
                      </a:r>
                      <a:r>
                        <a:rPr kumimoji="1" lang="en-US" altLang="ja-JP" sz="1100" b="0" dirty="0">
                          <a:solidFill>
                            <a:schemeClr val="tx1"/>
                          </a:solidFill>
                          <a:latin typeface="+mn-ea"/>
                          <a:ea typeface="+mn-ea"/>
                        </a:rPr>
                        <a:t>×××cm</a:t>
                      </a:r>
                      <a:r>
                        <a:rPr kumimoji="1" lang="ja-JP" altLang="en-US" sz="1100" b="0" dirty="0">
                          <a:solidFill>
                            <a:schemeClr val="tx1"/>
                          </a:solidFill>
                          <a:latin typeface="+mn-ea"/>
                          <a:ea typeface="+mn-ea"/>
                        </a:rPr>
                        <a:t>の人ダミーを走行路に飛び出させ、</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障害物手前</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ｍ手前で検知し</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×××G</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で減速、</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ｍ手前で停止することを検証</a:t>
                      </a:r>
                      <a:endParaRPr kumimoji="1" lang="ja-JP" altLang="en-US" sz="1100" b="0" dirty="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bl>
          </a:graphicData>
        </a:graphic>
      </p:graphicFrame>
      <p:graphicFrame>
        <p:nvGraphicFramePr>
          <p:cNvPr id="37" name="表 8">
            <a:extLst>
              <a:ext uri="{FF2B5EF4-FFF2-40B4-BE49-F238E27FC236}">
                <a16:creationId xmlns:a16="http://schemas.microsoft.com/office/drawing/2014/main" id="{72C32830-7835-5294-DC06-123C931507E3}"/>
              </a:ext>
            </a:extLst>
          </p:cNvPr>
          <p:cNvGraphicFramePr>
            <a:graphicFrameLocks noGrp="1"/>
          </p:cNvGraphicFramePr>
          <p:nvPr>
            <p:extLst>
              <p:ext uri="{D42A27DB-BD31-4B8C-83A1-F6EECF244321}">
                <p14:modId xmlns:p14="http://schemas.microsoft.com/office/powerpoint/2010/main" val="1758366797"/>
              </p:ext>
            </p:extLst>
          </p:nvPr>
        </p:nvGraphicFramePr>
        <p:xfrm>
          <a:off x="5997507" y="1124233"/>
          <a:ext cx="3438060" cy="1624320"/>
        </p:xfrm>
        <a:graphic>
          <a:graphicData uri="http://schemas.openxmlformats.org/drawingml/2006/table">
            <a:tbl>
              <a:tblPr firstRow="1" bandRow="1">
                <a:tableStyleId>{2D5ABB26-0587-4C30-8999-92F81FD0307C}</a:tableStyleId>
              </a:tblPr>
              <a:tblGrid>
                <a:gridCol w="859515">
                  <a:extLst>
                    <a:ext uri="{9D8B030D-6E8A-4147-A177-3AD203B41FA5}">
                      <a16:colId xmlns:a16="http://schemas.microsoft.com/office/drawing/2014/main" val="3800380525"/>
                    </a:ext>
                  </a:extLst>
                </a:gridCol>
                <a:gridCol w="859515">
                  <a:extLst>
                    <a:ext uri="{9D8B030D-6E8A-4147-A177-3AD203B41FA5}">
                      <a16:colId xmlns:a16="http://schemas.microsoft.com/office/drawing/2014/main" val="2532337741"/>
                    </a:ext>
                  </a:extLst>
                </a:gridCol>
                <a:gridCol w="859515">
                  <a:extLst>
                    <a:ext uri="{9D8B030D-6E8A-4147-A177-3AD203B41FA5}">
                      <a16:colId xmlns:a16="http://schemas.microsoft.com/office/drawing/2014/main" val="80920902"/>
                    </a:ext>
                  </a:extLst>
                </a:gridCol>
                <a:gridCol w="859515">
                  <a:extLst>
                    <a:ext uri="{9D8B030D-6E8A-4147-A177-3AD203B41FA5}">
                      <a16:colId xmlns:a16="http://schemas.microsoft.com/office/drawing/2014/main" val="2801751068"/>
                    </a:ext>
                  </a:extLst>
                </a:gridCol>
              </a:tblGrid>
              <a:tr h="270000">
                <a:tc gridSpan="4">
                  <a:txBody>
                    <a:bodyPr/>
                    <a:lstStyle/>
                    <a:p>
                      <a:pPr algn="ctr"/>
                      <a:r>
                        <a:rPr kumimoji="1" lang="ja-JP" altLang="en-US" sz="1200" b="1">
                          <a:solidFill>
                            <a:schemeClr val="bg1"/>
                          </a:solidFill>
                        </a:rPr>
                        <a:t>前提条件</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hMerge="1">
                  <a:txBody>
                    <a:bodyPr/>
                    <a:lstStyle/>
                    <a:p>
                      <a:pPr algn="ctr"/>
                      <a:r>
                        <a:rPr kumimoji="1" lang="ja-JP" altLang="en-US" sz="1200" b="1">
                          <a:solidFill>
                            <a:schemeClr val="bg1"/>
                          </a:solidFill>
                        </a:rPr>
                        <a:t>前提条件</a:t>
                      </a:r>
                    </a:p>
                  </a:txBody>
                  <a:tcPr marL="45720" marR="4572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41286775"/>
                  </a:ext>
                </a:extLst>
              </a:tr>
              <a:tr h="270000">
                <a:tc>
                  <a:txBody>
                    <a:bodyPr/>
                    <a:lstStyle/>
                    <a:p>
                      <a:pPr algn="ctr"/>
                      <a:r>
                        <a:rPr kumimoji="1" lang="ja-JP" altLang="en-US" sz="1100" b="0">
                          <a:solidFill>
                            <a:schemeClr val="tx1"/>
                          </a:solidFill>
                          <a:latin typeface="+mn-ea"/>
                          <a:ea typeface="+mn-ea"/>
                        </a:rPr>
                        <a:t>信号</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車線数</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b="0" dirty="0">
                          <a:solidFill>
                            <a:schemeClr val="tx1"/>
                          </a:solidFill>
                          <a:latin typeface="+mn-ea"/>
                          <a:ea typeface="+mn-ea"/>
                        </a:rPr>
                        <a:t>1</a:t>
                      </a:r>
                      <a:r>
                        <a:rPr kumimoji="1" lang="ja-JP" altLang="en-US" sz="1100" b="0">
                          <a:solidFill>
                            <a:schemeClr val="tx1"/>
                          </a:solidFill>
                          <a:latin typeface="+mn-ea"/>
                          <a:ea typeface="+mn-ea"/>
                        </a:rPr>
                        <a:t>車線</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270000">
                <a:tc>
                  <a:txBody>
                    <a:bodyPr/>
                    <a:lstStyle/>
                    <a:p>
                      <a:pPr algn="ctr"/>
                      <a:r>
                        <a:rPr kumimoji="1" lang="ja-JP" altLang="en-US" sz="1100" b="0">
                          <a:solidFill>
                            <a:schemeClr val="tx1"/>
                          </a:solidFill>
                          <a:latin typeface="+mn-ea"/>
                          <a:ea typeface="+mn-ea"/>
                        </a:rPr>
                        <a:t>一時停止</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右折レーン</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7618382"/>
                  </a:ext>
                </a:extLst>
              </a:tr>
              <a:tr h="270000">
                <a:tc>
                  <a:txBody>
                    <a:bodyPr/>
                    <a:lstStyle/>
                    <a:p>
                      <a:pPr algn="ctr"/>
                      <a:r>
                        <a:rPr kumimoji="1" lang="ja-JP" altLang="en-US" sz="1100" b="0">
                          <a:solidFill>
                            <a:schemeClr val="tx1"/>
                          </a:solidFill>
                          <a:latin typeface="+mn-ea"/>
                          <a:ea typeface="+mn-ea"/>
                        </a:rPr>
                        <a:t>横断歩道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法定速度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8402016"/>
                  </a:ext>
                </a:extLst>
              </a:tr>
              <a:tr h="270000">
                <a:tc>
                  <a:txBody>
                    <a:bodyPr/>
                    <a:lstStyle/>
                    <a:p>
                      <a:pPr algn="ctr"/>
                      <a:r>
                        <a:rPr kumimoji="1" lang="ja-JP" altLang="en-US" sz="1100" b="0">
                          <a:solidFill>
                            <a:schemeClr val="tx1"/>
                          </a:solidFill>
                          <a:latin typeface="+mn-ea"/>
                          <a:ea typeface="+mn-ea"/>
                        </a:rPr>
                        <a:t>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運行速度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2823564"/>
                  </a:ext>
                </a:extLst>
              </a:tr>
              <a:tr h="270000">
                <a:tc>
                  <a:txBody>
                    <a:bodyPr/>
                    <a:lstStyle/>
                    <a:p>
                      <a:pPr algn="ctr"/>
                      <a:r>
                        <a:rPr kumimoji="1" lang="ja-JP" altLang="en-US" sz="1100" b="0">
                          <a:solidFill>
                            <a:schemeClr val="tx1"/>
                          </a:solidFill>
                          <a:latin typeface="+mn-ea"/>
                          <a:ea typeface="+mn-ea"/>
                        </a:rPr>
                        <a:t>ガードレール</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交通量</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ja-JP" altLang="en-US" sz="1100" b="0" dirty="0">
                          <a:solidFill>
                            <a:schemeClr val="tx1"/>
                          </a:solidFill>
                          <a:latin typeface="+mn-ea"/>
                          <a:ea typeface="+mn-ea"/>
                        </a:rPr>
                        <a:t>台</a:t>
                      </a:r>
                      <a:r>
                        <a:rPr kumimoji="1" lang="en-US" altLang="ja-JP" sz="1100" b="0" dirty="0">
                          <a:solidFill>
                            <a:schemeClr val="tx1"/>
                          </a:solidFill>
                          <a:latin typeface="+mn-ea"/>
                          <a:ea typeface="+mn-ea"/>
                        </a:rPr>
                        <a:t>/h</a:t>
                      </a:r>
                      <a:endParaRPr kumimoji="1" lang="ja-JP" altLang="en-US" sz="1100" b="0" dirty="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07811741"/>
                  </a:ext>
                </a:extLst>
              </a:tr>
            </a:tbl>
          </a:graphicData>
        </a:graphic>
      </p:graphicFrame>
      <p:sp>
        <p:nvSpPr>
          <p:cNvPr id="38" name="テキスト ボックス 37">
            <a:extLst>
              <a:ext uri="{FF2B5EF4-FFF2-40B4-BE49-F238E27FC236}">
                <a16:creationId xmlns:a16="http://schemas.microsoft.com/office/drawing/2014/main" id="{FC1BBBBB-1591-B893-BECF-E33B6B230EF5}"/>
              </a:ext>
            </a:extLst>
          </p:cNvPr>
          <p:cNvSpPr txBox="1"/>
          <p:nvPr/>
        </p:nvSpPr>
        <p:spPr bwMode="gray">
          <a:xfrm>
            <a:off x="5997507" y="2770154"/>
            <a:ext cx="3438060" cy="415498"/>
          </a:xfrm>
          <a:prstGeom prst="rect">
            <a:avLst/>
          </a:prstGeom>
          <a:noFill/>
        </p:spPr>
        <p:txBody>
          <a:bodyPr wrap="square">
            <a:spAutoFit/>
          </a:bodyPr>
          <a:lstStyle/>
          <a:p>
            <a:r>
              <a:rPr kumimoji="1" lang="en-US" altLang="ja-JP" sz="1050" b="0" dirty="0">
                <a:solidFill>
                  <a:schemeClr val="tx1"/>
                </a:solidFill>
                <a:latin typeface="+mn-ea"/>
                <a:ea typeface="+mn-ea"/>
              </a:rPr>
              <a:t>※</a:t>
            </a:r>
            <a:r>
              <a:rPr kumimoji="1" lang="ja-JP" altLang="en-US" sz="1050" b="0">
                <a:solidFill>
                  <a:schemeClr val="tx1"/>
                </a:solidFill>
                <a:latin typeface="+mn-ea"/>
                <a:ea typeface="+mn-ea"/>
              </a:rPr>
              <a:t>実勢速度は</a:t>
            </a:r>
            <a:r>
              <a:rPr kumimoji="1" lang="en-US" altLang="ja-JP" sz="1050" b="0" dirty="0">
                <a:solidFill>
                  <a:schemeClr val="tx1"/>
                </a:solidFill>
                <a:latin typeface="+mn-ea"/>
                <a:ea typeface="+mn-ea"/>
              </a:rPr>
              <a:t>70km/h</a:t>
            </a:r>
            <a:br>
              <a:rPr kumimoji="1" lang="en-US" altLang="ja-JP" sz="1050" b="0" dirty="0">
                <a:solidFill>
                  <a:schemeClr val="tx1"/>
                </a:solidFill>
                <a:latin typeface="+mn-ea"/>
                <a:ea typeface="+mn-ea"/>
              </a:rPr>
            </a:br>
            <a:r>
              <a:rPr kumimoji="1" lang="ja-JP" altLang="en-US" sz="1050" b="0">
                <a:solidFill>
                  <a:schemeClr val="tx1"/>
                </a:solidFill>
                <a:latin typeface="+mn-ea"/>
                <a:ea typeface="+mn-ea"/>
              </a:rPr>
              <a:t>（平日昼間に走行する車両の平均速度から算出）</a:t>
            </a:r>
          </a:p>
        </p:txBody>
      </p:sp>
      <p:sp>
        <p:nvSpPr>
          <p:cNvPr id="9" name="正方形/長方形 8">
            <a:extLst>
              <a:ext uri="{FF2B5EF4-FFF2-40B4-BE49-F238E27FC236}">
                <a16:creationId xmlns:a16="http://schemas.microsoft.com/office/drawing/2014/main" id="{83493D4A-E55E-6DE6-FF4A-8E8612E4E75B}"/>
              </a:ext>
            </a:extLst>
          </p:cNvPr>
          <p:cNvSpPr/>
          <p:nvPr/>
        </p:nvSpPr>
        <p:spPr bwMode="gray">
          <a:xfrm>
            <a:off x="1784382"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ユースケースイメージ</a:t>
            </a:r>
          </a:p>
        </p:txBody>
      </p:sp>
      <p:sp>
        <p:nvSpPr>
          <p:cNvPr id="13" name="正方形/長方形 12">
            <a:extLst>
              <a:ext uri="{FF2B5EF4-FFF2-40B4-BE49-F238E27FC236}">
                <a16:creationId xmlns:a16="http://schemas.microsoft.com/office/drawing/2014/main" id="{C766A5D7-837F-0650-86FE-1B7947005F65}"/>
              </a:ext>
            </a:extLst>
          </p:cNvPr>
          <p:cNvSpPr/>
          <p:nvPr/>
        </p:nvSpPr>
        <p:spPr bwMode="gray">
          <a:xfrm>
            <a:off x="3963944"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実際の写真等</a:t>
            </a:r>
          </a:p>
        </p:txBody>
      </p:sp>
    </p:spTree>
    <p:extLst>
      <p:ext uri="{BB962C8B-B14F-4D97-AF65-F5344CB8AC3E}">
        <p14:creationId xmlns:p14="http://schemas.microsoft.com/office/powerpoint/2010/main" val="42626153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037AF044-16CB-AB01-F221-696C07784ACD}"/>
              </a:ext>
            </a:extLst>
          </p:cNvPr>
          <p:cNvSpPr/>
          <p:nvPr/>
        </p:nvSpPr>
        <p:spPr bwMode="gray">
          <a:xfrm>
            <a:off x="1352495" y="1015848"/>
            <a:ext cx="8137580" cy="2160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400" b="1">
                <a:solidFill>
                  <a:prstClr val="black"/>
                </a:solidFill>
                <a:latin typeface="+mn-lt"/>
                <a:cs typeface="+mn-cs"/>
              </a:rPr>
              <a:t>②交差点（信号無・横断歩道有）</a:t>
            </a:r>
            <a:endParaRPr kumimoji="1" lang="en-US" altLang="ja-JP" sz="1400" b="1" dirty="0">
              <a:solidFill>
                <a:prstClr val="black"/>
              </a:solidFill>
              <a:latin typeface="+mn-lt"/>
              <a:cs typeface="+mn-cs"/>
            </a:endParaRPr>
          </a:p>
        </p:txBody>
      </p:sp>
      <p:sp>
        <p:nvSpPr>
          <p:cNvPr id="19" name="正方形/長方形 18">
            <a:extLst>
              <a:ext uri="{FF2B5EF4-FFF2-40B4-BE49-F238E27FC236}">
                <a16:creationId xmlns:a16="http://schemas.microsoft.com/office/drawing/2014/main" id="{A8BF261B-4888-A3BF-D987-2DEE090CE398}"/>
              </a:ext>
            </a:extLst>
          </p:cNvPr>
          <p:cNvSpPr/>
          <p:nvPr/>
        </p:nvSpPr>
        <p:spPr bwMode="gray">
          <a:xfrm>
            <a:off x="1352495" y="3284724"/>
            <a:ext cx="8137580" cy="3024001"/>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400" b="1" dirty="0">
              <a:solidFill>
                <a:prstClr val="black"/>
              </a:solidFill>
              <a:latin typeface="+mn-lt"/>
              <a:cs typeface="+mn-cs"/>
            </a:endParaRPr>
          </a:p>
        </p:txBody>
      </p:sp>
      <p:sp>
        <p:nvSpPr>
          <p:cNvPr id="26" name="正方形/長方形 25">
            <a:extLst>
              <a:ext uri="{FF2B5EF4-FFF2-40B4-BE49-F238E27FC236}">
                <a16:creationId xmlns:a16="http://schemas.microsoft.com/office/drawing/2014/main" id="{6D4F31A2-B211-3008-B905-B0736C155A28}"/>
              </a:ext>
            </a:extLst>
          </p:cNvPr>
          <p:cNvSpPr/>
          <p:nvPr/>
        </p:nvSpPr>
        <p:spPr bwMode="gray">
          <a:xfrm>
            <a:off x="416495" y="1016000"/>
            <a:ext cx="936000" cy="2160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ユースケース</a:t>
            </a:r>
          </a:p>
        </p:txBody>
      </p:sp>
      <p:sp>
        <p:nvSpPr>
          <p:cNvPr id="27" name="正方形/長方形 26">
            <a:extLst>
              <a:ext uri="{FF2B5EF4-FFF2-40B4-BE49-F238E27FC236}">
                <a16:creationId xmlns:a16="http://schemas.microsoft.com/office/drawing/2014/main" id="{245D15C9-EC14-77D5-6A79-0633883A9096}"/>
              </a:ext>
            </a:extLst>
          </p:cNvPr>
          <p:cNvSpPr/>
          <p:nvPr/>
        </p:nvSpPr>
        <p:spPr bwMode="gray">
          <a:xfrm>
            <a:off x="416495" y="3284724"/>
            <a:ext cx="936000" cy="3024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リスク</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シナリオ</a:t>
            </a: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54</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4-(2).</a:t>
            </a:r>
            <a:r>
              <a:rPr lang="ja-JP" altLang="en-US">
                <a:latin typeface="+mn-ea"/>
              </a:rPr>
              <a:t> </a:t>
            </a:r>
            <a:r>
              <a:rPr lang="en-US" altLang="ja-JP" dirty="0">
                <a:latin typeface="+mn-ea"/>
              </a:rPr>
              <a:t>ODD</a:t>
            </a:r>
            <a:r>
              <a:rPr lang="ja-JP" altLang="en-US">
                <a:latin typeface="+mn-ea"/>
              </a:rPr>
              <a:t>内のリスクシナリオ</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D9D9D9"/>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a:t>
            </a:r>
            <a:r>
              <a:rPr kumimoji="1" lang="ja-JP" altLang="en-US" sz="1100">
                <a:solidFill>
                  <a:schemeClr val="bg1">
                    <a:lumMod val="50000"/>
                  </a:schemeClr>
                </a:solidFill>
                <a:latin typeface="+mn-lt"/>
                <a:cs typeface="+mn-cs"/>
              </a:rPr>
              <a:t>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リスクシナリオ・</a:t>
            </a:r>
            <a:endParaRPr kumimoji="1" lang="en-US" altLang="ja-JP" sz="11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対応・試験方法</a:t>
            </a:r>
          </a:p>
        </p:txBody>
      </p:sp>
      <p:sp>
        <p:nvSpPr>
          <p:cNvPr id="4" name="正方形/長方形 3">
            <a:extLst>
              <a:ext uri="{FF2B5EF4-FFF2-40B4-BE49-F238E27FC236}">
                <a16:creationId xmlns:a16="http://schemas.microsoft.com/office/drawing/2014/main" id="{74C14790-9597-E432-D16D-376E36C8F203}"/>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graphicFrame>
        <p:nvGraphicFramePr>
          <p:cNvPr id="23" name="表 8">
            <a:extLst>
              <a:ext uri="{FF2B5EF4-FFF2-40B4-BE49-F238E27FC236}">
                <a16:creationId xmlns:a16="http://schemas.microsoft.com/office/drawing/2014/main" id="{552BE8B5-7EF6-3EC3-7C79-B46E48324246}"/>
              </a:ext>
            </a:extLst>
          </p:cNvPr>
          <p:cNvGraphicFramePr>
            <a:graphicFrameLocks noGrp="1"/>
          </p:cNvGraphicFramePr>
          <p:nvPr>
            <p:extLst>
              <p:ext uri="{D42A27DB-BD31-4B8C-83A1-F6EECF244321}">
                <p14:modId xmlns:p14="http://schemas.microsoft.com/office/powerpoint/2010/main" val="3647045427"/>
              </p:ext>
            </p:extLst>
          </p:nvPr>
        </p:nvGraphicFramePr>
        <p:xfrm>
          <a:off x="1389285" y="3399624"/>
          <a:ext cx="8064000" cy="2794200"/>
        </p:xfrm>
        <a:graphic>
          <a:graphicData uri="http://schemas.openxmlformats.org/drawingml/2006/table">
            <a:tbl>
              <a:tblPr firstRow="1" bandRow="1">
                <a:tableStyleId>{2D5ABB26-0587-4C30-8999-92F81FD0307C}</a:tableStyleId>
              </a:tblPr>
              <a:tblGrid>
                <a:gridCol w="576000">
                  <a:extLst>
                    <a:ext uri="{9D8B030D-6E8A-4147-A177-3AD203B41FA5}">
                      <a16:colId xmlns:a16="http://schemas.microsoft.com/office/drawing/2014/main" val="3800380525"/>
                    </a:ext>
                  </a:extLst>
                </a:gridCol>
                <a:gridCol w="576000">
                  <a:extLst>
                    <a:ext uri="{9D8B030D-6E8A-4147-A177-3AD203B41FA5}">
                      <a16:colId xmlns:a16="http://schemas.microsoft.com/office/drawing/2014/main" val="3121066054"/>
                    </a:ext>
                  </a:extLst>
                </a:gridCol>
                <a:gridCol w="1296000">
                  <a:extLst>
                    <a:ext uri="{9D8B030D-6E8A-4147-A177-3AD203B41FA5}">
                      <a16:colId xmlns:a16="http://schemas.microsoft.com/office/drawing/2014/main" val="644115326"/>
                    </a:ext>
                  </a:extLst>
                </a:gridCol>
                <a:gridCol w="1872000">
                  <a:extLst>
                    <a:ext uri="{9D8B030D-6E8A-4147-A177-3AD203B41FA5}">
                      <a16:colId xmlns:a16="http://schemas.microsoft.com/office/drawing/2014/main" val="2532337741"/>
                    </a:ext>
                  </a:extLst>
                </a:gridCol>
                <a:gridCol w="1872000">
                  <a:extLst>
                    <a:ext uri="{9D8B030D-6E8A-4147-A177-3AD203B41FA5}">
                      <a16:colId xmlns:a16="http://schemas.microsoft.com/office/drawing/2014/main" val="3964215670"/>
                    </a:ext>
                  </a:extLst>
                </a:gridCol>
                <a:gridCol w="1872000">
                  <a:extLst>
                    <a:ext uri="{9D8B030D-6E8A-4147-A177-3AD203B41FA5}">
                      <a16:colId xmlns:a16="http://schemas.microsoft.com/office/drawing/2014/main" val="3072510650"/>
                    </a:ext>
                  </a:extLst>
                </a:gridCol>
              </a:tblGrid>
              <a:tr h="0">
                <a:tc gridSpan="3">
                  <a:txBody>
                    <a:bodyPr/>
                    <a:lstStyle/>
                    <a:p>
                      <a:pPr algn="ctr"/>
                      <a:r>
                        <a:rPr kumimoji="1" lang="ja-JP" altLang="en-US" sz="1200" b="1">
                          <a:solidFill>
                            <a:schemeClr val="bg1"/>
                          </a:solidFill>
                        </a:rPr>
                        <a:t>シナリオ</a:t>
                      </a: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200" b="1">
                          <a:solidFill>
                            <a:schemeClr val="bg1"/>
                          </a:solidFill>
                        </a:rPr>
                        <a:t>制御・対応</a:t>
                      </a:r>
                    </a:p>
                  </a:txBody>
                  <a:tcPr marL="72000" marR="72000" marT="72000" marB="7200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対応の根拠</a:t>
                      </a:r>
                    </a:p>
                  </a:txBody>
                  <a:tcPr marL="72000" marR="72000" marT="72000" marB="720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試験方法</a:t>
                      </a:r>
                    </a:p>
                  </a:txBody>
                  <a:tcPr marL="72000" marR="72000" marT="72000" marB="72000">
                    <a:lnL w="12700" cap="flat" cmpd="sng" algn="ctr">
                      <a:solidFill>
                        <a:schemeClr val="bg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793753">
                <a:tc rowSpan="2">
                  <a:txBody>
                    <a:bodyPr/>
                    <a:lstStyle/>
                    <a:p>
                      <a:pPr algn="ctr"/>
                      <a:r>
                        <a:rPr kumimoji="1" lang="ja-JP" altLang="en-US" sz="1100" b="0" dirty="0">
                          <a:solidFill>
                            <a:schemeClr val="tx1"/>
                          </a:solidFill>
                          <a:latin typeface="+mn-ea"/>
                          <a:ea typeface="+mn-ea"/>
                        </a:rPr>
                        <a:t>横断</a:t>
                      </a:r>
                      <a:endParaRPr kumimoji="1" lang="en-US" altLang="ja-JP" sz="1100" b="0" dirty="0">
                        <a:solidFill>
                          <a:schemeClr val="tx1"/>
                        </a:solidFill>
                        <a:latin typeface="+mn-ea"/>
                        <a:ea typeface="+mn-ea"/>
                      </a:endParaRPr>
                    </a:p>
                    <a:p>
                      <a:pPr algn="ctr"/>
                      <a:r>
                        <a:rPr kumimoji="1" lang="ja-JP" altLang="en-US" sz="1100" b="0" dirty="0">
                          <a:solidFill>
                            <a:schemeClr val="tx1"/>
                          </a:solidFill>
                          <a:latin typeface="+mn-ea"/>
                          <a:ea typeface="+mn-ea"/>
                        </a:rPr>
                        <a:t>歩道</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前方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rowSpan="2">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横断者</a:t>
                      </a:r>
                      <a:endParaRPr kumimoji="1" lang="en-US" altLang="ja-JP" sz="1100" b="0" dirty="0">
                        <a:solidFill>
                          <a:schemeClr val="tx1"/>
                        </a:solidFill>
                        <a:latin typeface="+mn-ea"/>
                        <a:ea typeface="+mn-ea"/>
                      </a:endParaRPr>
                    </a:p>
                    <a:p>
                      <a:pPr marL="171450" indent="-171450">
                        <a:buFont typeface="Wingdings" panose="05000000000000000000" pitchFamily="2" charset="2"/>
                        <a:buChar char="n"/>
                      </a:pPr>
                      <a:r>
                        <a:rPr kumimoji="1" lang="ja-JP" altLang="en-US" sz="1100" b="0">
                          <a:solidFill>
                            <a:schemeClr val="tx1"/>
                          </a:solidFill>
                          <a:latin typeface="+mn-ea"/>
                          <a:ea typeface="+mn-ea"/>
                        </a:rPr>
                        <a:t>横断が想定される歩行者</a:t>
                      </a:r>
                      <a:endParaRPr kumimoji="1" lang="en-US" altLang="ja-JP" sz="1100" b="0" dirty="0">
                        <a:solidFill>
                          <a:schemeClr val="tx1"/>
                        </a:solidFill>
                        <a:latin typeface="+mn-ea"/>
                        <a:ea typeface="+mn-ea"/>
                      </a:endParaRPr>
                    </a:p>
                    <a:p>
                      <a:pPr marL="171450" indent="-171450">
                        <a:buFont typeface="Wingdings" panose="05000000000000000000" pitchFamily="2" charset="2"/>
                        <a:buChar char="n"/>
                      </a:pPr>
                      <a:r>
                        <a:rPr kumimoji="1" lang="ja-JP" altLang="en-US" sz="1100" b="0">
                          <a:solidFill>
                            <a:schemeClr val="tx1"/>
                          </a:solidFill>
                          <a:latin typeface="+mn-ea"/>
                          <a:ea typeface="+mn-ea"/>
                        </a:rPr>
                        <a:t>自転車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Tx/>
                        <a:buNone/>
                      </a:pPr>
                      <a:r>
                        <a:rPr kumimoji="1" lang="ja-JP" altLang="en-US" sz="1100" b="0">
                          <a:solidFill>
                            <a:schemeClr val="tx1"/>
                          </a:solidFill>
                          <a:latin typeface="+mn-ea"/>
                          <a:ea typeface="+mn-ea"/>
                        </a:rPr>
                        <a:t>センサーが検知した物標を制御</a:t>
                      </a:r>
                      <a:r>
                        <a:rPr kumimoji="1" lang="en-US" altLang="ja-JP" sz="1100" b="0" dirty="0">
                          <a:solidFill>
                            <a:schemeClr val="tx1"/>
                          </a:solidFill>
                          <a:latin typeface="+mn-ea"/>
                          <a:ea typeface="+mn-ea"/>
                        </a:rPr>
                        <a:t>ECU</a:t>
                      </a:r>
                      <a:r>
                        <a:rPr kumimoji="1" lang="ja-JP" altLang="en-US" sz="1100" b="0">
                          <a:solidFill>
                            <a:schemeClr val="tx1"/>
                          </a:solidFill>
                          <a:latin typeface="+mn-ea"/>
                          <a:ea typeface="+mn-ea"/>
                        </a:rPr>
                        <a:t>に送信。受信した物標情報で経路上一番近い物標を速度制御対象とし、減速して自動停止する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歩行者：</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、自転車：</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に対し、自動運転バスが最高</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で走行し、減速停車できること</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高さ</a:t>
                      </a:r>
                      <a:r>
                        <a:rPr kumimoji="1" lang="en-US" altLang="ja-JP" sz="1100" b="0" dirty="0">
                          <a:solidFill>
                            <a:schemeClr val="tx1"/>
                          </a:solidFill>
                          <a:latin typeface="+mn-ea"/>
                          <a:ea typeface="+mn-ea"/>
                        </a:rPr>
                        <a:t>×××cm</a:t>
                      </a:r>
                      <a:r>
                        <a:rPr kumimoji="1" lang="ja-JP" altLang="en-US" sz="1100" b="0" dirty="0">
                          <a:solidFill>
                            <a:schemeClr val="tx1"/>
                          </a:solidFill>
                          <a:latin typeface="+mn-ea"/>
                          <a:ea typeface="+mn-ea"/>
                        </a:rPr>
                        <a:t>の人ダミーと自転車を走行路に設置し、</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障害物手前</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ｍ手前で検知し</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×××G</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で減速、</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ｍ手前で停止することを検証</a:t>
                      </a:r>
                      <a:endParaRPr kumimoji="1" lang="ja-JP" altLang="en-US" sz="1100" b="0" dirty="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2276689043"/>
                  </a:ext>
                </a:extLst>
              </a:tr>
              <a:tr h="793753">
                <a:tc vMerge="1">
                  <a:txBody>
                    <a:bodyPr/>
                    <a:lstStyle/>
                    <a:p>
                      <a:pPr algn="ctr"/>
                      <a:r>
                        <a:rPr kumimoji="1" lang="ja-JP" altLang="en-US" sz="1200" b="0">
                          <a:solidFill>
                            <a:schemeClr val="tx1"/>
                          </a:solidFill>
                          <a:latin typeface="+mn-ea"/>
                          <a:ea typeface="+mn-ea"/>
                        </a:rPr>
                        <a:t>横断歩道</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側方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vMerge="1">
                  <a:txBody>
                    <a:bodyPr/>
                    <a:lstStyle/>
                    <a:p>
                      <a:pPr marL="0" indent="0">
                        <a:buFont typeface="Wingdings" panose="05000000000000000000" pitchFamily="2" charset="2"/>
                        <a:buNone/>
                      </a:pPr>
                      <a:endParaRPr kumimoji="1" lang="ja-JP" altLang="en-US" sz="10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a:solidFill>
                            <a:prstClr val="black"/>
                          </a:solidFill>
                          <a:latin typeface="+mn-lt"/>
                          <a:cs typeface="+mn-cs"/>
                        </a:rPr>
                        <a:t>横断しようとする対象が存在する場合には横断歩道前まで徐行を行い、歩行者等の横断してきた際の衝突地点への到達時間および自車経路への到達時間をもとに自車が先に通過するか歩行者等に譲るか判断を行う</a:t>
                      </a:r>
                      <a:endParaRPr kumimoji="1" lang="en-US" altLang="ja-JP" sz="1100" dirty="0">
                        <a:solidFill>
                          <a:prstClr val="black"/>
                        </a:solidFill>
                        <a:latin typeface="+mn-lt"/>
                        <a:cs typeface="+mn-cs"/>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速度</a:t>
                      </a:r>
                      <a:r>
                        <a:rPr kumimoji="1" lang="en-US" altLang="ja-JP" sz="1100" b="0" dirty="0">
                          <a:solidFill>
                            <a:schemeClr val="tx1"/>
                          </a:solidFill>
                          <a:latin typeface="+mn-ea"/>
                          <a:ea typeface="+mn-ea"/>
                        </a:rPr>
                        <a:t>××km/h </a:t>
                      </a:r>
                      <a:r>
                        <a:rPr kumimoji="1" lang="ja-JP" altLang="en-US" sz="1100" b="0">
                          <a:solidFill>
                            <a:schemeClr val="tx1"/>
                          </a:solidFill>
                          <a:latin typeface="+mn-ea"/>
                          <a:ea typeface="+mn-ea"/>
                        </a:rPr>
                        <a:t>にて 自動運転走行中、高さ</a:t>
                      </a:r>
                      <a:r>
                        <a:rPr kumimoji="1" lang="en-US" altLang="ja-JP" sz="1100" b="0" dirty="0">
                          <a:solidFill>
                            <a:schemeClr val="tx1"/>
                          </a:solidFill>
                          <a:latin typeface="+mn-ea"/>
                          <a:ea typeface="+mn-ea"/>
                        </a:rPr>
                        <a:t>×××cm</a:t>
                      </a:r>
                      <a:r>
                        <a:rPr kumimoji="1" lang="ja-JP" altLang="en-US" sz="1100" b="0">
                          <a:solidFill>
                            <a:schemeClr val="tx1"/>
                          </a:solidFill>
                          <a:latin typeface="+mn-ea"/>
                          <a:ea typeface="+mn-ea"/>
                        </a:rPr>
                        <a:t>の人ダミーを前方 </a:t>
                      </a:r>
                      <a:r>
                        <a:rPr kumimoji="1" lang="en-US" altLang="ja-JP" sz="1100" b="0" dirty="0">
                          <a:solidFill>
                            <a:schemeClr val="tx1"/>
                          </a:solidFill>
                          <a:latin typeface="+mn-ea"/>
                          <a:ea typeface="+mn-ea"/>
                        </a:rPr>
                        <a:t>××m</a:t>
                      </a:r>
                      <a:r>
                        <a:rPr kumimoji="1" lang="ja-JP" altLang="en-US" sz="1100" b="0">
                          <a:solidFill>
                            <a:schemeClr val="tx1"/>
                          </a:solidFill>
                          <a:latin typeface="+mn-ea"/>
                          <a:ea typeface="+mn-ea"/>
                        </a:rPr>
                        <a:t>にて飛び出させ、障害物手前にて自動停止</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高さ</a:t>
                      </a:r>
                      <a:r>
                        <a:rPr kumimoji="1" lang="en-US" altLang="ja-JP" sz="1100" b="0" dirty="0">
                          <a:solidFill>
                            <a:schemeClr val="tx1"/>
                          </a:solidFill>
                          <a:latin typeface="+mn-ea"/>
                          <a:ea typeface="+mn-ea"/>
                        </a:rPr>
                        <a:t>×××cm</a:t>
                      </a:r>
                      <a:r>
                        <a:rPr kumimoji="1" lang="ja-JP" altLang="en-US" sz="1100" b="0" dirty="0">
                          <a:solidFill>
                            <a:schemeClr val="tx1"/>
                          </a:solidFill>
                          <a:latin typeface="+mn-ea"/>
                          <a:ea typeface="+mn-ea"/>
                        </a:rPr>
                        <a:t>の人ダミーを走行路に飛び出させ、</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障害物手前</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ｍ手前で検知し</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×××G</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で減速、</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ｍ手前で停止することを検証</a:t>
                      </a:r>
                      <a:endParaRPr kumimoji="1" lang="ja-JP" altLang="en-US" sz="1100" b="0" dirty="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bl>
          </a:graphicData>
        </a:graphic>
      </p:graphicFrame>
      <p:graphicFrame>
        <p:nvGraphicFramePr>
          <p:cNvPr id="9" name="表 8">
            <a:extLst>
              <a:ext uri="{FF2B5EF4-FFF2-40B4-BE49-F238E27FC236}">
                <a16:creationId xmlns:a16="http://schemas.microsoft.com/office/drawing/2014/main" id="{ABF5C2D4-D52D-EB9B-E1C2-04BD38E1809B}"/>
              </a:ext>
            </a:extLst>
          </p:cNvPr>
          <p:cNvGraphicFramePr>
            <a:graphicFrameLocks noGrp="1"/>
          </p:cNvGraphicFramePr>
          <p:nvPr>
            <p:extLst>
              <p:ext uri="{D42A27DB-BD31-4B8C-83A1-F6EECF244321}">
                <p14:modId xmlns:p14="http://schemas.microsoft.com/office/powerpoint/2010/main" val="3506481426"/>
              </p:ext>
            </p:extLst>
          </p:nvPr>
        </p:nvGraphicFramePr>
        <p:xfrm>
          <a:off x="5997507" y="1124233"/>
          <a:ext cx="3438060" cy="1624320"/>
        </p:xfrm>
        <a:graphic>
          <a:graphicData uri="http://schemas.openxmlformats.org/drawingml/2006/table">
            <a:tbl>
              <a:tblPr firstRow="1" bandRow="1">
                <a:tableStyleId>{2D5ABB26-0587-4C30-8999-92F81FD0307C}</a:tableStyleId>
              </a:tblPr>
              <a:tblGrid>
                <a:gridCol w="859515">
                  <a:extLst>
                    <a:ext uri="{9D8B030D-6E8A-4147-A177-3AD203B41FA5}">
                      <a16:colId xmlns:a16="http://schemas.microsoft.com/office/drawing/2014/main" val="3800380525"/>
                    </a:ext>
                  </a:extLst>
                </a:gridCol>
                <a:gridCol w="859515">
                  <a:extLst>
                    <a:ext uri="{9D8B030D-6E8A-4147-A177-3AD203B41FA5}">
                      <a16:colId xmlns:a16="http://schemas.microsoft.com/office/drawing/2014/main" val="2532337741"/>
                    </a:ext>
                  </a:extLst>
                </a:gridCol>
                <a:gridCol w="859515">
                  <a:extLst>
                    <a:ext uri="{9D8B030D-6E8A-4147-A177-3AD203B41FA5}">
                      <a16:colId xmlns:a16="http://schemas.microsoft.com/office/drawing/2014/main" val="80920902"/>
                    </a:ext>
                  </a:extLst>
                </a:gridCol>
                <a:gridCol w="859515">
                  <a:extLst>
                    <a:ext uri="{9D8B030D-6E8A-4147-A177-3AD203B41FA5}">
                      <a16:colId xmlns:a16="http://schemas.microsoft.com/office/drawing/2014/main" val="2801751068"/>
                    </a:ext>
                  </a:extLst>
                </a:gridCol>
              </a:tblGrid>
              <a:tr h="270000">
                <a:tc gridSpan="4">
                  <a:txBody>
                    <a:bodyPr/>
                    <a:lstStyle/>
                    <a:p>
                      <a:pPr algn="ctr"/>
                      <a:r>
                        <a:rPr kumimoji="1" lang="ja-JP" altLang="en-US" sz="1200" b="1">
                          <a:solidFill>
                            <a:schemeClr val="bg1"/>
                          </a:solidFill>
                        </a:rPr>
                        <a:t>前提条件</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hMerge="1">
                  <a:txBody>
                    <a:bodyPr/>
                    <a:lstStyle/>
                    <a:p>
                      <a:pPr algn="ctr"/>
                      <a:r>
                        <a:rPr kumimoji="1" lang="ja-JP" altLang="en-US" sz="1200" b="1">
                          <a:solidFill>
                            <a:schemeClr val="bg1"/>
                          </a:solidFill>
                        </a:rPr>
                        <a:t>前提条件</a:t>
                      </a:r>
                    </a:p>
                  </a:txBody>
                  <a:tcPr marL="45720" marR="4572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41286775"/>
                  </a:ext>
                </a:extLst>
              </a:tr>
              <a:tr h="270000">
                <a:tc>
                  <a:txBody>
                    <a:bodyPr/>
                    <a:lstStyle/>
                    <a:p>
                      <a:pPr algn="ctr"/>
                      <a:r>
                        <a:rPr kumimoji="1" lang="ja-JP" altLang="en-US" sz="1100" b="0">
                          <a:solidFill>
                            <a:schemeClr val="tx1"/>
                          </a:solidFill>
                          <a:latin typeface="+mn-ea"/>
                          <a:ea typeface="+mn-ea"/>
                        </a:rPr>
                        <a:t>信号</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車線数</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b="0" dirty="0">
                          <a:solidFill>
                            <a:schemeClr val="tx1"/>
                          </a:solidFill>
                          <a:latin typeface="+mn-ea"/>
                          <a:ea typeface="+mn-ea"/>
                        </a:rPr>
                        <a:t>1</a:t>
                      </a:r>
                      <a:r>
                        <a:rPr kumimoji="1" lang="ja-JP" altLang="en-US" sz="1100" b="0">
                          <a:solidFill>
                            <a:schemeClr val="tx1"/>
                          </a:solidFill>
                          <a:latin typeface="+mn-ea"/>
                          <a:ea typeface="+mn-ea"/>
                        </a:rPr>
                        <a:t>車線</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270000">
                <a:tc>
                  <a:txBody>
                    <a:bodyPr/>
                    <a:lstStyle/>
                    <a:p>
                      <a:pPr algn="ctr"/>
                      <a:r>
                        <a:rPr kumimoji="1" lang="ja-JP" altLang="en-US" sz="1100" b="0">
                          <a:solidFill>
                            <a:schemeClr val="tx1"/>
                          </a:solidFill>
                          <a:latin typeface="+mn-ea"/>
                          <a:ea typeface="+mn-ea"/>
                        </a:rPr>
                        <a:t>一時停止</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右折レーン</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7618382"/>
                  </a:ext>
                </a:extLst>
              </a:tr>
              <a:tr h="270000">
                <a:tc>
                  <a:txBody>
                    <a:bodyPr/>
                    <a:lstStyle/>
                    <a:p>
                      <a:pPr algn="ctr"/>
                      <a:r>
                        <a:rPr kumimoji="1" lang="ja-JP" altLang="en-US" sz="1100" b="0">
                          <a:solidFill>
                            <a:schemeClr val="tx1"/>
                          </a:solidFill>
                          <a:latin typeface="+mn-ea"/>
                          <a:ea typeface="+mn-ea"/>
                        </a:rPr>
                        <a:t>横断歩道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法定速度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8402016"/>
                  </a:ext>
                </a:extLst>
              </a:tr>
              <a:tr h="270000">
                <a:tc>
                  <a:txBody>
                    <a:bodyPr/>
                    <a:lstStyle/>
                    <a:p>
                      <a:pPr algn="ctr"/>
                      <a:r>
                        <a:rPr kumimoji="1" lang="ja-JP" altLang="en-US" sz="1100" b="0">
                          <a:solidFill>
                            <a:schemeClr val="tx1"/>
                          </a:solidFill>
                          <a:latin typeface="+mn-ea"/>
                          <a:ea typeface="+mn-ea"/>
                        </a:rPr>
                        <a:t>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運行速度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2823564"/>
                  </a:ext>
                </a:extLst>
              </a:tr>
              <a:tr h="270000">
                <a:tc>
                  <a:txBody>
                    <a:bodyPr/>
                    <a:lstStyle/>
                    <a:p>
                      <a:pPr algn="ctr"/>
                      <a:r>
                        <a:rPr kumimoji="1" lang="ja-JP" altLang="en-US" sz="1100" b="0">
                          <a:solidFill>
                            <a:schemeClr val="tx1"/>
                          </a:solidFill>
                          <a:latin typeface="+mn-ea"/>
                          <a:ea typeface="+mn-ea"/>
                        </a:rPr>
                        <a:t>ガードレール</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交通量</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ja-JP" altLang="en-US" sz="1100" b="0" dirty="0">
                          <a:solidFill>
                            <a:schemeClr val="tx1"/>
                          </a:solidFill>
                          <a:latin typeface="+mn-ea"/>
                          <a:ea typeface="+mn-ea"/>
                        </a:rPr>
                        <a:t>台</a:t>
                      </a:r>
                      <a:r>
                        <a:rPr kumimoji="1" lang="en-US" altLang="ja-JP" sz="1100" b="0" dirty="0">
                          <a:solidFill>
                            <a:schemeClr val="tx1"/>
                          </a:solidFill>
                          <a:latin typeface="+mn-ea"/>
                          <a:ea typeface="+mn-ea"/>
                        </a:rPr>
                        <a:t>/h</a:t>
                      </a:r>
                      <a:endParaRPr kumimoji="1" lang="ja-JP" altLang="en-US" sz="1100" b="0" dirty="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07811741"/>
                  </a:ext>
                </a:extLst>
              </a:tr>
            </a:tbl>
          </a:graphicData>
        </a:graphic>
      </p:graphicFrame>
      <p:sp>
        <p:nvSpPr>
          <p:cNvPr id="14" name="テキスト ボックス 13">
            <a:extLst>
              <a:ext uri="{FF2B5EF4-FFF2-40B4-BE49-F238E27FC236}">
                <a16:creationId xmlns:a16="http://schemas.microsoft.com/office/drawing/2014/main" id="{10ACDD43-135B-7D97-B84D-98C37901D84D}"/>
              </a:ext>
            </a:extLst>
          </p:cNvPr>
          <p:cNvSpPr txBox="1"/>
          <p:nvPr/>
        </p:nvSpPr>
        <p:spPr bwMode="gray">
          <a:xfrm>
            <a:off x="5997507" y="2770154"/>
            <a:ext cx="3438060" cy="415498"/>
          </a:xfrm>
          <a:prstGeom prst="rect">
            <a:avLst/>
          </a:prstGeom>
          <a:noFill/>
        </p:spPr>
        <p:txBody>
          <a:bodyPr wrap="square">
            <a:spAutoFit/>
          </a:bodyPr>
          <a:lstStyle/>
          <a:p>
            <a:r>
              <a:rPr kumimoji="1" lang="en-US" altLang="ja-JP" sz="1050" b="0" dirty="0">
                <a:solidFill>
                  <a:schemeClr val="tx1"/>
                </a:solidFill>
                <a:latin typeface="+mn-ea"/>
                <a:ea typeface="+mn-ea"/>
              </a:rPr>
              <a:t>※</a:t>
            </a:r>
            <a:r>
              <a:rPr kumimoji="1" lang="ja-JP" altLang="en-US" sz="1050" b="0">
                <a:solidFill>
                  <a:schemeClr val="tx1"/>
                </a:solidFill>
                <a:latin typeface="+mn-ea"/>
                <a:ea typeface="+mn-ea"/>
              </a:rPr>
              <a:t>実勢速度は</a:t>
            </a:r>
            <a:r>
              <a:rPr kumimoji="1" lang="en-US" altLang="ja-JP" sz="1050" dirty="0">
                <a:latin typeface="+mn-ea"/>
              </a:rPr>
              <a:t>5</a:t>
            </a:r>
            <a:r>
              <a:rPr kumimoji="1" lang="en-US" altLang="ja-JP" sz="1050" b="0" dirty="0">
                <a:solidFill>
                  <a:schemeClr val="tx1"/>
                </a:solidFill>
                <a:latin typeface="+mn-ea"/>
                <a:ea typeface="+mn-ea"/>
              </a:rPr>
              <a:t>0km/h</a:t>
            </a:r>
            <a:br>
              <a:rPr kumimoji="1" lang="en-US" altLang="ja-JP" sz="1050" b="0" dirty="0">
                <a:solidFill>
                  <a:schemeClr val="tx1"/>
                </a:solidFill>
                <a:latin typeface="+mn-ea"/>
                <a:ea typeface="+mn-ea"/>
              </a:rPr>
            </a:br>
            <a:r>
              <a:rPr kumimoji="1" lang="ja-JP" altLang="en-US" sz="1050" b="0">
                <a:solidFill>
                  <a:schemeClr val="tx1"/>
                </a:solidFill>
                <a:latin typeface="+mn-ea"/>
                <a:ea typeface="+mn-ea"/>
              </a:rPr>
              <a:t>（平日昼間に走行する車両の平均速度から算出）</a:t>
            </a:r>
          </a:p>
        </p:txBody>
      </p:sp>
      <p:sp>
        <p:nvSpPr>
          <p:cNvPr id="7" name="正方形/長方形 6">
            <a:extLst>
              <a:ext uri="{FF2B5EF4-FFF2-40B4-BE49-F238E27FC236}">
                <a16:creationId xmlns:a16="http://schemas.microsoft.com/office/drawing/2014/main" id="{F5F2429B-340E-40AB-90FB-84ADE1CF67F1}"/>
              </a:ext>
            </a:extLst>
          </p:cNvPr>
          <p:cNvSpPr/>
          <p:nvPr/>
        </p:nvSpPr>
        <p:spPr bwMode="gray">
          <a:xfrm>
            <a:off x="3963944"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実際の写真等</a:t>
            </a:r>
          </a:p>
        </p:txBody>
      </p:sp>
      <p:sp>
        <p:nvSpPr>
          <p:cNvPr id="13" name="正方形/長方形 12">
            <a:extLst>
              <a:ext uri="{FF2B5EF4-FFF2-40B4-BE49-F238E27FC236}">
                <a16:creationId xmlns:a16="http://schemas.microsoft.com/office/drawing/2014/main" id="{7713122C-DC85-602A-93DB-B0106CF3EC70}"/>
              </a:ext>
            </a:extLst>
          </p:cNvPr>
          <p:cNvSpPr/>
          <p:nvPr/>
        </p:nvSpPr>
        <p:spPr bwMode="gray">
          <a:xfrm>
            <a:off x="1784382"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ユースケースイメージ</a:t>
            </a:r>
          </a:p>
        </p:txBody>
      </p:sp>
    </p:spTree>
    <p:extLst>
      <p:ext uri="{BB962C8B-B14F-4D97-AF65-F5344CB8AC3E}">
        <p14:creationId xmlns:p14="http://schemas.microsoft.com/office/powerpoint/2010/main" val="5043075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a:extLst>
              <a:ext uri="{FF2B5EF4-FFF2-40B4-BE49-F238E27FC236}">
                <a16:creationId xmlns:a16="http://schemas.microsoft.com/office/drawing/2014/main" id="{D0434755-4157-61CE-9633-89A4A8FAFDC5}"/>
              </a:ext>
            </a:extLst>
          </p:cNvPr>
          <p:cNvSpPr/>
          <p:nvPr/>
        </p:nvSpPr>
        <p:spPr bwMode="gray">
          <a:xfrm>
            <a:off x="1352495" y="1015848"/>
            <a:ext cx="8137580" cy="2160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400" b="1">
                <a:solidFill>
                  <a:prstClr val="black"/>
                </a:solidFill>
                <a:latin typeface="+mn-lt"/>
                <a:cs typeface="+mn-cs"/>
              </a:rPr>
              <a:t>②交差点（信号無・横断歩道有）</a:t>
            </a:r>
            <a:endParaRPr kumimoji="1" lang="en-US" altLang="ja-JP" sz="1400" b="1" dirty="0">
              <a:solidFill>
                <a:prstClr val="black"/>
              </a:solidFill>
              <a:latin typeface="+mn-lt"/>
              <a:cs typeface="+mn-cs"/>
            </a:endParaRPr>
          </a:p>
        </p:txBody>
      </p:sp>
      <p:sp>
        <p:nvSpPr>
          <p:cNvPr id="30" name="正方形/長方形 29">
            <a:extLst>
              <a:ext uri="{FF2B5EF4-FFF2-40B4-BE49-F238E27FC236}">
                <a16:creationId xmlns:a16="http://schemas.microsoft.com/office/drawing/2014/main" id="{DA6B516B-18D1-CA3C-99CE-F42EDA2EE62F}"/>
              </a:ext>
            </a:extLst>
          </p:cNvPr>
          <p:cNvSpPr/>
          <p:nvPr/>
        </p:nvSpPr>
        <p:spPr bwMode="gray">
          <a:xfrm>
            <a:off x="1352495" y="3284724"/>
            <a:ext cx="8137580" cy="3024001"/>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400" b="1" dirty="0">
              <a:solidFill>
                <a:prstClr val="black"/>
              </a:solidFill>
              <a:latin typeface="+mn-lt"/>
              <a:cs typeface="+mn-cs"/>
            </a:endParaRPr>
          </a:p>
        </p:txBody>
      </p:sp>
      <p:sp>
        <p:nvSpPr>
          <p:cNvPr id="31" name="正方形/長方形 30">
            <a:extLst>
              <a:ext uri="{FF2B5EF4-FFF2-40B4-BE49-F238E27FC236}">
                <a16:creationId xmlns:a16="http://schemas.microsoft.com/office/drawing/2014/main" id="{C8E847DC-0F96-0ACD-89DF-E5EDA982E662}"/>
              </a:ext>
            </a:extLst>
          </p:cNvPr>
          <p:cNvSpPr/>
          <p:nvPr/>
        </p:nvSpPr>
        <p:spPr bwMode="gray">
          <a:xfrm>
            <a:off x="416495" y="1016000"/>
            <a:ext cx="936000" cy="2160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ユースケース</a:t>
            </a:r>
          </a:p>
        </p:txBody>
      </p:sp>
      <p:sp>
        <p:nvSpPr>
          <p:cNvPr id="32" name="正方形/長方形 31">
            <a:extLst>
              <a:ext uri="{FF2B5EF4-FFF2-40B4-BE49-F238E27FC236}">
                <a16:creationId xmlns:a16="http://schemas.microsoft.com/office/drawing/2014/main" id="{B983BE87-788A-14DA-B4DE-145BF7DC3482}"/>
              </a:ext>
            </a:extLst>
          </p:cNvPr>
          <p:cNvSpPr/>
          <p:nvPr/>
        </p:nvSpPr>
        <p:spPr bwMode="gray">
          <a:xfrm>
            <a:off x="416495" y="3284724"/>
            <a:ext cx="936000" cy="3024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リスク</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シナリオ</a:t>
            </a: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55</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4-(2).</a:t>
            </a:r>
            <a:r>
              <a:rPr lang="ja-JP" altLang="en-US">
                <a:latin typeface="+mn-ea"/>
              </a:rPr>
              <a:t> </a:t>
            </a:r>
            <a:r>
              <a:rPr lang="en-US" altLang="ja-JP" dirty="0">
                <a:latin typeface="+mn-ea"/>
              </a:rPr>
              <a:t>ODD</a:t>
            </a:r>
            <a:r>
              <a:rPr lang="ja-JP" altLang="en-US">
                <a:latin typeface="+mn-ea"/>
              </a:rPr>
              <a:t>内のリスクシナリオ</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D9D9D9"/>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a:t>
            </a:r>
            <a:r>
              <a:rPr kumimoji="1" lang="ja-JP" altLang="en-US" sz="1100">
                <a:solidFill>
                  <a:schemeClr val="bg1">
                    <a:lumMod val="50000"/>
                  </a:schemeClr>
                </a:solidFill>
                <a:latin typeface="+mn-lt"/>
                <a:cs typeface="+mn-cs"/>
              </a:rPr>
              <a:t>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リスクシナリオ・</a:t>
            </a:r>
            <a:endParaRPr kumimoji="1" lang="en-US" altLang="ja-JP" sz="11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対応・試験方法</a:t>
            </a:r>
          </a:p>
        </p:txBody>
      </p:sp>
      <p:sp>
        <p:nvSpPr>
          <p:cNvPr id="4" name="正方形/長方形 3">
            <a:extLst>
              <a:ext uri="{FF2B5EF4-FFF2-40B4-BE49-F238E27FC236}">
                <a16:creationId xmlns:a16="http://schemas.microsoft.com/office/drawing/2014/main" id="{74C14790-9597-E432-D16D-376E36C8F203}"/>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graphicFrame>
        <p:nvGraphicFramePr>
          <p:cNvPr id="23" name="表 8">
            <a:extLst>
              <a:ext uri="{FF2B5EF4-FFF2-40B4-BE49-F238E27FC236}">
                <a16:creationId xmlns:a16="http://schemas.microsoft.com/office/drawing/2014/main" id="{552BE8B5-7EF6-3EC3-7C79-B46E48324246}"/>
              </a:ext>
            </a:extLst>
          </p:cNvPr>
          <p:cNvGraphicFramePr>
            <a:graphicFrameLocks noGrp="1"/>
          </p:cNvGraphicFramePr>
          <p:nvPr>
            <p:extLst>
              <p:ext uri="{D42A27DB-BD31-4B8C-83A1-F6EECF244321}">
                <p14:modId xmlns:p14="http://schemas.microsoft.com/office/powerpoint/2010/main" val="316231276"/>
              </p:ext>
            </p:extLst>
          </p:nvPr>
        </p:nvGraphicFramePr>
        <p:xfrm>
          <a:off x="1389285" y="3483445"/>
          <a:ext cx="8064000" cy="2794200"/>
        </p:xfrm>
        <a:graphic>
          <a:graphicData uri="http://schemas.openxmlformats.org/drawingml/2006/table">
            <a:tbl>
              <a:tblPr firstRow="1" bandRow="1">
                <a:tableStyleId>{2D5ABB26-0587-4C30-8999-92F81FD0307C}</a:tableStyleId>
              </a:tblPr>
              <a:tblGrid>
                <a:gridCol w="576000">
                  <a:extLst>
                    <a:ext uri="{9D8B030D-6E8A-4147-A177-3AD203B41FA5}">
                      <a16:colId xmlns:a16="http://schemas.microsoft.com/office/drawing/2014/main" val="3800380525"/>
                    </a:ext>
                  </a:extLst>
                </a:gridCol>
                <a:gridCol w="576000">
                  <a:extLst>
                    <a:ext uri="{9D8B030D-6E8A-4147-A177-3AD203B41FA5}">
                      <a16:colId xmlns:a16="http://schemas.microsoft.com/office/drawing/2014/main" val="3121066054"/>
                    </a:ext>
                  </a:extLst>
                </a:gridCol>
                <a:gridCol w="1296000">
                  <a:extLst>
                    <a:ext uri="{9D8B030D-6E8A-4147-A177-3AD203B41FA5}">
                      <a16:colId xmlns:a16="http://schemas.microsoft.com/office/drawing/2014/main" val="644115326"/>
                    </a:ext>
                  </a:extLst>
                </a:gridCol>
                <a:gridCol w="1872000">
                  <a:extLst>
                    <a:ext uri="{9D8B030D-6E8A-4147-A177-3AD203B41FA5}">
                      <a16:colId xmlns:a16="http://schemas.microsoft.com/office/drawing/2014/main" val="2532337741"/>
                    </a:ext>
                  </a:extLst>
                </a:gridCol>
                <a:gridCol w="1872000">
                  <a:extLst>
                    <a:ext uri="{9D8B030D-6E8A-4147-A177-3AD203B41FA5}">
                      <a16:colId xmlns:a16="http://schemas.microsoft.com/office/drawing/2014/main" val="3964215670"/>
                    </a:ext>
                  </a:extLst>
                </a:gridCol>
                <a:gridCol w="1872000">
                  <a:extLst>
                    <a:ext uri="{9D8B030D-6E8A-4147-A177-3AD203B41FA5}">
                      <a16:colId xmlns:a16="http://schemas.microsoft.com/office/drawing/2014/main" val="3072510650"/>
                    </a:ext>
                  </a:extLst>
                </a:gridCol>
              </a:tblGrid>
              <a:tr h="0">
                <a:tc gridSpan="3">
                  <a:txBody>
                    <a:bodyPr/>
                    <a:lstStyle/>
                    <a:p>
                      <a:pPr algn="ctr"/>
                      <a:r>
                        <a:rPr kumimoji="1" lang="ja-JP" altLang="en-US" sz="1200" b="1">
                          <a:solidFill>
                            <a:schemeClr val="bg1"/>
                          </a:solidFill>
                        </a:rPr>
                        <a:t>シナリオ</a:t>
                      </a: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200" b="1">
                          <a:solidFill>
                            <a:schemeClr val="bg1"/>
                          </a:solidFill>
                        </a:rPr>
                        <a:t>制御・対応</a:t>
                      </a:r>
                    </a:p>
                  </a:txBody>
                  <a:tcPr marL="72000" marR="72000" marT="72000" marB="7200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対応の根拠</a:t>
                      </a:r>
                    </a:p>
                  </a:txBody>
                  <a:tcPr marL="72000" marR="72000" marT="72000" marB="720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試験方法</a:t>
                      </a:r>
                    </a:p>
                  </a:txBody>
                  <a:tcPr marL="72000" marR="72000" marT="72000" marB="72000">
                    <a:lnL w="12700" cap="flat" cmpd="sng" algn="ctr">
                      <a:solidFill>
                        <a:schemeClr val="bg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793753">
                <a:tc rowSpan="2">
                  <a:txBody>
                    <a:bodyPr/>
                    <a:lstStyle/>
                    <a:p>
                      <a:pPr algn="ctr"/>
                      <a:r>
                        <a:rPr kumimoji="1" lang="ja-JP" altLang="en-US" sz="1100" b="0" dirty="0">
                          <a:solidFill>
                            <a:schemeClr val="tx1"/>
                          </a:solidFill>
                          <a:latin typeface="+mn-ea"/>
                          <a:ea typeface="+mn-ea"/>
                        </a:rPr>
                        <a:t>横断</a:t>
                      </a:r>
                      <a:endParaRPr kumimoji="1" lang="en-US" altLang="ja-JP" sz="1100" b="0" dirty="0">
                        <a:solidFill>
                          <a:schemeClr val="tx1"/>
                        </a:solidFill>
                        <a:latin typeface="+mn-ea"/>
                        <a:ea typeface="+mn-ea"/>
                      </a:endParaRPr>
                    </a:p>
                    <a:p>
                      <a:pPr algn="ctr"/>
                      <a:r>
                        <a:rPr kumimoji="1" lang="ja-JP" altLang="en-US" sz="1100" b="0" dirty="0">
                          <a:solidFill>
                            <a:schemeClr val="tx1"/>
                          </a:solidFill>
                          <a:latin typeface="+mn-ea"/>
                          <a:ea typeface="+mn-ea"/>
                        </a:rPr>
                        <a:t>歩道</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前方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rowSpan="2">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横断者</a:t>
                      </a:r>
                      <a:endParaRPr kumimoji="1" lang="en-US" altLang="ja-JP" sz="1100" b="0" dirty="0">
                        <a:solidFill>
                          <a:schemeClr val="tx1"/>
                        </a:solidFill>
                        <a:latin typeface="+mn-ea"/>
                        <a:ea typeface="+mn-ea"/>
                      </a:endParaRPr>
                    </a:p>
                    <a:p>
                      <a:pPr marL="171450" indent="-171450">
                        <a:buFont typeface="Wingdings" panose="05000000000000000000" pitchFamily="2" charset="2"/>
                        <a:buChar char="n"/>
                      </a:pPr>
                      <a:r>
                        <a:rPr kumimoji="1" lang="ja-JP" altLang="en-US" sz="1100" b="0">
                          <a:solidFill>
                            <a:schemeClr val="tx1"/>
                          </a:solidFill>
                          <a:latin typeface="+mn-ea"/>
                          <a:ea typeface="+mn-ea"/>
                        </a:rPr>
                        <a:t>横断が想定される歩行者</a:t>
                      </a:r>
                      <a:endParaRPr kumimoji="1" lang="en-US" altLang="ja-JP" sz="1100" b="0" dirty="0">
                        <a:solidFill>
                          <a:schemeClr val="tx1"/>
                        </a:solidFill>
                        <a:latin typeface="+mn-ea"/>
                        <a:ea typeface="+mn-ea"/>
                      </a:endParaRPr>
                    </a:p>
                    <a:p>
                      <a:pPr marL="171450" indent="-171450">
                        <a:buFont typeface="Wingdings" panose="05000000000000000000" pitchFamily="2" charset="2"/>
                        <a:buChar char="n"/>
                      </a:pPr>
                      <a:r>
                        <a:rPr kumimoji="1" lang="ja-JP" altLang="en-US" sz="1100" b="0">
                          <a:solidFill>
                            <a:schemeClr val="tx1"/>
                          </a:solidFill>
                          <a:latin typeface="+mn-ea"/>
                          <a:ea typeface="+mn-ea"/>
                        </a:rPr>
                        <a:t>自転車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歩行者・自転車が車両の走行ルート上に存在する場合に障害物として検知し、距離に応じて減速・停車する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歩行者：</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、自転車：</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に対し、自動運転バスが最高</a:t>
                      </a:r>
                      <a:r>
                        <a:rPr kumimoji="1" lang="en-US" altLang="ja-JP" sz="1100" b="0" dirty="0">
                          <a:solidFill>
                            <a:schemeClr val="tx1"/>
                          </a:solidFill>
                          <a:latin typeface="+mn-ea"/>
                          <a:ea typeface="+mn-ea"/>
                        </a:rPr>
                        <a:t>××km/h</a:t>
                      </a:r>
                      <a:r>
                        <a:rPr kumimoji="1" lang="ja-JP" altLang="en-US" sz="1100" b="0">
                          <a:solidFill>
                            <a:schemeClr val="tx1"/>
                          </a:solidFill>
                          <a:latin typeface="+mn-ea"/>
                          <a:ea typeface="+mn-ea"/>
                        </a:rPr>
                        <a:t>で走行し、減速停車できること</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高さ</a:t>
                      </a:r>
                      <a:r>
                        <a:rPr kumimoji="1" lang="en-US" altLang="ja-JP" sz="1100" b="0" dirty="0">
                          <a:solidFill>
                            <a:schemeClr val="tx1"/>
                          </a:solidFill>
                          <a:latin typeface="+mn-ea"/>
                          <a:ea typeface="+mn-ea"/>
                        </a:rPr>
                        <a:t>×××cm</a:t>
                      </a:r>
                      <a:r>
                        <a:rPr kumimoji="1" lang="ja-JP" altLang="en-US" sz="1100" b="0" dirty="0">
                          <a:solidFill>
                            <a:schemeClr val="tx1"/>
                          </a:solidFill>
                          <a:latin typeface="+mn-ea"/>
                          <a:ea typeface="+mn-ea"/>
                        </a:rPr>
                        <a:t>の人ダミーと自転車を走行路に設置し、</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障害物手前</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ｍ手前で検知し</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×××G</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で減速、</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ｍ手前で停止することを検証</a:t>
                      </a:r>
                      <a:endParaRPr kumimoji="1" lang="ja-JP" altLang="en-US" sz="1100" b="0" dirty="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2276689043"/>
                  </a:ext>
                </a:extLst>
              </a:tr>
              <a:tr h="793753">
                <a:tc vMerge="1">
                  <a:txBody>
                    <a:bodyPr/>
                    <a:lstStyle/>
                    <a:p>
                      <a:pPr algn="ctr"/>
                      <a:r>
                        <a:rPr kumimoji="1" lang="ja-JP" altLang="en-US" sz="1200" b="0">
                          <a:solidFill>
                            <a:schemeClr val="tx1"/>
                          </a:solidFill>
                          <a:latin typeface="+mn-ea"/>
                          <a:ea typeface="+mn-ea"/>
                        </a:rPr>
                        <a:t>横断歩道</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側方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vMerge="1">
                  <a:txBody>
                    <a:bodyPr/>
                    <a:lstStyle/>
                    <a:p>
                      <a:pPr marL="0" indent="0">
                        <a:buFont typeface="Wingdings" panose="05000000000000000000" pitchFamily="2" charset="2"/>
                        <a:buNone/>
                      </a:pPr>
                      <a:endParaRPr kumimoji="1" lang="ja-JP" altLang="en-US" sz="10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a:solidFill>
                            <a:prstClr val="black"/>
                          </a:solidFill>
                          <a:latin typeface="+mn-lt"/>
                          <a:cs typeface="+mn-cs"/>
                        </a:rPr>
                        <a:t>横断しようとする対象が存在する場合には横断歩道前まで徐行を行い、歩行者等の横断してきた際の衝突地点への到達時間および自車経路への到達時間をもとに自車が先に通過するか歩行者等に譲るか判断を行う</a:t>
                      </a:r>
                      <a:endParaRPr kumimoji="1" lang="en-US" altLang="ja-JP" sz="1100" dirty="0">
                        <a:solidFill>
                          <a:prstClr val="black"/>
                        </a:solidFill>
                        <a:latin typeface="+mn-lt"/>
                        <a:cs typeface="+mn-cs"/>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速度</a:t>
                      </a:r>
                      <a:r>
                        <a:rPr kumimoji="1" lang="en-US" altLang="ja-JP" sz="1100" b="0" dirty="0">
                          <a:solidFill>
                            <a:schemeClr val="tx1"/>
                          </a:solidFill>
                          <a:latin typeface="+mn-ea"/>
                          <a:ea typeface="+mn-ea"/>
                        </a:rPr>
                        <a:t>××km/h </a:t>
                      </a:r>
                      <a:r>
                        <a:rPr kumimoji="1" lang="ja-JP" altLang="en-US" sz="1100" b="0">
                          <a:solidFill>
                            <a:schemeClr val="tx1"/>
                          </a:solidFill>
                          <a:latin typeface="+mn-ea"/>
                          <a:ea typeface="+mn-ea"/>
                        </a:rPr>
                        <a:t>にて 自動運転走行中、高さ</a:t>
                      </a:r>
                      <a:r>
                        <a:rPr kumimoji="1" lang="en-US" altLang="ja-JP" sz="1100" b="0" dirty="0">
                          <a:solidFill>
                            <a:schemeClr val="tx1"/>
                          </a:solidFill>
                          <a:latin typeface="+mn-ea"/>
                          <a:ea typeface="+mn-ea"/>
                        </a:rPr>
                        <a:t>×××cm</a:t>
                      </a:r>
                      <a:r>
                        <a:rPr kumimoji="1" lang="ja-JP" altLang="en-US" sz="1100" b="0">
                          <a:solidFill>
                            <a:schemeClr val="tx1"/>
                          </a:solidFill>
                          <a:latin typeface="+mn-ea"/>
                          <a:ea typeface="+mn-ea"/>
                        </a:rPr>
                        <a:t>の人ダミーを前方 </a:t>
                      </a:r>
                      <a:r>
                        <a:rPr kumimoji="1" lang="en-US" altLang="ja-JP" sz="1100" b="0" dirty="0">
                          <a:solidFill>
                            <a:schemeClr val="tx1"/>
                          </a:solidFill>
                          <a:latin typeface="+mn-ea"/>
                          <a:ea typeface="+mn-ea"/>
                        </a:rPr>
                        <a:t>××m</a:t>
                      </a:r>
                      <a:r>
                        <a:rPr kumimoji="1" lang="ja-JP" altLang="en-US" sz="1100" b="0">
                          <a:solidFill>
                            <a:schemeClr val="tx1"/>
                          </a:solidFill>
                          <a:latin typeface="+mn-ea"/>
                          <a:ea typeface="+mn-ea"/>
                        </a:rPr>
                        <a:t>にて飛び出させ、障害物手前にて自動停止</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高さ</a:t>
                      </a:r>
                      <a:r>
                        <a:rPr kumimoji="1" lang="en-US" altLang="ja-JP" sz="1100" b="0" dirty="0">
                          <a:solidFill>
                            <a:schemeClr val="tx1"/>
                          </a:solidFill>
                          <a:latin typeface="+mn-ea"/>
                          <a:ea typeface="+mn-ea"/>
                        </a:rPr>
                        <a:t>×××cm</a:t>
                      </a:r>
                      <a:r>
                        <a:rPr kumimoji="1" lang="ja-JP" altLang="en-US" sz="1100" b="0" dirty="0">
                          <a:solidFill>
                            <a:schemeClr val="tx1"/>
                          </a:solidFill>
                          <a:latin typeface="+mn-ea"/>
                          <a:ea typeface="+mn-ea"/>
                        </a:rPr>
                        <a:t>の人ダミーを走行路に飛び出させ、</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障害物手前</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ｍ手前で検知し</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×××G</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で減速、</a:t>
                      </a:r>
                      <a:r>
                        <a:rPr kumimoji="1" lang="en-US" altLang="ja-JP" sz="11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ｍ手前で停止することを検証</a:t>
                      </a:r>
                      <a:endParaRPr kumimoji="1" lang="ja-JP" altLang="en-US" sz="1100" b="0" dirty="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bl>
          </a:graphicData>
        </a:graphic>
      </p:graphicFrame>
      <p:graphicFrame>
        <p:nvGraphicFramePr>
          <p:cNvPr id="5" name="表 8">
            <a:extLst>
              <a:ext uri="{FF2B5EF4-FFF2-40B4-BE49-F238E27FC236}">
                <a16:creationId xmlns:a16="http://schemas.microsoft.com/office/drawing/2014/main" id="{A5489C8B-E55E-F577-C9E5-79F8DEA6BB67}"/>
              </a:ext>
            </a:extLst>
          </p:cNvPr>
          <p:cNvGraphicFramePr>
            <a:graphicFrameLocks noGrp="1"/>
          </p:cNvGraphicFramePr>
          <p:nvPr>
            <p:extLst>
              <p:ext uri="{D42A27DB-BD31-4B8C-83A1-F6EECF244321}">
                <p14:modId xmlns:p14="http://schemas.microsoft.com/office/powerpoint/2010/main" val="1421698926"/>
              </p:ext>
            </p:extLst>
          </p:nvPr>
        </p:nvGraphicFramePr>
        <p:xfrm>
          <a:off x="5997507" y="1124233"/>
          <a:ext cx="3438060" cy="1624320"/>
        </p:xfrm>
        <a:graphic>
          <a:graphicData uri="http://schemas.openxmlformats.org/drawingml/2006/table">
            <a:tbl>
              <a:tblPr firstRow="1" bandRow="1">
                <a:tableStyleId>{2D5ABB26-0587-4C30-8999-92F81FD0307C}</a:tableStyleId>
              </a:tblPr>
              <a:tblGrid>
                <a:gridCol w="859515">
                  <a:extLst>
                    <a:ext uri="{9D8B030D-6E8A-4147-A177-3AD203B41FA5}">
                      <a16:colId xmlns:a16="http://schemas.microsoft.com/office/drawing/2014/main" val="3800380525"/>
                    </a:ext>
                  </a:extLst>
                </a:gridCol>
                <a:gridCol w="859515">
                  <a:extLst>
                    <a:ext uri="{9D8B030D-6E8A-4147-A177-3AD203B41FA5}">
                      <a16:colId xmlns:a16="http://schemas.microsoft.com/office/drawing/2014/main" val="2532337741"/>
                    </a:ext>
                  </a:extLst>
                </a:gridCol>
                <a:gridCol w="859515">
                  <a:extLst>
                    <a:ext uri="{9D8B030D-6E8A-4147-A177-3AD203B41FA5}">
                      <a16:colId xmlns:a16="http://schemas.microsoft.com/office/drawing/2014/main" val="80920902"/>
                    </a:ext>
                  </a:extLst>
                </a:gridCol>
                <a:gridCol w="859515">
                  <a:extLst>
                    <a:ext uri="{9D8B030D-6E8A-4147-A177-3AD203B41FA5}">
                      <a16:colId xmlns:a16="http://schemas.microsoft.com/office/drawing/2014/main" val="2801751068"/>
                    </a:ext>
                  </a:extLst>
                </a:gridCol>
              </a:tblGrid>
              <a:tr h="270000">
                <a:tc gridSpan="4">
                  <a:txBody>
                    <a:bodyPr/>
                    <a:lstStyle/>
                    <a:p>
                      <a:pPr algn="ctr"/>
                      <a:r>
                        <a:rPr kumimoji="1" lang="ja-JP" altLang="en-US" sz="1200" b="1">
                          <a:solidFill>
                            <a:schemeClr val="bg1"/>
                          </a:solidFill>
                        </a:rPr>
                        <a:t>前提条件</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hMerge="1">
                  <a:txBody>
                    <a:bodyPr/>
                    <a:lstStyle/>
                    <a:p>
                      <a:pPr algn="ctr"/>
                      <a:r>
                        <a:rPr kumimoji="1" lang="ja-JP" altLang="en-US" sz="1200" b="1">
                          <a:solidFill>
                            <a:schemeClr val="bg1"/>
                          </a:solidFill>
                        </a:rPr>
                        <a:t>前提条件</a:t>
                      </a:r>
                    </a:p>
                  </a:txBody>
                  <a:tcPr marL="45720" marR="4572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41286775"/>
                  </a:ext>
                </a:extLst>
              </a:tr>
              <a:tr h="270000">
                <a:tc>
                  <a:txBody>
                    <a:bodyPr/>
                    <a:lstStyle/>
                    <a:p>
                      <a:pPr algn="ctr"/>
                      <a:r>
                        <a:rPr kumimoji="1" lang="ja-JP" altLang="en-US" sz="1100" b="0">
                          <a:solidFill>
                            <a:schemeClr val="tx1"/>
                          </a:solidFill>
                          <a:latin typeface="+mn-ea"/>
                          <a:ea typeface="+mn-ea"/>
                        </a:rPr>
                        <a:t>信号</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車線数</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b="0" dirty="0">
                          <a:solidFill>
                            <a:schemeClr val="tx1"/>
                          </a:solidFill>
                          <a:latin typeface="+mn-ea"/>
                          <a:ea typeface="+mn-ea"/>
                        </a:rPr>
                        <a:t>1</a:t>
                      </a:r>
                      <a:r>
                        <a:rPr kumimoji="1" lang="ja-JP" altLang="en-US" sz="1100" b="0">
                          <a:solidFill>
                            <a:schemeClr val="tx1"/>
                          </a:solidFill>
                          <a:latin typeface="+mn-ea"/>
                          <a:ea typeface="+mn-ea"/>
                        </a:rPr>
                        <a:t>車線</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270000">
                <a:tc>
                  <a:txBody>
                    <a:bodyPr/>
                    <a:lstStyle/>
                    <a:p>
                      <a:pPr algn="ctr"/>
                      <a:r>
                        <a:rPr kumimoji="1" lang="ja-JP" altLang="en-US" sz="1100" b="0">
                          <a:solidFill>
                            <a:schemeClr val="tx1"/>
                          </a:solidFill>
                          <a:latin typeface="+mn-ea"/>
                          <a:ea typeface="+mn-ea"/>
                        </a:rPr>
                        <a:t>一時停止</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右折レーン</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7618382"/>
                  </a:ext>
                </a:extLst>
              </a:tr>
              <a:tr h="270000">
                <a:tc>
                  <a:txBody>
                    <a:bodyPr/>
                    <a:lstStyle/>
                    <a:p>
                      <a:pPr algn="ctr"/>
                      <a:r>
                        <a:rPr kumimoji="1" lang="ja-JP" altLang="en-US" sz="1100" b="0">
                          <a:solidFill>
                            <a:schemeClr val="tx1"/>
                          </a:solidFill>
                          <a:latin typeface="+mn-ea"/>
                          <a:ea typeface="+mn-ea"/>
                        </a:rPr>
                        <a:t>横断歩道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法定速度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8402016"/>
                  </a:ext>
                </a:extLst>
              </a:tr>
              <a:tr h="270000">
                <a:tc>
                  <a:txBody>
                    <a:bodyPr/>
                    <a:lstStyle/>
                    <a:p>
                      <a:pPr algn="ctr"/>
                      <a:r>
                        <a:rPr kumimoji="1" lang="ja-JP" altLang="en-US" sz="1100" b="0">
                          <a:solidFill>
                            <a:schemeClr val="tx1"/>
                          </a:solidFill>
                          <a:latin typeface="+mn-ea"/>
                          <a:ea typeface="+mn-ea"/>
                        </a:rPr>
                        <a:t>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運行速度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2823564"/>
                  </a:ext>
                </a:extLst>
              </a:tr>
              <a:tr h="270000">
                <a:tc>
                  <a:txBody>
                    <a:bodyPr/>
                    <a:lstStyle/>
                    <a:p>
                      <a:pPr algn="ctr"/>
                      <a:r>
                        <a:rPr kumimoji="1" lang="ja-JP" altLang="en-US" sz="1100" b="0">
                          <a:solidFill>
                            <a:schemeClr val="tx1"/>
                          </a:solidFill>
                          <a:latin typeface="+mn-ea"/>
                          <a:ea typeface="+mn-ea"/>
                        </a:rPr>
                        <a:t>ガードレール</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交通量</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ja-JP" altLang="en-US" sz="1100" b="0" dirty="0">
                          <a:solidFill>
                            <a:schemeClr val="tx1"/>
                          </a:solidFill>
                          <a:latin typeface="+mn-ea"/>
                          <a:ea typeface="+mn-ea"/>
                        </a:rPr>
                        <a:t>台</a:t>
                      </a:r>
                      <a:r>
                        <a:rPr kumimoji="1" lang="en-US" altLang="ja-JP" sz="1100" b="0" dirty="0">
                          <a:solidFill>
                            <a:schemeClr val="tx1"/>
                          </a:solidFill>
                          <a:latin typeface="+mn-ea"/>
                          <a:ea typeface="+mn-ea"/>
                        </a:rPr>
                        <a:t>/h</a:t>
                      </a:r>
                      <a:endParaRPr kumimoji="1" lang="ja-JP" altLang="en-US" sz="1100" b="0" dirty="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07811741"/>
                  </a:ext>
                </a:extLst>
              </a:tr>
            </a:tbl>
          </a:graphicData>
        </a:graphic>
      </p:graphicFrame>
      <p:sp>
        <p:nvSpPr>
          <p:cNvPr id="9" name="テキスト ボックス 8">
            <a:extLst>
              <a:ext uri="{FF2B5EF4-FFF2-40B4-BE49-F238E27FC236}">
                <a16:creationId xmlns:a16="http://schemas.microsoft.com/office/drawing/2014/main" id="{B66E3150-3992-E1F8-A298-B79A60250BCF}"/>
              </a:ext>
            </a:extLst>
          </p:cNvPr>
          <p:cNvSpPr txBox="1"/>
          <p:nvPr/>
        </p:nvSpPr>
        <p:spPr bwMode="gray">
          <a:xfrm>
            <a:off x="5997507" y="2770154"/>
            <a:ext cx="3438060" cy="415498"/>
          </a:xfrm>
          <a:prstGeom prst="rect">
            <a:avLst/>
          </a:prstGeom>
          <a:noFill/>
        </p:spPr>
        <p:txBody>
          <a:bodyPr wrap="square">
            <a:spAutoFit/>
          </a:bodyPr>
          <a:lstStyle/>
          <a:p>
            <a:r>
              <a:rPr kumimoji="1" lang="en-US" altLang="ja-JP" sz="1050" b="0" dirty="0">
                <a:solidFill>
                  <a:schemeClr val="tx1"/>
                </a:solidFill>
                <a:latin typeface="+mn-ea"/>
                <a:ea typeface="+mn-ea"/>
              </a:rPr>
              <a:t>※</a:t>
            </a:r>
            <a:r>
              <a:rPr kumimoji="1" lang="ja-JP" altLang="en-US" sz="1050" b="0">
                <a:solidFill>
                  <a:schemeClr val="tx1"/>
                </a:solidFill>
                <a:latin typeface="+mn-ea"/>
                <a:ea typeface="+mn-ea"/>
              </a:rPr>
              <a:t>実勢速度は</a:t>
            </a:r>
            <a:r>
              <a:rPr kumimoji="1" lang="en-US" altLang="ja-JP" sz="1050" b="0" dirty="0">
                <a:solidFill>
                  <a:schemeClr val="tx1"/>
                </a:solidFill>
                <a:latin typeface="+mn-ea"/>
                <a:ea typeface="+mn-ea"/>
              </a:rPr>
              <a:t>30km/h</a:t>
            </a:r>
            <a:br>
              <a:rPr kumimoji="1" lang="en-US" altLang="ja-JP" sz="1050" b="0" dirty="0">
                <a:solidFill>
                  <a:schemeClr val="tx1"/>
                </a:solidFill>
                <a:latin typeface="+mn-ea"/>
                <a:ea typeface="+mn-ea"/>
              </a:rPr>
            </a:br>
            <a:r>
              <a:rPr kumimoji="1" lang="ja-JP" altLang="en-US" sz="1050" b="0">
                <a:solidFill>
                  <a:schemeClr val="tx1"/>
                </a:solidFill>
                <a:latin typeface="+mn-ea"/>
                <a:ea typeface="+mn-ea"/>
              </a:rPr>
              <a:t>（平日昼間に走行する車両の平均速度から算出）</a:t>
            </a:r>
          </a:p>
        </p:txBody>
      </p:sp>
      <p:sp>
        <p:nvSpPr>
          <p:cNvPr id="13" name="正方形/長方形 12">
            <a:extLst>
              <a:ext uri="{FF2B5EF4-FFF2-40B4-BE49-F238E27FC236}">
                <a16:creationId xmlns:a16="http://schemas.microsoft.com/office/drawing/2014/main" id="{1832E89E-2E9B-A6E1-56A4-52BAAC276A33}"/>
              </a:ext>
            </a:extLst>
          </p:cNvPr>
          <p:cNvSpPr/>
          <p:nvPr/>
        </p:nvSpPr>
        <p:spPr bwMode="gray">
          <a:xfrm>
            <a:off x="3963944"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実際の写真等</a:t>
            </a:r>
          </a:p>
        </p:txBody>
      </p:sp>
      <p:sp>
        <p:nvSpPr>
          <p:cNvPr id="14" name="正方形/長方形 13">
            <a:extLst>
              <a:ext uri="{FF2B5EF4-FFF2-40B4-BE49-F238E27FC236}">
                <a16:creationId xmlns:a16="http://schemas.microsoft.com/office/drawing/2014/main" id="{C8DA09F4-6361-7D9C-3D54-DB85D7DDE3D5}"/>
              </a:ext>
            </a:extLst>
          </p:cNvPr>
          <p:cNvSpPr/>
          <p:nvPr/>
        </p:nvSpPr>
        <p:spPr bwMode="gray">
          <a:xfrm>
            <a:off x="1784382"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ユースケースイメージ</a:t>
            </a:r>
          </a:p>
        </p:txBody>
      </p:sp>
    </p:spTree>
    <p:extLst>
      <p:ext uri="{BB962C8B-B14F-4D97-AF65-F5344CB8AC3E}">
        <p14:creationId xmlns:p14="http://schemas.microsoft.com/office/powerpoint/2010/main" val="6838744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a:extLst>
              <a:ext uri="{FF2B5EF4-FFF2-40B4-BE49-F238E27FC236}">
                <a16:creationId xmlns:a16="http://schemas.microsoft.com/office/drawing/2014/main" id="{39214152-D1C2-7FD6-488B-65B2D514C147}"/>
              </a:ext>
            </a:extLst>
          </p:cNvPr>
          <p:cNvSpPr/>
          <p:nvPr/>
        </p:nvSpPr>
        <p:spPr bwMode="gray">
          <a:xfrm>
            <a:off x="1352495" y="3284724"/>
            <a:ext cx="8137580" cy="3024001"/>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400" b="1" dirty="0">
              <a:solidFill>
                <a:prstClr val="black"/>
              </a:solidFill>
              <a:latin typeface="+mn-lt"/>
              <a:cs typeface="+mn-cs"/>
            </a:endParaRPr>
          </a:p>
        </p:txBody>
      </p:sp>
      <p:sp>
        <p:nvSpPr>
          <p:cNvPr id="33" name="正方形/長方形 32">
            <a:extLst>
              <a:ext uri="{FF2B5EF4-FFF2-40B4-BE49-F238E27FC236}">
                <a16:creationId xmlns:a16="http://schemas.microsoft.com/office/drawing/2014/main" id="{D026E114-4254-6E36-D822-B08ECA10979F}"/>
              </a:ext>
            </a:extLst>
          </p:cNvPr>
          <p:cNvSpPr/>
          <p:nvPr/>
        </p:nvSpPr>
        <p:spPr bwMode="gray">
          <a:xfrm>
            <a:off x="416495" y="3284724"/>
            <a:ext cx="936000" cy="3024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リスク</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シナリオ</a:t>
            </a: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56</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4-(2).</a:t>
            </a:r>
            <a:r>
              <a:rPr lang="ja-JP" altLang="en-US">
                <a:latin typeface="+mn-ea"/>
              </a:rPr>
              <a:t> </a:t>
            </a:r>
            <a:r>
              <a:rPr lang="en-US" altLang="ja-JP" dirty="0">
                <a:latin typeface="+mn-ea"/>
              </a:rPr>
              <a:t>ODD</a:t>
            </a:r>
            <a:r>
              <a:rPr lang="ja-JP" altLang="en-US">
                <a:latin typeface="+mn-ea"/>
              </a:rPr>
              <a:t>内のリスクシナリオ</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D9D9D9"/>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a:t>
            </a:r>
            <a:r>
              <a:rPr kumimoji="1" lang="ja-JP" altLang="en-US" sz="1100">
                <a:solidFill>
                  <a:schemeClr val="bg1">
                    <a:lumMod val="50000"/>
                  </a:schemeClr>
                </a:solidFill>
                <a:latin typeface="+mn-lt"/>
                <a:cs typeface="+mn-cs"/>
              </a:rPr>
              <a:t>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リスクシナリオ・</a:t>
            </a:r>
            <a:endParaRPr kumimoji="1" lang="en-US" altLang="ja-JP" sz="11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対応・試験方法</a:t>
            </a:r>
          </a:p>
        </p:txBody>
      </p:sp>
      <p:graphicFrame>
        <p:nvGraphicFramePr>
          <p:cNvPr id="15" name="表 8">
            <a:extLst>
              <a:ext uri="{FF2B5EF4-FFF2-40B4-BE49-F238E27FC236}">
                <a16:creationId xmlns:a16="http://schemas.microsoft.com/office/drawing/2014/main" id="{0621D814-2C0B-D3FE-FEE8-7D484A30D7BF}"/>
              </a:ext>
            </a:extLst>
          </p:cNvPr>
          <p:cNvGraphicFramePr>
            <a:graphicFrameLocks noGrp="1"/>
          </p:cNvGraphicFramePr>
          <p:nvPr/>
        </p:nvGraphicFramePr>
        <p:xfrm>
          <a:off x="1389285" y="3411444"/>
          <a:ext cx="8064000" cy="2770560"/>
        </p:xfrm>
        <a:graphic>
          <a:graphicData uri="http://schemas.openxmlformats.org/drawingml/2006/table">
            <a:tbl>
              <a:tblPr firstRow="1" bandRow="1">
                <a:tableStyleId>{2D5ABB26-0587-4C30-8999-92F81FD0307C}</a:tableStyleId>
              </a:tblPr>
              <a:tblGrid>
                <a:gridCol w="576000">
                  <a:extLst>
                    <a:ext uri="{9D8B030D-6E8A-4147-A177-3AD203B41FA5}">
                      <a16:colId xmlns:a16="http://schemas.microsoft.com/office/drawing/2014/main" val="3800380525"/>
                    </a:ext>
                  </a:extLst>
                </a:gridCol>
                <a:gridCol w="576000">
                  <a:extLst>
                    <a:ext uri="{9D8B030D-6E8A-4147-A177-3AD203B41FA5}">
                      <a16:colId xmlns:a16="http://schemas.microsoft.com/office/drawing/2014/main" val="3121066054"/>
                    </a:ext>
                  </a:extLst>
                </a:gridCol>
                <a:gridCol w="1296000">
                  <a:extLst>
                    <a:ext uri="{9D8B030D-6E8A-4147-A177-3AD203B41FA5}">
                      <a16:colId xmlns:a16="http://schemas.microsoft.com/office/drawing/2014/main" val="644115326"/>
                    </a:ext>
                  </a:extLst>
                </a:gridCol>
                <a:gridCol w="1872000">
                  <a:extLst>
                    <a:ext uri="{9D8B030D-6E8A-4147-A177-3AD203B41FA5}">
                      <a16:colId xmlns:a16="http://schemas.microsoft.com/office/drawing/2014/main" val="2532337741"/>
                    </a:ext>
                  </a:extLst>
                </a:gridCol>
                <a:gridCol w="1872000">
                  <a:extLst>
                    <a:ext uri="{9D8B030D-6E8A-4147-A177-3AD203B41FA5}">
                      <a16:colId xmlns:a16="http://schemas.microsoft.com/office/drawing/2014/main" val="3964215670"/>
                    </a:ext>
                  </a:extLst>
                </a:gridCol>
                <a:gridCol w="1872000">
                  <a:extLst>
                    <a:ext uri="{9D8B030D-6E8A-4147-A177-3AD203B41FA5}">
                      <a16:colId xmlns:a16="http://schemas.microsoft.com/office/drawing/2014/main" val="3072510650"/>
                    </a:ext>
                  </a:extLst>
                </a:gridCol>
              </a:tblGrid>
              <a:tr h="286382">
                <a:tc gridSpan="3">
                  <a:txBody>
                    <a:bodyPr/>
                    <a:lstStyle/>
                    <a:p>
                      <a:pPr algn="ctr"/>
                      <a:r>
                        <a:rPr kumimoji="1" lang="ja-JP" altLang="en-US" sz="1200" b="1" dirty="0">
                          <a:solidFill>
                            <a:schemeClr val="bg1"/>
                          </a:solidFill>
                        </a:rPr>
                        <a:t>シナリオ</a:t>
                      </a: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200" b="1">
                          <a:solidFill>
                            <a:schemeClr val="bg1"/>
                          </a:solidFill>
                        </a:rPr>
                        <a:t>制御・対応</a:t>
                      </a:r>
                    </a:p>
                  </a:txBody>
                  <a:tcPr marL="72000" marR="72000" marT="72000" marB="7200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対応の根拠</a:t>
                      </a:r>
                    </a:p>
                  </a:txBody>
                  <a:tcPr marL="72000" marR="72000" marT="72000" marB="720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試験方法</a:t>
                      </a:r>
                    </a:p>
                  </a:txBody>
                  <a:tcPr marL="72000" marR="72000" marT="72000" marB="72000">
                    <a:lnL w="12700" cap="flat" cmpd="sng" algn="ctr">
                      <a:solidFill>
                        <a:schemeClr val="bg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864000">
                <a:tc rowSpan="2">
                  <a:txBody>
                    <a:bodyPr/>
                    <a:lstStyle/>
                    <a:p>
                      <a:pPr algn="ctr"/>
                      <a:r>
                        <a:rPr kumimoji="1" lang="ja-JP" altLang="en-US" sz="1100" b="0">
                          <a:solidFill>
                            <a:schemeClr val="tx1"/>
                          </a:solidFill>
                          <a:latin typeface="+mn-ea"/>
                          <a:ea typeface="+mn-ea"/>
                        </a:rPr>
                        <a:t>歩道</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側方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乗客</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側方から走行軌跡に向かってくるものがある場合は、停車し続け、それらがなくなったときに発車する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バス停には乗車しない歩行者もいる可能性があるため、動きが</a:t>
                      </a:r>
                    </a:p>
                    <a:p>
                      <a:r>
                        <a:rPr kumimoji="1" lang="ja-JP" altLang="en-US" sz="1100" b="0">
                          <a:solidFill>
                            <a:schemeClr val="tx1"/>
                          </a:solidFill>
                          <a:latin typeface="+mn-ea"/>
                          <a:ea typeface="+mn-ea"/>
                        </a:rPr>
                        <a:t>あるものを対象とした</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85725" indent="-85725">
                        <a:buFont typeface="Arial" panose="020B0604020202020204" pitchFamily="34" charset="0"/>
                        <a:buChar char="•"/>
                      </a:pPr>
                      <a:r>
                        <a:rPr kumimoji="1" lang="ja-JP" altLang="en-US" sz="1100" b="0">
                          <a:solidFill>
                            <a:schemeClr val="tx1"/>
                          </a:solidFill>
                          <a:latin typeface="+mn-ea"/>
                          <a:ea typeface="+mn-ea"/>
                        </a:rPr>
                        <a:t>特殊環境試験場で雨・霧の条件下で試験</a:t>
                      </a:r>
                      <a:endParaRPr kumimoji="1" lang="en-US" altLang="ja-JP" sz="1100" b="0" dirty="0">
                        <a:solidFill>
                          <a:schemeClr val="tx1"/>
                        </a:solidFill>
                        <a:latin typeface="+mn-ea"/>
                        <a:ea typeface="+mn-ea"/>
                      </a:endParaRPr>
                    </a:p>
                    <a:p>
                      <a:pPr marL="85725" indent="-85725">
                        <a:buFont typeface="Arial" panose="020B0604020202020204" pitchFamily="34" charset="0"/>
                        <a:buChar char="•"/>
                      </a:pPr>
                      <a:r>
                        <a:rPr kumimoji="1" lang="ja-JP" altLang="en-US" sz="1100" b="0">
                          <a:solidFill>
                            <a:schemeClr val="tx1"/>
                          </a:solidFill>
                          <a:latin typeface="+mn-ea"/>
                          <a:ea typeface="+mn-ea"/>
                        </a:rPr>
                        <a:t>障害物の検知タイミングと制動距離から、注視エリア及び停止判断線を設定</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2276689043"/>
                  </a:ext>
                </a:extLst>
              </a:tr>
              <a:tr h="864000">
                <a:tc vMerge="1">
                  <a:txBody>
                    <a:bodyPr/>
                    <a:lstStyle/>
                    <a:p>
                      <a:pPr algn="ctr"/>
                      <a:endParaRPr kumimoji="1" lang="ja-JP" altLang="en-US" sz="12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後方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乗客</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後方から走行軌跡に向かってくるものがある場合は、停車し続け、それらがなくなったときに発車する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バス停には乗車しない歩行者もいる可能性があるため、動きが</a:t>
                      </a:r>
                    </a:p>
                    <a:p>
                      <a:r>
                        <a:rPr kumimoji="1" lang="ja-JP" altLang="en-US" sz="1100" b="0">
                          <a:solidFill>
                            <a:schemeClr val="tx1"/>
                          </a:solidFill>
                          <a:latin typeface="+mn-ea"/>
                          <a:ea typeface="+mn-ea"/>
                        </a:rPr>
                        <a:t>あるものを対象とした</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85725" indent="-85725">
                        <a:buFont typeface="Arial" panose="020B0604020202020204" pitchFamily="34" charset="0"/>
                        <a:buChar char="•"/>
                      </a:pPr>
                      <a:r>
                        <a:rPr kumimoji="1" lang="ja-JP" altLang="en-US" sz="1100" b="0">
                          <a:solidFill>
                            <a:schemeClr val="tx1"/>
                          </a:solidFill>
                          <a:latin typeface="+mn-ea"/>
                          <a:ea typeface="+mn-ea"/>
                        </a:rPr>
                        <a:t>特殊環境試験場で雨・霧の条件下で試験</a:t>
                      </a:r>
                      <a:endParaRPr kumimoji="1" lang="en-US" altLang="ja-JP" sz="1100" b="0" dirty="0">
                        <a:solidFill>
                          <a:schemeClr val="tx1"/>
                        </a:solidFill>
                        <a:latin typeface="+mn-ea"/>
                        <a:ea typeface="+mn-ea"/>
                      </a:endParaRPr>
                    </a:p>
                    <a:p>
                      <a:pPr marL="85725" indent="-85725">
                        <a:buFont typeface="Arial" panose="020B0604020202020204" pitchFamily="34" charset="0"/>
                        <a:buChar char="•"/>
                      </a:pPr>
                      <a:r>
                        <a:rPr kumimoji="1" lang="ja-JP" altLang="en-US" sz="1100" b="0">
                          <a:solidFill>
                            <a:schemeClr val="tx1"/>
                          </a:solidFill>
                          <a:latin typeface="+mn-ea"/>
                          <a:ea typeface="+mn-ea"/>
                        </a:rPr>
                        <a:t>障害物の検知タイミングと制動距離から、注視エリア及び停止判断線を設定</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65012465"/>
                  </a:ext>
                </a:extLst>
              </a:tr>
              <a:tr h="432000">
                <a:tc>
                  <a:txBody>
                    <a:bodyPr/>
                    <a:lstStyle/>
                    <a:p>
                      <a:pPr algn="ctr"/>
                      <a:r>
                        <a:rPr kumimoji="1" lang="ja-JP" altLang="en-US" sz="1100" b="0">
                          <a:solidFill>
                            <a:schemeClr val="tx1"/>
                          </a:solidFill>
                          <a:latin typeface="+mn-ea"/>
                          <a:ea typeface="+mn-ea"/>
                        </a:rPr>
                        <a:t>車道</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前方</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n"/>
                      </a:pPr>
                      <a:r>
                        <a:rPr kumimoji="1" lang="ja-JP" altLang="en-US" sz="1100" b="0">
                          <a:solidFill>
                            <a:schemeClr val="tx1"/>
                          </a:solidFill>
                          <a:latin typeface="+mn-ea"/>
                          <a:ea typeface="+mn-ea"/>
                        </a:rPr>
                        <a:t>障害物</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右前方、左前方に落下物・先行バスがある場合は発車しない</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走行軌跡に落下物・先行バスがある場合は、進めないため</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85725" indent="-85725">
                        <a:buFont typeface="Arial" panose="020B0604020202020204" pitchFamily="34" charset="0"/>
                        <a:buChar char="•"/>
                      </a:pPr>
                      <a:r>
                        <a:rPr kumimoji="1" lang="ja-JP" altLang="en-US" sz="1100" b="0" dirty="0">
                          <a:solidFill>
                            <a:schemeClr val="tx1"/>
                          </a:solidFill>
                          <a:latin typeface="+mn-ea"/>
                          <a:ea typeface="+mn-ea"/>
                        </a:rPr>
                        <a:t>シミュレーションにて実施</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bl>
          </a:graphicData>
        </a:graphic>
      </p:graphicFrame>
      <p:sp>
        <p:nvSpPr>
          <p:cNvPr id="4" name="正方形/長方形 3">
            <a:extLst>
              <a:ext uri="{FF2B5EF4-FFF2-40B4-BE49-F238E27FC236}">
                <a16:creationId xmlns:a16="http://schemas.microsoft.com/office/drawing/2014/main" id="{F703919B-5477-8F9F-E208-55571514C613}"/>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34" name="正方形/長方形 33">
            <a:extLst>
              <a:ext uri="{FF2B5EF4-FFF2-40B4-BE49-F238E27FC236}">
                <a16:creationId xmlns:a16="http://schemas.microsoft.com/office/drawing/2014/main" id="{66297AFF-96FE-0A27-6F53-E2D23250CDF4}"/>
              </a:ext>
            </a:extLst>
          </p:cNvPr>
          <p:cNvSpPr/>
          <p:nvPr/>
        </p:nvSpPr>
        <p:spPr bwMode="gray">
          <a:xfrm>
            <a:off x="1352495" y="1015848"/>
            <a:ext cx="8137580" cy="2160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r>
              <a:rPr kumimoji="1" lang="ja-JP" altLang="en-US" sz="1400" b="1">
                <a:solidFill>
                  <a:prstClr val="black"/>
                </a:solidFill>
                <a:latin typeface="+mn-lt"/>
                <a:cs typeface="+mn-cs"/>
              </a:rPr>
              <a:t>③停留所</a:t>
            </a:r>
            <a:endParaRPr kumimoji="1" lang="en-US" altLang="ja-JP" sz="1400" b="1" dirty="0">
              <a:solidFill>
                <a:prstClr val="black"/>
              </a:solidFill>
              <a:latin typeface="+mn-lt"/>
              <a:cs typeface="+mn-cs"/>
            </a:endParaRPr>
          </a:p>
        </p:txBody>
      </p:sp>
      <p:sp>
        <p:nvSpPr>
          <p:cNvPr id="35" name="正方形/長方形 34">
            <a:extLst>
              <a:ext uri="{FF2B5EF4-FFF2-40B4-BE49-F238E27FC236}">
                <a16:creationId xmlns:a16="http://schemas.microsoft.com/office/drawing/2014/main" id="{0F3C51B8-A7A3-85FC-C394-EEF9FC880E04}"/>
              </a:ext>
            </a:extLst>
          </p:cNvPr>
          <p:cNvSpPr/>
          <p:nvPr/>
        </p:nvSpPr>
        <p:spPr bwMode="gray">
          <a:xfrm>
            <a:off x="416495" y="1016000"/>
            <a:ext cx="936000" cy="2160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ユースケース</a:t>
            </a:r>
          </a:p>
        </p:txBody>
      </p:sp>
      <p:graphicFrame>
        <p:nvGraphicFramePr>
          <p:cNvPr id="43" name="表 8">
            <a:extLst>
              <a:ext uri="{FF2B5EF4-FFF2-40B4-BE49-F238E27FC236}">
                <a16:creationId xmlns:a16="http://schemas.microsoft.com/office/drawing/2014/main" id="{3FD2E209-D6FC-8369-822E-50CD09EE86A6}"/>
              </a:ext>
            </a:extLst>
          </p:cNvPr>
          <p:cNvGraphicFramePr>
            <a:graphicFrameLocks noGrp="1"/>
          </p:cNvGraphicFramePr>
          <p:nvPr>
            <p:extLst>
              <p:ext uri="{D42A27DB-BD31-4B8C-83A1-F6EECF244321}">
                <p14:modId xmlns:p14="http://schemas.microsoft.com/office/powerpoint/2010/main" val="1576511292"/>
              </p:ext>
            </p:extLst>
          </p:nvPr>
        </p:nvGraphicFramePr>
        <p:xfrm>
          <a:off x="5997507" y="1124233"/>
          <a:ext cx="3438060" cy="1624320"/>
        </p:xfrm>
        <a:graphic>
          <a:graphicData uri="http://schemas.openxmlformats.org/drawingml/2006/table">
            <a:tbl>
              <a:tblPr firstRow="1" bandRow="1">
                <a:tableStyleId>{2D5ABB26-0587-4C30-8999-92F81FD0307C}</a:tableStyleId>
              </a:tblPr>
              <a:tblGrid>
                <a:gridCol w="859515">
                  <a:extLst>
                    <a:ext uri="{9D8B030D-6E8A-4147-A177-3AD203B41FA5}">
                      <a16:colId xmlns:a16="http://schemas.microsoft.com/office/drawing/2014/main" val="3800380525"/>
                    </a:ext>
                  </a:extLst>
                </a:gridCol>
                <a:gridCol w="859515">
                  <a:extLst>
                    <a:ext uri="{9D8B030D-6E8A-4147-A177-3AD203B41FA5}">
                      <a16:colId xmlns:a16="http://schemas.microsoft.com/office/drawing/2014/main" val="2532337741"/>
                    </a:ext>
                  </a:extLst>
                </a:gridCol>
                <a:gridCol w="859515">
                  <a:extLst>
                    <a:ext uri="{9D8B030D-6E8A-4147-A177-3AD203B41FA5}">
                      <a16:colId xmlns:a16="http://schemas.microsoft.com/office/drawing/2014/main" val="80920902"/>
                    </a:ext>
                  </a:extLst>
                </a:gridCol>
                <a:gridCol w="859515">
                  <a:extLst>
                    <a:ext uri="{9D8B030D-6E8A-4147-A177-3AD203B41FA5}">
                      <a16:colId xmlns:a16="http://schemas.microsoft.com/office/drawing/2014/main" val="2801751068"/>
                    </a:ext>
                  </a:extLst>
                </a:gridCol>
              </a:tblGrid>
              <a:tr h="270000">
                <a:tc gridSpan="4">
                  <a:txBody>
                    <a:bodyPr/>
                    <a:lstStyle/>
                    <a:p>
                      <a:pPr algn="ctr"/>
                      <a:r>
                        <a:rPr kumimoji="1" lang="ja-JP" altLang="en-US" sz="1200" b="1">
                          <a:solidFill>
                            <a:schemeClr val="bg1"/>
                          </a:solidFill>
                        </a:rPr>
                        <a:t>前提条件</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hMerge="1">
                  <a:txBody>
                    <a:bodyPr/>
                    <a:lstStyle/>
                    <a:p>
                      <a:pPr algn="ctr"/>
                      <a:r>
                        <a:rPr kumimoji="1" lang="ja-JP" altLang="en-US" sz="1200" b="1">
                          <a:solidFill>
                            <a:schemeClr val="bg1"/>
                          </a:solidFill>
                        </a:rPr>
                        <a:t>前提条件</a:t>
                      </a:r>
                    </a:p>
                  </a:txBody>
                  <a:tcPr marL="45720" marR="4572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41286775"/>
                  </a:ext>
                </a:extLst>
              </a:tr>
              <a:tr h="270000">
                <a:tc>
                  <a:txBody>
                    <a:bodyPr/>
                    <a:lstStyle/>
                    <a:p>
                      <a:pPr algn="ctr"/>
                      <a:r>
                        <a:rPr kumimoji="1" lang="ja-JP" altLang="en-US" sz="1100" b="0">
                          <a:solidFill>
                            <a:schemeClr val="tx1"/>
                          </a:solidFill>
                          <a:latin typeface="+mn-ea"/>
                          <a:ea typeface="+mn-ea"/>
                        </a:rPr>
                        <a:t>信号</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車線数</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b="0" dirty="0">
                          <a:solidFill>
                            <a:schemeClr val="tx1"/>
                          </a:solidFill>
                          <a:latin typeface="+mn-ea"/>
                          <a:ea typeface="+mn-ea"/>
                        </a:rPr>
                        <a:t>1</a:t>
                      </a:r>
                      <a:r>
                        <a:rPr kumimoji="1" lang="ja-JP" altLang="en-US" sz="1100" b="0">
                          <a:solidFill>
                            <a:schemeClr val="tx1"/>
                          </a:solidFill>
                          <a:latin typeface="+mn-ea"/>
                          <a:ea typeface="+mn-ea"/>
                        </a:rPr>
                        <a:t>車線</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270000">
                <a:tc>
                  <a:txBody>
                    <a:bodyPr/>
                    <a:lstStyle/>
                    <a:p>
                      <a:pPr algn="ctr"/>
                      <a:r>
                        <a:rPr kumimoji="1" lang="ja-JP" altLang="en-US" sz="1100" b="0">
                          <a:solidFill>
                            <a:schemeClr val="tx1"/>
                          </a:solidFill>
                          <a:latin typeface="+mn-ea"/>
                          <a:ea typeface="+mn-ea"/>
                        </a:rPr>
                        <a:t>バスベイ</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法定速度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7618382"/>
                  </a:ext>
                </a:extLst>
              </a:tr>
              <a:tr h="270000">
                <a:tc>
                  <a:txBody>
                    <a:bodyPr/>
                    <a:lstStyle/>
                    <a:p>
                      <a:pPr algn="ctr"/>
                      <a:r>
                        <a:rPr kumimoji="1" lang="ja-JP" altLang="en-US" sz="1100" b="0">
                          <a:solidFill>
                            <a:schemeClr val="tx1"/>
                          </a:solidFill>
                          <a:latin typeface="+mn-ea"/>
                          <a:ea typeface="+mn-ea"/>
                        </a:rPr>
                        <a:t>横断歩道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運行速度</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a:t>
                      </a: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km/h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8402016"/>
                  </a:ext>
                </a:extLst>
              </a:tr>
              <a:tr h="270000">
                <a:tc>
                  <a:txBody>
                    <a:bodyPr/>
                    <a:lstStyle/>
                    <a:p>
                      <a:pPr algn="ctr"/>
                      <a:r>
                        <a:rPr kumimoji="1" lang="ja-JP" altLang="en-US" sz="1100" b="0">
                          <a:solidFill>
                            <a:schemeClr val="tx1"/>
                          </a:solidFill>
                          <a:latin typeface="+mn-ea"/>
                          <a:ea typeface="+mn-ea"/>
                        </a:rPr>
                        <a:t>歩道</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有り</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交通量</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ja-JP" altLang="en-US" sz="1100" b="0">
                          <a:solidFill>
                            <a:schemeClr val="tx1"/>
                          </a:solidFill>
                          <a:latin typeface="+mn-ea"/>
                          <a:ea typeface="+mn-ea"/>
                        </a:rPr>
                        <a:t>台</a:t>
                      </a:r>
                      <a:r>
                        <a:rPr kumimoji="1" lang="en-US" altLang="ja-JP" sz="1100" b="0" dirty="0">
                          <a:solidFill>
                            <a:schemeClr val="tx1"/>
                          </a:solidFill>
                          <a:latin typeface="+mn-ea"/>
                          <a:ea typeface="+mn-ea"/>
                        </a:rPr>
                        <a:t>/h</a:t>
                      </a:r>
                      <a:endParaRPr kumimoji="1" lang="ja-JP" altLang="en-US" sz="1100" b="0">
                        <a:solidFill>
                          <a:schemeClr val="tx1"/>
                        </a:solidFill>
                        <a:latin typeface="+mn-ea"/>
                        <a:ea typeface="+mn-ea"/>
                      </a:endParaRP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2823564"/>
                  </a:ext>
                </a:extLst>
              </a:tr>
              <a:tr h="270000">
                <a:tc>
                  <a:txBody>
                    <a:bodyPr/>
                    <a:lstStyle/>
                    <a:p>
                      <a:pPr algn="ctr"/>
                      <a:r>
                        <a:rPr kumimoji="1" lang="ja-JP" altLang="en-US" sz="1100" b="0">
                          <a:solidFill>
                            <a:schemeClr val="tx1"/>
                          </a:solidFill>
                          <a:latin typeface="+mn-ea"/>
                          <a:ea typeface="+mn-ea"/>
                        </a:rPr>
                        <a:t>ガードレール</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1100" b="0">
                          <a:solidFill>
                            <a:schemeClr val="tx1"/>
                          </a:solidFill>
                          <a:latin typeface="+mn-ea"/>
                          <a:ea typeface="+mn-ea"/>
                        </a:rPr>
                        <a:t>無し</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n-ea"/>
                          <a:ea typeface="+mn-ea"/>
                        </a:rPr>
                        <a:t>乗降量</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1100" dirty="0">
                          <a:solidFill>
                            <a:prstClr val="black"/>
                          </a:solidFill>
                          <a:latin typeface="+mn-lt"/>
                          <a:cs typeface="+mn-cs"/>
                        </a:rPr>
                        <a:t>××</a:t>
                      </a:r>
                      <a:r>
                        <a:rPr kumimoji="1" lang="ja-JP" altLang="en-US" sz="1100" b="0" dirty="0">
                          <a:solidFill>
                            <a:schemeClr val="tx1"/>
                          </a:solidFill>
                          <a:latin typeface="+mn-ea"/>
                          <a:ea typeface="+mn-ea"/>
                        </a:rPr>
                        <a:t>人</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日</a:t>
                      </a:r>
                    </a:p>
                  </a:txBody>
                  <a:tcPr marL="45720" marR="4572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07811741"/>
                  </a:ext>
                </a:extLst>
              </a:tr>
            </a:tbl>
          </a:graphicData>
        </a:graphic>
      </p:graphicFrame>
      <p:sp>
        <p:nvSpPr>
          <p:cNvPr id="44" name="テキスト ボックス 43">
            <a:extLst>
              <a:ext uri="{FF2B5EF4-FFF2-40B4-BE49-F238E27FC236}">
                <a16:creationId xmlns:a16="http://schemas.microsoft.com/office/drawing/2014/main" id="{1906F2D6-6CA7-14DE-2D8F-CBC801858239}"/>
              </a:ext>
            </a:extLst>
          </p:cNvPr>
          <p:cNvSpPr txBox="1"/>
          <p:nvPr/>
        </p:nvSpPr>
        <p:spPr bwMode="gray">
          <a:xfrm>
            <a:off x="5997507" y="2770154"/>
            <a:ext cx="3438060" cy="415498"/>
          </a:xfrm>
          <a:prstGeom prst="rect">
            <a:avLst/>
          </a:prstGeom>
          <a:noFill/>
        </p:spPr>
        <p:txBody>
          <a:bodyPr wrap="square">
            <a:spAutoFit/>
          </a:bodyPr>
          <a:lstStyle/>
          <a:p>
            <a:r>
              <a:rPr kumimoji="1" lang="en-US" altLang="ja-JP" sz="1050" b="0" dirty="0">
                <a:solidFill>
                  <a:schemeClr val="tx1"/>
                </a:solidFill>
                <a:latin typeface="+mn-ea"/>
                <a:ea typeface="+mn-ea"/>
              </a:rPr>
              <a:t>※</a:t>
            </a:r>
            <a:r>
              <a:rPr kumimoji="1" lang="ja-JP" altLang="en-US" sz="1050" b="0">
                <a:solidFill>
                  <a:schemeClr val="tx1"/>
                </a:solidFill>
                <a:latin typeface="+mn-ea"/>
                <a:ea typeface="+mn-ea"/>
              </a:rPr>
              <a:t>実勢速度は</a:t>
            </a:r>
            <a:r>
              <a:rPr kumimoji="1" lang="en-US" altLang="ja-JP" sz="1050" b="0" dirty="0">
                <a:solidFill>
                  <a:schemeClr val="tx1"/>
                </a:solidFill>
                <a:latin typeface="+mn-ea"/>
                <a:ea typeface="+mn-ea"/>
              </a:rPr>
              <a:t>50km/h</a:t>
            </a:r>
            <a:br>
              <a:rPr kumimoji="1" lang="en-US" altLang="ja-JP" sz="1050" b="0" dirty="0">
                <a:solidFill>
                  <a:schemeClr val="tx1"/>
                </a:solidFill>
                <a:latin typeface="+mn-ea"/>
                <a:ea typeface="+mn-ea"/>
              </a:rPr>
            </a:br>
            <a:r>
              <a:rPr kumimoji="1" lang="ja-JP" altLang="en-US" sz="1050" b="0">
                <a:solidFill>
                  <a:schemeClr val="tx1"/>
                </a:solidFill>
                <a:latin typeface="+mn-ea"/>
                <a:ea typeface="+mn-ea"/>
              </a:rPr>
              <a:t>（平日昼間に走行する車両の平均速度から算出）</a:t>
            </a:r>
          </a:p>
        </p:txBody>
      </p:sp>
      <p:sp>
        <p:nvSpPr>
          <p:cNvPr id="7" name="正方形/長方形 6">
            <a:extLst>
              <a:ext uri="{FF2B5EF4-FFF2-40B4-BE49-F238E27FC236}">
                <a16:creationId xmlns:a16="http://schemas.microsoft.com/office/drawing/2014/main" id="{3B3D3D0A-A863-DCB4-593A-24F96C29E9C7}"/>
              </a:ext>
            </a:extLst>
          </p:cNvPr>
          <p:cNvSpPr/>
          <p:nvPr/>
        </p:nvSpPr>
        <p:spPr bwMode="gray">
          <a:xfrm>
            <a:off x="3963944"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実際の写真等</a:t>
            </a:r>
          </a:p>
        </p:txBody>
      </p:sp>
      <p:sp>
        <p:nvSpPr>
          <p:cNvPr id="9" name="正方形/長方形 8">
            <a:extLst>
              <a:ext uri="{FF2B5EF4-FFF2-40B4-BE49-F238E27FC236}">
                <a16:creationId xmlns:a16="http://schemas.microsoft.com/office/drawing/2014/main" id="{64B847E5-EE98-019A-EE8C-A8377C1DF09B}"/>
              </a:ext>
            </a:extLst>
          </p:cNvPr>
          <p:cNvSpPr/>
          <p:nvPr/>
        </p:nvSpPr>
        <p:spPr bwMode="gray">
          <a:xfrm>
            <a:off x="1784382" y="1716091"/>
            <a:ext cx="1565563" cy="116068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ユースケースイメージ</a:t>
            </a:r>
          </a:p>
        </p:txBody>
      </p:sp>
    </p:spTree>
    <p:extLst>
      <p:ext uri="{BB962C8B-B14F-4D97-AF65-F5344CB8AC3E}">
        <p14:creationId xmlns:p14="http://schemas.microsoft.com/office/powerpoint/2010/main" val="8930986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73153830-854D-8EDE-85B2-117B89D62262}"/>
              </a:ext>
            </a:extLst>
          </p:cNvPr>
          <p:cNvSpPr/>
          <p:nvPr/>
        </p:nvSpPr>
        <p:spPr bwMode="gray">
          <a:xfrm>
            <a:off x="1352495" y="1016000"/>
            <a:ext cx="8137580" cy="5292725"/>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400" b="1" dirty="0">
              <a:solidFill>
                <a:prstClr val="black"/>
              </a:solidFill>
              <a:latin typeface="+mn-lt"/>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57</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4-(3).</a:t>
            </a:r>
            <a:r>
              <a:rPr lang="ja-JP" altLang="en-US" dirty="0">
                <a:latin typeface="+mn-ea"/>
              </a:rPr>
              <a:t> </a:t>
            </a:r>
            <a:r>
              <a:rPr lang="en-US" altLang="ja-JP" dirty="0">
                <a:latin typeface="+mn-ea"/>
              </a:rPr>
              <a:t>ODD</a:t>
            </a:r>
            <a:r>
              <a:rPr lang="ja-JP" altLang="en-US" dirty="0">
                <a:latin typeface="+mn-ea"/>
              </a:rPr>
              <a:t>外のリスクシナリオ</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D9D9D9"/>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a:t>
            </a:r>
            <a:r>
              <a:rPr kumimoji="1" lang="ja-JP" altLang="en-US" sz="1100">
                <a:solidFill>
                  <a:schemeClr val="bg1">
                    <a:lumMod val="50000"/>
                  </a:schemeClr>
                </a:solidFill>
                <a:latin typeface="+mn-lt"/>
                <a:cs typeface="+mn-cs"/>
              </a:rPr>
              <a:t>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リスクシナリオ・</a:t>
            </a:r>
            <a:endParaRPr kumimoji="1" lang="en-US" altLang="ja-JP" sz="11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対応・試験方法</a:t>
            </a:r>
          </a:p>
        </p:txBody>
      </p:sp>
      <p:graphicFrame>
        <p:nvGraphicFramePr>
          <p:cNvPr id="15" name="表 8">
            <a:extLst>
              <a:ext uri="{FF2B5EF4-FFF2-40B4-BE49-F238E27FC236}">
                <a16:creationId xmlns:a16="http://schemas.microsoft.com/office/drawing/2014/main" id="{0621D814-2C0B-D3FE-FEE8-7D484A30D7BF}"/>
              </a:ext>
            </a:extLst>
          </p:cNvPr>
          <p:cNvGraphicFramePr>
            <a:graphicFrameLocks noGrp="1"/>
          </p:cNvGraphicFramePr>
          <p:nvPr>
            <p:extLst>
              <p:ext uri="{D42A27DB-BD31-4B8C-83A1-F6EECF244321}">
                <p14:modId xmlns:p14="http://schemas.microsoft.com/office/powerpoint/2010/main" val="1791495370"/>
              </p:ext>
            </p:extLst>
          </p:nvPr>
        </p:nvGraphicFramePr>
        <p:xfrm>
          <a:off x="1448021" y="1025126"/>
          <a:ext cx="7946527" cy="5301806"/>
        </p:xfrm>
        <a:graphic>
          <a:graphicData uri="http://schemas.openxmlformats.org/drawingml/2006/table">
            <a:tbl>
              <a:tblPr firstRow="1" bandRow="1">
                <a:tableStyleId>{2D5ABB26-0587-4C30-8999-92F81FD0307C}</a:tableStyleId>
              </a:tblPr>
              <a:tblGrid>
                <a:gridCol w="800771">
                  <a:extLst>
                    <a:ext uri="{9D8B030D-6E8A-4147-A177-3AD203B41FA5}">
                      <a16:colId xmlns:a16="http://schemas.microsoft.com/office/drawing/2014/main" val="3800380525"/>
                    </a:ext>
                  </a:extLst>
                </a:gridCol>
                <a:gridCol w="1185860">
                  <a:extLst>
                    <a:ext uri="{9D8B030D-6E8A-4147-A177-3AD203B41FA5}">
                      <a16:colId xmlns:a16="http://schemas.microsoft.com/office/drawing/2014/main" val="644115326"/>
                    </a:ext>
                  </a:extLst>
                </a:gridCol>
                <a:gridCol w="1671640">
                  <a:extLst>
                    <a:ext uri="{9D8B030D-6E8A-4147-A177-3AD203B41FA5}">
                      <a16:colId xmlns:a16="http://schemas.microsoft.com/office/drawing/2014/main" val="2532337741"/>
                    </a:ext>
                  </a:extLst>
                </a:gridCol>
                <a:gridCol w="2301624">
                  <a:extLst>
                    <a:ext uri="{9D8B030D-6E8A-4147-A177-3AD203B41FA5}">
                      <a16:colId xmlns:a16="http://schemas.microsoft.com/office/drawing/2014/main" val="3964215670"/>
                    </a:ext>
                  </a:extLst>
                </a:gridCol>
                <a:gridCol w="1986632">
                  <a:extLst>
                    <a:ext uri="{9D8B030D-6E8A-4147-A177-3AD203B41FA5}">
                      <a16:colId xmlns:a16="http://schemas.microsoft.com/office/drawing/2014/main" val="3072510650"/>
                    </a:ext>
                  </a:extLst>
                </a:gridCol>
              </a:tblGrid>
              <a:tr h="325393">
                <a:tc gridSpan="2">
                  <a:txBody>
                    <a:bodyPr/>
                    <a:lstStyle/>
                    <a:p>
                      <a:pPr algn="ctr"/>
                      <a:r>
                        <a:rPr kumimoji="1" lang="ja-JP" altLang="en-US" sz="1200" b="1">
                          <a:solidFill>
                            <a:schemeClr val="bg1"/>
                          </a:solidFill>
                        </a:rPr>
                        <a:t>シナリオ</a:t>
                      </a: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pPr algn="ctr"/>
                      <a:endParaRPr kumimoji="1" lang="ja-JP" altLang="en-US" sz="1200" b="1">
                        <a:solidFill>
                          <a:schemeClr val="bg1"/>
                        </a:solidFill>
                      </a:endParaRP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検出方法</a:t>
                      </a:r>
                    </a:p>
                  </a:txBody>
                  <a:tcPr marL="72000" marR="72000" marT="72000" marB="7200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制御・対応</a:t>
                      </a:r>
                    </a:p>
                  </a:txBody>
                  <a:tcPr marL="72000" marR="72000" marT="72000" marB="720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試験方法</a:t>
                      </a:r>
                    </a:p>
                  </a:txBody>
                  <a:tcPr marL="72000" marR="72000" marT="72000" marB="72000">
                    <a:lnL w="12700" cap="flat" cmpd="sng" algn="ctr">
                      <a:solidFill>
                        <a:schemeClr val="bg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750172">
                <a:tc rowSpan="2">
                  <a:txBody>
                    <a:bodyPr/>
                    <a:lstStyle/>
                    <a:p>
                      <a:pPr algn="ctr"/>
                      <a:r>
                        <a:rPr kumimoji="1" lang="ja-JP" altLang="en-US" sz="1100" b="0">
                          <a:solidFill>
                            <a:schemeClr val="tx1"/>
                          </a:solidFill>
                          <a:latin typeface="+mn-ea"/>
                          <a:ea typeface="+mn-ea"/>
                        </a:rPr>
                        <a:t>走行経路</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障害物乗り上げによる経路逸脱</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センサー機器により予定経路から外れたことを検知</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走行予定経路から外れたことを検知した場合には、リスク最小制御が作動し自動的に停車し自動運行を終了する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自動運行中にオーバーライドして走行予定経路外に運行車を移動</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2276689043"/>
                  </a:ext>
                </a:extLst>
              </a:tr>
              <a:tr h="719398">
                <a:tc vMerge="1">
                  <a:txBody>
                    <a:bodyPr/>
                    <a:lstStyle/>
                    <a:p>
                      <a:pPr algn="ctr"/>
                      <a:endParaRPr kumimoji="1" lang="ja-JP" altLang="en-US" sz="12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en-US" altLang="ja-JP" sz="1100" b="0" dirty="0">
                          <a:solidFill>
                            <a:schemeClr val="tx1"/>
                          </a:solidFill>
                          <a:latin typeface="+mn-ea"/>
                          <a:ea typeface="+mn-ea"/>
                        </a:rPr>
                        <a:t>ODD</a:t>
                      </a:r>
                      <a:r>
                        <a:rPr kumimoji="1" lang="ja-JP" altLang="en-US" sz="1100" b="0">
                          <a:solidFill>
                            <a:schemeClr val="tx1"/>
                          </a:solidFill>
                          <a:latin typeface="+mn-ea"/>
                          <a:ea typeface="+mn-ea"/>
                        </a:rPr>
                        <a:t>外の経路での自動運転を指示</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センサー機器により自己位置を検出</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走行予定経路上に自車があることを認識しない限り、自動運行を開始する操作ができない</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走行予定経路外に運行車を設置し、自動運転開始の操作ができないことを確認</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65012465"/>
                  </a:ext>
                </a:extLst>
              </a:tr>
              <a:tr h="719398">
                <a:tc>
                  <a:txBody>
                    <a:bodyPr/>
                    <a:lstStyle/>
                    <a:p>
                      <a:pPr algn="ctr"/>
                      <a:r>
                        <a:rPr kumimoji="1" lang="ja-JP" altLang="en-US" sz="1100" b="0">
                          <a:solidFill>
                            <a:schemeClr val="tx1"/>
                          </a:solidFill>
                          <a:latin typeface="+mn-ea"/>
                          <a:ea typeface="+mn-ea"/>
                        </a:rPr>
                        <a:t>運行車両</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速度計の誤差による速度経過</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オドメトリが誤差を検出</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リスク最小化制御が作動し、自動的に停車し、自動運行を終了する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積載</a:t>
                      </a:r>
                      <a:r>
                        <a:rPr kumimoji="1" lang="en-US" altLang="ja-JP" sz="1100" b="0" dirty="0">
                          <a:solidFill>
                            <a:schemeClr val="tx1"/>
                          </a:solidFill>
                          <a:latin typeface="+mn-ea"/>
                          <a:ea typeface="+mn-ea"/>
                        </a:rPr>
                        <a:t>PC</a:t>
                      </a:r>
                      <a:r>
                        <a:rPr kumimoji="1" lang="ja-JP" altLang="en-US" sz="1100" b="0" dirty="0">
                          <a:solidFill>
                            <a:schemeClr val="tx1"/>
                          </a:solidFill>
                          <a:latin typeface="+mn-ea"/>
                          <a:ea typeface="+mn-ea"/>
                        </a:rPr>
                        <a:t>につなげられた</a:t>
                      </a:r>
                      <a:r>
                        <a:rPr kumimoji="1" lang="en-US" altLang="ja-JP" sz="1100" b="0" dirty="0">
                          <a:solidFill>
                            <a:schemeClr val="tx1"/>
                          </a:solidFill>
                          <a:latin typeface="+mn-ea"/>
                          <a:ea typeface="+mn-ea"/>
                        </a:rPr>
                        <a:t>IMU</a:t>
                      </a:r>
                      <a:r>
                        <a:rPr kumimoji="1" lang="ja-JP" altLang="en-US" sz="1100" b="0">
                          <a:solidFill>
                            <a:schemeClr val="tx1"/>
                          </a:solidFill>
                          <a:latin typeface="+mn-ea"/>
                          <a:ea typeface="+mn-ea"/>
                        </a:rPr>
                        <a:t>を疑似断線させた際に車両が自動で停車することを確認</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901879">
                <a:tc>
                  <a:txBody>
                    <a:bodyPr/>
                    <a:lstStyle/>
                    <a:p>
                      <a:pPr algn="ctr"/>
                      <a:r>
                        <a:rPr kumimoji="1" lang="ja-JP" altLang="en-US" sz="1100" b="0">
                          <a:solidFill>
                            <a:schemeClr val="tx1"/>
                          </a:solidFill>
                          <a:latin typeface="+mn-ea"/>
                          <a:ea typeface="+mn-ea"/>
                        </a:rPr>
                        <a:t>環境</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凍結・積雪による</a:t>
                      </a:r>
                      <a:endParaRPr kumimoji="1" lang="en-US" altLang="ja-JP" sz="1100" b="0" dirty="0">
                        <a:solidFill>
                          <a:schemeClr val="tx1"/>
                        </a:solidFill>
                        <a:latin typeface="+mn-ea"/>
                        <a:ea typeface="+mn-ea"/>
                      </a:endParaRPr>
                    </a:p>
                    <a:p>
                      <a:pPr marL="0" indent="0">
                        <a:buFont typeface="Arial" panose="020B0604020202020204" pitchFamily="34" charset="0"/>
                        <a:buNone/>
                      </a:pPr>
                      <a:r>
                        <a:rPr kumimoji="1" lang="ja-JP" altLang="en-US" sz="1100" b="0">
                          <a:solidFill>
                            <a:schemeClr val="tx1"/>
                          </a:solidFill>
                          <a:latin typeface="+mn-ea"/>
                          <a:ea typeface="+mn-ea"/>
                        </a:rPr>
                        <a:t>スリップ</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オドメトリの誤差による検出</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スリップによりオドメトリが計算した自己位置の誤差を検知した場合、リスク最小化制御が作動し、自動的に停車し、自動運行を終了</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車輪がスリップした際に車両が停車することを確認</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4267328214"/>
                  </a:ext>
                </a:extLst>
              </a:tr>
              <a:tr h="901879">
                <a:tc>
                  <a:txBody>
                    <a:bodyPr/>
                    <a:lstStyle/>
                    <a:p>
                      <a:pPr algn="ctr"/>
                      <a:r>
                        <a:rPr kumimoji="1" lang="ja-JP" altLang="en-US" sz="1100" b="0">
                          <a:solidFill>
                            <a:schemeClr val="tx1"/>
                          </a:solidFill>
                          <a:latin typeface="+mn-ea"/>
                          <a:ea typeface="+mn-ea"/>
                        </a:rPr>
                        <a:t>通信</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クラウド信号通信との連携不具合</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車両システムにより不具合検知</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受信インターバルが所定時間を超えた場合 リスク最小化制御が作動し、当該制御により車両が安全に停止</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自動運転中、車載の信号システム用通信機と </a:t>
                      </a:r>
                      <a:r>
                        <a:rPr kumimoji="1" lang="en-US" altLang="ja-JP" sz="1100" b="0" dirty="0">
                          <a:solidFill>
                            <a:schemeClr val="tx1"/>
                          </a:solidFill>
                          <a:latin typeface="+mn-ea"/>
                          <a:ea typeface="+mn-ea"/>
                        </a:rPr>
                        <a:t>ECU </a:t>
                      </a:r>
                      <a:r>
                        <a:rPr kumimoji="1" lang="ja-JP" altLang="en-US" sz="1100" b="0">
                          <a:solidFill>
                            <a:schemeClr val="tx1"/>
                          </a:solidFill>
                          <a:latin typeface="+mn-ea"/>
                          <a:ea typeface="+mn-ea"/>
                        </a:rPr>
                        <a:t>間の接続コネクタを外した時に、 </a:t>
                      </a:r>
                      <a:r>
                        <a:rPr kumimoji="1" lang="en-US" altLang="ja-JP" sz="1100" b="0" dirty="0">
                          <a:solidFill>
                            <a:schemeClr val="tx1"/>
                          </a:solidFill>
                          <a:latin typeface="+mn-ea"/>
                          <a:ea typeface="+mn-ea"/>
                        </a:rPr>
                        <a:t>TOR </a:t>
                      </a:r>
                      <a:r>
                        <a:rPr kumimoji="1" lang="ja-JP" altLang="en-US" sz="1100" b="0">
                          <a:solidFill>
                            <a:schemeClr val="tx1"/>
                          </a:solidFill>
                          <a:latin typeface="+mn-ea"/>
                          <a:ea typeface="+mn-ea"/>
                        </a:rPr>
                        <a:t>を発報するとともに</a:t>
                      </a:r>
                      <a:r>
                        <a:rPr kumimoji="1" lang="en-US" altLang="ja-JP" sz="1100" b="0" dirty="0">
                          <a:solidFill>
                            <a:schemeClr val="tx1"/>
                          </a:solidFill>
                          <a:latin typeface="+mn-ea"/>
                          <a:ea typeface="+mn-ea"/>
                        </a:rPr>
                        <a:t>MRM </a:t>
                      </a:r>
                      <a:r>
                        <a:rPr kumimoji="1" lang="ja-JP" altLang="en-US" sz="1100" b="0">
                          <a:solidFill>
                            <a:schemeClr val="tx1"/>
                          </a:solidFill>
                          <a:latin typeface="+mn-ea"/>
                          <a:ea typeface="+mn-ea"/>
                        </a:rPr>
                        <a:t>が作動して、安全に停止することの確認 </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666651619"/>
                  </a:ext>
                </a:extLst>
              </a:tr>
              <a:tr h="901879">
                <a:tc>
                  <a:txBody>
                    <a:bodyPr/>
                    <a:lstStyle/>
                    <a:p>
                      <a:pPr algn="ctr"/>
                      <a:r>
                        <a:rPr kumimoji="1" lang="ja-JP" altLang="en-US" sz="1100" b="0">
                          <a:solidFill>
                            <a:schemeClr val="tx1"/>
                          </a:solidFill>
                          <a:latin typeface="+mn-ea"/>
                          <a:ea typeface="+mn-ea"/>
                        </a:rPr>
                        <a:t>乗務員</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運行車がドライバーを検知できない</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ドライバーモニタリングシステムが感知</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ドライバーモニタリングを常時行い、閉眼した場合、脇見の場合などはリスク最小化制御が作動し当該制御により車両が安全に停止</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車両停止状態において、被験者ドライバーが脇見、閉眼、下向き、非着座を各連続 </a:t>
                      </a:r>
                      <a:r>
                        <a:rPr kumimoji="1" lang="en-US" altLang="ja-JP" sz="1100" b="0" dirty="0">
                          <a:solidFill>
                            <a:schemeClr val="tx1"/>
                          </a:solidFill>
                          <a:latin typeface="+mn-ea"/>
                          <a:ea typeface="+mn-ea"/>
                        </a:rPr>
                        <a:t>×× </a:t>
                      </a:r>
                      <a:r>
                        <a:rPr kumimoji="1" lang="ja-JP" altLang="en-US" sz="1100" b="0" dirty="0">
                          <a:solidFill>
                            <a:schemeClr val="tx1"/>
                          </a:solidFill>
                          <a:latin typeface="+mn-ea"/>
                          <a:ea typeface="+mn-ea"/>
                        </a:rPr>
                        <a:t>秒間おこない、</a:t>
                      </a:r>
                      <a:r>
                        <a:rPr kumimoji="1" lang="en-US" altLang="ja-JP" sz="1100" b="0" dirty="0">
                          <a:solidFill>
                            <a:schemeClr val="tx1"/>
                          </a:solidFill>
                          <a:latin typeface="+mn-ea"/>
                          <a:ea typeface="+mn-ea"/>
                        </a:rPr>
                        <a:t>TOR </a:t>
                      </a:r>
                      <a:r>
                        <a:rPr kumimoji="1" lang="ja-JP" altLang="en-US" sz="1100" b="0" dirty="0">
                          <a:solidFill>
                            <a:schemeClr val="tx1"/>
                          </a:solidFill>
                          <a:latin typeface="+mn-ea"/>
                          <a:ea typeface="+mn-ea"/>
                        </a:rPr>
                        <a:t>が発報されることの確認</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2480888091"/>
                  </a:ext>
                </a:extLst>
              </a:tr>
            </a:tbl>
          </a:graphicData>
        </a:graphic>
      </p:graphicFrame>
      <p:sp>
        <p:nvSpPr>
          <p:cNvPr id="18" name="正方形/長方形 17">
            <a:extLst>
              <a:ext uri="{FF2B5EF4-FFF2-40B4-BE49-F238E27FC236}">
                <a16:creationId xmlns:a16="http://schemas.microsoft.com/office/drawing/2014/main" id="{FD180240-C49A-864C-0AAC-80CCB9BC479F}"/>
              </a:ext>
            </a:extLst>
          </p:cNvPr>
          <p:cNvSpPr/>
          <p:nvPr/>
        </p:nvSpPr>
        <p:spPr bwMode="gray">
          <a:xfrm>
            <a:off x="416495" y="1029667"/>
            <a:ext cx="936000" cy="5292725"/>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400" b="1" dirty="0">
                <a:solidFill>
                  <a:schemeClr val="bg1"/>
                </a:solidFill>
                <a:latin typeface="+mn-lt"/>
                <a:cs typeface="+mn-cs"/>
              </a:rPr>
              <a:t>ODD </a:t>
            </a:r>
            <a:r>
              <a:rPr kumimoji="1" lang="ja-JP" altLang="en-US" sz="1400" b="1" dirty="0">
                <a:solidFill>
                  <a:schemeClr val="bg1"/>
                </a:solidFill>
                <a:latin typeface="+mn-lt"/>
                <a:cs typeface="+mn-cs"/>
              </a:rPr>
              <a:t>外</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となる</a:t>
            </a:r>
            <a:br>
              <a:rPr kumimoji="1" lang="ja-JP" altLang="en-US" sz="1400" b="1" dirty="0">
                <a:solidFill>
                  <a:schemeClr val="bg1"/>
                </a:solidFill>
                <a:latin typeface="+mn-lt"/>
                <a:cs typeface="+mn-cs"/>
              </a:rPr>
            </a:br>
            <a:r>
              <a:rPr kumimoji="1" lang="ja-JP" altLang="en-US" sz="1400" b="1" dirty="0">
                <a:solidFill>
                  <a:schemeClr val="bg1"/>
                </a:solidFill>
                <a:latin typeface="+mn-lt"/>
                <a:cs typeface="+mn-cs"/>
              </a:rPr>
              <a:t>シナリオ</a:t>
            </a:r>
          </a:p>
        </p:txBody>
      </p:sp>
      <p:sp>
        <p:nvSpPr>
          <p:cNvPr id="4" name="正方形/長方形 3">
            <a:extLst>
              <a:ext uri="{FF2B5EF4-FFF2-40B4-BE49-F238E27FC236}">
                <a16:creationId xmlns:a16="http://schemas.microsoft.com/office/drawing/2014/main" id="{5CBC1410-13BE-3E3D-308C-B80AD873ED75}"/>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8426250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73153830-854D-8EDE-85B2-117B89D62262}"/>
              </a:ext>
            </a:extLst>
          </p:cNvPr>
          <p:cNvSpPr/>
          <p:nvPr/>
        </p:nvSpPr>
        <p:spPr bwMode="gray">
          <a:xfrm>
            <a:off x="1352495" y="1016000"/>
            <a:ext cx="8137580" cy="5292725"/>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400" b="1" dirty="0">
              <a:solidFill>
                <a:prstClr val="black"/>
              </a:solidFill>
              <a:latin typeface="+mn-lt"/>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58</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4-(3).</a:t>
            </a:r>
            <a:r>
              <a:rPr lang="ja-JP" altLang="en-US" dirty="0">
                <a:latin typeface="+mn-ea"/>
              </a:rPr>
              <a:t> </a:t>
            </a:r>
            <a:r>
              <a:rPr lang="en-US" altLang="ja-JP" dirty="0">
                <a:latin typeface="+mn-ea"/>
              </a:rPr>
              <a:t>ODD</a:t>
            </a:r>
            <a:r>
              <a:rPr lang="ja-JP" altLang="en-US" dirty="0">
                <a:latin typeface="+mn-ea"/>
              </a:rPr>
              <a:t>外のリスクシナリオ</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D9D9D9"/>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a:t>
            </a:r>
            <a:r>
              <a:rPr kumimoji="1" lang="ja-JP" altLang="en-US" sz="1100">
                <a:solidFill>
                  <a:schemeClr val="bg1">
                    <a:lumMod val="50000"/>
                  </a:schemeClr>
                </a:solidFill>
                <a:latin typeface="+mn-lt"/>
                <a:cs typeface="+mn-cs"/>
              </a:rPr>
              <a:t>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リスクシナリオ・</a:t>
            </a:r>
            <a:endParaRPr kumimoji="1" lang="en-US" altLang="ja-JP" sz="11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対応・試験方法</a:t>
            </a:r>
          </a:p>
        </p:txBody>
      </p:sp>
      <p:graphicFrame>
        <p:nvGraphicFramePr>
          <p:cNvPr id="15" name="表 8">
            <a:extLst>
              <a:ext uri="{FF2B5EF4-FFF2-40B4-BE49-F238E27FC236}">
                <a16:creationId xmlns:a16="http://schemas.microsoft.com/office/drawing/2014/main" id="{0621D814-2C0B-D3FE-FEE8-7D484A30D7BF}"/>
              </a:ext>
            </a:extLst>
          </p:cNvPr>
          <p:cNvGraphicFramePr>
            <a:graphicFrameLocks noGrp="1"/>
          </p:cNvGraphicFramePr>
          <p:nvPr/>
        </p:nvGraphicFramePr>
        <p:xfrm>
          <a:off x="1448021" y="1025126"/>
          <a:ext cx="7946527" cy="2850036"/>
        </p:xfrm>
        <a:graphic>
          <a:graphicData uri="http://schemas.openxmlformats.org/drawingml/2006/table">
            <a:tbl>
              <a:tblPr firstRow="1" bandRow="1">
                <a:tableStyleId>{2D5ABB26-0587-4C30-8999-92F81FD0307C}</a:tableStyleId>
              </a:tblPr>
              <a:tblGrid>
                <a:gridCol w="800771">
                  <a:extLst>
                    <a:ext uri="{9D8B030D-6E8A-4147-A177-3AD203B41FA5}">
                      <a16:colId xmlns:a16="http://schemas.microsoft.com/office/drawing/2014/main" val="3800380525"/>
                    </a:ext>
                  </a:extLst>
                </a:gridCol>
                <a:gridCol w="1185860">
                  <a:extLst>
                    <a:ext uri="{9D8B030D-6E8A-4147-A177-3AD203B41FA5}">
                      <a16:colId xmlns:a16="http://schemas.microsoft.com/office/drawing/2014/main" val="644115326"/>
                    </a:ext>
                  </a:extLst>
                </a:gridCol>
                <a:gridCol w="1671640">
                  <a:extLst>
                    <a:ext uri="{9D8B030D-6E8A-4147-A177-3AD203B41FA5}">
                      <a16:colId xmlns:a16="http://schemas.microsoft.com/office/drawing/2014/main" val="2532337741"/>
                    </a:ext>
                  </a:extLst>
                </a:gridCol>
                <a:gridCol w="2301624">
                  <a:extLst>
                    <a:ext uri="{9D8B030D-6E8A-4147-A177-3AD203B41FA5}">
                      <a16:colId xmlns:a16="http://schemas.microsoft.com/office/drawing/2014/main" val="3964215670"/>
                    </a:ext>
                  </a:extLst>
                </a:gridCol>
                <a:gridCol w="1986632">
                  <a:extLst>
                    <a:ext uri="{9D8B030D-6E8A-4147-A177-3AD203B41FA5}">
                      <a16:colId xmlns:a16="http://schemas.microsoft.com/office/drawing/2014/main" val="3072510650"/>
                    </a:ext>
                  </a:extLst>
                </a:gridCol>
              </a:tblGrid>
              <a:tr h="325393">
                <a:tc gridSpan="2">
                  <a:txBody>
                    <a:bodyPr/>
                    <a:lstStyle/>
                    <a:p>
                      <a:pPr algn="ctr"/>
                      <a:r>
                        <a:rPr kumimoji="1" lang="ja-JP" altLang="en-US" sz="1200" b="1" dirty="0">
                          <a:solidFill>
                            <a:schemeClr val="bg1"/>
                          </a:solidFill>
                        </a:rPr>
                        <a:t>シナリオ</a:t>
                      </a: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pPr algn="ctr"/>
                      <a:endParaRPr kumimoji="1" lang="ja-JP" altLang="en-US" sz="1200" b="1">
                        <a:solidFill>
                          <a:schemeClr val="bg1"/>
                        </a:solidFill>
                      </a:endParaRP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検出方法</a:t>
                      </a:r>
                    </a:p>
                  </a:txBody>
                  <a:tcPr marL="72000" marR="72000" marT="72000" marB="7200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制御・対応</a:t>
                      </a:r>
                    </a:p>
                  </a:txBody>
                  <a:tcPr marL="72000" marR="72000" marT="72000" marB="7200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試験方法</a:t>
                      </a:r>
                    </a:p>
                  </a:txBody>
                  <a:tcPr marL="72000" marR="72000" marT="72000" marB="72000">
                    <a:lnL w="12700" cap="flat" cmpd="sng" algn="ctr">
                      <a:solidFill>
                        <a:schemeClr val="bg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719398">
                <a:tc>
                  <a:txBody>
                    <a:bodyPr/>
                    <a:lstStyle/>
                    <a:p>
                      <a:pPr algn="ctr"/>
                      <a:r>
                        <a:rPr kumimoji="1" lang="ja-JP" altLang="en-US" sz="1100" b="0">
                          <a:solidFill>
                            <a:schemeClr val="tx1"/>
                          </a:solidFill>
                          <a:latin typeface="+mn-ea"/>
                          <a:ea typeface="+mn-ea"/>
                        </a:rPr>
                        <a:t>緊急車両</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緊急車両が接近した場合</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車載マイクによりサイレン音を検出</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dirty="0">
                          <a:solidFill>
                            <a:schemeClr val="tx1"/>
                          </a:solidFill>
                          <a:latin typeface="+mn-ea"/>
                          <a:ea typeface="+mn-ea"/>
                        </a:rPr>
                        <a:t>遠隔監視システムから運行者に対し緊急車両の接近を通知、自動運行を終了する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遠隔監視システムからの緊急車両接近通知受信後、車両が停車することを確認</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901879">
                <a:tc>
                  <a:txBody>
                    <a:bodyPr/>
                    <a:lstStyle/>
                    <a:p>
                      <a:pPr algn="ctr"/>
                      <a:r>
                        <a:rPr kumimoji="1" lang="ja-JP" altLang="en-US" sz="1100" b="0">
                          <a:solidFill>
                            <a:schemeClr val="tx1"/>
                          </a:solidFill>
                          <a:latin typeface="+mn-ea"/>
                          <a:ea typeface="+mn-ea"/>
                        </a:rPr>
                        <a:t>警察官</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警察官による交通誘導があった場合</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警察官を障害物と認識し、減速・停止を行う</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運行車が</a:t>
                      </a:r>
                      <a:r>
                        <a:rPr kumimoji="1" lang="en-US" altLang="ja-JP" sz="1100" b="0" dirty="0">
                          <a:solidFill>
                            <a:schemeClr val="tx1"/>
                          </a:solidFill>
                          <a:latin typeface="+mn-ea"/>
                          <a:ea typeface="+mn-ea"/>
                        </a:rPr>
                        <a:t>××</a:t>
                      </a:r>
                      <a:r>
                        <a:rPr kumimoji="1" lang="ja-JP" altLang="en-US" sz="1100" b="0">
                          <a:solidFill>
                            <a:schemeClr val="tx1"/>
                          </a:solidFill>
                          <a:latin typeface="+mn-ea"/>
                          <a:ea typeface="+mn-ea"/>
                        </a:rPr>
                        <a:t>秒間継続して停止した場合、自動的に自動運行を終了する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運行車が</a:t>
                      </a:r>
                      <a:r>
                        <a:rPr kumimoji="1" lang="en-US" altLang="ja-JP" sz="1100" b="0" dirty="0">
                          <a:solidFill>
                            <a:schemeClr val="tx1"/>
                          </a:solidFill>
                          <a:latin typeface="+mn-ea"/>
                          <a:ea typeface="+mn-ea"/>
                        </a:rPr>
                        <a:t>××</a:t>
                      </a:r>
                      <a:r>
                        <a:rPr kumimoji="1" lang="ja-JP" altLang="en-US" sz="1100" b="0">
                          <a:solidFill>
                            <a:schemeClr val="tx1"/>
                          </a:solidFill>
                          <a:latin typeface="+mn-ea"/>
                          <a:ea typeface="+mn-ea"/>
                        </a:rPr>
                        <a:t>秒間継続して停止した場合、自動運行を終了することを確認</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4267328214"/>
                  </a:ext>
                </a:extLst>
              </a:tr>
              <a:tr h="901879">
                <a:tc>
                  <a:txBody>
                    <a:bodyPr/>
                    <a:lstStyle/>
                    <a:p>
                      <a:pPr algn="ctr"/>
                      <a:r>
                        <a:rPr kumimoji="1" lang="ja-JP" altLang="en-US" sz="1100" b="0">
                          <a:solidFill>
                            <a:schemeClr val="tx1"/>
                          </a:solidFill>
                          <a:latin typeface="+mn-ea"/>
                          <a:ea typeface="+mn-ea"/>
                        </a:rPr>
                        <a:t>回避</a:t>
                      </a:r>
                      <a:br>
                        <a:rPr kumimoji="1" lang="en-US" altLang="ja-JP" sz="1100" b="0" dirty="0">
                          <a:solidFill>
                            <a:schemeClr val="tx1"/>
                          </a:solidFill>
                          <a:latin typeface="+mn-ea"/>
                          <a:ea typeface="+mn-ea"/>
                        </a:rPr>
                      </a:br>
                      <a:r>
                        <a:rPr kumimoji="1" lang="ja-JP" altLang="en-US" sz="1100" b="0">
                          <a:solidFill>
                            <a:schemeClr val="tx1"/>
                          </a:solidFill>
                          <a:latin typeface="+mn-ea"/>
                          <a:ea typeface="+mn-ea"/>
                        </a:rPr>
                        <a:t>不可能な障害</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前方に回避不可能な障害物があった場合</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前方の障害物を検知し、減速・停止する</a:t>
                      </a:r>
                    </a:p>
                    <a:p>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運行車が</a:t>
                      </a:r>
                      <a:r>
                        <a:rPr kumimoji="1" lang="en-US" altLang="ja-JP" sz="1100" b="0" dirty="0">
                          <a:solidFill>
                            <a:schemeClr val="tx1"/>
                          </a:solidFill>
                          <a:latin typeface="+mn-ea"/>
                          <a:ea typeface="+mn-ea"/>
                        </a:rPr>
                        <a:t>××</a:t>
                      </a:r>
                      <a:r>
                        <a:rPr kumimoji="1" lang="ja-JP" altLang="en-US" sz="1100" b="0">
                          <a:solidFill>
                            <a:schemeClr val="tx1"/>
                          </a:solidFill>
                          <a:latin typeface="+mn-ea"/>
                          <a:ea typeface="+mn-ea"/>
                        </a:rPr>
                        <a:t>秒間継続して停止した場合、自動的に自動運行を終了する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a:solidFill>
                            <a:schemeClr val="tx1"/>
                          </a:solidFill>
                          <a:latin typeface="+mn-ea"/>
                          <a:ea typeface="+mn-ea"/>
                        </a:rPr>
                        <a:t>運行車が</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秒間継続して停止した場合、自動運行を終了することを確認</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666651619"/>
                  </a:ext>
                </a:extLst>
              </a:tr>
            </a:tbl>
          </a:graphicData>
        </a:graphic>
      </p:graphicFrame>
      <p:sp>
        <p:nvSpPr>
          <p:cNvPr id="18" name="正方形/長方形 17">
            <a:extLst>
              <a:ext uri="{FF2B5EF4-FFF2-40B4-BE49-F238E27FC236}">
                <a16:creationId xmlns:a16="http://schemas.microsoft.com/office/drawing/2014/main" id="{FD180240-C49A-864C-0AAC-80CCB9BC479F}"/>
              </a:ext>
            </a:extLst>
          </p:cNvPr>
          <p:cNvSpPr/>
          <p:nvPr/>
        </p:nvSpPr>
        <p:spPr bwMode="gray">
          <a:xfrm>
            <a:off x="416495" y="1029667"/>
            <a:ext cx="936000" cy="5292725"/>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400" b="1" dirty="0">
                <a:solidFill>
                  <a:schemeClr val="bg1"/>
                </a:solidFill>
                <a:latin typeface="+mn-lt"/>
                <a:cs typeface="+mn-cs"/>
              </a:rPr>
              <a:t>ODD </a:t>
            </a:r>
            <a:r>
              <a:rPr kumimoji="1" lang="ja-JP" altLang="en-US" sz="1400" b="1" dirty="0">
                <a:solidFill>
                  <a:schemeClr val="bg1"/>
                </a:solidFill>
                <a:latin typeface="+mn-lt"/>
                <a:cs typeface="+mn-cs"/>
              </a:rPr>
              <a:t>外</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dirty="0">
                <a:solidFill>
                  <a:schemeClr val="bg1"/>
                </a:solidFill>
                <a:latin typeface="+mn-lt"/>
                <a:cs typeface="+mn-cs"/>
              </a:rPr>
              <a:t>となる</a:t>
            </a:r>
            <a:br>
              <a:rPr kumimoji="1" lang="ja-JP" altLang="en-US" sz="1400" b="1" dirty="0">
                <a:solidFill>
                  <a:schemeClr val="bg1"/>
                </a:solidFill>
                <a:latin typeface="+mn-lt"/>
                <a:cs typeface="+mn-cs"/>
              </a:rPr>
            </a:br>
            <a:r>
              <a:rPr kumimoji="1" lang="ja-JP" altLang="en-US" sz="1400" b="1" dirty="0">
                <a:solidFill>
                  <a:schemeClr val="bg1"/>
                </a:solidFill>
                <a:latin typeface="+mn-lt"/>
                <a:cs typeface="+mn-cs"/>
              </a:rPr>
              <a:t>シナリオ</a:t>
            </a:r>
          </a:p>
        </p:txBody>
      </p:sp>
      <p:sp>
        <p:nvSpPr>
          <p:cNvPr id="4" name="正方形/長方形 3">
            <a:extLst>
              <a:ext uri="{FF2B5EF4-FFF2-40B4-BE49-F238E27FC236}">
                <a16:creationId xmlns:a16="http://schemas.microsoft.com/office/drawing/2014/main" id="{5CBC1410-13BE-3E3D-308C-B80AD873ED75}"/>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18363750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73153830-854D-8EDE-85B2-117B89D62262}"/>
              </a:ext>
            </a:extLst>
          </p:cNvPr>
          <p:cNvSpPr/>
          <p:nvPr/>
        </p:nvSpPr>
        <p:spPr bwMode="gray">
          <a:xfrm>
            <a:off x="1352495" y="1016000"/>
            <a:ext cx="8137580" cy="5292725"/>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R="0" defTabSz="990564" rtl="0" eaLnBrk="1" fontAlgn="auto" latinLnBrk="0" hangingPunct="1">
              <a:lnSpc>
                <a:spcPct val="100000"/>
              </a:lnSpc>
              <a:spcBef>
                <a:spcPts val="0"/>
              </a:spcBef>
              <a:spcAft>
                <a:spcPts val="0"/>
              </a:spcAft>
              <a:buClrTx/>
              <a:buSzPct val="100000"/>
              <a:tabLst/>
            </a:pPr>
            <a:endParaRPr kumimoji="1" lang="en-US" altLang="ja-JP" sz="1400" b="1" dirty="0">
              <a:solidFill>
                <a:prstClr val="black"/>
              </a:solidFill>
              <a:latin typeface="+mn-lt"/>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59</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4-(4).</a:t>
            </a:r>
            <a:r>
              <a:rPr lang="ja-JP" altLang="en-US">
                <a:latin typeface="+mn-ea"/>
              </a:rPr>
              <a:t>不具合・機能障害のシナリオ</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D9D9D9"/>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a:t>
            </a:r>
            <a:r>
              <a:rPr kumimoji="1" lang="ja-JP" altLang="en-US" sz="1100">
                <a:solidFill>
                  <a:schemeClr val="bg1">
                    <a:lumMod val="50000"/>
                  </a:schemeClr>
                </a:solidFill>
                <a:latin typeface="+mn-lt"/>
                <a:cs typeface="+mn-cs"/>
              </a:rPr>
              <a:t>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リスクシナリオ・</a:t>
            </a:r>
            <a:endParaRPr kumimoji="1" lang="en-US" altLang="ja-JP" sz="11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対応・試験方法</a:t>
            </a:r>
          </a:p>
        </p:txBody>
      </p:sp>
      <p:graphicFrame>
        <p:nvGraphicFramePr>
          <p:cNvPr id="15" name="表 8">
            <a:extLst>
              <a:ext uri="{FF2B5EF4-FFF2-40B4-BE49-F238E27FC236}">
                <a16:creationId xmlns:a16="http://schemas.microsoft.com/office/drawing/2014/main" id="{0621D814-2C0B-D3FE-FEE8-7D484A30D7BF}"/>
              </a:ext>
            </a:extLst>
          </p:cNvPr>
          <p:cNvGraphicFramePr>
            <a:graphicFrameLocks noGrp="1"/>
          </p:cNvGraphicFramePr>
          <p:nvPr>
            <p:extLst>
              <p:ext uri="{D42A27DB-BD31-4B8C-83A1-F6EECF244321}">
                <p14:modId xmlns:p14="http://schemas.microsoft.com/office/powerpoint/2010/main" val="3400917760"/>
              </p:ext>
            </p:extLst>
          </p:nvPr>
        </p:nvGraphicFramePr>
        <p:xfrm>
          <a:off x="1437494" y="1183909"/>
          <a:ext cx="7967581" cy="4956905"/>
        </p:xfrm>
        <a:graphic>
          <a:graphicData uri="http://schemas.openxmlformats.org/drawingml/2006/table">
            <a:tbl>
              <a:tblPr firstRow="1" bandRow="1">
                <a:tableStyleId>{2D5ABB26-0587-4C30-8999-92F81FD0307C}</a:tableStyleId>
              </a:tblPr>
              <a:tblGrid>
                <a:gridCol w="817187">
                  <a:extLst>
                    <a:ext uri="{9D8B030D-6E8A-4147-A177-3AD203B41FA5}">
                      <a16:colId xmlns:a16="http://schemas.microsoft.com/office/drawing/2014/main" val="3800380525"/>
                    </a:ext>
                  </a:extLst>
                </a:gridCol>
                <a:gridCol w="1672835">
                  <a:extLst>
                    <a:ext uri="{9D8B030D-6E8A-4147-A177-3AD203B41FA5}">
                      <a16:colId xmlns:a16="http://schemas.microsoft.com/office/drawing/2014/main" val="644115326"/>
                    </a:ext>
                  </a:extLst>
                </a:gridCol>
                <a:gridCol w="3254243">
                  <a:extLst>
                    <a:ext uri="{9D8B030D-6E8A-4147-A177-3AD203B41FA5}">
                      <a16:colId xmlns:a16="http://schemas.microsoft.com/office/drawing/2014/main" val="3964215670"/>
                    </a:ext>
                  </a:extLst>
                </a:gridCol>
                <a:gridCol w="2223316">
                  <a:extLst>
                    <a:ext uri="{9D8B030D-6E8A-4147-A177-3AD203B41FA5}">
                      <a16:colId xmlns:a16="http://schemas.microsoft.com/office/drawing/2014/main" val="3072510650"/>
                    </a:ext>
                  </a:extLst>
                </a:gridCol>
              </a:tblGrid>
              <a:tr h="323300">
                <a:tc gridSpan="2">
                  <a:txBody>
                    <a:bodyPr/>
                    <a:lstStyle/>
                    <a:p>
                      <a:pPr algn="ctr"/>
                      <a:r>
                        <a:rPr kumimoji="1" lang="ja-JP" altLang="en-US" sz="1200" b="1" dirty="0">
                          <a:solidFill>
                            <a:schemeClr val="bg1"/>
                          </a:solidFill>
                        </a:rPr>
                        <a:t>不具合箇所</a:t>
                      </a: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hMerge="1">
                  <a:txBody>
                    <a:bodyPr/>
                    <a:lstStyle/>
                    <a:p>
                      <a:pPr algn="ctr"/>
                      <a:endParaRPr kumimoji="1" lang="ja-JP" altLang="en-US" sz="1200" b="1">
                        <a:solidFill>
                          <a:schemeClr val="bg1"/>
                        </a:solidFill>
                      </a:endParaRPr>
                    </a:p>
                  </a:txBody>
                  <a:tcPr marL="72000" marR="72000" marT="72000" marB="72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制御・対応</a:t>
                      </a:r>
                    </a:p>
                  </a:txBody>
                  <a:tcPr marL="72000" marR="72000" marT="72000" marB="72000">
                    <a:lnL w="6350" cap="flat" cmpd="sng" algn="ctr">
                      <a:solidFill>
                        <a:schemeClr val="bg1"/>
                      </a:solidFill>
                      <a:prstDash val="solid"/>
                      <a:round/>
                      <a:headEnd type="none" w="med" len="med"/>
                      <a:tailEnd type="none" w="med" len="med"/>
                    </a:lnL>
                    <a:lnR w="12700" cap="flat" cmpd="sng" algn="ctr">
                      <a:solidFill>
                        <a:schemeClr val="bg2"/>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tc>
                  <a:txBody>
                    <a:bodyPr/>
                    <a:lstStyle/>
                    <a:p>
                      <a:pPr algn="ctr"/>
                      <a:r>
                        <a:rPr kumimoji="1" lang="ja-JP" altLang="en-US" sz="1200" b="1">
                          <a:solidFill>
                            <a:schemeClr val="bg1"/>
                          </a:solidFill>
                        </a:rPr>
                        <a:t>試験方法</a:t>
                      </a:r>
                    </a:p>
                  </a:txBody>
                  <a:tcPr marL="72000" marR="72000" marT="72000" marB="72000">
                    <a:lnL w="12700" cap="flat" cmpd="sng" algn="ctr">
                      <a:solidFill>
                        <a:schemeClr val="bg2"/>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569015">
                <a:tc rowSpan="3">
                  <a:txBody>
                    <a:bodyPr/>
                    <a:lstStyle/>
                    <a:p>
                      <a:pPr algn="ctr"/>
                      <a:r>
                        <a:rPr kumimoji="1" lang="ja-JP" altLang="en-US" sz="1100" b="0">
                          <a:solidFill>
                            <a:schemeClr val="tx1"/>
                          </a:solidFill>
                          <a:latin typeface="+mn-ea"/>
                          <a:ea typeface="+mn-ea"/>
                        </a:rPr>
                        <a:t>自動運行装置</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en-US" altLang="ja-JP" sz="1100" b="0" dirty="0">
                          <a:solidFill>
                            <a:schemeClr val="tx1"/>
                          </a:solidFill>
                          <a:latin typeface="+mn-ea"/>
                          <a:ea typeface="+mn-ea"/>
                        </a:rPr>
                        <a:t>LiDAR</a:t>
                      </a:r>
                      <a:r>
                        <a:rPr kumimoji="1" lang="ja-JP" altLang="en-US" sz="1100" b="0">
                          <a:solidFill>
                            <a:schemeClr val="tx1"/>
                          </a:solidFill>
                          <a:latin typeface="+mn-ea"/>
                          <a:ea typeface="+mn-ea"/>
                        </a:rPr>
                        <a:t>故障</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自動運行装置がセンサ信号情報から故障を検出、車両に</a:t>
                      </a:r>
                      <a:r>
                        <a:rPr kumimoji="1" lang="en-US" altLang="ja-JP" sz="1100" b="0" dirty="0">
                          <a:solidFill>
                            <a:schemeClr val="tx1"/>
                          </a:solidFill>
                          <a:latin typeface="+mn-ea"/>
                          <a:ea typeface="+mn-ea"/>
                        </a:rPr>
                        <a:t>-</a:t>
                      </a: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G</a:t>
                      </a:r>
                      <a:r>
                        <a:rPr kumimoji="1" lang="ja-JP" altLang="en-US" sz="1100" b="0">
                          <a:solidFill>
                            <a:schemeClr val="tx1"/>
                          </a:solidFill>
                          <a:latin typeface="+mn-ea"/>
                          <a:ea typeface="+mn-ea"/>
                        </a:rPr>
                        <a:t>減速の指示を行い停車する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a:ln>
                            <a:noFill/>
                          </a:ln>
                          <a:solidFill>
                            <a:prstClr val="black"/>
                          </a:solidFill>
                          <a:effectLst/>
                          <a:uLnTx/>
                          <a:uFillTx/>
                          <a:latin typeface="Yu Gothic UI"/>
                          <a:ea typeface="Yu Gothic UI"/>
                          <a:cs typeface="+mn-cs"/>
                        </a:rPr>
                        <a:t>特殊環境試験場で</a:t>
                      </a:r>
                      <a:r>
                        <a:rPr kumimoji="1" lang="en-US" altLang="ja-JP" sz="1100" b="0" i="0" u="none" strike="noStrike" kern="1200" cap="none" spc="0" normalizeH="0" baseline="0" noProof="0" dirty="0">
                          <a:ln>
                            <a:noFill/>
                          </a:ln>
                          <a:solidFill>
                            <a:prstClr val="black"/>
                          </a:solidFill>
                          <a:effectLst/>
                          <a:uLnTx/>
                          <a:uFillTx/>
                          <a:latin typeface="Yu Gothic UI"/>
                          <a:ea typeface="Yu Gothic UI"/>
                          <a:cs typeface="+mn-cs"/>
                        </a:rPr>
                        <a:t>LiDAR</a:t>
                      </a:r>
                      <a:r>
                        <a:rPr kumimoji="1" lang="ja-JP" altLang="en-US" sz="1100" b="0" i="0" u="none" strike="noStrike" kern="1200" cap="none" spc="0" normalizeH="0" baseline="0" noProof="0">
                          <a:ln>
                            <a:noFill/>
                          </a:ln>
                          <a:solidFill>
                            <a:prstClr val="black"/>
                          </a:solidFill>
                          <a:effectLst/>
                          <a:uLnTx/>
                          <a:uFillTx/>
                          <a:latin typeface="Yu Gothic UI"/>
                          <a:ea typeface="Yu Gothic UI"/>
                          <a:cs typeface="+mn-cs"/>
                        </a:rPr>
                        <a:t>故障時の対応を試験</a:t>
                      </a:r>
                      <a:endParaRPr kumimoji="1" lang="en-US" altLang="ja-JP" sz="1100" b="0" i="0" u="none" strike="noStrike" kern="1200" cap="none" spc="0" normalizeH="0" baseline="0" noProof="0" dirty="0">
                        <a:ln>
                          <a:noFill/>
                        </a:ln>
                        <a:solidFill>
                          <a:prstClr val="black"/>
                        </a:solidFill>
                        <a:effectLst/>
                        <a:uLnTx/>
                        <a:uFillTx/>
                        <a:latin typeface="Yu Gothic UI"/>
                        <a:ea typeface="Yu Gothic UI"/>
                        <a:cs typeface="+mn-cs"/>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2276689043"/>
                  </a:ext>
                </a:extLst>
              </a:tr>
              <a:tr h="569015">
                <a:tc vMerge="1">
                  <a:txBody>
                    <a:bodyPr/>
                    <a:lstStyle/>
                    <a:p>
                      <a:pPr algn="ctr"/>
                      <a:endParaRPr kumimoji="1" lang="ja-JP" altLang="en-US" sz="12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dirty="0">
                          <a:solidFill>
                            <a:schemeClr val="tx1"/>
                          </a:solidFill>
                          <a:latin typeface="+mn-ea"/>
                          <a:ea typeface="+mn-ea"/>
                        </a:rPr>
                        <a:t>遠隔システム受信機故障</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dirty="0">
                          <a:solidFill>
                            <a:schemeClr val="tx1"/>
                          </a:solidFill>
                          <a:latin typeface="+mn-ea"/>
                          <a:ea typeface="+mn-ea"/>
                        </a:rPr>
                        <a:t>自動運行装置がセンサ信号情報から故障を検出、車両に</a:t>
                      </a:r>
                      <a:r>
                        <a:rPr kumimoji="1" lang="en-US" altLang="ja-JP" sz="1100" b="0" dirty="0">
                          <a:solidFill>
                            <a:schemeClr val="tx1"/>
                          </a:solidFill>
                          <a:latin typeface="+mn-ea"/>
                          <a:ea typeface="+mn-ea"/>
                        </a:rPr>
                        <a:t>-</a:t>
                      </a: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G</a:t>
                      </a:r>
                      <a:r>
                        <a:rPr kumimoji="1" lang="ja-JP" altLang="en-US" sz="1100" b="0" dirty="0">
                          <a:solidFill>
                            <a:schemeClr val="tx1"/>
                          </a:solidFill>
                          <a:latin typeface="+mn-ea"/>
                          <a:ea typeface="+mn-ea"/>
                        </a:rPr>
                        <a:t>減速の指示を行い停車する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dirty="0">
                          <a:ln>
                            <a:noFill/>
                          </a:ln>
                          <a:solidFill>
                            <a:prstClr val="black"/>
                          </a:solidFill>
                          <a:effectLst/>
                          <a:uLnTx/>
                          <a:uFillTx/>
                          <a:latin typeface="Yu Gothic UI"/>
                          <a:ea typeface="+mn-ea"/>
                          <a:cs typeface="+mn-cs"/>
                        </a:rPr>
                        <a:t>特殊環境試験場で遠隔システム受信器故障時の対応を試験</a:t>
                      </a:r>
                      <a:endParaRPr kumimoji="1" lang="en-US" altLang="ja-JP" sz="1100" b="0" i="0" u="none" strike="noStrike" kern="1200" cap="none" spc="0" normalizeH="0" baseline="0" noProof="0" dirty="0">
                        <a:ln>
                          <a:noFill/>
                        </a:ln>
                        <a:solidFill>
                          <a:prstClr val="black"/>
                        </a:solidFill>
                        <a:effectLst/>
                        <a:uLnTx/>
                        <a:uFillTx/>
                        <a:latin typeface="Yu Gothic UI"/>
                        <a:ea typeface="+mn-ea"/>
                        <a:cs typeface="+mn-cs"/>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65012465"/>
                  </a:ext>
                </a:extLst>
              </a:tr>
              <a:tr h="569015">
                <a:tc vMerge="1">
                  <a:txBody>
                    <a:bodyPr/>
                    <a:lstStyle/>
                    <a:p>
                      <a:pPr algn="ctr"/>
                      <a:endParaRPr kumimoji="1" lang="ja-JP" altLang="en-US" sz="12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制御用</a:t>
                      </a:r>
                      <a:r>
                        <a:rPr kumimoji="1" lang="en-US" altLang="ja-JP" sz="1100" b="0" dirty="0">
                          <a:solidFill>
                            <a:schemeClr val="tx1"/>
                          </a:solidFill>
                          <a:latin typeface="+mn-ea"/>
                          <a:ea typeface="+mn-ea"/>
                        </a:rPr>
                        <a:t>ECU</a:t>
                      </a:r>
                      <a:r>
                        <a:rPr kumimoji="1" lang="ja-JP" altLang="en-US" sz="1100" b="0">
                          <a:solidFill>
                            <a:schemeClr val="tx1"/>
                          </a:solidFill>
                          <a:latin typeface="+mn-ea"/>
                          <a:ea typeface="+mn-ea"/>
                        </a:rPr>
                        <a:t>故障</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自動運行装置がセンサ信号情報から故障を検出、車両に</a:t>
                      </a:r>
                      <a:r>
                        <a:rPr kumimoji="1" lang="en-US" altLang="ja-JP" sz="1100" b="0" dirty="0">
                          <a:solidFill>
                            <a:schemeClr val="tx1"/>
                          </a:solidFill>
                          <a:latin typeface="+mn-ea"/>
                          <a:ea typeface="+mn-ea"/>
                        </a:rPr>
                        <a:t>-</a:t>
                      </a: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G</a:t>
                      </a:r>
                      <a:r>
                        <a:rPr kumimoji="1" lang="ja-JP" altLang="en-US" sz="1100" b="0">
                          <a:solidFill>
                            <a:schemeClr val="tx1"/>
                          </a:solidFill>
                          <a:latin typeface="+mn-ea"/>
                          <a:ea typeface="+mn-ea"/>
                        </a:rPr>
                        <a:t>減速の指示を行い停車する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a:ln>
                            <a:noFill/>
                          </a:ln>
                          <a:solidFill>
                            <a:prstClr val="black"/>
                          </a:solidFill>
                          <a:effectLst/>
                          <a:uLnTx/>
                          <a:uFillTx/>
                          <a:latin typeface="Yu Gothic UI"/>
                          <a:ea typeface="+mn-ea"/>
                          <a:cs typeface="+mn-cs"/>
                        </a:rPr>
                        <a:t>特殊環境試験場で制御用</a:t>
                      </a:r>
                      <a:r>
                        <a:rPr kumimoji="1" lang="en-US" altLang="ja-JP" sz="1100" b="0" i="0" u="none" strike="noStrike" kern="1200" cap="none" spc="0" normalizeH="0" baseline="0" noProof="0" dirty="0">
                          <a:ln>
                            <a:noFill/>
                          </a:ln>
                          <a:solidFill>
                            <a:prstClr val="black"/>
                          </a:solidFill>
                          <a:effectLst/>
                          <a:uLnTx/>
                          <a:uFillTx/>
                          <a:latin typeface="Yu Gothic UI"/>
                          <a:ea typeface="+mn-ea"/>
                          <a:cs typeface="+mn-cs"/>
                        </a:rPr>
                        <a:t>ECU</a:t>
                      </a:r>
                      <a:r>
                        <a:rPr kumimoji="1" lang="ja-JP" altLang="en-US" sz="1100" b="0" i="0" u="none" strike="noStrike" kern="1200" cap="none" spc="0" normalizeH="0" baseline="0" noProof="0">
                          <a:ln>
                            <a:noFill/>
                          </a:ln>
                          <a:solidFill>
                            <a:prstClr val="black"/>
                          </a:solidFill>
                          <a:effectLst/>
                          <a:uLnTx/>
                          <a:uFillTx/>
                          <a:latin typeface="Yu Gothic UI"/>
                          <a:ea typeface="+mn-ea"/>
                          <a:cs typeface="+mn-cs"/>
                        </a:rPr>
                        <a:t>故障時の対応を試験</a:t>
                      </a:r>
                      <a:endParaRPr kumimoji="1" lang="en-US" altLang="ja-JP" sz="1100" b="0" i="0" u="none" strike="noStrike" kern="1200" cap="none" spc="0" normalizeH="0" baseline="0" noProof="0" dirty="0">
                        <a:ln>
                          <a:noFill/>
                        </a:ln>
                        <a:solidFill>
                          <a:prstClr val="black"/>
                        </a:solidFill>
                        <a:effectLst/>
                        <a:uLnTx/>
                        <a:uFillTx/>
                        <a:latin typeface="Yu Gothic UI"/>
                        <a:ea typeface="+mn-ea"/>
                        <a:cs typeface="+mn-cs"/>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216225318"/>
                  </a:ext>
                </a:extLst>
              </a:tr>
              <a:tr h="569015">
                <a:tc rowSpan="4">
                  <a:txBody>
                    <a:bodyPr/>
                    <a:lstStyle/>
                    <a:p>
                      <a:pPr algn="ctr"/>
                      <a:r>
                        <a:rPr kumimoji="1" lang="ja-JP" altLang="en-US" sz="1100" b="0">
                          <a:solidFill>
                            <a:schemeClr val="tx1"/>
                          </a:solidFill>
                          <a:latin typeface="+mn-ea"/>
                          <a:ea typeface="+mn-ea"/>
                        </a:rPr>
                        <a:t>車両</a:t>
                      </a:r>
                      <a:endParaRPr kumimoji="1" lang="en-US" altLang="ja-JP" sz="1100" b="0" dirty="0">
                        <a:solidFill>
                          <a:schemeClr val="tx1"/>
                        </a:solidFill>
                        <a:latin typeface="+mn-ea"/>
                        <a:ea typeface="+mn-ea"/>
                      </a:endParaRPr>
                    </a:p>
                    <a:p>
                      <a:pPr algn="ctr"/>
                      <a:r>
                        <a:rPr kumimoji="1" lang="ja-JP" altLang="en-US" sz="1100" b="0">
                          <a:solidFill>
                            <a:schemeClr val="tx1"/>
                          </a:solidFill>
                          <a:latin typeface="+mn-ea"/>
                          <a:ea typeface="+mn-ea"/>
                        </a:rPr>
                        <a:t>システム</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主ブレーキ故障</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自動運行装置から車両システムに減速停止の指示を行い、副ブレーキで減速停車</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a:ln>
                            <a:noFill/>
                          </a:ln>
                          <a:solidFill>
                            <a:prstClr val="black"/>
                          </a:solidFill>
                          <a:effectLst/>
                          <a:uLnTx/>
                          <a:uFillTx/>
                          <a:latin typeface="Yu Gothic UI"/>
                          <a:ea typeface="+mn-ea"/>
                          <a:cs typeface="+mn-cs"/>
                        </a:rPr>
                        <a:t>特殊環境試験場で主ブレーキ故障時の対応を試験</a:t>
                      </a:r>
                      <a:endParaRPr kumimoji="1" lang="en-US" altLang="ja-JP" sz="1100" b="0" i="0" u="none" strike="noStrike" kern="1200" cap="none" spc="0" normalizeH="0" baseline="0" noProof="0" dirty="0">
                        <a:ln>
                          <a:noFill/>
                        </a:ln>
                        <a:solidFill>
                          <a:prstClr val="black"/>
                        </a:solidFill>
                        <a:effectLst/>
                        <a:uLnTx/>
                        <a:uFillTx/>
                        <a:latin typeface="Yu Gothic UI"/>
                        <a:ea typeface="+mn-ea"/>
                        <a:cs typeface="+mn-cs"/>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569015">
                <a:tc vMerge="1">
                  <a:txBody>
                    <a:bodyPr/>
                    <a:lstStyle/>
                    <a:p>
                      <a:pPr algn="ctr"/>
                      <a:endParaRPr kumimoji="1" lang="ja-JP" altLang="en-US" sz="12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車速センサーの故障</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車両側が故障を検出、自動運行装置に故障を通知し、自動運行装置が緩停止、</a:t>
                      </a:r>
                      <a:r>
                        <a:rPr kumimoji="1" lang="en-US" altLang="ja-JP" sz="1100" b="0" dirty="0">
                          <a:solidFill>
                            <a:schemeClr val="tx1"/>
                          </a:solidFill>
                          <a:latin typeface="+mn-ea"/>
                          <a:ea typeface="+mn-ea"/>
                        </a:rPr>
                        <a:t>-</a:t>
                      </a: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G</a:t>
                      </a:r>
                      <a:r>
                        <a:rPr kumimoji="1" lang="ja-JP" altLang="en-US" sz="1100" b="0">
                          <a:solidFill>
                            <a:schemeClr val="tx1"/>
                          </a:solidFill>
                          <a:latin typeface="+mn-ea"/>
                          <a:ea typeface="+mn-ea"/>
                        </a:rPr>
                        <a:t>減速の指示を行い停車する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a:ln>
                            <a:noFill/>
                          </a:ln>
                          <a:solidFill>
                            <a:prstClr val="black"/>
                          </a:solidFill>
                          <a:effectLst/>
                          <a:uLnTx/>
                          <a:uFillTx/>
                          <a:latin typeface="Yu Gothic UI"/>
                          <a:ea typeface="+mn-ea"/>
                          <a:cs typeface="+mn-cs"/>
                        </a:rPr>
                        <a:t>特殊環境試験場で車速センサー故障時の対応を試験</a:t>
                      </a:r>
                      <a:endParaRPr kumimoji="1" lang="en-US" altLang="ja-JP" sz="1100" b="0" i="0" u="none" strike="noStrike" kern="1200" cap="none" spc="0" normalizeH="0" baseline="0" noProof="0" dirty="0">
                        <a:ln>
                          <a:noFill/>
                        </a:ln>
                        <a:solidFill>
                          <a:prstClr val="black"/>
                        </a:solidFill>
                        <a:effectLst/>
                        <a:uLnTx/>
                        <a:uFillTx/>
                        <a:latin typeface="Yu Gothic UI"/>
                        <a:ea typeface="+mn-ea"/>
                        <a:cs typeface="+mn-cs"/>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812183216"/>
                  </a:ext>
                </a:extLst>
              </a:tr>
              <a:tr h="569015">
                <a:tc vMerge="1">
                  <a:txBody>
                    <a:bodyPr/>
                    <a:lstStyle/>
                    <a:p>
                      <a:pPr algn="ctr"/>
                      <a:endParaRPr kumimoji="1" lang="ja-JP" altLang="en-US" sz="12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操舵伝達系・舵角認識系の故障</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車両側で操舵系の故障を検出、操舵制御を遮断し、自動運行装置から</a:t>
                      </a:r>
                      <a:r>
                        <a:rPr kumimoji="1" lang="en-US" altLang="ja-JP" sz="1100" b="0" dirty="0">
                          <a:solidFill>
                            <a:schemeClr val="tx1"/>
                          </a:solidFill>
                          <a:latin typeface="+mn-ea"/>
                          <a:ea typeface="+mn-ea"/>
                        </a:rPr>
                        <a:t>-0.25G</a:t>
                      </a:r>
                      <a:r>
                        <a:rPr kumimoji="1" lang="ja-JP" altLang="en-US" sz="1100" b="0">
                          <a:solidFill>
                            <a:schemeClr val="tx1"/>
                          </a:solidFill>
                          <a:latin typeface="+mn-ea"/>
                          <a:ea typeface="+mn-ea"/>
                        </a:rPr>
                        <a:t>減速の指示を行い停車する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a:ln>
                            <a:noFill/>
                          </a:ln>
                          <a:solidFill>
                            <a:prstClr val="black"/>
                          </a:solidFill>
                          <a:effectLst/>
                          <a:uLnTx/>
                          <a:uFillTx/>
                          <a:latin typeface="Yu Gothic UI"/>
                          <a:ea typeface="+mn-ea"/>
                          <a:cs typeface="+mn-cs"/>
                        </a:rPr>
                        <a:t>特殊環境試験場で操舵系故障時の対応を試験</a:t>
                      </a:r>
                      <a:endParaRPr kumimoji="1" lang="en-US" altLang="ja-JP" sz="1100" b="0" i="0" u="none" strike="noStrike" kern="1200" cap="none" spc="0" normalizeH="0" baseline="0" noProof="0" dirty="0">
                        <a:ln>
                          <a:noFill/>
                        </a:ln>
                        <a:solidFill>
                          <a:prstClr val="black"/>
                        </a:solidFill>
                        <a:effectLst/>
                        <a:uLnTx/>
                        <a:uFillTx/>
                        <a:latin typeface="Yu Gothic UI"/>
                        <a:ea typeface="+mn-ea"/>
                        <a:cs typeface="+mn-cs"/>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3224256737"/>
                  </a:ext>
                </a:extLst>
              </a:tr>
              <a:tr h="569015">
                <a:tc vMerge="1">
                  <a:txBody>
                    <a:bodyPr/>
                    <a:lstStyle/>
                    <a:p>
                      <a:pPr algn="ctr"/>
                      <a:endParaRPr kumimoji="1" lang="ja-JP" altLang="en-US" sz="12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車両統合</a:t>
                      </a:r>
                      <a:r>
                        <a:rPr kumimoji="1" lang="en-US" altLang="ja-JP" sz="1100" b="0" dirty="0">
                          <a:solidFill>
                            <a:schemeClr val="tx1"/>
                          </a:solidFill>
                          <a:latin typeface="+mn-ea"/>
                          <a:ea typeface="+mn-ea"/>
                        </a:rPr>
                        <a:t>ECU</a:t>
                      </a:r>
                      <a:endParaRPr kumimoji="1" lang="ja-JP" altLang="en-US" sz="1100" b="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r>
                        <a:rPr kumimoji="1" lang="ja-JP" altLang="en-US" sz="1100" b="0">
                          <a:solidFill>
                            <a:schemeClr val="tx1"/>
                          </a:solidFill>
                          <a:latin typeface="+mn-ea"/>
                          <a:ea typeface="+mn-ea"/>
                        </a:rPr>
                        <a:t>車両側で</a:t>
                      </a:r>
                      <a:r>
                        <a:rPr kumimoji="1" lang="en-US" altLang="ja-JP" sz="1100" b="0" dirty="0">
                          <a:solidFill>
                            <a:schemeClr val="tx1"/>
                          </a:solidFill>
                          <a:latin typeface="+mn-ea"/>
                          <a:ea typeface="+mn-ea"/>
                        </a:rPr>
                        <a:t>EPB</a:t>
                      </a:r>
                      <a:r>
                        <a:rPr kumimoji="1" lang="ja-JP" altLang="en-US" sz="1100" b="0">
                          <a:solidFill>
                            <a:schemeClr val="tx1"/>
                          </a:solidFill>
                          <a:latin typeface="+mn-ea"/>
                          <a:ea typeface="+mn-ea"/>
                        </a:rPr>
                        <a:t>故障を検出、電磁ブレーキを使用して停車を保持するように手段を変更する</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a:ln>
                            <a:noFill/>
                          </a:ln>
                          <a:solidFill>
                            <a:prstClr val="black"/>
                          </a:solidFill>
                          <a:effectLst/>
                          <a:uLnTx/>
                          <a:uFillTx/>
                          <a:latin typeface="Yu Gothic UI"/>
                          <a:ea typeface="+mn-ea"/>
                          <a:cs typeface="+mn-cs"/>
                        </a:rPr>
                        <a:t>特殊環境試験場で</a:t>
                      </a:r>
                      <a:r>
                        <a:rPr kumimoji="1" lang="en-US" altLang="ja-JP" sz="1100" b="0" i="0" u="none" strike="noStrike" kern="1200" cap="none" spc="0" normalizeH="0" baseline="0" noProof="0" dirty="0">
                          <a:ln>
                            <a:noFill/>
                          </a:ln>
                          <a:solidFill>
                            <a:prstClr val="black"/>
                          </a:solidFill>
                          <a:effectLst/>
                          <a:uLnTx/>
                          <a:uFillTx/>
                          <a:latin typeface="Yu Gothic UI"/>
                          <a:ea typeface="+mn-ea"/>
                          <a:cs typeface="+mn-cs"/>
                        </a:rPr>
                        <a:t>ECU</a:t>
                      </a:r>
                      <a:r>
                        <a:rPr kumimoji="1" lang="ja-JP" altLang="en-US" sz="1100" b="0" i="0" u="none" strike="noStrike" kern="1200" cap="none" spc="0" normalizeH="0" baseline="0" noProof="0">
                          <a:ln>
                            <a:noFill/>
                          </a:ln>
                          <a:solidFill>
                            <a:prstClr val="black"/>
                          </a:solidFill>
                          <a:effectLst/>
                          <a:uLnTx/>
                          <a:uFillTx/>
                          <a:latin typeface="Yu Gothic UI"/>
                          <a:ea typeface="+mn-ea"/>
                          <a:cs typeface="+mn-cs"/>
                        </a:rPr>
                        <a:t>故障時の対応を試験</a:t>
                      </a:r>
                      <a:endParaRPr kumimoji="1" lang="en-US" altLang="ja-JP" sz="1100" b="0" i="0" u="none" strike="noStrike" kern="1200" cap="none" spc="0" normalizeH="0" baseline="0" noProof="0" dirty="0">
                        <a:ln>
                          <a:noFill/>
                        </a:ln>
                        <a:solidFill>
                          <a:prstClr val="black"/>
                        </a:solidFill>
                        <a:effectLst/>
                        <a:uLnTx/>
                        <a:uFillTx/>
                        <a:latin typeface="Yu Gothic UI"/>
                        <a:ea typeface="+mn-ea"/>
                        <a:cs typeface="+mn-cs"/>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2120917049"/>
                  </a:ext>
                </a:extLst>
              </a:tr>
              <a:tr h="569015">
                <a:tc>
                  <a:txBody>
                    <a:bodyPr/>
                    <a:lstStyle/>
                    <a:p>
                      <a:pPr algn="ctr"/>
                      <a:r>
                        <a:rPr kumimoji="1" lang="ja-JP" altLang="en-US" sz="1100" b="0">
                          <a:solidFill>
                            <a:schemeClr val="tx1"/>
                          </a:solidFill>
                          <a:latin typeface="+mn-ea"/>
                          <a:ea typeface="+mn-ea"/>
                        </a:rPr>
                        <a:t>車両間</a:t>
                      </a:r>
                      <a:endParaRPr kumimoji="1" lang="en-US" altLang="ja-JP" sz="1100" b="0" dirty="0">
                        <a:solidFill>
                          <a:schemeClr val="tx1"/>
                        </a:solidFill>
                        <a:latin typeface="+mn-ea"/>
                        <a:ea typeface="+mn-ea"/>
                      </a:endParaRPr>
                    </a:p>
                    <a:p>
                      <a:pPr algn="ctr"/>
                      <a:r>
                        <a:rPr kumimoji="1" lang="ja-JP" altLang="en-US" sz="1100" b="0">
                          <a:solidFill>
                            <a:schemeClr val="tx1"/>
                          </a:solidFill>
                          <a:latin typeface="+mn-ea"/>
                          <a:ea typeface="+mn-ea"/>
                        </a:rPr>
                        <a:t>通信</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100" b="0">
                          <a:solidFill>
                            <a:schemeClr val="tx1"/>
                          </a:solidFill>
                          <a:latin typeface="+mn-ea"/>
                          <a:ea typeface="+mn-ea"/>
                        </a:rPr>
                        <a:t>通信異常</a:t>
                      </a: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通信途絶した際車両側が途絶を認識し、</a:t>
                      </a:r>
                      <a:r>
                        <a:rPr kumimoji="1" lang="en-US" altLang="ja-JP" sz="1100" dirty="0">
                          <a:solidFill>
                            <a:prstClr val="black"/>
                          </a:solidFill>
                          <a:latin typeface="+mn-lt"/>
                          <a:cs typeface="+mn-cs"/>
                        </a:rPr>
                        <a:t>×××</a:t>
                      </a:r>
                      <a:r>
                        <a:rPr kumimoji="1" lang="en-US" altLang="ja-JP" sz="1100" b="0" dirty="0">
                          <a:solidFill>
                            <a:schemeClr val="tx1"/>
                          </a:solidFill>
                          <a:latin typeface="+mn-ea"/>
                          <a:ea typeface="+mn-ea"/>
                        </a:rPr>
                        <a:t>G</a:t>
                      </a:r>
                      <a:r>
                        <a:rPr kumimoji="1" lang="ja-JP" altLang="en-US" sz="1100" b="0">
                          <a:solidFill>
                            <a:schemeClr val="tx1"/>
                          </a:solidFill>
                          <a:latin typeface="+mn-ea"/>
                          <a:ea typeface="+mn-ea"/>
                        </a:rPr>
                        <a:t>減速の指示を行い停車する</a:t>
                      </a:r>
                      <a:endParaRPr kumimoji="1" lang="en-US" altLang="ja-JP" sz="1100" b="0" dirty="0">
                        <a:solidFill>
                          <a:schemeClr val="tx1"/>
                        </a:solidFill>
                        <a:latin typeface="+mn-ea"/>
                        <a:ea typeface="+mn-ea"/>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dirty="0">
                          <a:ln>
                            <a:noFill/>
                          </a:ln>
                          <a:solidFill>
                            <a:prstClr val="black"/>
                          </a:solidFill>
                          <a:effectLst/>
                          <a:uLnTx/>
                          <a:uFillTx/>
                          <a:latin typeface="Yu Gothic UI"/>
                          <a:ea typeface="+mn-ea"/>
                          <a:cs typeface="+mn-cs"/>
                        </a:rPr>
                        <a:t>特殊環境試験場で車両間通信故障時の対応を試験</a:t>
                      </a:r>
                      <a:endParaRPr kumimoji="1" lang="en-US" altLang="ja-JP" sz="1100" b="0" i="0" u="none" strike="noStrike" kern="1200" cap="none" spc="0" normalizeH="0" baseline="0" noProof="0" dirty="0">
                        <a:ln>
                          <a:noFill/>
                        </a:ln>
                        <a:solidFill>
                          <a:prstClr val="black"/>
                        </a:solidFill>
                        <a:effectLst/>
                        <a:uLnTx/>
                        <a:uFillTx/>
                        <a:latin typeface="Yu Gothic UI"/>
                        <a:ea typeface="+mn-ea"/>
                        <a:cs typeface="+mn-cs"/>
                      </a:endParaRPr>
                    </a:p>
                  </a:txBody>
                  <a:tcPr marL="72000" marR="72000" marT="72000" marB="72000" anchor="ctr">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4267328214"/>
                  </a:ext>
                </a:extLst>
              </a:tr>
            </a:tbl>
          </a:graphicData>
        </a:graphic>
      </p:graphicFrame>
      <p:sp>
        <p:nvSpPr>
          <p:cNvPr id="18" name="正方形/長方形 17">
            <a:extLst>
              <a:ext uri="{FF2B5EF4-FFF2-40B4-BE49-F238E27FC236}">
                <a16:creationId xmlns:a16="http://schemas.microsoft.com/office/drawing/2014/main" id="{FD180240-C49A-864C-0AAC-80CCB9BC479F}"/>
              </a:ext>
            </a:extLst>
          </p:cNvPr>
          <p:cNvSpPr/>
          <p:nvPr/>
        </p:nvSpPr>
        <p:spPr bwMode="gray">
          <a:xfrm>
            <a:off x="416495" y="1016000"/>
            <a:ext cx="936000" cy="5292725"/>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機能故障</a:t>
            </a:r>
            <a:br>
              <a:rPr kumimoji="1" lang="ja-JP" altLang="en-US" sz="1400" b="1">
                <a:solidFill>
                  <a:schemeClr val="bg1"/>
                </a:solidFill>
                <a:latin typeface="+mn-lt"/>
                <a:cs typeface="+mn-cs"/>
              </a:rPr>
            </a:br>
            <a:r>
              <a:rPr kumimoji="1" lang="ja-JP" altLang="en-US" sz="1400" b="1">
                <a:solidFill>
                  <a:schemeClr val="bg1"/>
                </a:solidFill>
                <a:latin typeface="+mn-lt"/>
                <a:cs typeface="+mn-cs"/>
              </a:rPr>
              <a:t>シナリオ</a:t>
            </a:r>
          </a:p>
        </p:txBody>
      </p:sp>
      <p:sp>
        <p:nvSpPr>
          <p:cNvPr id="4" name="正方形/長方形 3">
            <a:extLst>
              <a:ext uri="{FF2B5EF4-FFF2-40B4-BE49-F238E27FC236}">
                <a16:creationId xmlns:a16="http://schemas.microsoft.com/office/drawing/2014/main" id="{5CBC1410-13BE-3E3D-308C-B80AD873ED75}"/>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285684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E9A36533-AF71-FA2C-F91D-7E18D3BDD3E2}"/>
              </a:ext>
            </a:extLst>
          </p:cNvPr>
          <p:cNvSpPr>
            <a:spLocks noGrp="1"/>
          </p:cNvSpPr>
          <p:nvPr>
            <p:ph type="body" sz="quarter" idx="10"/>
          </p:nvPr>
        </p:nvSpPr>
        <p:spPr/>
        <p:txBody>
          <a:bodyPr/>
          <a:lstStyle/>
          <a:p>
            <a:r>
              <a:rPr lang="ja-JP" altLang="en-US" dirty="0"/>
              <a:t>事業概要及び走行環境条件</a:t>
            </a:r>
          </a:p>
        </p:txBody>
      </p:sp>
      <p:sp>
        <p:nvSpPr>
          <p:cNvPr id="3" name="スライド番号プレースホルダー 2">
            <a:extLst>
              <a:ext uri="{FF2B5EF4-FFF2-40B4-BE49-F238E27FC236}">
                <a16:creationId xmlns:a16="http://schemas.microsoft.com/office/drawing/2014/main" id="{0F64A0C6-B6B5-40DE-16AC-2601AB4DC58D}"/>
              </a:ext>
            </a:extLst>
          </p:cNvPr>
          <p:cNvSpPr>
            <a:spLocks noGrp="1"/>
          </p:cNvSpPr>
          <p:nvPr>
            <p:ph type="sldNum" sz="quarter" idx="11"/>
          </p:nvPr>
        </p:nvSpPr>
        <p:spPr/>
        <p:txBody>
          <a:bodyPr/>
          <a:lstStyle/>
          <a:p>
            <a:fld id="{AA5FCFE5-FE56-4EF1-80A8-07776887C2A1}" type="slidenum">
              <a:rPr lang="ja-JP" altLang="en-US" smtClean="0"/>
              <a:pPr/>
              <a:t>6</a:t>
            </a:fld>
            <a:endParaRPr lang="ja-JP" altLang="en-US"/>
          </a:p>
        </p:txBody>
      </p:sp>
      <p:sp>
        <p:nvSpPr>
          <p:cNvPr id="2" name="テキスト プレースホルダー 4">
            <a:extLst>
              <a:ext uri="{FF2B5EF4-FFF2-40B4-BE49-F238E27FC236}">
                <a16:creationId xmlns:a16="http://schemas.microsoft.com/office/drawing/2014/main" id="{6360B775-5CA3-8DBE-D1A2-B34DE6A221B6}"/>
              </a:ext>
            </a:extLst>
          </p:cNvPr>
          <p:cNvSpPr txBox="1">
            <a:spLocks/>
          </p:cNvSpPr>
          <p:nvPr/>
        </p:nvSpPr>
        <p:spPr bwMode="gray">
          <a:xfrm>
            <a:off x="1027211" y="1044996"/>
            <a:ext cx="8621046" cy="524908"/>
          </a:xfrm>
          <a:prstGeom prst="rect">
            <a:avLst/>
          </a:prstGeom>
          <a:noFill/>
        </p:spPr>
        <p:txBody>
          <a:bodyPr vert="horz" wrap="square" lIns="0" tIns="0" rIns="0" bIns="0" rtlCol="0" anchor="t" anchorCtr="0">
            <a:noAutofit/>
          </a:bodyPr>
          <a:lstStyle>
            <a:lvl1pPr marL="0" marR="0" indent="0" algn="l" defTabSz="990564" rtl="0" eaLnBrk="1" fontAlgn="auto" latinLnBrk="0" hangingPunct="1">
              <a:lnSpc>
                <a:spcPct val="100000"/>
              </a:lnSpc>
              <a:spcBef>
                <a:spcPts val="0"/>
              </a:spcBef>
              <a:spcAft>
                <a:spcPts val="0"/>
              </a:spcAft>
              <a:buClrTx/>
              <a:buSzPct val="100000"/>
              <a:buFont typeface="Arial" panose="020B0604020202020204" pitchFamily="34" charset="0"/>
              <a:buNone/>
              <a:tabLst/>
              <a:defRPr kumimoji="1" sz="2800" b="1" kern="1200" baseline="0">
                <a:solidFill>
                  <a:schemeClr val="tx1"/>
                </a:solidFill>
                <a:latin typeface="+mj-lt"/>
                <a:ea typeface="+mj-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a:lstStyle>
          <a:p>
            <a:r>
              <a:rPr lang="ja-JP" altLang="en-US" dirty="0"/>
              <a:t>○走行環境条件付与手続に先立ち作成する検討資料</a:t>
            </a:r>
            <a:endParaRPr lang="en-US" altLang="ja-JP" dirty="0"/>
          </a:p>
        </p:txBody>
      </p:sp>
    </p:spTree>
    <p:extLst>
      <p:ext uri="{BB962C8B-B14F-4D97-AF65-F5344CB8AC3E}">
        <p14:creationId xmlns:p14="http://schemas.microsoft.com/office/powerpoint/2010/main" val="9606151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E9A36533-AF71-FA2C-F91D-7E18D3BDD3E2}"/>
              </a:ext>
            </a:extLst>
          </p:cNvPr>
          <p:cNvSpPr>
            <a:spLocks noGrp="1"/>
          </p:cNvSpPr>
          <p:nvPr>
            <p:ph type="body" sz="quarter" idx="10"/>
          </p:nvPr>
        </p:nvSpPr>
        <p:spPr>
          <a:xfrm>
            <a:off x="1029598" y="2232000"/>
            <a:ext cx="5666169" cy="432000"/>
          </a:xfrm>
        </p:spPr>
        <p:txBody>
          <a:bodyPr/>
          <a:lstStyle/>
          <a:p>
            <a:r>
              <a:rPr lang="ja-JP" altLang="en-US"/>
              <a:t>その他</a:t>
            </a:r>
          </a:p>
        </p:txBody>
      </p:sp>
      <p:sp>
        <p:nvSpPr>
          <p:cNvPr id="3" name="スライド番号プレースホルダー 2">
            <a:extLst>
              <a:ext uri="{FF2B5EF4-FFF2-40B4-BE49-F238E27FC236}">
                <a16:creationId xmlns:a16="http://schemas.microsoft.com/office/drawing/2014/main" id="{0F64A0C6-B6B5-40DE-16AC-2601AB4DC58D}"/>
              </a:ext>
            </a:extLst>
          </p:cNvPr>
          <p:cNvSpPr>
            <a:spLocks noGrp="1"/>
          </p:cNvSpPr>
          <p:nvPr>
            <p:ph type="sldNum" sz="quarter" idx="11"/>
          </p:nvPr>
        </p:nvSpPr>
        <p:spPr/>
        <p:txBody>
          <a:bodyPr/>
          <a:lstStyle/>
          <a:p>
            <a:fld id="{AA5FCFE5-FE56-4EF1-80A8-07776887C2A1}" type="slidenum">
              <a:rPr lang="ja-JP" altLang="en-US" smtClean="0"/>
              <a:pPr/>
              <a:t>60</a:t>
            </a:fld>
            <a:endParaRPr lang="ja-JP" altLang="en-US"/>
          </a:p>
        </p:txBody>
      </p:sp>
    </p:spTree>
    <p:extLst>
      <p:ext uri="{BB962C8B-B14F-4D97-AF65-F5344CB8AC3E}">
        <p14:creationId xmlns:p14="http://schemas.microsoft.com/office/powerpoint/2010/main" val="338695251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73153830-854D-8EDE-85B2-117B89D62262}"/>
              </a:ext>
            </a:extLst>
          </p:cNvPr>
          <p:cNvSpPr/>
          <p:nvPr/>
        </p:nvSpPr>
        <p:spPr bwMode="gray">
          <a:xfrm>
            <a:off x="1352495" y="1016000"/>
            <a:ext cx="8137580" cy="5292725"/>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住民周知</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ルート周辺に注意看板を設置</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実験運行実施のチラシを配布</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車両ラッピング</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solidFill>
                  <a:prstClr val="black"/>
                </a:solidFill>
                <a:latin typeface="+mn-lt"/>
                <a:cs typeface="+mn-cs"/>
              </a:rPr>
              <a:t>実証車両であることを示すとともに、住民の受容性に資する</a:t>
            </a:r>
            <a:br>
              <a:rPr kumimoji="1" lang="en-US" altLang="ja-JP" sz="1100" dirty="0">
                <a:solidFill>
                  <a:prstClr val="black"/>
                </a:solidFill>
                <a:latin typeface="+mn-lt"/>
                <a:cs typeface="+mn-cs"/>
              </a:rPr>
            </a:br>
            <a:r>
              <a:rPr kumimoji="1" lang="ja-JP" altLang="en-US" sz="1100" dirty="0">
                <a:solidFill>
                  <a:prstClr val="black"/>
                </a:solidFill>
                <a:latin typeface="+mn-lt"/>
                <a:cs typeface="+mn-cs"/>
              </a:rPr>
              <a:t>車両ラッピングを予定</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endParaRPr kumimoji="1" lang="en-US" altLang="ja-JP" sz="1200" b="1"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警備員</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dirty="0"/>
              <a:t>自動運行車の安全確保のため、走行ルート各所に</a:t>
            </a:r>
            <a:br>
              <a:rPr kumimoji="1" lang="en-US" altLang="ja-JP" sz="1100" dirty="0"/>
            </a:br>
            <a:r>
              <a:rPr kumimoji="1" lang="ja-JP" altLang="en-US" sz="1100" dirty="0"/>
              <a:t>警備員を配備する</a:t>
            </a:r>
            <a:endParaRPr kumimoji="1" lang="en-US" altLang="ja-JP" sz="1100" dirty="0"/>
          </a:p>
          <a:p>
            <a:pPr marL="171450" indent="-171450" defTabSz="990564" fontAlgn="auto">
              <a:spcBef>
                <a:spcPts val="600"/>
              </a:spcBef>
              <a:spcAft>
                <a:spcPts val="0"/>
              </a:spcAft>
              <a:buSzPct val="100000"/>
              <a:buFont typeface="Wingdings" panose="05000000000000000000" pitchFamily="2" charset="2"/>
              <a:buChar char="n"/>
            </a:pPr>
            <a:endParaRPr kumimoji="1" lang="en-US" altLang="ja-JP" sz="1200" dirty="0"/>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消防署への説明</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日に地元消防局へ説明を実施</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自動運転の安全設計の考え方に係るデータ取得</a:t>
            </a:r>
            <a:endParaRPr kumimoji="1" lang="en-US" altLang="ja-JP" sz="1200" b="1" dirty="0">
              <a:solidFill>
                <a:prstClr val="black"/>
              </a:solidFill>
              <a:latin typeface="+mn-lt"/>
              <a:cs typeface="+mn-cs"/>
            </a:endParaRPr>
          </a:p>
          <a:p>
            <a:pPr marL="432000" marR="0" lvl="1" indent="-171450" algn="l" defTabSz="990564" rtl="0" eaLnBrk="1" fontAlgn="auto" latinLnBrk="0" hangingPunct="1">
              <a:lnSpc>
                <a:spcPct val="100000"/>
              </a:lnSpc>
              <a:spcBef>
                <a:spcPts val="300"/>
              </a:spcBef>
              <a:spcAft>
                <a:spcPts val="0"/>
              </a:spcAft>
              <a:buClrTx/>
              <a:buSzPct val="100000"/>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Arial" charset="0"/>
                <a:ea typeface="Yu Gothic UI"/>
                <a:cs typeface="Arial" charset="0"/>
              </a:rPr>
              <a:t>●●時の歩行者の挙動についてデータを取得し、</a:t>
            </a:r>
            <a:br>
              <a:rPr kumimoji="1" lang="en-US" altLang="ja-JP" sz="1100" b="0" i="0" u="none" strike="noStrike" kern="1200" cap="none" spc="0" normalizeH="0" baseline="0" noProof="0" dirty="0">
                <a:ln>
                  <a:noFill/>
                </a:ln>
                <a:solidFill>
                  <a:prstClr val="black"/>
                </a:solidFill>
                <a:effectLst/>
                <a:uLnTx/>
                <a:uFillTx/>
                <a:latin typeface="Arial" charset="0"/>
                <a:ea typeface="Yu Gothic UI"/>
                <a:cs typeface="Arial" charset="0"/>
              </a:rPr>
            </a:br>
            <a:r>
              <a:rPr kumimoji="1" lang="en-US" altLang="ja-JP" sz="1100" b="0" i="0" u="none" strike="noStrike" kern="1200" cap="none" spc="0" normalizeH="0" baseline="0" noProof="0" dirty="0">
                <a:ln>
                  <a:noFill/>
                </a:ln>
                <a:solidFill>
                  <a:prstClr val="black"/>
                </a:solidFill>
                <a:effectLst/>
                <a:uLnTx/>
                <a:uFillTx/>
                <a:latin typeface="Arial" charset="0"/>
                <a:ea typeface="Yu Gothic UI"/>
                <a:cs typeface="Arial" charset="0"/>
              </a:rPr>
              <a:t>XX</a:t>
            </a:r>
            <a:r>
              <a:rPr kumimoji="1" lang="ja-JP" altLang="en-US" sz="1100" b="0" i="0" u="none" strike="noStrike" kern="1200" cap="none" spc="0" normalizeH="0" baseline="0" noProof="0" dirty="0">
                <a:ln>
                  <a:noFill/>
                </a:ln>
                <a:solidFill>
                  <a:prstClr val="black"/>
                </a:solidFill>
                <a:effectLst/>
                <a:uLnTx/>
                <a:uFillTx/>
                <a:latin typeface="Arial" charset="0"/>
                <a:ea typeface="Yu Gothic UI"/>
                <a:cs typeface="Arial" charset="0"/>
              </a:rPr>
              <a:t>制御の設計に反映させる</a:t>
            </a:r>
            <a:endParaRPr kumimoji="1" lang="en-US" altLang="ja-JP" sz="1100" dirty="0">
              <a:solidFill>
                <a:prstClr val="black"/>
              </a:solidFill>
              <a:ea typeface="Yu Gothic UI"/>
            </a:endParaRPr>
          </a:p>
          <a:p>
            <a:pPr marL="432000" marR="0" lvl="1" indent="-171450" algn="l" defTabSz="990564" rtl="0" eaLnBrk="1" fontAlgn="auto" latinLnBrk="0" hangingPunct="1">
              <a:lnSpc>
                <a:spcPct val="100000"/>
              </a:lnSpc>
              <a:spcBef>
                <a:spcPts val="300"/>
              </a:spcBef>
              <a:spcAft>
                <a:spcPts val="0"/>
              </a:spcAft>
              <a:buClrTx/>
              <a:buSzPct val="100000"/>
              <a:buFont typeface="Arial" panose="020B0604020202020204" pitchFamily="34" charset="0"/>
              <a:buChar char="•"/>
              <a:tabLst/>
              <a:defRPr/>
            </a:pPr>
            <a:r>
              <a:rPr kumimoji="1" lang="ja-JP" altLang="en-US" sz="1100" dirty="0">
                <a:solidFill>
                  <a:prstClr val="black"/>
                </a:solidFill>
                <a:latin typeface="+mn-lt"/>
                <a:cs typeface="+mn-cs"/>
              </a:rPr>
              <a:t>●●時の有人ドライバーの運転挙動のデータを取得し</a:t>
            </a:r>
            <a:br>
              <a:rPr kumimoji="1" lang="en-US" altLang="ja-JP" sz="1100" dirty="0">
                <a:solidFill>
                  <a:prstClr val="black"/>
                </a:solidFill>
                <a:latin typeface="+mn-lt"/>
                <a:cs typeface="+mn-cs"/>
              </a:rPr>
            </a:br>
            <a:r>
              <a:rPr kumimoji="1" lang="ja-JP" altLang="en-US" sz="1100" dirty="0">
                <a:solidFill>
                  <a:prstClr val="black"/>
                </a:solidFill>
                <a:latin typeface="+mn-lt"/>
                <a:cs typeface="+mn-cs"/>
              </a:rPr>
              <a:t>自動運行装置との比較を行う</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61</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5.</a:t>
            </a:r>
            <a:r>
              <a:rPr lang="ja-JP" altLang="en-US">
                <a:latin typeface="+mn-ea"/>
              </a:rPr>
              <a:t> その他安全確保の取り組み</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D9D9D9"/>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a:t>
            </a:r>
            <a:r>
              <a:rPr kumimoji="1" lang="ja-JP" altLang="en-US" sz="1100">
                <a:solidFill>
                  <a:schemeClr val="bg1">
                    <a:lumMod val="50000"/>
                  </a:schemeClr>
                </a:solidFill>
                <a:latin typeface="+mn-lt"/>
                <a:cs typeface="+mn-cs"/>
              </a:rPr>
              <a:t>事業概要</a:t>
            </a:r>
            <a:r>
              <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lumMod val="50000"/>
                </a:schemeClr>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走行環境条件</a:t>
            </a:r>
            <a:endParaRPr kumimoji="1" lang="ja-JP" altLang="en-US" sz="1100" b="0" i="0" u="none" strike="noStrike" kern="1200" cap="none" spc="0" normalizeH="0" baseline="0" noProof="0">
              <a:ln>
                <a:noFill/>
              </a:ln>
              <a:solidFill>
                <a:schemeClr val="bg1">
                  <a:lumMod val="50000"/>
                </a:schemeClr>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リスクシナリオ・</a:t>
            </a:r>
            <a:endParaRPr kumimoji="1" lang="en-US" altLang="ja-JP" sz="1100"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対応・試験方法</a:t>
            </a:r>
          </a:p>
        </p:txBody>
      </p:sp>
      <p:sp>
        <p:nvSpPr>
          <p:cNvPr id="18" name="正方形/長方形 17">
            <a:extLst>
              <a:ext uri="{FF2B5EF4-FFF2-40B4-BE49-F238E27FC236}">
                <a16:creationId xmlns:a16="http://schemas.microsoft.com/office/drawing/2014/main" id="{FD180240-C49A-864C-0AAC-80CCB9BC479F}"/>
              </a:ext>
            </a:extLst>
          </p:cNvPr>
          <p:cNvSpPr/>
          <p:nvPr/>
        </p:nvSpPr>
        <p:spPr bwMode="gray">
          <a:xfrm>
            <a:off x="416495" y="1016000"/>
            <a:ext cx="936000" cy="5292725"/>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その他</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安全確保</a:t>
            </a:r>
            <a:endParaRPr kumimoji="1" lang="en-US" altLang="ja-JP" sz="1400" b="1" dirty="0">
              <a:solidFill>
                <a:schemeClr val="bg1"/>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取り組み</a:t>
            </a:r>
            <a:endParaRPr kumimoji="1" lang="en-US" altLang="ja-JP" sz="1400" b="1" dirty="0">
              <a:solidFill>
                <a:schemeClr val="bg1"/>
              </a:solidFill>
              <a:latin typeface="+mn-lt"/>
              <a:cs typeface="+mn-cs"/>
            </a:endParaRPr>
          </a:p>
        </p:txBody>
      </p:sp>
      <p:sp>
        <p:nvSpPr>
          <p:cNvPr id="4" name="正方形/長方形 3">
            <a:extLst>
              <a:ext uri="{FF2B5EF4-FFF2-40B4-BE49-F238E27FC236}">
                <a16:creationId xmlns:a16="http://schemas.microsoft.com/office/drawing/2014/main" id="{5CBC1410-13BE-3E3D-308C-B80AD873ED75}"/>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14" name="正方形/長方形 13">
            <a:extLst>
              <a:ext uri="{FF2B5EF4-FFF2-40B4-BE49-F238E27FC236}">
                <a16:creationId xmlns:a16="http://schemas.microsoft.com/office/drawing/2014/main" id="{F907385E-3D35-CF8B-EA1A-0B05A27E416E}"/>
              </a:ext>
            </a:extLst>
          </p:cNvPr>
          <p:cNvSpPr/>
          <p:nvPr/>
        </p:nvSpPr>
        <p:spPr bwMode="gray">
          <a:xfrm>
            <a:off x="6463679" y="1589007"/>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看板設置場所</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1" name="正方形/長方形 20">
            <a:extLst>
              <a:ext uri="{FF2B5EF4-FFF2-40B4-BE49-F238E27FC236}">
                <a16:creationId xmlns:a16="http://schemas.microsoft.com/office/drawing/2014/main" id="{C0BA8F72-38CB-A439-1EF2-2E231C6C039A}"/>
              </a:ext>
            </a:extLst>
          </p:cNvPr>
          <p:cNvSpPr/>
          <p:nvPr/>
        </p:nvSpPr>
        <p:spPr bwMode="gray">
          <a:xfrm>
            <a:off x="6501370" y="4516579"/>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看板イメージ</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nvGrpSpPr>
          <p:cNvPr id="13" name="グループ化 12">
            <a:extLst>
              <a:ext uri="{FF2B5EF4-FFF2-40B4-BE49-F238E27FC236}">
                <a16:creationId xmlns:a16="http://schemas.microsoft.com/office/drawing/2014/main" id="{D1D1C735-ACA2-0772-7CDD-095FC4AF2D4A}"/>
              </a:ext>
            </a:extLst>
          </p:cNvPr>
          <p:cNvGrpSpPr/>
          <p:nvPr/>
        </p:nvGrpSpPr>
        <p:grpSpPr>
          <a:xfrm>
            <a:off x="5229218" y="2253290"/>
            <a:ext cx="4138721" cy="2105044"/>
            <a:chOff x="2753434" y="1690820"/>
            <a:chExt cx="4551903" cy="2317660"/>
          </a:xfrm>
        </p:grpSpPr>
        <p:pic>
          <p:nvPicPr>
            <p:cNvPr id="22" name="図 21">
              <a:extLst>
                <a:ext uri="{FF2B5EF4-FFF2-40B4-BE49-F238E27FC236}">
                  <a16:creationId xmlns:a16="http://schemas.microsoft.com/office/drawing/2014/main" id="{DC4BA5B9-4589-4482-4FD2-3170B6BCA6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3434" y="1693788"/>
              <a:ext cx="4551903" cy="2314692"/>
            </a:xfrm>
            <a:prstGeom prst="rect">
              <a:avLst/>
            </a:prstGeom>
          </p:spPr>
        </p:pic>
        <p:sp>
          <p:nvSpPr>
            <p:cNvPr id="23" name="正方形/長方形 22">
              <a:extLst>
                <a:ext uri="{FF2B5EF4-FFF2-40B4-BE49-F238E27FC236}">
                  <a16:creationId xmlns:a16="http://schemas.microsoft.com/office/drawing/2014/main" id="{2D02F12F-EB27-DC36-8073-A3CE1388103D}"/>
                </a:ext>
              </a:extLst>
            </p:cNvPr>
            <p:cNvSpPr/>
            <p:nvPr/>
          </p:nvSpPr>
          <p:spPr bwMode="gray">
            <a:xfrm rot="286550">
              <a:off x="3560523" y="3505352"/>
              <a:ext cx="1568593" cy="144000"/>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4" name="正方形/長方形 23">
              <a:extLst>
                <a:ext uri="{FF2B5EF4-FFF2-40B4-BE49-F238E27FC236}">
                  <a16:creationId xmlns:a16="http://schemas.microsoft.com/office/drawing/2014/main" id="{3D5089B3-CB70-0F36-CFB2-F97EC638D0DA}"/>
                </a:ext>
              </a:extLst>
            </p:cNvPr>
            <p:cNvSpPr/>
            <p:nvPr/>
          </p:nvSpPr>
          <p:spPr bwMode="gray">
            <a:xfrm rot="18171427">
              <a:off x="4544484" y="2682805"/>
              <a:ext cx="2127969" cy="144000"/>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5" name="正方形/長方形 24">
              <a:extLst>
                <a:ext uri="{FF2B5EF4-FFF2-40B4-BE49-F238E27FC236}">
                  <a16:creationId xmlns:a16="http://schemas.microsoft.com/office/drawing/2014/main" id="{E03C9E08-FE63-2A70-55FA-CF2BF1AC68DC}"/>
                </a:ext>
              </a:extLst>
            </p:cNvPr>
            <p:cNvSpPr/>
            <p:nvPr/>
          </p:nvSpPr>
          <p:spPr bwMode="gray">
            <a:xfrm rot="19673483">
              <a:off x="3402620" y="2428439"/>
              <a:ext cx="2607051" cy="144000"/>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6" name="正方形/長方形 25">
              <a:extLst>
                <a:ext uri="{FF2B5EF4-FFF2-40B4-BE49-F238E27FC236}">
                  <a16:creationId xmlns:a16="http://schemas.microsoft.com/office/drawing/2014/main" id="{3A97C4CB-F5D3-B935-A054-B992CA3A9079}"/>
                </a:ext>
              </a:extLst>
            </p:cNvPr>
            <p:cNvSpPr/>
            <p:nvPr/>
          </p:nvSpPr>
          <p:spPr bwMode="gray">
            <a:xfrm rot="16577962">
              <a:off x="3493821" y="3257933"/>
              <a:ext cx="341383" cy="144000"/>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7" name="正方形/長方形 26">
              <a:extLst>
                <a:ext uri="{FF2B5EF4-FFF2-40B4-BE49-F238E27FC236}">
                  <a16:creationId xmlns:a16="http://schemas.microsoft.com/office/drawing/2014/main" id="{ECE83AB3-2E74-3EF6-8A5E-268CE2AAF2F1}"/>
                </a:ext>
              </a:extLst>
            </p:cNvPr>
            <p:cNvSpPr/>
            <p:nvPr/>
          </p:nvSpPr>
          <p:spPr bwMode="gray">
            <a:xfrm rot="685203">
              <a:off x="5739028" y="1760702"/>
              <a:ext cx="487513" cy="144000"/>
            </a:xfrm>
            <a:prstGeom prst="rect">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8" name="星: 5 pt 27">
              <a:extLst>
                <a:ext uri="{FF2B5EF4-FFF2-40B4-BE49-F238E27FC236}">
                  <a16:creationId xmlns:a16="http://schemas.microsoft.com/office/drawing/2014/main" id="{231E42F8-F7AF-1B28-602F-236F0A875565}"/>
                </a:ext>
              </a:extLst>
            </p:cNvPr>
            <p:cNvSpPr/>
            <p:nvPr/>
          </p:nvSpPr>
          <p:spPr bwMode="gray">
            <a:xfrm>
              <a:off x="3428855" y="2881708"/>
              <a:ext cx="180755" cy="189061"/>
            </a:xfrm>
            <a:prstGeom prst="star5">
              <a:avLst/>
            </a:prstGeom>
            <a:no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9" name="星: 5 pt 28">
              <a:extLst>
                <a:ext uri="{FF2B5EF4-FFF2-40B4-BE49-F238E27FC236}">
                  <a16:creationId xmlns:a16="http://schemas.microsoft.com/office/drawing/2014/main" id="{FABF6ACE-2091-251B-3A4F-04C2F0F8DA50}"/>
                </a:ext>
              </a:extLst>
            </p:cNvPr>
            <p:cNvSpPr/>
            <p:nvPr/>
          </p:nvSpPr>
          <p:spPr bwMode="gray">
            <a:xfrm>
              <a:off x="3338477" y="3091240"/>
              <a:ext cx="180755" cy="189061"/>
            </a:xfrm>
            <a:prstGeom prst="star5">
              <a:avLst/>
            </a:prstGeom>
            <a:solidFill>
              <a:srgbClr val="FF0000"/>
            </a:solidFill>
            <a:ln w="12700" algn="ctr">
              <a:solidFill>
                <a:srgbClr val="FF00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0" name="フリーフォーム 98">
              <a:extLst>
                <a:ext uri="{FF2B5EF4-FFF2-40B4-BE49-F238E27FC236}">
                  <a16:creationId xmlns:a16="http://schemas.microsoft.com/office/drawing/2014/main" id="{48D5F208-1C2C-9D29-CC97-AB0EDA1E0416}"/>
                </a:ext>
              </a:extLst>
            </p:cNvPr>
            <p:cNvSpPr>
              <a:spLocks noChangeAspect="1"/>
            </p:cNvSpPr>
            <p:nvPr/>
          </p:nvSpPr>
          <p:spPr bwMode="gray">
            <a:xfrm>
              <a:off x="5786711" y="2645234"/>
              <a:ext cx="252000" cy="252000"/>
            </a:xfrm>
            <a:custGeom>
              <a:avLst/>
              <a:gdLst>
                <a:gd name="connsiteX0" fmla="*/ 2975170 w 4428000"/>
                <a:gd name="connsiteY0" fmla="*/ 2607740 h 4428000"/>
                <a:gd name="connsiteX1" fmla="*/ 2829116 w 4428000"/>
                <a:gd name="connsiteY1" fmla="*/ 2753794 h 4428000"/>
                <a:gd name="connsiteX2" fmla="*/ 2837289 w 4428000"/>
                <a:gd name="connsiteY2" fmla="*/ 2794275 h 4428000"/>
                <a:gd name="connsiteX3" fmla="*/ 2840594 w 4428000"/>
                <a:gd name="connsiteY3" fmla="*/ 2810645 h 4428000"/>
                <a:gd name="connsiteX4" fmla="*/ 2975170 w 4428000"/>
                <a:gd name="connsiteY4" fmla="*/ 2899848 h 4428000"/>
                <a:gd name="connsiteX5" fmla="*/ 3109746 w 4428000"/>
                <a:gd name="connsiteY5" fmla="*/ 2810645 h 4428000"/>
                <a:gd name="connsiteX6" fmla="*/ 3113051 w 4428000"/>
                <a:gd name="connsiteY6" fmla="*/ 2794275 h 4428000"/>
                <a:gd name="connsiteX7" fmla="*/ 3121224 w 4428000"/>
                <a:gd name="connsiteY7" fmla="*/ 2753794 h 4428000"/>
                <a:gd name="connsiteX8" fmla="*/ 2975170 w 4428000"/>
                <a:gd name="connsiteY8" fmla="*/ 2607740 h 4428000"/>
                <a:gd name="connsiteX9" fmla="*/ 1570632 w 4428000"/>
                <a:gd name="connsiteY9" fmla="*/ 2607740 h 4428000"/>
                <a:gd name="connsiteX10" fmla="*/ 1424578 w 4428000"/>
                <a:gd name="connsiteY10" fmla="*/ 2753794 h 4428000"/>
                <a:gd name="connsiteX11" fmla="*/ 1432751 w 4428000"/>
                <a:gd name="connsiteY11" fmla="*/ 2794275 h 4428000"/>
                <a:gd name="connsiteX12" fmla="*/ 1436056 w 4428000"/>
                <a:gd name="connsiteY12" fmla="*/ 2810645 h 4428000"/>
                <a:gd name="connsiteX13" fmla="*/ 1570632 w 4428000"/>
                <a:gd name="connsiteY13" fmla="*/ 2899848 h 4428000"/>
                <a:gd name="connsiteX14" fmla="*/ 1705208 w 4428000"/>
                <a:gd name="connsiteY14" fmla="*/ 2810645 h 4428000"/>
                <a:gd name="connsiteX15" fmla="*/ 1708513 w 4428000"/>
                <a:gd name="connsiteY15" fmla="*/ 2794275 h 4428000"/>
                <a:gd name="connsiteX16" fmla="*/ 1716686 w 4428000"/>
                <a:gd name="connsiteY16" fmla="*/ 2753794 h 4428000"/>
                <a:gd name="connsiteX17" fmla="*/ 1570632 w 4428000"/>
                <a:gd name="connsiteY17" fmla="*/ 2607740 h 4428000"/>
                <a:gd name="connsiteX18" fmla="*/ 2814869 w 4428000"/>
                <a:gd name="connsiteY18" fmla="*/ 1758783 h 4428000"/>
                <a:gd name="connsiteX19" fmla="*/ 2814869 w 4428000"/>
                <a:gd name="connsiteY19" fmla="*/ 1972753 h 4428000"/>
                <a:gd name="connsiteX20" fmla="*/ 3010387 w 4428000"/>
                <a:gd name="connsiteY20" fmla="*/ 1972753 h 4428000"/>
                <a:gd name="connsiteX21" fmla="*/ 3010387 w 4428000"/>
                <a:gd name="connsiteY21" fmla="*/ 1758783 h 4428000"/>
                <a:gd name="connsiteX22" fmla="*/ 2143956 w 4428000"/>
                <a:gd name="connsiteY22" fmla="*/ 1758783 h 4428000"/>
                <a:gd name="connsiteX23" fmla="*/ 2143956 w 4428000"/>
                <a:gd name="connsiteY23" fmla="*/ 1972753 h 4428000"/>
                <a:gd name="connsiteX24" fmla="*/ 2339474 w 4428000"/>
                <a:gd name="connsiteY24" fmla="*/ 1972753 h 4428000"/>
                <a:gd name="connsiteX25" fmla="*/ 2339474 w 4428000"/>
                <a:gd name="connsiteY25" fmla="*/ 1758783 h 4428000"/>
                <a:gd name="connsiteX26" fmla="*/ 1524660 w 4428000"/>
                <a:gd name="connsiteY26" fmla="*/ 1747340 h 4428000"/>
                <a:gd name="connsiteX27" fmla="*/ 1468977 w 4428000"/>
                <a:gd name="connsiteY27" fmla="*/ 1892401 h 4428000"/>
                <a:gd name="connsiteX28" fmla="*/ 1468976 w 4428000"/>
                <a:gd name="connsiteY28" fmla="*/ 2159304 h 4428000"/>
                <a:gd name="connsiteX29" fmla="*/ 1675282 w 4428000"/>
                <a:gd name="connsiteY29" fmla="*/ 2159304 h 4428000"/>
                <a:gd name="connsiteX30" fmla="*/ 1675281 w 4428000"/>
                <a:gd name="connsiteY30" fmla="*/ 1747340 h 4428000"/>
                <a:gd name="connsiteX31" fmla="*/ 2740387 w 4428000"/>
                <a:gd name="connsiteY31" fmla="*/ 1578783 h 4428000"/>
                <a:gd name="connsiteX32" fmla="*/ 3100387 w 4428000"/>
                <a:gd name="connsiteY32" fmla="*/ 1578783 h 4428000"/>
                <a:gd name="connsiteX33" fmla="*/ 3190387 w 4428000"/>
                <a:gd name="connsiteY33" fmla="*/ 1668783 h 4428000"/>
                <a:gd name="connsiteX34" fmla="*/ 3189790 w 4428000"/>
                <a:gd name="connsiteY34" fmla="*/ 1671739 h 4428000"/>
                <a:gd name="connsiteX35" fmla="*/ 3190387 w 4428000"/>
                <a:gd name="connsiteY35" fmla="*/ 1674694 h 4428000"/>
                <a:gd name="connsiteX36" fmla="*/ 3190387 w 4428000"/>
                <a:gd name="connsiteY36" fmla="*/ 2034694 h 4428000"/>
                <a:gd name="connsiteX37" fmla="*/ 3190387 w 4428000"/>
                <a:gd name="connsiteY37" fmla="*/ 2062753 h 4428000"/>
                <a:gd name="connsiteX38" fmla="*/ 3100387 w 4428000"/>
                <a:gd name="connsiteY38" fmla="*/ 2152753 h 4428000"/>
                <a:gd name="connsiteX39" fmla="*/ 2740387 w 4428000"/>
                <a:gd name="connsiteY39" fmla="*/ 2152753 h 4428000"/>
                <a:gd name="connsiteX40" fmla="*/ 2634869 w 4428000"/>
                <a:gd name="connsiteY40" fmla="*/ 2034694 h 4428000"/>
                <a:gd name="connsiteX41" fmla="*/ 2634869 w 4428000"/>
                <a:gd name="connsiteY41" fmla="*/ 1674694 h 4428000"/>
                <a:gd name="connsiteX42" fmla="*/ 2740387 w 4428000"/>
                <a:gd name="connsiteY42" fmla="*/ 1578783 h 4428000"/>
                <a:gd name="connsiteX43" fmla="*/ 2069474 w 4428000"/>
                <a:gd name="connsiteY43" fmla="*/ 1578783 h 4428000"/>
                <a:gd name="connsiteX44" fmla="*/ 2429474 w 4428000"/>
                <a:gd name="connsiteY44" fmla="*/ 1578783 h 4428000"/>
                <a:gd name="connsiteX45" fmla="*/ 2519474 w 4428000"/>
                <a:gd name="connsiteY45" fmla="*/ 1668783 h 4428000"/>
                <a:gd name="connsiteX46" fmla="*/ 2518877 w 4428000"/>
                <a:gd name="connsiteY46" fmla="*/ 1671739 h 4428000"/>
                <a:gd name="connsiteX47" fmla="*/ 2519474 w 4428000"/>
                <a:gd name="connsiteY47" fmla="*/ 1674694 h 4428000"/>
                <a:gd name="connsiteX48" fmla="*/ 2519474 w 4428000"/>
                <a:gd name="connsiteY48" fmla="*/ 2034694 h 4428000"/>
                <a:gd name="connsiteX49" fmla="*/ 2519474 w 4428000"/>
                <a:gd name="connsiteY49" fmla="*/ 2062753 h 4428000"/>
                <a:gd name="connsiteX50" fmla="*/ 2429474 w 4428000"/>
                <a:gd name="connsiteY50" fmla="*/ 2152753 h 4428000"/>
                <a:gd name="connsiteX51" fmla="*/ 2069474 w 4428000"/>
                <a:gd name="connsiteY51" fmla="*/ 2152753 h 4428000"/>
                <a:gd name="connsiteX52" fmla="*/ 1963956 w 4428000"/>
                <a:gd name="connsiteY52" fmla="*/ 2034694 h 4428000"/>
                <a:gd name="connsiteX53" fmla="*/ 1963956 w 4428000"/>
                <a:gd name="connsiteY53" fmla="*/ 1674694 h 4428000"/>
                <a:gd name="connsiteX54" fmla="*/ 2069474 w 4428000"/>
                <a:gd name="connsiteY54" fmla="*/ 1578783 h 4428000"/>
                <a:gd name="connsiteX55" fmla="*/ 1463551 w 4428000"/>
                <a:gd name="connsiteY55" fmla="*/ 1567340 h 4428000"/>
                <a:gd name="connsiteX56" fmla="*/ 1751551 w 4428000"/>
                <a:gd name="connsiteY56" fmla="*/ 1567340 h 4428000"/>
                <a:gd name="connsiteX57" fmla="*/ 1815191 w 4428000"/>
                <a:gd name="connsiteY57" fmla="*/ 1593700 h 4428000"/>
                <a:gd name="connsiteX58" fmla="*/ 1815504 w 4428000"/>
                <a:gd name="connsiteY58" fmla="*/ 1594166 h 4428000"/>
                <a:gd name="connsiteX59" fmla="*/ 1828921 w 4428000"/>
                <a:gd name="connsiteY59" fmla="*/ 1603212 h 4428000"/>
                <a:gd name="connsiteX60" fmla="*/ 1855281 w 4428000"/>
                <a:gd name="connsiteY60" fmla="*/ 1666852 h 4428000"/>
                <a:gd name="connsiteX61" fmla="*/ 1855281 w 4428000"/>
                <a:gd name="connsiteY61" fmla="*/ 2242852 h 4428000"/>
                <a:gd name="connsiteX62" fmla="*/ 1765281 w 4428000"/>
                <a:gd name="connsiteY62" fmla="*/ 2332852 h 4428000"/>
                <a:gd name="connsiteX63" fmla="*/ 1751404 w 4428000"/>
                <a:gd name="connsiteY63" fmla="*/ 2330050 h 4428000"/>
                <a:gd name="connsiteX64" fmla="*/ 1748169 w 4428000"/>
                <a:gd name="connsiteY64" fmla="*/ 2332232 h 4428000"/>
                <a:gd name="connsiteX65" fmla="*/ 1390105 w 4428000"/>
                <a:gd name="connsiteY65" fmla="*/ 2332232 h 4428000"/>
                <a:gd name="connsiteX66" fmla="*/ 1388248 w 4428000"/>
                <a:gd name="connsiteY66" fmla="*/ 2330980 h 4428000"/>
                <a:gd name="connsiteX67" fmla="*/ 1378976 w 4428000"/>
                <a:gd name="connsiteY67" fmla="*/ 2332852 h 4428000"/>
                <a:gd name="connsiteX68" fmla="*/ 1288976 w 4428000"/>
                <a:gd name="connsiteY68" fmla="*/ 2242852 h 4428000"/>
                <a:gd name="connsiteX69" fmla="*/ 1288976 w 4428000"/>
                <a:gd name="connsiteY69" fmla="*/ 1882852 h 4428000"/>
                <a:gd name="connsiteX70" fmla="*/ 1297415 w 4428000"/>
                <a:gd name="connsiteY70" fmla="*/ 1837056 h 4428000"/>
                <a:gd name="connsiteX71" fmla="*/ 1374823 w 4428000"/>
                <a:gd name="connsiteY71" fmla="*/ 1635402 h 4428000"/>
                <a:gd name="connsiteX72" fmla="*/ 1379451 w 4428000"/>
                <a:gd name="connsiteY72" fmla="*/ 1628114 h 4428000"/>
                <a:gd name="connsiteX73" fmla="*/ 1380623 w 4428000"/>
                <a:gd name="connsiteY73" fmla="*/ 1622308 h 4428000"/>
                <a:gd name="connsiteX74" fmla="*/ 1463551 w 4428000"/>
                <a:gd name="connsiteY74" fmla="*/ 1567340 h 4428000"/>
                <a:gd name="connsiteX75" fmla="*/ 1362378 w 4428000"/>
                <a:gd name="connsiteY75" fmla="*/ 1408772 h 4428000"/>
                <a:gd name="connsiteX76" fmla="*/ 1107224 w 4428000"/>
                <a:gd name="connsiteY76" fmla="*/ 1978251 h 4428000"/>
                <a:gd name="connsiteX77" fmla="*/ 1107224 w 4428000"/>
                <a:gd name="connsiteY77" fmla="*/ 2398768 h 4428000"/>
                <a:gd name="connsiteX78" fmla="*/ 1265323 w 4428000"/>
                <a:gd name="connsiteY78" fmla="*/ 2592750 h 4428000"/>
                <a:gd name="connsiteX79" fmla="*/ 1292436 w 4428000"/>
                <a:gd name="connsiteY79" fmla="*/ 2595483 h 4428000"/>
                <a:gd name="connsiteX80" fmla="*/ 1304065 w 4428000"/>
                <a:gd name="connsiteY80" fmla="*/ 2574058 h 4428000"/>
                <a:gd name="connsiteX81" fmla="*/ 1570632 w 4428000"/>
                <a:gd name="connsiteY81" fmla="*/ 2432325 h 4428000"/>
                <a:gd name="connsiteX82" fmla="*/ 1837199 w 4428000"/>
                <a:gd name="connsiteY82" fmla="*/ 2574058 h 4428000"/>
                <a:gd name="connsiteX83" fmla="*/ 1849528 w 4428000"/>
                <a:gd name="connsiteY83" fmla="*/ 2596772 h 4428000"/>
                <a:gd name="connsiteX84" fmla="*/ 2696274 w 4428000"/>
                <a:gd name="connsiteY84" fmla="*/ 2596772 h 4428000"/>
                <a:gd name="connsiteX85" fmla="*/ 2708603 w 4428000"/>
                <a:gd name="connsiteY85" fmla="*/ 2574058 h 4428000"/>
                <a:gd name="connsiteX86" fmla="*/ 2975170 w 4428000"/>
                <a:gd name="connsiteY86" fmla="*/ 2432325 h 4428000"/>
                <a:gd name="connsiteX87" fmla="*/ 3202483 w 4428000"/>
                <a:gd name="connsiteY87" fmla="*/ 2526482 h 4428000"/>
                <a:gd name="connsiteX88" fmla="*/ 3237928 w 4428000"/>
                <a:gd name="connsiteY88" fmla="*/ 2569441 h 4428000"/>
                <a:gd name="connsiteX89" fmla="*/ 3283407 w 4428000"/>
                <a:gd name="connsiteY89" fmla="*/ 2538778 h 4428000"/>
                <a:gd name="connsiteX90" fmla="*/ 3341401 w 4428000"/>
                <a:gd name="connsiteY90" fmla="*/ 2398768 h 4428000"/>
                <a:gd name="connsiteX91" fmla="*/ 3341401 w 4428000"/>
                <a:gd name="connsiteY91" fmla="*/ 1606776 h 4428000"/>
                <a:gd name="connsiteX92" fmla="*/ 3143397 w 4428000"/>
                <a:gd name="connsiteY92" fmla="*/ 1408772 h 4428000"/>
                <a:gd name="connsiteX93" fmla="*/ 1227737 w 4428000"/>
                <a:gd name="connsiteY93" fmla="*/ 1222650 h 4428000"/>
                <a:gd name="connsiteX94" fmla="*/ 3304177 w 4428000"/>
                <a:gd name="connsiteY94" fmla="*/ 1222650 h 4428000"/>
                <a:gd name="connsiteX95" fmla="*/ 3530400 w 4428000"/>
                <a:gd name="connsiteY95" fmla="*/ 1484593 h 4428000"/>
                <a:gd name="connsiteX96" fmla="*/ 3530400 w 4428000"/>
                <a:gd name="connsiteY96" fmla="*/ 2532333 h 4428000"/>
                <a:gd name="connsiteX97" fmla="*/ 3304177 w 4428000"/>
                <a:gd name="connsiteY97" fmla="*/ 2794275 h 4428000"/>
                <a:gd name="connsiteX98" fmla="*/ 3292558 w 4428000"/>
                <a:gd name="connsiteY98" fmla="*/ 2794275 h 4428000"/>
                <a:gd name="connsiteX99" fmla="*/ 3290108 w 4428000"/>
                <a:gd name="connsiteY99" fmla="*/ 2818581 h 4428000"/>
                <a:gd name="connsiteX100" fmla="*/ 2975170 w 4428000"/>
                <a:gd name="connsiteY100" fmla="*/ 3075263 h 4428000"/>
                <a:gd name="connsiteX101" fmla="*/ 2660232 w 4428000"/>
                <a:gd name="connsiteY101" fmla="*/ 2818581 h 4428000"/>
                <a:gd name="connsiteX102" fmla="*/ 2657782 w 4428000"/>
                <a:gd name="connsiteY102" fmla="*/ 2794275 h 4428000"/>
                <a:gd name="connsiteX103" fmla="*/ 1888020 w 4428000"/>
                <a:gd name="connsiteY103" fmla="*/ 2794275 h 4428000"/>
                <a:gd name="connsiteX104" fmla="*/ 1885570 w 4428000"/>
                <a:gd name="connsiteY104" fmla="*/ 2818581 h 4428000"/>
                <a:gd name="connsiteX105" fmla="*/ 1570632 w 4428000"/>
                <a:gd name="connsiteY105" fmla="*/ 3075263 h 4428000"/>
                <a:gd name="connsiteX106" fmla="*/ 1255694 w 4428000"/>
                <a:gd name="connsiteY106" fmla="*/ 2818581 h 4428000"/>
                <a:gd name="connsiteX107" fmla="*/ 1253244 w 4428000"/>
                <a:gd name="connsiteY107" fmla="*/ 2794275 h 4428000"/>
                <a:gd name="connsiteX108" fmla="*/ 1132486 w 4428000"/>
                <a:gd name="connsiteY108" fmla="*/ 2794275 h 4428000"/>
                <a:gd name="connsiteX109" fmla="*/ 906263 w 4428000"/>
                <a:gd name="connsiteY109" fmla="*/ 2532333 h 4428000"/>
                <a:gd name="connsiteX110" fmla="*/ 911026 w 4428000"/>
                <a:gd name="connsiteY110" fmla="*/ 1986411 h 4428000"/>
                <a:gd name="connsiteX111" fmla="*/ 1227737 w 4428000"/>
                <a:gd name="connsiteY111" fmla="*/ 1222650 h 4428000"/>
                <a:gd name="connsiteX112" fmla="*/ 2214000 w 4428000"/>
                <a:gd name="connsiteY112" fmla="*/ 180000 h 4428000"/>
                <a:gd name="connsiteX113" fmla="*/ 180000 w 4428000"/>
                <a:gd name="connsiteY113" fmla="*/ 2214000 h 4428000"/>
                <a:gd name="connsiteX114" fmla="*/ 2214000 w 4428000"/>
                <a:gd name="connsiteY114" fmla="*/ 4248000 h 4428000"/>
                <a:gd name="connsiteX115" fmla="*/ 4248000 w 4428000"/>
                <a:gd name="connsiteY115" fmla="*/ 2214000 h 4428000"/>
                <a:gd name="connsiteX116" fmla="*/ 2214000 w 4428000"/>
                <a:gd name="connsiteY116" fmla="*/ 180000 h 4428000"/>
                <a:gd name="connsiteX117" fmla="*/ 2214000 w 4428000"/>
                <a:gd name="connsiteY117" fmla="*/ 0 h 4428000"/>
                <a:gd name="connsiteX118" fmla="*/ 4428000 w 4428000"/>
                <a:gd name="connsiteY118" fmla="*/ 2214000 h 4428000"/>
                <a:gd name="connsiteX119" fmla="*/ 2214000 w 4428000"/>
                <a:gd name="connsiteY119" fmla="*/ 4428000 h 4428000"/>
                <a:gd name="connsiteX120" fmla="*/ 0 w 4428000"/>
                <a:gd name="connsiteY120" fmla="*/ 2214000 h 4428000"/>
                <a:gd name="connsiteX121" fmla="*/ 2214000 w 4428000"/>
                <a:gd name="connsiteY121"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4428000" h="4428000">
                  <a:moveTo>
                    <a:pt x="2975170" y="2607740"/>
                  </a:moveTo>
                  <a:cubicBezTo>
                    <a:pt x="2894507" y="2607740"/>
                    <a:pt x="2829116" y="2673131"/>
                    <a:pt x="2829116" y="2753794"/>
                  </a:cubicBezTo>
                  <a:lnTo>
                    <a:pt x="2837289" y="2794275"/>
                  </a:lnTo>
                  <a:lnTo>
                    <a:pt x="2840594" y="2810645"/>
                  </a:lnTo>
                  <a:cubicBezTo>
                    <a:pt x="2862766" y="2863066"/>
                    <a:pt x="2914673" y="2899848"/>
                    <a:pt x="2975170" y="2899848"/>
                  </a:cubicBezTo>
                  <a:cubicBezTo>
                    <a:pt x="3035667" y="2899848"/>
                    <a:pt x="3087574" y="2863066"/>
                    <a:pt x="3109746" y="2810645"/>
                  </a:cubicBezTo>
                  <a:lnTo>
                    <a:pt x="3113051" y="2794275"/>
                  </a:lnTo>
                  <a:lnTo>
                    <a:pt x="3121224" y="2753794"/>
                  </a:lnTo>
                  <a:cubicBezTo>
                    <a:pt x="3121224" y="2673131"/>
                    <a:pt x="3055833" y="2607740"/>
                    <a:pt x="2975170" y="2607740"/>
                  </a:cubicBezTo>
                  <a:close/>
                  <a:moveTo>
                    <a:pt x="1570632" y="2607740"/>
                  </a:moveTo>
                  <a:cubicBezTo>
                    <a:pt x="1489969" y="2607740"/>
                    <a:pt x="1424578" y="2673131"/>
                    <a:pt x="1424578" y="2753794"/>
                  </a:cubicBezTo>
                  <a:lnTo>
                    <a:pt x="1432751" y="2794275"/>
                  </a:lnTo>
                  <a:lnTo>
                    <a:pt x="1436056" y="2810645"/>
                  </a:lnTo>
                  <a:cubicBezTo>
                    <a:pt x="1458228" y="2863066"/>
                    <a:pt x="1510135" y="2899848"/>
                    <a:pt x="1570632" y="2899848"/>
                  </a:cubicBezTo>
                  <a:cubicBezTo>
                    <a:pt x="1631129" y="2899848"/>
                    <a:pt x="1683036" y="2863066"/>
                    <a:pt x="1705208" y="2810645"/>
                  </a:cubicBezTo>
                  <a:lnTo>
                    <a:pt x="1708513" y="2794275"/>
                  </a:lnTo>
                  <a:lnTo>
                    <a:pt x="1716686" y="2753794"/>
                  </a:lnTo>
                  <a:cubicBezTo>
                    <a:pt x="1716686" y="2673131"/>
                    <a:pt x="1651295" y="2607740"/>
                    <a:pt x="1570632" y="2607740"/>
                  </a:cubicBezTo>
                  <a:close/>
                  <a:moveTo>
                    <a:pt x="2814869" y="1758783"/>
                  </a:moveTo>
                  <a:lnTo>
                    <a:pt x="2814869" y="1972753"/>
                  </a:lnTo>
                  <a:lnTo>
                    <a:pt x="3010387" y="1972753"/>
                  </a:lnTo>
                  <a:lnTo>
                    <a:pt x="3010387" y="1758783"/>
                  </a:lnTo>
                  <a:close/>
                  <a:moveTo>
                    <a:pt x="2143956" y="1758783"/>
                  </a:moveTo>
                  <a:lnTo>
                    <a:pt x="2143956" y="1972753"/>
                  </a:lnTo>
                  <a:lnTo>
                    <a:pt x="2339474" y="1972753"/>
                  </a:lnTo>
                  <a:lnTo>
                    <a:pt x="2339474" y="1758783"/>
                  </a:lnTo>
                  <a:close/>
                  <a:moveTo>
                    <a:pt x="1524660" y="1747340"/>
                  </a:moveTo>
                  <a:lnTo>
                    <a:pt x="1468977" y="1892401"/>
                  </a:lnTo>
                  <a:lnTo>
                    <a:pt x="1468976" y="2159304"/>
                  </a:lnTo>
                  <a:lnTo>
                    <a:pt x="1675282" y="2159304"/>
                  </a:lnTo>
                  <a:lnTo>
                    <a:pt x="1675281" y="1747340"/>
                  </a:lnTo>
                  <a:close/>
                  <a:moveTo>
                    <a:pt x="2740387" y="1578783"/>
                  </a:moveTo>
                  <a:lnTo>
                    <a:pt x="3100387" y="1578783"/>
                  </a:lnTo>
                  <a:cubicBezTo>
                    <a:pt x="3150093" y="1578783"/>
                    <a:pt x="3190387" y="1619077"/>
                    <a:pt x="3190387" y="1668783"/>
                  </a:cubicBezTo>
                  <a:lnTo>
                    <a:pt x="3189790" y="1671739"/>
                  </a:lnTo>
                  <a:lnTo>
                    <a:pt x="3190387" y="1674694"/>
                  </a:lnTo>
                  <a:lnTo>
                    <a:pt x="3190387" y="2034694"/>
                  </a:lnTo>
                  <a:lnTo>
                    <a:pt x="3190387" y="2062753"/>
                  </a:lnTo>
                  <a:cubicBezTo>
                    <a:pt x="3190387" y="2112459"/>
                    <a:pt x="3150093" y="2152753"/>
                    <a:pt x="3100387" y="2152753"/>
                  </a:cubicBezTo>
                  <a:lnTo>
                    <a:pt x="2740387" y="2152753"/>
                  </a:lnTo>
                  <a:cubicBezTo>
                    <a:pt x="2662801" y="2133077"/>
                    <a:pt x="2634424" y="2068006"/>
                    <a:pt x="2634869" y="2034694"/>
                  </a:cubicBezTo>
                  <a:lnTo>
                    <a:pt x="2634869" y="1674694"/>
                  </a:lnTo>
                  <a:cubicBezTo>
                    <a:pt x="2637000" y="1629618"/>
                    <a:pt x="2696286" y="1581888"/>
                    <a:pt x="2740387" y="1578783"/>
                  </a:cubicBezTo>
                  <a:close/>
                  <a:moveTo>
                    <a:pt x="2069474" y="1578783"/>
                  </a:moveTo>
                  <a:lnTo>
                    <a:pt x="2429474" y="1578783"/>
                  </a:lnTo>
                  <a:cubicBezTo>
                    <a:pt x="2479180" y="1578783"/>
                    <a:pt x="2519474" y="1619077"/>
                    <a:pt x="2519474" y="1668783"/>
                  </a:cubicBezTo>
                  <a:lnTo>
                    <a:pt x="2518877" y="1671739"/>
                  </a:lnTo>
                  <a:lnTo>
                    <a:pt x="2519474" y="1674694"/>
                  </a:lnTo>
                  <a:lnTo>
                    <a:pt x="2519474" y="2034694"/>
                  </a:lnTo>
                  <a:lnTo>
                    <a:pt x="2519474" y="2062753"/>
                  </a:lnTo>
                  <a:cubicBezTo>
                    <a:pt x="2519474" y="2112459"/>
                    <a:pt x="2479180" y="2152753"/>
                    <a:pt x="2429474" y="2152753"/>
                  </a:cubicBezTo>
                  <a:lnTo>
                    <a:pt x="2069474" y="2152753"/>
                  </a:lnTo>
                  <a:cubicBezTo>
                    <a:pt x="1991888" y="2133077"/>
                    <a:pt x="1963511" y="2068006"/>
                    <a:pt x="1963956" y="2034694"/>
                  </a:cubicBezTo>
                  <a:lnTo>
                    <a:pt x="1963956" y="1674694"/>
                  </a:lnTo>
                  <a:cubicBezTo>
                    <a:pt x="1966087" y="1629618"/>
                    <a:pt x="2025373" y="1581888"/>
                    <a:pt x="2069474" y="1578783"/>
                  </a:cubicBezTo>
                  <a:close/>
                  <a:moveTo>
                    <a:pt x="1463551" y="1567340"/>
                  </a:moveTo>
                  <a:lnTo>
                    <a:pt x="1751551" y="1567340"/>
                  </a:lnTo>
                  <a:cubicBezTo>
                    <a:pt x="1776403" y="1567340"/>
                    <a:pt x="1798904" y="1577414"/>
                    <a:pt x="1815191" y="1593700"/>
                  </a:cubicBezTo>
                  <a:lnTo>
                    <a:pt x="1815504" y="1594166"/>
                  </a:lnTo>
                  <a:lnTo>
                    <a:pt x="1828921" y="1603212"/>
                  </a:lnTo>
                  <a:cubicBezTo>
                    <a:pt x="1845208" y="1619499"/>
                    <a:pt x="1855282" y="1641999"/>
                    <a:pt x="1855281" y="1666852"/>
                  </a:cubicBezTo>
                  <a:lnTo>
                    <a:pt x="1855281" y="2242852"/>
                  </a:lnTo>
                  <a:cubicBezTo>
                    <a:pt x="1855281" y="2292558"/>
                    <a:pt x="1814988" y="2332853"/>
                    <a:pt x="1765281" y="2332852"/>
                  </a:cubicBezTo>
                  <a:lnTo>
                    <a:pt x="1751404" y="2330050"/>
                  </a:lnTo>
                  <a:lnTo>
                    <a:pt x="1748169" y="2332232"/>
                  </a:lnTo>
                  <a:cubicBezTo>
                    <a:pt x="1687952" y="2332595"/>
                    <a:pt x="1450091" y="2332440"/>
                    <a:pt x="1390105" y="2332232"/>
                  </a:cubicBezTo>
                  <a:cubicBezTo>
                    <a:pt x="1389486" y="2331814"/>
                    <a:pt x="1388866" y="2331398"/>
                    <a:pt x="1388248" y="2330980"/>
                  </a:cubicBezTo>
                  <a:lnTo>
                    <a:pt x="1378976" y="2332852"/>
                  </a:lnTo>
                  <a:cubicBezTo>
                    <a:pt x="1329271" y="2332852"/>
                    <a:pt x="1288977" y="2292558"/>
                    <a:pt x="1288976" y="2242852"/>
                  </a:cubicBezTo>
                  <a:lnTo>
                    <a:pt x="1288976" y="1882852"/>
                  </a:lnTo>
                  <a:lnTo>
                    <a:pt x="1297415" y="1837056"/>
                  </a:lnTo>
                  <a:lnTo>
                    <a:pt x="1374823" y="1635402"/>
                  </a:lnTo>
                  <a:lnTo>
                    <a:pt x="1379451" y="1628114"/>
                  </a:lnTo>
                  <a:lnTo>
                    <a:pt x="1380623" y="1622308"/>
                  </a:lnTo>
                  <a:cubicBezTo>
                    <a:pt x="1394285" y="1590006"/>
                    <a:pt x="1426271" y="1567340"/>
                    <a:pt x="1463551" y="1567340"/>
                  </a:cubicBezTo>
                  <a:close/>
                  <a:moveTo>
                    <a:pt x="1362378" y="1408772"/>
                  </a:moveTo>
                  <a:cubicBezTo>
                    <a:pt x="1253023" y="1408772"/>
                    <a:pt x="1107224" y="1868896"/>
                    <a:pt x="1107224" y="1978251"/>
                  </a:cubicBezTo>
                  <a:lnTo>
                    <a:pt x="1107224" y="2398768"/>
                  </a:lnTo>
                  <a:cubicBezTo>
                    <a:pt x="1107224" y="2494454"/>
                    <a:pt x="1175096" y="2574286"/>
                    <a:pt x="1265323" y="2592750"/>
                  </a:cubicBezTo>
                  <a:lnTo>
                    <a:pt x="1292436" y="2595483"/>
                  </a:lnTo>
                  <a:lnTo>
                    <a:pt x="1304065" y="2574058"/>
                  </a:lnTo>
                  <a:cubicBezTo>
                    <a:pt x="1361835" y="2488547"/>
                    <a:pt x="1459668" y="2432325"/>
                    <a:pt x="1570632" y="2432325"/>
                  </a:cubicBezTo>
                  <a:cubicBezTo>
                    <a:pt x="1681596" y="2432325"/>
                    <a:pt x="1779429" y="2488547"/>
                    <a:pt x="1837199" y="2574058"/>
                  </a:cubicBezTo>
                  <a:lnTo>
                    <a:pt x="1849528" y="2596772"/>
                  </a:lnTo>
                  <a:lnTo>
                    <a:pt x="2696274" y="2596772"/>
                  </a:lnTo>
                  <a:lnTo>
                    <a:pt x="2708603" y="2574058"/>
                  </a:lnTo>
                  <a:cubicBezTo>
                    <a:pt x="2766373" y="2488547"/>
                    <a:pt x="2864206" y="2432325"/>
                    <a:pt x="2975170" y="2432325"/>
                  </a:cubicBezTo>
                  <a:cubicBezTo>
                    <a:pt x="3063941" y="2432325"/>
                    <a:pt x="3144308" y="2468307"/>
                    <a:pt x="3202483" y="2526482"/>
                  </a:cubicBezTo>
                  <a:lnTo>
                    <a:pt x="3237928" y="2569441"/>
                  </a:lnTo>
                  <a:lnTo>
                    <a:pt x="3283407" y="2538778"/>
                  </a:lnTo>
                  <a:cubicBezTo>
                    <a:pt x="3319239" y="2502947"/>
                    <a:pt x="3341401" y="2453446"/>
                    <a:pt x="3341401" y="2398768"/>
                  </a:cubicBezTo>
                  <a:lnTo>
                    <a:pt x="3341401" y="1606776"/>
                  </a:lnTo>
                  <a:cubicBezTo>
                    <a:pt x="3341401" y="1497421"/>
                    <a:pt x="3252752" y="1408772"/>
                    <a:pt x="3143397" y="1408772"/>
                  </a:cubicBezTo>
                  <a:close/>
                  <a:moveTo>
                    <a:pt x="1227737" y="1222650"/>
                  </a:moveTo>
                  <a:lnTo>
                    <a:pt x="3304177" y="1222650"/>
                  </a:lnTo>
                  <a:cubicBezTo>
                    <a:pt x="3429117" y="1222650"/>
                    <a:pt x="3530400" y="1339925"/>
                    <a:pt x="3530400" y="1484593"/>
                  </a:cubicBezTo>
                  <a:lnTo>
                    <a:pt x="3530400" y="2532333"/>
                  </a:lnTo>
                  <a:cubicBezTo>
                    <a:pt x="3530400" y="2677000"/>
                    <a:pt x="3429117" y="2794275"/>
                    <a:pt x="3304177" y="2794275"/>
                  </a:cubicBezTo>
                  <a:lnTo>
                    <a:pt x="3292558" y="2794275"/>
                  </a:lnTo>
                  <a:lnTo>
                    <a:pt x="3290108" y="2818581"/>
                  </a:lnTo>
                  <a:cubicBezTo>
                    <a:pt x="3260132" y="2965069"/>
                    <a:pt x="3130519" y="3075263"/>
                    <a:pt x="2975170" y="3075263"/>
                  </a:cubicBezTo>
                  <a:cubicBezTo>
                    <a:pt x="2819821" y="3075263"/>
                    <a:pt x="2690208" y="2965069"/>
                    <a:pt x="2660232" y="2818581"/>
                  </a:cubicBezTo>
                  <a:lnTo>
                    <a:pt x="2657782" y="2794275"/>
                  </a:lnTo>
                  <a:lnTo>
                    <a:pt x="1888020" y="2794275"/>
                  </a:lnTo>
                  <a:lnTo>
                    <a:pt x="1885570" y="2818581"/>
                  </a:lnTo>
                  <a:cubicBezTo>
                    <a:pt x="1855594" y="2965069"/>
                    <a:pt x="1725981" y="3075263"/>
                    <a:pt x="1570632" y="3075263"/>
                  </a:cubicBezTo>
                  <a:cubicBezTo>
                    <a:pt x="1415283" y="3075263"/>
                    <a:pt x="1285670" y="2965069"/>
                    <a:pt x="1255694" y="2818581"/>
                  </a:cubicBezTo>
                  <a:lnTo>
                    <a:pt x="1253244" y="2794275"/>
                  </a:lnTo>
                  <a:lnTo>
                    <a:pt x="1132486" y="2794275"/>
                  </a:lnTo>
                  <a:cubicBezTo>
                    <a:pt x="1007546" y="2794275"/>
                    <a:pt x="906263" y="2677000"/>
                    <a:pt x="906263" y="2532333"/>
                  </a:cubicBezTo>
                  <a:cubicBezTo>
                    <a:pt x="906263" y="2183086"/>
                    <a:pt x="911026" y="2335657"/>
                    <a:pt x="911026" y="1986411"/>
                  </a:cubicBezTo>
                  <a:cubicBezTo>
                    <a:pt x="911026" y="1841743"/>
                    <a:pt x="1102797" y="1222650"/>
                    <a:pt x="1227737" y="1222650"/>
                  </a:cubicBezTo>
                  <a:close/>
                  <a:moveTo>
                    <a:pt x="2214000" y="180000"/>
                  </a:moveTo>
                  <a:cubicBezTo>
                    <a:pt x="1090653" y="180000"/>
                    <a:pt x="180000" y="1090653"/>
                    <a:pt x="180000" y="2214000"/>
                  </a:cubicBezTo>
                  <a:cubicBezTo>
                    <a:pt x="180000" y="3337347"/>
                    <a:pt x="1090653" y="4248000"/>
                    <a:pt x="2214000" y="4248000"/>
                  </a:cubicBezTo>
                  <a:cubicBezTo>
                    <a:pt x="3337347" y="4248000"/>
                    <a:pt x="4248000" y="3337347"/>
                    <a:pt x="4248000" y="2214000"/>
                  </a:cubicBezTo>
                  <a:cubicBezTo>
                    <a:pt x="4248000" y="1090653"/>
                    <a:pt x="3337347" y="180000"/>
                    <a:pt x="2214000" y="180000"/>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Autofit/>
            </a:bodyPr>
            <a:lstStyle/>
            <a:p>
              <a:pPr algn="ctr"/>
              <a:endParaRPr kumimoji="1" lang="ja-JP" altLang="en-US" sz="975">
                <a:sym typeface="+mn-lt"/>
              </a:endParaRPr>
            </a:p>
          </p:txBody>
        </p:sp>
        <p:sp>
          <p:nvSpPr>
            <p:cNvPr id="37" name="正方形/長方形 36">
              <a:extLst>
                <a:ext uri="{FF2B5EF4-FFF2-40B4-BE49-F238E27FC236}">
                  <a16:creationId xmlns:a16="http://schemas.microsoft.com/office/drawing/2014/main" id="{80AD0368-180F-4BB4-09C1-672F68594EB5}"/>
                </a:ext>
              </a:extLst>
            </p:cNvPr>
            <p:cNvSpPr/>
            <p:nvPr/>
          </p:nvSpPr>
          <p:spPr bwMode="gray">
            <a:xfrm>
              <a:off x="6080945" y="2625997"/>
              <a:ext cx="657713" cy="290474"/>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a:t>
              </a:r>
              <a:r>
                <a:rPr kumimoji="1" lang="ja-JP" altLang="en-US" sz="1200">
                  <a:solidFill>
                    <a:prstClr val="black"/>
                  </a:solidFill>
                  <a:latin typeface="+mn-lt"/>
                  <a:cs typeface="+mn-cs"/>
                </a:rPr>
                <a:t>駅</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8" name="正方形/長方形 37">
              <a:extLst>
                <a:ext uri="{FF2B5EF4-FFF2-40B4-BE49-F238E27FC236}">
                  <a16:creationId xmlns:a16="http://schemas.microsoft.com/office/drawing/2014/main" id="{729FE8AF-C983-3E5C-C699-392C2B22D5FC}"/>
                </a:ext>
              </a:extLst>
            </p:cNvPr>
            <p:cNvSpPr/>
            <p:nvPr/>
          </p:nvSpPr>
          <p:spPr bwMode="gray">
            <a:xfrm>
              <a:off x="2795609" y="2835038"/>
              <a:ext cx="600650" cy="290474"/>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dirty="0">
                  <a:solidFill>
                    <a:prstClr val="black"/>
                  </a:solidFill>
                  <a:latin typeface="+mn-lt"/>
                  <a:cs typeface="+mn-cs"/>
                </a:rPr>
                <a:t>××</a:t>
              </a:r>
              <a:r>
                <a:rPr kumimoji="1" lang="ja-JP" altLang="en-US" sz="1200">
                  <a:solidFill>
                    <a:prstClr val="black"/>
                  </a:solidFill>
                  <a:latin typeface="+mn-lt"/>
                  <a:cs typeface="+mn-cs"/>
                </a:rPr>
                <a:t>駅</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grpSp>
      <p:sp>
        <p:nvSpPr>
          <p:cNvPr id="39" name="正方形/長方形 38">
            <a:extLst>
              <a:ext uri="{FF2B5EF4-FFF2-40B4-BE49-F238E27FC236}">
                <a16:creationId xmlns:a16="http://schemas.microsoft.com/office/drawing/2014/main" id="{0D12E7F8-6A4E-D4AA-441D-AF71CEAC5250}"/>
              </a:ext>
            </a:extLst>
          </p:cNvPr>
          <p:cNvSpPr/>
          <p:nvPr/>
        </p:nvSpPr>
        <p:spPr bwMode="gray">
          <a:xfrm>
            <a:off x="5662431" y="3829123"/>
            <a:ext cx="229126" cy="377511"/>
          </a:xfrm>
          <a:prstGeom prst="rect">
            <a:avLst/>
          </a:prstGeom>
          <a:solidFill>
            <a:srgbClr val="FFFFFF"/>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看板</a:t>
            </a:r>
          </a:p>
        </p:txBody>
      </p:sp>
      <p:sp>
        <p:nvSpPr>
          <p:cNvPr id="40" name="正方形/長方形 39">
            <a:extLst>
              <a:ext uri="{FF2B5EF4-FFF2-40B4-BE49-F238E27FC236}">
                <a16:creationId xmlns:a16="http://schemas.microsoft.com/office/drawing/2014/main" id="{F9B4D697-4A33-D969-5E5B-38A314B68571}"/>
              </a:ext>
            </a:extLst>
          </p:cNvPr>
          <p:cNvSpPr/>
          <p:nvPr/>
        </p:nvSpPr>
        <p:spPr bwMode="gray">
          <a:xfrm>
            <a:off x="7554621" y="3920245"/>
            <a:ext cx="229126" cy="377511"/>
          </a:xfrm>
          <a:prstGeom prst="rect">
            <a:avLst/>
          </a:prstGeom>
          <a:solidFill>
            <a:srgbClr val="FFFFFF"/>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看板</a:t>
            </a:r>
          </a:p>
        </p:txBody>
      </p:sp>
      <p:sp>
        <p:nvSpPr>
          <p:cNvPr id="41" name="正方形/長方形 40">
            <a:extLst>
              <a:ext uri="{FF2B5EF4-FFF2-40B4-BE49-F238E27FC236}">
                <a16:creationId xmlns:a16="http://schemas.microsoft.com/office/drawing/2014/main" id="{94F34AAA-B108-AC13-CA7C-1FAA42270F06}"/>
              </a:ext>
            </a:extLst>
          </p:cNvPr>
          <p:cNvSpPr/>
          <p:nvPr/>
        </p:nvSpPr>
        <p:spPr bwMode="gray">
          <a:xfrm>
            <a:off x="8436736" y="2213455"/>
            <a:ext cx="229126" cy="377511"/>
          </a:xfrm>
          <a:prstGeom prst="rect">
            <a:avLst/>
          </a:prstGeom>
          <a:solidFill>
            <a:srgbClr val="FFFFFF"/>
          </a:solidFill>
          <a:ln w="1270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看板</a:t>
            </a:r>
          </a:p>
        </p:txBody>
      </p:sp>
      <p:sp>
        <p:nvSpPr>
          <p:cNvPr id="42" name="正方形/長方形 41">
            <a:extLst>
              <a:ext uri="{FF2B5EF4-FFF2-40B4-BE49-F238E27FC236}">
                <a16:creationId xmlns:a16="http://schemas.microsoft.com/office/drawing/2014/main" id="{4100F996-BB92-1A37-3BB5-3BC311A86B53}"/>
              </a:ext>
            </a:extLst>
          </p:cNvPr>
          <p:cNvSpPr/>
          <p:nvPr/>
        </p:nvSpPr>
        <p:spPr bwMode="gray">
          <a:xfrm>
            <a:off x="6625760" y="4803582"/>
            <a:ext cx="1476790" cy="1367056"/>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実際の看板の写真など</a:t>
            </a:r>
          </a:p>
        </p:txBody>
      </p:sp>
      <p:sp>
        <p:nvSpPr>
          <p:cNvPr id="5" name="吹き出し: 四角形 4">
            <a:extLst>
              <a:ext uri="{FF2B5EF4-FFF2-40B4-BE49-F238E27FC236}">
                <a16:creationId xmlns:a16="http://schemas.microsoft.com/office/drawing/2014/main" id="{D45CCC33-1724-22E6-10A3-D6EB96453546}"/>
              </a:ext>
            </a:extLst>
          </p:cNvPr>
          <p:cNvSpPr/>
          <p:nvPr/>
        </p:nvSpPr>
        <p:spPr bwMode="gray">
          <a:xfrm>
            <a:off x="2219913" y="5515813"/>
            <a:ext cx="3192346" cy="792912"/>
          </a:xfrm>
          <a:prstGeom prst="wedgeRectCallout">
            <a:avLst>
              <a:gd name="adj1" fmla="val 5448"/>
              <a:gd name="adj2" fmla="val -87920"/>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制御の設計に係る交通参加者の挙動についてのデータ取得等の試みについては、</a:t>
            </a:r>
            <a:br>
              <a:rPr kumimoji="1" lang="en-US" altLang="ja-JP" sz="1200" b="0" i="0" u="none" strike="noStrike" kern="1200" cap="none" spc="0" normalizeH="0" baseline="0" noProof="0" dirty="0">
                <a:ln>
                  <a:noFill/>
                </a:ln>
                <a:solidFill>
                  <a:schemeClr val="bg1"/>
                </a:solidFill>
                <a:effectLst/>
                <a:uLnTx/>
                <a:uFillTx/>
                <a:latin typeface="+mn-lt"/>
                <a:ea typeface="+mn-ea"/>
                <a:cs typeface="+mn-cs"/>
              </a:rPr>
            </a:br>
            <a:r>
              <a:rPr kumimoji="1" lang="ja-JP" altLang="en-US" sz="1200" b="0" i="0" u="none" strike="noStrike" kern="1200" cap="none" spc="0" normalizeH="0" baseline="0" noProof="0" dirty="0">
                <a:ln>
                  <a:noFill/>
                </a:ln>
                <a:solidFill>
                  <a:schemeClr val="bg1"/>
                </a:solidFill>
                <a:effectLst/>
                <a:uLnTx/>
                <a:uFillTx/>
                <a:latin typeface="+mn-lt"/>
                <a:ea typeface="+mn-ea"/>
                <a:cs typeface="+mn-cs"/>
              </a:rPr>
              <a:t>ぜひ記載をお願いします</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233984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39A969D3-511C-F1E3-FAD4-8D1FAE8E299A}"/>
              </a:ext>
            </a:extLst>
          </p:cNvPr>
          <p:cNvSpPr/>
          <p:nvPr/>
        </p:nvSpPr>
        <p:spPr bwMode="gray">
          <a:xfrm>
            <a:off x="416494" y="2264052"/>
            <a:ext cx="936000" cy="1745974"/>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30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運行エリア</a:t>
            </a:r>
            <a:r>
              <a:rPr kumimoji="1" lang="en-US" altLang="ja-JP" sz="1400" b="1" i="0" u="none" strike="noStrike" kern="1200" cap="none" spc="0" normalizeH="0" baseline="0" noProof="0" dirty="0">
                <a:ln>
                  <a:noFill/>
                </a:ln>
                <a:solidFill>
                  <a:schemeClr val="bg1"/>
                </a:solidFill>
                <a:effectLst/>
                <a:uLnTx/>
                <a:uFillTx/>
                <a:latin typeface="+mn-lt"/>
                <a:ea typeface="+mn-ea"/>
                <a:cs typeface="+mn-cs"/>
              </a:rPr>
              <a:t>/</a:t>
            </a:r>
            <a:r>
              <a:rPr kumimoji="1" lang="ja-JP" altLang="en-US" sz="1400" b="1" i="0" u="none" strike="noStrike" kern="1200" cap="none" spc="0" normalizeH="0" baseline="0" noProof="0">
                <a:ln>
                  <a:noFill/>
                </a:ln>
                <a:solidFill>
                  <a:schemeClr val="bg1"/>
                </a:solidFill>
                <a:effectLst/>
                <a:uLnTx/>
                <a:uFillTx/>
                <a:latin typeface="+mn-lt"/>
                <a:ea typeface="+mn-ea"/>
                <a:cs typeface="+mn-cs"/>
              </a:rPr>
              <a:t>ルート</a:t>
            </a:r>
          </a:p>
        </p:txBody>
      </p:sp>
      <p:sp>
        <p:nvSpPr>
          <p:cNvPr id="23" name="正方形/長方形 22">
            <a:extLst>
              <a:ext uri="{FF2B5EF4-FFF2-40B4-BE49-F238E27FC236}">
                <a16:creationId xmlns:a16="http://schemas.microsoft.com/office/drawing/2014/main" id="{4E3B711A-7B1C-ECCD-5CA2-2C68BF84B65D}"/>
              </a:ext>
            </a:extLst>
          </p:cNvPr>
          <p:cNvSpPr/>
          <p:nvPr/>
        </p:nvSpPr>
        <p:spPr bwMode="gray">
          <a:xfrm>
            <a:off x="1352494" y="2264052"/>
            <a:ext cx="3421118" cy="1745974"/>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171450" marR="0" indent="-171450" defTabSz="1257300" rtl="0" eaLnBrk="1" fontAlgn="auto" latinLnBrk="0" hangingPunct="1">
              <a:lnSpc>
                <a:spcPct val="100000"/>
              </a:lnSpc>
              <a:spcBef>
                <a:spcPts val="300"/>
              </a:spcBef>
              <a:spcAft>
                <a:spcPts val="0"/>
              </a:spcAft>
              <a:buClrTx/>
              <a:buSzPct val="100000"/>
              <a:buFont typeface="Wingdings" panose="05000000000000000000" pitchFamily="2" charset="2"/>
              <a:buChar char="n"/>
              <a:tabLst>
                <a:tab pos="895350" algn="l"/>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運行場所</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i="0" u="none" strike="noStrike" kern="1200" cap="none" spc="0" normalizeH="0" baseline="0" noProof="0">
                <a:ln>
                  <a:noFill/>
                </a:ln>
                <a:solidFill>
                  <a:prstClr val="black"/>
                </a:solidFill>
                <a:effectLst/>
                <a:uLnTx/>
                <a:uFillTx/>
                <a:latin typeface="+mn-lt"/>
                <a:ea typeface="+mn-ea"/>
                <a:cs typeface="+mn-cs"/>
              </a:rPr>
              <a:t>：</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県</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市内</a:t>
            </a:r>
            <a:endParaRPr kumimoji="1" lang="en-US" altLang="ja-JP" sz="1100" dirty="0">
              <a:solidFill>
                <a:prstClr val="black"/>
              </a:solidFill>
              <a:latin typeface="+mn-lt"/>
              <a:cs typeface="+mn-cs"/>
            </a:endParaRPr>
          </a:p>
          <a:p>
            <a:pPr marL="171450" marR="0" indent="-171450" defTabSz="1257300" rtl="0" eaLnBrk="1" fontAlgn="auto" latinLnBrk="0" hangingPunct="1">
              <a:lnSpc>
                <a:spcPct val="100000"/>
              </a:lnSpc>
              <a:spcBef>
                <a:spcPts val="300"/>
              </a:spcBef>
              <a:spcAft>
                <a:spcPts val="0"/>
              </a:spcAft>
              <a:buClrTx/>
              <a:buSzPct val="100000"/>
              <a:buFont typeface="Wingdings" panose="05000000000000000000" pitchFamily="2" charset="2"/>
              <a:buChar char="n"/>
              <a:tabLst>
                <a:tab pos="895350" algn="l"/>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運行ルート</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i="0" u="none" strike="noStrike" kern="1200" cap="none" spc="0" normalizeH="0" baseline="0" noProof="0">
                <a:ln>
                  <a:noFill/>
                </a:ln>
                <a:solidFill>
                  <a:prstClr val="black"/>
                </a:solidFill>
                <a:effectLst/>
                <a:uLnTx/>
                <a:uFillTx/>
                <a:latin typeface="+mn-lt"/>
                <a:ea typeface="+mn-ea"/>
                <a:cs typeface="+mn-cs"/>
              </a:rPr>
              <a:t>：</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駅～</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駅</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7</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1-(1).</a:t>
            </a:r>
            <a:r>
              <a:rPr lang="ja-JP" altLang="en-US">
                <a:latin typeface="+mn-ea"/>
              </a:rPr>
              <a:t> </a:t>
            </a:r>
            <a:r>
              <a:rPr lang="ja-JP" altLang="en-US"/>
              <a:t>事業概要</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事業概要</a:t>
            </a:r>
            <a:r>
              <a:rPr kumimoji="1" lang="ja-JP" altLang="en-US" sz="1100" b="0" i="0" u="none" strike="noStrike" kern="1200" cap="none" spc="0" normalizeH="0" baseline="0" noProof="0">
                <a:ln>
                  <a:noFill/>
                </a:ln>
                <a:solidFill>
                  <a:schemeClr val="bg1"/>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走行環境条件</a:t>
            </a:r>
            <a:endParaRPr kumimoji="1" lang="ja-JP" altLang="en-US" sz="1100" b="0" i="0" u="none" strike="noStrike" kern="1200" cap="none" spc="0" normalizeH="0" baseline="0" noProof="0">
              <a:ln>
                <a:noFill/>
              </a:ln>
              <a:solidFill>
                <a:schemeClr val="bg1"/>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18" name="正方形/長方形 17">
            <a:extLst>
              <a:ext uri="{FF2B5EF4-FFF2-40B4-BE49-F238E27FC236}">
                <a16:creationId xmlns:a16="http://schemas.microsoft.com/office/drawing/2014/main" id="{A4D4FDF3-6FBD-AD36-8CE3-4BFD6E180776}"/>
              </a:ext>
            </a:extLst>
          </p:cNvPr>
          <p:cNvSpPr/>
          <p:nvPr/>
        </p:nvSpPr>
        <p:spPr bwMode="gray">
          <a:xfrm>
            <a:off x="416495" y="4108315"/>
            <a:ext cx="936000" cy="219455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30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運行時間</a:t>
            </a:r>
          </a:p>
        </p:txBody>
      </p:sp>
      <p:sp>
        <p:nvSpPr>
          <p:cNvPr id="24" name="正方形/長方形 23">
            <a:extLst>
              <a:ext uri="{FF2B5EF4-FFF2-40B4-BE49-F238E27FC236}">
                <a16:creationId xmlns:a16="http://schemas.microsoft.com/office/drawing/2014/main" id="{29FC7443-35AB-2619-0583-CE4F4BC70924}"/>
              </a:ext>
            </a:extLst>
          </p:cNvPr>
          <p:cNvSpPr/>
          <p:nvPr/>
        </p:nvSpPr>
        <p:spPr bwMode="gray">
          <a:xfrm>
            <a:off x="1352494" y="4108311"/>
            <a:ext cx="3421119" cy="219455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171450" marR="0" indent="-171450" defTabSz="1257300" rtl="0" eaLnBrk="1" fontAlgn="auto" latinLnBrk="0" hangingPunct="1">
              <a:lnSpc>
                <a:spcPct val="100000"/>
              </a:lnSpc>
              <a:spcBef>
                <a:spcPts val="300"/>
              </a:spcBef>
              <a:spcAft>
                <a:spcPts val="0"/>
              </a:spcAft>
              <a:buClrTx/>
              <a:buSzPct val="100000"/>
              <a:buFont typeface="Wingdings" panose="05000000000000000000" pitchFamily="2" charset="2"/>
              <a:buChar char="n"/>
              <a:tabLst>
                <a:tab pos="895350" algn="l"/>
              </a:tabLst>
            </a:pPr>
            <a:r>
              <a:rPr kumimoji="1" lang="ja-JP" altLang="en-US" sz="1100">
                <a:solidFill>
                  <a:prstClr val="black"/>
                </a:solidFill>
                <a:latin typeface="+mn-lt"/>
                <a:cs typeface="+mn-cs"/>
              </a:rPr>
              <a:t>運行時間</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a:t>
            </a:r>
            <a:r>
              <a:rPr kumimoji="1" lang="en-US" altLang="ja-JP" sz="1100" dirty="0">
                <a:solidFill>
                  <a:prstClr val="black"/>
                </a:solidFill>
                <a:latin typeface="+mn-lt"/>
                <a:cs typeface="+mn-cs"/>
              </a:rPr>
              <a:t>10:00</a:t>
            </a:r>
            <a:r>
              <a:rPr kumimoji="1" lang="ja-JP" altLang="en-US" sz="1100">
                <a:solidFill>
                  <a:prstClr val="black"/>
                </a:solidFill>
                <a:latin typeface="+mn-lt"/>
                <a:cs typeface="+mn-cs"/>
              </a:rPr>
              <a:t>～</a:t>
            </a:r>
            <a:r>
              <a:rPr kumimoji="1" lang="en-US" altLang="ja-JP" sz="1100" dirty="0">
                <a:solidFill>
                  <a:prstClr val="black"/>
                </a:solidFill>
                <a:latin typeface="+mn-lt"/>
                <a:cs typeface="+mn-cs"/>
              </a:rPr>
              <a:t>13:00</a:t>
            </a:r>
          </a:p>
          <a:p>
            <a:pPr marL="171450" marR="0" indent="-171450" defTabSz="1257300" rtl="0" eaLnBrk="1" fontAlgn="auto" latinLnBrk="0" hangingPunct="1">
              <a:lnSpc>
                <a:spcPct val="100000"/>
              </a:lnSpc>
              <a:spcBef>
                <a:spcPts val="300"/>
              </a:spcBef>
              <a:spcAft>
                <a:spcPts val="0"/>
              </a:spcAft>
              <a:buClrTx/>
              <a:buSzPct val="100000"/>
              <a:buFont typeface="Wingdings" panose="05000000000000000000" pitchFamily="2" charset="2"/>
              <a:buChar char="n"/>
              <a:tabLst>
                <a:tab pos="895350" algn="l"/>
              </a:tabLst>
            </a:pPr>
            <a:r>
              <a:rPr kumimoji="1" lang="ja-JP" altLang="en-US" sz="1100">
                <a:solidFill>
                  <a:prstClr val="black"/>
                </a:solidFill>
                <a:latin typeface="+mn-lt"/>
                <a:cs typeface="+mn-cs"/>
              </a:rPr>
              <a:t>便数</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a:t>
            </a:r>
            <a:r>
              <a:rPr kumimoji="1" lang="en-US" altLang="ja-JP" sz="1100" dirty="0">
                <a:solidFill>
                  <a:prstClr val="black"/>
                </a:solidFill>
                <a:latin typeface="+mn-lt"/>
                <a:cs typeface="+mn-cs"/>
              </a:rPr>
              <a:t>×</a:t>
            </a:r>
            <a:r>
              <a:rPr kumimoji="1" lang="ja-JP" altLang="en-US" sz="1100">
                <a:solidFill>
                  <a:prstClr val="black"/>
                </a:solidFill>
                <a:latin typeface="+mn-lt"/>
                <a:cs typeface="+mn-cs"/>
              </a:rPr>
              <a:t>台</a:t>
            </a:r>
            <a:endParaRPr kumimoji="1" lang="en-US" altLang="ja-JP" sz="1100" dirty="0">
              <a:solidFill>
                <a:prstClr val="black"/>
              </a:solidFill>
              <a:latin typeface="+mn-lt"/>
              <a:cs typeface="+mn-cs"/>
            </a:endParaRPr>
          </a:p>
          <a:p>
            <a:pPr marL="171450" marR="0" indent="-171450" defTabSz="1257300" rtl="0" eaLnBrk="1" fontAlgn="auto" latinLnBrk="0" hangingPunct="1">
              <a:lnSpc>
                <a:spcPct val="100000"/>
              </a:lnSpc>
              <a:spcBef>
                <a:spcPts val="300"/>
              </a:spcBef>
              <a:spcAft>
                <a:spcPts val="0"/>
              </a:spcAft>
              <a:buClrTx/>
              <a:buSzPct val="100000"/>
              <a:buFont typeface="Wingdings" panose="05000000000000000000" pitchFamily="2" charset="2"/>
              <a:buChar char="n"/>
              <a:tabLst>
                <a:tab pos="895350" algn="l"/>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夜間運行</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i="0" u="none" strike="noStrike" kern="1200" cap="none" spc="0" normalizeH="0" baseline="0" noProof="0">
                <a:ln>
                  <a:noFill/>
                </a:ln>
                <a:solidFill>
                  <a:prstClr val="black"/>
                </a:solidFill>
                <a:effectLst/>
                <a:uLnTx/>
                <a:uFillTx/>
                <a:latin typeface="+mn-lt"/>
                <a:ea typeface="+mn-ea"/>
                <a:cs typeface="+mn-cs"/>
              </a:rPr>
              <a:t>：無し</a:t>
            </a:r>
          </a:p>
        </p:txBody>
      </p:sp>
      <p:sp>
        <p:nvSpPr>
          <p:cNvPr id="21" name="正方形/長方形 20">
            <a:extLst>
              <a:ext uri="{FF2B5EF4-FFF2-40B4-BE49-F238E27FC236}">
                <a16:creationId xmlns:a16="http://schemas.microsoft.com/office/drawing/2014/main" id="{8388F992-10FF-7B67-2F90-7D03DE0135DA}"/>
              </a:ext>
            </a:extLst>
          </p:cNvPr>
          <p:cNvSpPr/>
          <p:nvPr/>
        </p:nvSpPr>
        <p:spPr bwMode="gray">
          <a:xfrm>
            <a:off x="5150935" y="1028246"/>
            <a:ext cx="936000" cy="2592837"/>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30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運行車両</a:t>
            </a:r>
          </a:p>
        </p:txBody>
      </p:sp>
      <p:sp>
        <p:nvSpPr>
          <p:cNvPr id="26" name="正方形/長方形 25">
            <a:extLst>
              <a:ext uri="{FF2B5EF4-FFF2-40B4-BE49-F238E27FC236}">
                <a16:creationId xmlns:a16="http://schemas.microsoft.com/office/drawing/2014/main" id="{CB69FCB9-577B-E2DE-7D94-1616D964DEE0}"/>
              </a:ext>
            </a:extLst>
          </p:cNvPr>
          <p:cNvSpPr/>
          <p:nvPr/>
        </p:nvSpPr>
        <p:spPr bwMode="gray">
          <a:xfrm>
            <a:off x="6086935" y="1028246"/>
            <a:ext cx="3403140" cy="2592837"/>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171450" marR="0" indent="-171450" defTabSz="1257300"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a:solidFill>
                  <a:prstClr val="black"/>
                </a:solidFill>
                <a:latin typeface="+mn-lt"/>
                <a:cs typeface="+mn-cs"/>
              </a:rPr>
              <a:t>車両提供企業</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a:t>
            </a:r>
            <a:r>
              <a:rPr kumimoji="1" lang="en-US" altLang="ja-JP" sz="1100" dirty="0">
                <a:solidFill>
                  <a:prstClr val="black"/>
                </a:solidFill>
                <a:latin typeface="+mn-lt"/>
                <a:cs typeface="+mn-cs"/>
              </a:rPr>
              <a:t>××</a:t>
            </a:r>
            <a:r>
              <a:rPr kumimoji="1" lang="ja-JP" altLang="en-US" sz="1100">
                <a:solidFill>
                  <a:prstClr val="black"/>
                </a:solidFill>
                <a:latin typeface="+mn-lt"/>
                <a:cs typeface="+mn-cs"/>
              </a:rPr>
              <a:t>社</a:t>
            </a:r>
            <a:endParaRPr kumimoji="1" lang="en-US" altLang="ja-JP" sz="1100" dirty="0">
              <a:solidFill>
                <a:prstClr val="black"/>
              </a:solidFill>
              <a:latin typeface="+mn-lt"/>
              <a:cs typeface="+mn-cs"/>
            </a:endParaRPr>
          </a:p>
          <a:p>
            <a:pPr marL="171450" marR="0" indent="-171450" defTabSz="1257300"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車両名</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i="0" u="none" strike="noStrike" kern="1200" cap="none" spc="0" normalizeH="0" baseline="0" noProof="0">
                <a:ln>
                  <a:noFill/>
                </a:ln>
                <a:solidFill>
                  <a:prstClr val="black"/>
                </a:solidFill>
                <a:effectLst/>
                <a:uLnTx/>
                <a:uFillTx/>
                <a:latin typeface="+mn-lt"/>
                <a:ea typeface="+mn-ea"/>
                <a:cs typeface="+mn-cs"/>
              </a:rPr>
              <a:t>：</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p>
          <a:p>
            <a:pPr marL="171450" marR="0" indent="-171450" defTabSz="1257300"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車両タイプ</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i="0" u="none" strike="noStrike" kern="1200" cap="none" spc="0" normalizeH="0" baseline="0" noProof="0">
                <a:ln>
                  <a:noFill/>
                </a:ln>
                <a:solidFill>
                  <a:prstClr val="black"/>
                </a:solidFill>
                <a:effectLst/>
                <a:uLnTx/>
                <a:uFillTx/>
                <a:latin typeface="+mn-lt"/>
                <a:ea typeface="+mn-ea"/>
                <a:cs typeface="+mn-cs"/>
              </a:rPr>
              <a:t>：バス</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171450" marR="0" indent="-171450" defTabSz="1257300"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a:solidFill>
                  <a:prstClr val="black"/>
                </a:solidFill>
                <a:latin typeface="+mn-lt"/>
                <a:cs typeface="+mn-cs"/>
              </a:rPr>
              <a:t>自動走行レベル</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：レベル</a:t>
            </a:r>
            <a:r>
              <a:rPr kumimoji="1" lang="en-US" altLang="ja-JP" sz="1100" dirty="0">
                <a:solidFill>
                  <a:prstClr val="black"/>
                </a:solidFill>
                <a:latin typeface="+mn-lt"/>
                <a:cs typeface="+mn-cs"/>
              </a:rPr>
              <a:t>4</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171450" marR="0" indent="-171450" defTabSz="1257300"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a:solidFill>
                  <a:prstClr val="black"/>
                </a:solidFill>
                <a:latin typeface="+mn-lt"/>
                <a:cs typeface="+mn-cs"/>
              </a:rPr>
              <a:t>想定利用台数</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a:t>
            </a:r>
            <a:r>
              <a:rPr kumimoji="1" lang="en-US" altLang="ja-JP" sz="1100" dirty="0">
                <a:solidFill>
                  <a:prstClr val="black"/>
                </a:solidFill>
                <a:latin typeface="+mn-lt"/>
                <a:cs typeface="+mn-cs"/>
              </a:rPr>
              <a:t>××</a:t>
            </a:r>
            <a:r>
              <a:rPr kumimoji="1" lang="ja-JP" altLang="en-US" sz="1100">
                <a:solidFill>
                  <a:prstClr val="black"/>
                </a:solidFill>
                <a:latin typeface="+mn-lt"/>
                <a:cs typeface="+mn-cs"/>
              </a:rPr>
              <a:t>台（将来的な増加予定台数は約</a:t>
            </a:r>
            <a:r>
              <a:rPr kumimoji="1" lang="en-US" altLang="ja-JP" sz="1100" dirty="0">
                <a:solidFill>
                  <a:prstClr val="black"/>
                </a:solidFill>
                <a:latin typeface="+mn-lt"/>
                <a:cs typeface="+mn-cs"/>
              </a:rPr>
              <a:t>×</a:t>
            </a:r>
            <a:r>
              <a:rPr kumimoji="1" lang="ja-JP" altLang="en-US" sz="1100">
                <a:solidFill>
                  <a:prstClr val="black"/>
                </a:solidFill>
                <a:latin typeface="+mn-lt"/>
                <a:cs typeface="+mn-cs"/>
              </a:rPr>
              <a:t>台）</a:t>
            </a:r>
            <a:endParaRPr kumimoji="1" lang="en-US" altLang="ja-JP" sz="1100" dirty="0">
              <a:solidFill>
                <a:prstClr val="black"/>
              </a:solidFill>
              <a:latin typeface="+mn-lt"/>
              <a:cs typeface="+mn-cs"/>
            </a:endParaRPr>
          </a:p>
          <a:p>
            <a:pPr marL="171450" marR="0" indent="-171450" defTabSz="1257300"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使用実績</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i="0" u="none" strike="noStrike" kern="1200" cap="none" spc="0" normalizeH="0" baseline="0" noProof="0">
                <a:ln>
                  <a:noFill/>
                </a:ln>
                <a:solidFill>
                  <a:prstClr val="black"/>
                </a:solidFill>
                <a:effectLst/>
                <a:uLnTx/>
                <a:uFillTx/>
                <a:latin typeface="+mn-lt"/>
                <a:ea typeface="+mn-ea"/>
                <a:cs typeface="+mn-cs"/>
              </a:rPr>
              <a:t>：他実証での使用実績無し</a:t>
            </a:r>
          </a:p>
        </p:txBody>
      </p:sp>
      <p:sp>
        <p:nvSpPr>
          <p:cNvPr id="22" name="正方形/長方形 21">
            <a:extLst>
              <a:ext uri="{FF2B5EF4-FFF2-40B4-BE49-F238E27FC236}">
                <a16:creationId xmlns:a16="http://schemas.microsoft.com/office/drawing/2014/main" id="{675ACC4E-643C-07A4-BC48-8F34373E96B3}"/>
              </a:ext>
            </a:extLst>
          </p:cNvPr>
          <p:cNvSpPr/>
          <p:nvPr/>
        </p:nvSpPr>
        <p:spPr bwMode="gray">
          <a:xfrm>
            <a:off x="5132388" y="3744463"/>
            <a:ext cx="936000" cy="2564261"/>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30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運行形態・</a:t>
            </a:r>
            <a:endParaRPr kumimoji="1" lang="en-US" altLang="ja-JP" sz="14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30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運転手有無</a:t>
            </a:r>
          </a:p>
        </p:txBody>
      </p:sp>
      <p:sp>
        <p:nvSpPr>
          <p:cNvPr id="27" name="正方形/長方形 26">
            <a:extLst>
              <a:ext uri="{FF2B5EF4-FFF2-40B4-BE49-F238E27FC236}">
                <a16:creationId xmlns:a16="http://schemas.microsoft.com/office/drawing/2014/main" id="{9B0417B5-8EC3-7398-6F61-BD2D6E091CDF}"/>
              </a:ext>
            </a:extLst>
          </p:cNvPr>
          <p:cNvSpPr/>
          <p:nvPr/>
        </p:nvSpPr>
        <p:spPr bwMode="gray">
          <a:xfrm>
            <a:off x="6068386" y="3744463"/>
            <a:ext cx="3421689" cy="2564261"/>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tab pos="990600" algn="l"/>
                <a:tab pos="1257300" algn="l"/>
              </a:tabLst>
            </a:pPr>
            <a:r>
              <a:rPr kumimoji="1" lang="ja-JP" altLang="en-US" sz="1100" dirty="0">
                <a:solidFill>
                  <a:prstClr val="black"/>
                </a:solidFill>
                <a:latin typeface="+mn-lt"/>
                <a:cs typeface="+mn-cs"/>
              </a:rPr>
              <a:t>車内管理者</a:t>
            </a:r>
            <a:r>
              <a:rPr kumimoji="1" lang="en-US" altLang="ja-JP" sz="1100" dirty="0">
                <a:solidFill>
                  <a:prstClr val="black"/>
                </a:solidFill>
                <a:latin typeface="+mn-lt"/>
                <a:cs typeface="+mn-cs"/>
              </a:rPr>
              <a:t>	</a:t>
            </a:r>
            <a:r>
              <a:rPr kumimoji="1" lang="ja-JP" altLang="en-US" sz="1100" dirty="0">
                <a:solidFill>
                  <a:prstClr val="black"/>
                </a:solidFill>
                <a:latin typeface="+mn-lt"/>
                <a:cs typeface="+mn-cs"/>
              </a:rPr>
              <a:t>：有り（安全確保の役割を担う）</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tab pos="990600" algn="l"/>
                <a:tab pos="1257300" algn="l"/>
              </a:tabLst>
            </a:pPr>
            <a:r>
              <a:rPr kumimoji="1" lang="ja-JP" altLang="en-US" sz="1100" dirty="0">
                <a:solidFill>
                  <a:prstClr val="black"/>
                </a:solidFill>
                <a:latin typeface="+mn-lt"/>
                <a:cs typeface="+mn-cs"/>
              </a:rPr>
              <a:t>遠隔監視</a:t>
            </a:r>
            <a:r>
              <a:rPr kumimoji="1" lang="en-US" altLang="ja-JP" sz="1100" dirty="0">
                <a:solidFill>
                  <a:prstClr val="black"/>
                </a:solidFill>
                <a:latin typeface="+mn-lt"/>
                <a:cs typeface="+mn-cs"/>
              </a:rPr>
              <a:t>	</a:t>
            </a:r>
            <a:r>
              <a:rPr kumimoji="1" lang="ja-JP" altLang="en-US" sz="1100" dirty="0">
                <a:solidFill>
                  <a:prstClr val="black"/>
                </a:solidFill>
                <a:latin typeface="+mn-lt"/>
                <a:cs typeface="+mn-cs"/>
              </a:rPr>
              <a:t>：有り（</a:t>
            </a:r>
            <a:r>
              <a:rPr kumimoji="1" lang="en-US" altLang="ja-JP" sz="1100" dirty="0">
                <a:solidFill>
                  <a:prstClr val="black"/>
                </a:solidFill>
                <a:latin typeface="+mn-lt"/>
                <a:cs typeface="+mn-cs"/>
              </a:rPr>
              <a:t>1</a:t>
            </a:r>
            <a:r>
              <a:rPr kumimoji="1" lang="ja-JP" altLang="en-US" sz="1100" dirty="0">
                <a:solidFill>
                  <a:prstClr val="black"/>
                </a:solidFill>
                <a:latin typeface="+mn-lt"/>
                <a:cs typeface="+mn-cs"/>
              </a:rPr>
              <a:t>人</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台まで監視可能）</a:t>
            </a:r>
            <a:r>
              <a:rPr kumimoji="1" lang="en-US" altLang="ja-JP" sz="1100" dirty="0">
                <a:solidFill>
                  <a:prstClr val="black"/>
                </a:solidFill>
                <a:latin typeface="+mn-lt"/>
                <a:cs typeface="+mn-cs"/>
              </a:rPr>
              <a:t>	</a:t>
            </a:r>
          </a:p>
          <a:p>
            <a:pPr marL="171450" indent="-171450" defTabSz="990564" fontAlgn="auto">
              <a:spcBef>
                <a:spcPts val="300"/>
              </a:spcBef>
              <a:spcAft>
                <a:spcPts val="0"/>
              </a:spcAft>
              <a:buSzPct val="100000"/>
              <a:buFont typeface="Wingdings" panose="05000000000000000000" pitchFamily="2" charset="2"/>
              <a:buChar char="n"/>
              <a:tabLst>
                <a:tab pos="990600" algn="l"/>
                <a:tab pos="1257300" algn="l"/>
              </a:tabLst>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一般利用客</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i="0" u="none" strike="noStrike" kern="1200" cap="none" spc="0" normalizeH="0" baseline="0" noProof="0" dirty="0">
                <a:ln>
                  <a:noFill/>
                </a:ln>
                <a:solidFill>
                  <a:prstClr val="black"/>
                </a:solidFill>
                <a:effectLst/>
                <a:uLnTx/>
                <a:uFillTx/>
                <a:latin typeface="+mn-lt"/>
                <a:ea typeface="+mn-ea"/>
                <a:cs typeface="+mn-cs"/>
              </a:rPr>
              <a:t>：有り</a:t>
            </a:r>
            <a:r>
              <a:rPr kumimoji="1" lang="ja-JP" altLang="en-US" sz="1100" dirty="0">
                <a:solidFill>
                  <a:prstClr val="black"/>
                </a:solidFill>
                <a:latin typeface="+mn-lt"/>
                <a:cs typeface="+mn-cs"/>
              </a:rPr>
              <a:t>（シートベルト着用必要有り）</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tab pos="990600" algn="l"/>
                <a:tab pos="1257300" algn="l"/>
              </a:tabLst>
            </a:pPr>
            <a:r>
              <a:rPr kumimoji="1" lang="ja-JP" altLang="en-US" sz="1100" dirty="0">
                <a:solidFill>
                  <a:prstClr val="black"/>
                </a:solidFill>
                <a:latin typeface="+mn-lt"/>
                <a:cs typeface="+mn-cs"/>
              </a:rPr>
              <a:t>定員数</a:t>
            </a:r>
            <a:r>
              <a:rPr kumimoji="1" lang="en-US" altLang="ja-JP" sz="1100" dirty="0">
                <a:solidFill>
                  <a:prstClr val="black"/>
                </a:solidFill>
                <a:latin typeface="+mn-lt"/>
                <a:cs typeface="+mn-cs"/>
              </a:rPr>
              <a:t>	</a:t>
            </a:r>
            <a:r>
              <a:rPr kumimoji="1" lang="ja-JP" altLang="en-US" sz="1100" dirty="0">
                <a:solidFill>
                  <a:prstClr val="black"/>
                </a:solidFill>
                <a:latin typeface="+mn-lt"/>
                <a:cs typeface="+mn-cs"/>
              </a:rPr>
              <a:t>：</a:t>
            </a:r>
            <a:r>
              <a:rPr kumimoji="1" lang="en-US" altLang="ja-JP" sz="1100" dirty="0">
                <a:solidFill>
                  <a:prstClr val="black"/>
                </a:solidFill>
                <a:latin typeface="+mn-lt"/>
                <a:cs typeface="+mn-cs"/>
              </a:rPr>
              <a:t>××</a:t>
            </a:r>
            <a:r>
              <a:rPr kumimoji="1" lang="ja-JP" altLang="en-US" sz="1100" dirty="0">
                <a:solidFill>
                  <a:prstClr val="black"/>
                </a:solidFill>
                <a:latin typeface="+mn-lt"/>
                <a:cs typeface="+mn-cs"/>
              </a:rPr>
              <a:t>名</a:t>
            </a: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tab pos="990600" algn="l"/>
                <a:tab pos="1257300" algn="l"/>
              </a:tabLst>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運賃</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i="0" u="none" strike="noStrike" kern="1200" cap="none" spc="0" normalizeH="0" baseline="0" noProof="0" dirty="0">
                <a:ln>
                  <a:noFill/>
                </a:ln>
                <a:solidFill>
                  <a:prstClr val="black"/>
                </a:solidFill>
                <a:effectLst/>
                <a:uLnTx/>
                <a:uFillTx/>
                <a:latin typeface="+mn-lt"/>
                <a:ea typeface="+mn-ea"/>
                <a:cs typeface="+mn-cs"/>
              </a:rPr>
              <a:t>：無料</a:t>
            </a:r>
          </a:p>
        </p:txBody>
      </p:sp>
      <p:sp>
        <p:nvSpPr>
          <p:cNvPr id="5" name="正方形/長方形 4">
            <a:extLst>
              <a:ext uri="{FF2B5EF4-FFF2-40B4-BE49-F238E27FC236}">
                <a16:creationId xmlns:a16="http://schemas.microsoft.com/office/drawing/2014/main" id="{69532CCC-726B-01F4-6AFB-661218D935A8}"/>
              </a:ext>
            </a:extLst>
          </p:cNvPr>
          <p:cNvSpPr/>
          <p:nvPr/>
        </p:nvSpPr>
        <p:spPr bwMode="gray">
          <a:xfrm>
            <a:off x="416494" y="1016000"/>
            <a:ext cx="936055" cy="1146792"/>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30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事業概要</a:t>
            </a:r>
          </a:p>
        </p:txBody>
      </p:sp>
      <p:sp>
        <p:nvSpPr>
          <p:cNvPr id="7" name="正方形/長方形 6">
            <a:extLst>
              <a:ext uri="{FF2B5EF4-FFF2-40B4-BE49-F238E27FC236}">
                <a16:creationId xmlns:a16="http://schemas.microsoft.com/office/drawing/2014/main" id="{55432E28-8B20-8458-0C60-451F656E8E0E}"/>
              </a:ext>
            </a:extLst>
          </p:cNvPr>
          <p:cNvSpPr/>
          <p:nvPr/>
        </p:nvSpPr>
        <p:spPr bwMode="gray">
          <a:xfrm>
            <a:off x="1352549" y="1016000"/>
            <a:ext cx="3421051" cy="114679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1524000" rtl="0" eaLnBrk="1" fontAlgn="auto" latinLnBrk="0" hangingPunct="1">
              <a:lnSpc>
                <a:spcPct val="100000"/>
              </a:lnSpc>
              <a:spcBef>
                <a:spcPts val="300"/>
              </a:spcBef>
              <a:spcAft>
                <a:spcPts val="0"/>
              </a:spcAft>
              <a:buClrTx/>
              <a:buSzPct val="100000"/>
              <a:buFont typeface="Wingdings" panose="05000000000000000000" pitchFamily="2" charset="2"/>
              <a:buChar char="n"/>
              <a:tabLst>
                <a:tab pos="895350" algn="l"/>
                <a:tab pos="1257300" algn="l"/>
              </a:tabLst>
            </a:pPr>
            <a:r>
              <a:rPr kumimoji="1" lang="ja-JP" altLang="en-US" sz="1100">
                <a:solidFill>
                  <a:prstClr val="black"/>
                </a:solidFill>
                <a:latin typeface="+mn-lt"/>
                <a:cs typeface="+mn-cs"/>
              </a:rPr>
              <a:t>事業目的</a:t>
            </a:r>
            <a:r>
              <a:rPr kumimoji="1" lang="en-US" altLang="ja-JP" sz="1100" dirty="0">
                <a:solidFill>
                  <a:prstClr val="black"/>
                </a:solidFill>
                <a:latin typeface="+mn-lt"/>
                <a:cs typeface="+mn-cs"/>
              </a:rPr>
              <a:t>	</a:t>
            </a:r>
            <a:r>
              <a:rPr kumimoji="1" lang="ja-JP" altLang="en-US" sz="1100">
                <a:solidFill>
                  <a:prstClr val="black"/>
                </a:solidFill>
                <a:latin typeface="+mn-lt"/>
                <a:cs typeface="+mn-cs"/>
              </a:rPr>
              <a:t>：</a:t>
            </a:r>
            <a:r>
              <a:rPr kumimoji="1" lang="en-US" altLang="ja-JP" sz="1100" dirty="0">
                <a:solidFill>
                  <a:prstClr val="black"/>
                </a:solidFill>
                <a:latin typeface="+mn-lt"/>
                <a:cs typeface="+mn-cs"/>
              </a:rPr>
              <a:t>××</a:t>
            </a:r>
            <a:r>
              <a:rPr kumimoji="1" lang="ja-JP" altLang="en-US" sz="1100">
                <a:solidFill>
                  <a:prstClr val="black"/>
                </a:solidFill>
                <a:latin typeface="+mn-lt"/>
                <a:cs typeface="+mn-cs"/>
              </a:rPr>
              <a:t>市の運転手不足への対応</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tab pos="895350" algn="l"/>
                <a:tab pos="1257300" algn="l"/>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実施期間</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a:solidFill>
                  <a:prstClr val="black"/>
                </a:solidFill>
                <a:latin typeface="+mn-lt"/>
                <a:cs typeface="+mn-cs"/>
              </a:rPr>
              <a:t>：</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2024</a:t>
            </a:r>
            <a:r>
              <a:rPr kumimoji="1" lang="ja-JP" altLang="en-US" sz="1100" i="0" u="none" strike="noStrike" kern="1200" cap="none" spc="0" normalizeH="0" baseline="0" noProof="0">
                <a:ln>
                  <a:noFill/>
                </a:ln>
                <a:solidFill>
                  <a:prstClr val="black"/>
                </a:solidFill>
                <a:effectLst/>
                <a:uLnTx/>
                <a:uFillTx/>
                <a:latin typeface="+mn-lt"/>
                <a:ea typeface="+mn-ea"/>
                <a:cs typeface="+mn-cs"/>
              </a:rPr>
              <a:t>年</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月～</a:t>
            </a:r>
            <a:r>
              <a:rPr kumimoji="1" lang="en-US" altLang="ja-JP" sz="1100" dirty="0">
                <a:solidFill>
                  <a:prstClr val="black"/>
                </a:solidFill>
                <a:latin typeface="+mn-lt"/>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月</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tab pos="895350" algn="l"/>
                <a:tab pos="1257300" algn="l"/>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実施体制</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i="0" u="none" strike="noStrike" kern="1200" cap="none" spc="0" normalizeH="0" baseline="0" noProof="0">
                <a:ln>
                  <a:noFill/>
                </a:ln>
                <a:solidFill>
                  <a:prstClr val="black"/>
                </a:solidFill>
                <a:effectLst/>
                <a:uLnTx/>
                <a:uFillTx/>
                <a:latin typeface="+mn-lt"/>
                <a:ea typeface="+mn-ea"/>
                <a:cs typeface="+mn-cs"/>
              </a:rPr>
              <a:t>：</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社（運行主体）、</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社（運行管理）</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p:txBody>
      </p:sp>
      <p:sp>
        <p:nvSpPr>
          <p:cNvPr id="25" name="正方形/長方形 24">
            <a:extLst>
              <a:ext uri="{FF2B5EF4-FFF2-40B4-BE49-F238E27FC236}">
                <a16:creationId xmlns:a16="http://schemas.microsoft.com/office/drawing/2014/main" id="{F02BB344-656F-7416-0B8A-6335A66301BC}"/>
              </a:ext>
            </a:extLst>
          </p:cNvPr>
          <p:cNvSpPr/>
          <p:nvPr/>
        </p:nvSpPr>
        <p:spPr bwMode="gray">
          <a:xfrm>
            <a:off x="2244654" y="2890244"/>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b="0" i="0" u="none" strike="noStrike" kern="1200" cap="none" spc="0" normalizeH="0" baseline="0" noProof="0">
                <a:ln>
                  <a:noFill/>
                </a:ln>
                <a:solidFill>
                  <a:prstClr val="black"/>
                </a:solidFill>
                <a:effectLst/>
                <a:uLnTx/>
                <a:uFillTx/>
                <a:latin typeface="+mn-lt"/>
                <a:ea typeface="+mn-ea"/>
                <a:cs typeface="+mn-cs"/>
              </a:rPr>
              <a:t>駅外観</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0" name="正方形/長方形 29">
            <a:extLst>
              <a:ext uri="{FF2B5EF4-FFF2-40B4-BE49-F238E27FC236}">
                <a16:creationId xmlns:a16="http://schemas.microsoft.com/office/drawing/2014/main" id="{E1D26B7A-00C8-1C44-2515-C94997828C6A}"/>
              </a:ext>
            </a:extLst>
          </p:cNvPr>
          <p:cNvSpPr/>
          <p:nvPr/>
        </p:nvSpPr>
        <p:spPr bwMode="gray">
          <a:xfrm>
            <a:off x="6960212" y="2559736"/>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車両</a:t>
            </a:r>
            <a:r>
              <a:rPr kumimoji="1" lang="ja-JP" altLang="en-US" sz="1200" b="0" i="0" u="none" strike="noStrike" kern="1200" cap="none" spc="0" normalizeH="0" baseline="0" noProof="0">
                <a:ln>
                  <a:noFill/>
                </a:ln>
                <a:solidFill>
                  <a:prstClr val="black"/>
                </a:solidFill>
                <a:effectLst/>
                <a:uLnTx/>
                <a:uFillTx/>
                <a:latin typeface="+mn-lt"/>
                <a:ea typeface="+mn-ea"/>
                <a:cs typeface="+mn-cs"/>
              </a:rPr>
              <a:t>外観</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33" name="正方形/長方形 32">
            <a:extLst>
              <a:ext uri="{FF2B5EF4-FFF2-40B4-BE49-F238E27FC236}">
                <a16:creationId xmlns:a16="http://schemas.microsoft.com/office/drawing/2014/main" id="{886FA0FA-665F-443D-099A-4F386DCF31AC}"/>
              </a:ext>
            </a:extLst>
          </p:cNvPr>
          <p:cNvSpPr/>
          <p:nvPr/>
        </p:nvSpPr>
        <p:spPr bwMode="gray">
          <a:xfrm>
            <a:off x="6960212" y="4965561"/>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dirty="0">
                <a:solidFill>
                  <a:prstClr val="black"/>
                </a:solidFill>
                <a:latin typeface="+mn-lt"/>
                <a:cs typeface="+mn-cs"/>
              </a:rPr>
              <a:t>運転手・遠隔監視者</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graphicFrame>
        <p:nvGraphicFramePr>
          <p:cNvPr id="35" name="表 48">
            <a:extLst>
              <a:ext uri="{FF2B5EF4-FFF2-40B4-BE49-F238E27FC236}">
                <a16:creationId xmlns:a16="http://schemas.microsoft.com/office/drawing/2014/main" id="{8A60625B-9957-BAC5-95B9-8B406670AE50}"/>
              </a:ext>
            </a:extLst>
          </p:cNvPr>
          <p:cNvGraphicFramePr>
            <a:graphicFrameLocks noGrp="1"/>
          </p:cNvGraphicFramePr>
          <p:nvPr/>
        </p:nvGraphicFramePr>
        <p:xfrm>
          <a:off x="1390314" y="5060240"/>
          <a:ext cx="1647567" cy="1097280"/>
        </p:xfrm>
        <a:graphic>
          <a:graphicData uri="http://schemas.openxmlformats.org/drawingml/2006/table">
            <a:tbl>
              <a:tblPr firstRow="1" bandRow="1">
                <a:tableStyleId>{2D5ABB26-0587-4C30-8999-92F81FD0307C}</a:tableStyleId>
              </a:tblPr>
              <a:tblGrid>
                <a:gridCol w="536149">
                  <a:extLst>
                    <a:ext uri="{9D8B030D-6E8A-4147-A177-3AD203B41FA5}">
                      <a16:colId xmlns:a16="http://schemas.microsoft.com/office/drawing/2014/main" val="1661749566"/>
                    </a:ext>
                  </a:extLst>
                </a:gridCol>
                <a:gridCol w="557835">
                  <a:extLst>
                    <a:ext uri="{9D8B030D-6E8A-4147-A177-3AD203B41FA5}">
                      <a16:colId xmlns:a16="http://schemas.microsoft.com/office/drawing/2014/main" val="490073808"/>
                    </a:ext>
                  </a:extLst>
                </a:gridCol>
                <a:gridCol w="553583">
                  <a:extLst>
                    <a:ext uri="{9D8B030D-6E8A-4147-A177-3AD203B41FA5}">
                      <a16:colId xmlns:a16="http://schemas.microsoft.com/office/drawing/2014/main" val="3128384425"/>
                    </a:ext>
                  </a:extLst>
                </a:gridCol>
              </a:tblGrid>
              <a:tr h="270000">
                <a:tc gridSpan="3">
                  <a:txBody>
                    <a:bodyPr/>
                    <a:lstStyle/>
                    <a:p>
                      <a:pPr algn="ctr"/>
                      <a:r>
                        <a:rPr kumimoji="1" lang="en-US" altLang="ja-JP" sz="1200" b="1" dirty="0">
                          <a:solidFill>
                            <a:schemeClr val="bg1"/>
                          </a:solidFill>
                        </a:rPr>
                        <a:t>××</a:t>
                      </a:r>
                      <a:r>
                        <a:rPr kumimoji="1" lang="ja-JP" altLang="en-US" sz="1200" b="1">
                          <a:solidFill>
                            <a:schemeClr val="bg1"/>
                          </a:solidFill>
                        </a:rPr>
                        <a:t>駅行</a:t>
                      </a:r>
                    </a:p>
                  </a:txBody>
                  <a:tcPr anchor="ctr">
                    <a:lnB w="12700" cap="flat" cmpd="sng" algn="ctr">
                      <a:solidFill>
                        <a:schemeClr val="tx1"/>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61768803"/>
                  </a:ext>
                </a:extLst>
              </a:tr>
              <a:tr h="270000">
                <a:tc>
                  <a:txBody>
                    <a:bodyPr/>
                    <a:lstStyle/>
                    <a:p>
                      <a:pPr algn="ctr"/>
                      <a:r>
                        <a:rPr kumimoji="1" lang="en-US" altLang="ja-JP" sz="1200" dirty="0"/>
                        <a:t>10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200" dirty="0"/>
                        <a:t>00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a:t>30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2768790"/>
                  </a:ext>
                </a:extLst>
              </a:tr>
              <a:tr h="270000">
                <a:tc>
                  <a:txBody>
                    <a:bodyPr/>
                    <a:lstStyle/>
                    <a:p>
                      <a:pPr algn="ctr"/>
                      <a:r>
                        <a:rPr kumimoji="1" lang="en-US" altLang="ja-JP" sz="1200" dirty="0"/>
                        <a:t>11</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200" dirty="0"/>
                        <a:t>00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a:t>30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020367"/>
                  </a:ext>
                </a:extLst>
              </a:tr>
              <a:tr h="270000">
                <a:tc>
                  <a:txBody>
                    <a:bodyPr/>
                    <a:lstStyle/>
                    <a:p>
                      <a:pPr algn="ctr"/>
                      <a:r>
                        <a:rPr kumimoji="1" lang="en-US" altLang="ja-JP" sz="1200" dirty="0"/>
                        <a:t>12</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200" dirty="0"/>
                        <a:t>00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a:t>30</a:t>
                      </a:r>
                      <a:endParaRPr kumimoji="1" lang="ja-JP" altLang="en-US" sz="1200"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2853698"/>
                  </a:ext>
                </a:extLst>
              </a:tr>
            </a:tbl>
          </a:graphicData>
        </a:graphic>
      </p:graphicFrame>
      <p:graphicFrame>
        <p:nvGraphicFramePr>
          <p:cNvPr id="36" name="表 35">
            <a:extLst>
              <a:ext uri="{FF2B5EF4-FFF2-40B4-BE49-F238E27FC236}">
                <a16:creationId xmlns:a16="http://schemas.microsoft.com/office/drawing/2014/main" id="{31741B43-B45B-13C8-4AC3-A4733EE54C1F}"/>
              </a:ext>
            </a:extLst>
          </p:cNvPr>
          <p:cNvGraphicFramePr>
            <a:graphicFrameLocks noGrp="1"/>
          </p:cNvGraphicFramePr>
          <p:nvPr/>
        </p:nvGraphicFramePr>
        <p:xfrm>
          <a:off x="3098651" y="5060240"/>
          <a:ext cx="1647567" cy="1097280"/>
        </p:xfrm>
        <a:graphic>
          <a:graphicData uri="http://schemas.openxmlformats.org/drawingml/2006/table">
            <a:tbl>
              <a:tblPr firstRow="1" bandRow="1">
                <a:tableStyleId>{2D5ABB26-0587-4C30-8999-92F81FD0307C}</a:tableStyleId>
              </a:tblPr>
              <a:tblGrid>
                <a:gridCol w="536149">
                  <a:extLst>
                    <a:ext uri="{9D8B030D-6E8A-4147-A177-3AD203B41FA5}">
                      <a16:colId xmlns:a16="http://schemas.microsoft.com/office/drawing/2014/main" val="1661749566"/>
                    </a:ext>
                  </a:extLst>
                </a:gridCol>
                <a:gridCol w="557835">
                  <a:extLst>
                    <a:ext uri="{9D8B030D-6E8A-4147-A177-3AD203B41FA5}">
                      <a16:colId xmlns:a16="http://schemas.microsoft.com/office/drawing/2014/main" val="490073808"/>
                    </a:ext>
                  </a:extLst>
                </a:gridCol>
                <a:gridCol w="553583">
                  <a:extLst>
                    <a:ext uri="{9D8B030D-6E8A-4147-A177-3AD203B41FA5}">
                      <a16:colId xmlns:a16="http://schemas.microsoft.com/office/drawing/2014/main" val="3128384425"/>
                    </a:ext>
                  </a:extLst>
                </a:gridCol>
              </a:tblGrid>
              <a:tr h="270000">
                <a:tc gridSpan="3">
                  <a:txBody>
                    <a:bodyPr/>
                    <a:lstStyle/>
                    <a:p>
                      <a:pPr algn="ctr"/>
                      <a:r>
                        <a:rPr kumimoji="1" lang="ja-JP" altLang="en-US" sz="1200" b="1">
                          <a:solidFill>
                            <a:schemeClr val="bg1"/>
                          </a:solidFill>
                        </a:rPr>
                        <a:t>▲▲駅行</a:t>
                      </a:r>
                    </a:p>
                  </a:txBody>
                  <a:tcPr anchor="ctr">
                    <a:lnB w="12700" cap="flat" cmpd="sng" algn="ctr">
                      <a:solidFill>
                        <a:schemeClr val="tx1"/>
                      </a:solidFill>
                      <a:prstDash val="solid"/>
                      <a:round/>
                      <a:headEnd type="none" w="med" len="med"/>
                      <a:tailEnd type="none" w="med" len="med"/>
                    </a:lnB>
                    <a:solidFill>
                      <a:schemeClr val="tx2"/>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61768803"/>
                  </a:ext>
                </a:extLst>
              </a:tr>
              <a:tr h="270000">
                <a:tc>
                  <a:txBody>
                    <a:bodyPr/>
                    <a:lstStyle/>
                    <a:p>
                      <a:pPr algn="ctr"/>
                      <a:r>
                        <a:rPr kumimoji="1" lang="en-US" altLang="ja-JP" sz="1200" dirty="0"/>
                        <a:t>10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200" dirty="0"/>
                        <a:t>10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a:t>40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2768790"/>
                  </a:ext>
                </a:extLst>
              </a:tr>
              <a:tr h="270000">
                <a:tc>
                  <a:txBody>
                    <a:bodyPr/>
                    <a:lstStyle/>
                    <a:p>
                      <a:pPr algn="ctr"/>
                      <a:r>
                        <a:rPr kumimoji="1" lang="en-US" altLang="ja-JP" sz="1200" dirty="0"/>
                        <a:t>11</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200" dirty="0"/>
                        <a:t>10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a:t>40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020367"/>
                  </a:ext>
                </a:extLst>
              </a:tr>
              <a:tr h="270000">
                <a:tc>
                  <a:txBody>
                    <a:bodyPr/>
                    <a:lstStyle/>
                    <a:p>
                      <a:pPr algn="ctr"/>
                      <a:r>
                        <a:rPr kumimoji="1" lang="en-US" altLang="ja-JP" sz="1200" dirty="0"/>
                        <a:t>12</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200" dirty="0"/>
                        <a:t>10</a:t>
                      </a:r>
                      <a:endParaRPr kumimoji="1" lang="ja-JP" altLang="en-US" sz="12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a:t>40</a:t>
                      </a:r>
                      <a:endParaRPr kumimoji="1" lang="ja-JP" altLang="en-US" sz="1200"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2853698"/>
                  </a:ext>
                </a:extLst>
              </a:tr>
            </a:tbl>
          </a:graphicData>
        </a:graphic>
      </p:graphicFrame>
      <p:sp>
        <p:nvSpPr>
          <p:cNvPr id="37" name="正方形/長方形 36">
            <a:extLst>
              <a:ext uri="{FF2B5EF4-FFF2-40B4-BE49-F238E27FC236}">
                <a16:creationId xmlns:a16="http://schemas.microsoft.com/office/drawing/2014/main" id="{25F6C30A-4083-C4E3-05CA-6B7D8379909D}"/>
              </a:ext>
            </a:extLst>
          </p:cNvPr>
          <p:cNvSpPr/>
          <p:nvPr/>
        </p:nvSpPr>
        <p:spPr bwMode="gray">
          <a:xfrm>
            <a:off x="2214097" y="4769542"/>
            <a:ext cx="1706980" cy="22402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r>
              <a:rPr kumimoji="1" lang="ja-JP" altLang="en-US" sz="1200">
                <a:solidFill>
                  <a:prstClr val="black"/>
                </a:solidFill>
                <a:latin typeface="+mn-lt"/>
                <a:cs typeface="+mn-cs"/>
              </a:rPr>
              <a:t>時刻表</a:t>
            </a:r>
            <a:r>
              <a:rPr kumimoji="1" lang="en-US" altLang="ja-JP" sz="1200" b="0" i="0" u="none" strike="noStrike" kern="1200" cap="none" spc="0" normalizeH="0" baseline="0" noProof="0" dirty="0">
                <a:ln>
                  <a:noFill/>
                </a:ln>
                <a:solidFill>
                  <a:prstClr val="black"/>
                </a:solidFill>
                <a:effectLst/>
                <a:uLnTx/>
                <a:uFillTx/>
                <a:latin typeface="+mn-lt"/>
                <a:ea typeface="+mn-ea"/>
                <a:cs typeface="+mn-cs"/>
              </a:rPr>
              <a:t>】</a:t>
            </a: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29" name="正方形/長方形 28">
            <a:extLst>
              <a:ext uri="{FF2B5EF4-FFF2-40B4-BE49-F238E27FC236}">
                <a16:creationId xmlns:a16="http://schemas.microsoft.com/office/drawing/2014/main" id="{2049E426-7A87-35CF-BEF1-3AB86EC04D4D}"/>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4" name="正方形/長方形 3">
            <a:extLst>
              <a:ext uri="{FF2B5EF4-FFF2-40B4-BE49-F238E27FC236}">
                <a16:creationId xmlns:a16="http://schemas.microsoft.com/office/drawing/2014/main" id="{B9D197D2-6607-FE0B-8A96-2ED8178CED79}"/>
              </a:ext>
            </a:extLst>
          </p:cNvPr>
          <p:cNvSpPr/>
          <p:nvPr/>
        </p:nvSpPr>
        <p:spPr bwMode="gray">
          <a:xfrm>
            <a:off x="2495526" y="3114269"/>
            <a:ext cx="1133935" cy="825439"/>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
        <p:nvSpPr>
          <p:cNvPr id="9" name="正方形/長方形 8">
            <a:extLst>
              <a:ext uri="{FF2B5EF4-FFF2-40B4-BE49-F238E27FC236}">
                <a16:creationId xmlns:a16="http://schemas.microsoft.com/office/drawing/2014/main" id="{7F6E4143-5DDD-C4DC-C7A4-3878FE29A0B5}"/>
              </a:ext>
            </a:extLst>
          </p:cNvPr>
          <p:cNvSpPr/>
          <p:nvPr/>
        </p:nvSpPr>
        <p:spPr bwMode="gray">
          <a:xfrm>
            <a:off x="7246734" y="2799764"/>
            <a:ext cx="1133935" cy="765135"/>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
        <p:nvSpPr>
          <p:cNvPr id="13" name="正方形/長方形 12">
            <a:extLst>
              <a:ext uri="{FF2B5EF4-FFF2-40B4-BE49-F238E27FC236}">
                <a16:creationId xmlns:a16="http://schemas.microsoft.com/office/drawing/2014/main" id="{BAB0E3D3-9640-CAF6-3C3C-E8C111F014B8}"/>
              </a:ext>
            </a:extLst>
          </p:cNvPr>
          <p:cNvSpPr/>
          <p:nvPr/>
        </p:nvSpPr>
        <p:spPr bwMode="gray">
          <a:xfrm>
            <a:off x="7032253" y="5205589"/>
            <a:ext cx="1562895" cy="981217"/>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prstClr val="black"/>
                </a:solidFill>
                <a:effectLst/>
                <a:uLnTx/>
                <a:uFillTx/>
                <a:latin typeface="+mn-lt"/>
                <a:ea typeface="+mn-ea"/>
                <a:cs typeface="+mn-cs"/>
              </a:rPr>
              <a:t>イメージ画像</a:t>
            </a:r>
          </a:p>
        </p:txBody>
      </p:sp>
      <p:sp>
        <p:nvSpPr>
          <p:cNvPr id="15" name="吹き出し: 四角形 14">
            <a:extLst>
              <a:ext uri="{FF2B5EF4-FFF2-40B4-BE49-F238E27FC236}">
                <a16:creationId xmlns:a16="http://schemas.microsoft.com/office/drawing/2014/main" id="{6626A707-FF47-25A6-8147-5D09A1940368}"/>
              </a:ext>
            </a:extLst>
          </p:cNvPr>
          <p:cNvSpPr/>
          <p:nvPr/>
        </p:nvSpPr>
        <p:spPr bwMode="gray">
          <a:xfrm>
            <a:off x="5682216" y="6030929"/>
            <a:ext cx="2010013" cy="641671"/>
          </a:xfrm>
          <a:prstGeom prst="wedgeRectCallout">
            <a:avLst>
              <a:gd name="adj1" fmla="val 51774"/>
              <a:gd name="adj2" fmla="val -71548"/>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schemeClr val="bg1"/>
                </a:solidFill>
                <a:latin typeface="+mn-lt"/>
                <a:cs typeface="+mn-cs"/>
              </a:rPr>
              <a:t>運行</a:t>
            </a:r>
            <a:r>
              <a:rPr kumimoji="1" lang="ja-JP" altLang="en-US" sz="1200" b="0" i="0" u="none" strike="noStrike" kern="1200" cap="none" spc="0" normalizeH="0" baseline="0" noProof="0" dirty="0">
                <a:ln>
                  <a:noFill/>
                </a:ln>
                <a:solidFill>
                  <a:schemeClr val="bg1"/>
                </a:solidFill>
                <a:effectLst/>
                <a:uLnTx/>
                <a:uFillTx/>
                <a:latin typeface="+mn-lt"/>
                <a:ea typeface="+mn-ea"/>
                <a:cs typeface="+mn-cs"/>
              </a:rPr>
              <a:t>形態・運転手の有無がわかる画像（遠隔監視モニタを監視する監視者の写真等）</a:t>
            </a:r>
          </a:p>
        </p:txBody>
      </p:sp>
    </p:spTree>
    <p:extLst>
      <p:ext uri="{BB962C8B-B14F-4D97-AF65-F5344CB8AC3E}">
        <p14:creationId xmlns:p14="http://schemas.microsoft.com/office/powerpoint/2010/main" val="678238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8</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1-(2).</a:t>
            </a:r>
            <a:r>
              <a:rPr lang="ja-JP" altLang="en-US">
                <a:latin typeface="+mn-ea"/>
              </a:rPr>
              <a:t> </a:t>
            </a:r>
            <a:r>
              <a:rPr lang="ja-JP" altLang="en-US"/>
              <a:t>走行環境条件</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事業概要</a:t>
            </a:r>
            <a:r>
              <a:rPr kumimoji="1" lang="ja-JP" altLang="en-US" sz="1100" b="0" i="0" u="none" strike="noStrike" kern="1200" cap="none" spc="0" normalizeH="0" baseline="0" noProof="0">
                <a:ln>
                  <a:noFill/>
                </a:ln>
                <a:solidFill>
                  <a:schemeClr val="bg1"/>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走行環境条件</a:t>
            </a:r>
            <a:endParaRPr kumimoji="1" lang="ja-JP" altLang="en-US" sz="1100" b="0" i="0" u="none" strike="noStrike" kern="1200" cap="none" spc="0" normalizeH="0" baseline="0" noProof="0">
              <a:ln>
                <a:noFill/>
              </a:ln>
              <a:solidFill>
                <a:schemeClr val="bg1"/>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a:solidFill>
                  <a:schemeClr val="bg1">
                    <a:lumMod val="50000"/>
                  </a:schemeClr>
                </a:solidFill>
                <a:latin typeface="+mn-lt"/>
                <a:cs typeface="+mn-cs"/>
              </a:rPr>
              <a:t>自動運行装置</a:t>
            </a:r>
            <a:r>
              <a:rPr kumimoji="1" lang="ja-JP" altLang="en-US" sz="110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21" name="正方形/長方形 20">
            <a:extLst>
              <a:ext uri="{FF2B5EF4-FFF2-40B4-BE49-F238E27FC236}">
                <a16:creationId xmlns:a16="http://schemas.microsoft.com/office/drawing/2014/main" id="{8388F992-10FF-7B67-2F90-7D03DE0135DA}"/>
              </a:ext>
            </a:extLst>
          </p:cNvPr>
          <p:cNvSpPr/>
          <p:nvPr/>
        </p:nvSpPr>
        <p:spPr bwMode="gray">
          <a:xfrm>
            <a:off x="5132388" y="1023453"/>
            <a:ext cx="936000" cy="1967397"/>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a:solidFill>
                  <a:schemeClr val="bg1"/>
                </a:solidFill>
                <a:latin typeface="+mn-lt"/>
                <a:cs typeface="+mn-cs"/>
              </a:rPr>
              <a:t>走行条件</a:t>
            </a:r>
            <a:endParaRPr kumimoji="1" lang="en-US" altLang="ja-JP" sz="1400" b="1" dirty="0">
              <a:solidFill>
                <a:schemeClr val="bg1"/>
              </a:solidFill>
              <a:latin typeface="+mn-lt"/>
              <a:cs typeface="+mn-cs"/>
            </a:endParaRPr>
          </a:p>
        </p:txBody>
      </p:sp>
      <p:sp>
        <p:nvSpPr>
          <p:cNvPr id="26" name="正方形/長方形 25">
            <a:extLst>
              <a:ext uri="{FF2B5EF4-FFF2-40B4-BE49-F238E27FC236}">
                <a16:creationId xmlns:a16="http://schemas.microsoft.com/office/drawing/2014/main" id="{CB69FCB9-577B-E2DE-7D94-1616D964DEE0}"/>
              </a:ext>
            </a:extLst>
          </p:cNvPr>
          <p:cNvSpPr/>
          <p:nvPr/>
        </p:nvSpPr>
        <p:spPr bwMode="gray">
          <a:xfrm>
            <a:off x="6068388" y="1023453"/>
            <a:ext cx="3420613" cy="1967397"/>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自車速度</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自車の運行速度が</a:t>
            </a:r>
            <a:r>
              <a:rPr kumimoji="1" lang="en-US" altLang="ja-JP" sz="1100" dirty="0">
                <a:solidFill>
                  <a:prstClr val="black"/>
                </a:solidFill>
                <a:latin typeface="+mn-lt"/>
                <a:cs typeface="+mn-cs"/>
              </a:rPr>
              <a:t>××km/h</a:t>
            </a:r>
            <a:r>
              <a:rPr kumimoji="1" lang="ja-JP" altLang="en-US" sz="1100">
                <a:solidFill>
                  <a:prstClr val="black"/>
                </a:solidFill>
                <a:latin typeface="+mn-lt"/>
                <a:cs typeface="+mn-cs"/>
              </a:rPr>
              <a:t>以下</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i="0" u="none" strike="noStrike" kern="1200" cap="none" spc="0" normalizeH="0" baseline="0" noProof="0">
                <a:ln>
                  <a:noFill/>
                </a:ln>
                <a:solidFill>
                  <a:prstClr val="black"/>
                </a:solidFill>
                <a:effectLst/>
                <a:uLnTx/>
                <a:uFillTx/>
                <a:latin typeface="+mn-lt"/>
                <a:ea typeface="+mn-ea"/>
                <a:cs typeface="+mn-cs"/>
              </a:rPr>
              <a:t>実勢速度は約</a:t>
            </a:r>
            <a:r>
              <a:rPr kumimoji="1" lang="en-US" altLang="ja-JP" sz="1100" dirty="0">
                <a:solidFill>
                  <a:prstClr val="black"/>
                </a:solidFill>
                <a:latin typeface="+mn-lt"/>
                <a:cs typeface="+mn-cs"/>
              </a:rPr>
              <a:t>××</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km/h</a:t>
            </a:r>
            <a:br>
              <a:rPr kumimoji="1" lang="en-US" altLang="ja-JP" sz="1100" i="0" u="none" strike="noStrike" kern="1200" cap="none" spc="0" normalizeH="0" baseline="0" noProof="0" dirty="0">
                <a:ln>
                  <a:noFill/>
                </a:ln>
                <a:solidFill>
                  <a:prstClr val="black"/>
                </a:solidFill>
                <a:effectLst/>
                <a:uLnTx/>
                <a:uFillTx/>
                <a:latin typeface="+mn-lt"/>
                <a:ea typeface="+mn-ea"/>
                <a:cs typeface="+mn-cs"/>
              </a:rPr>
            </a:br>
            <a:r>
              <a:rPr kumimoji="1" lang="en-US" altLang="ja-JP" sz="110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サンプリング数：</a:t>
            </a:r>
            <a:r>
              <a:rPr kumimoji="1" lang="en-US" altLang="ja-JP" sz="1100" dirty="0">
                <a:solidFill>
                  <a:prstClr val="black"/>
                </a:solidFill>
                <a:latin typeface="+mn-lt"/>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台、時間帯：</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10:00</a:t>
            </a:r>
            <a:r>
              <a:rPr kumimoji="1" lang="ja-JP" altLang="en-US" sz="1100" i="0" u="none" strike="noStrike" kern="1200" cap="none" spc="0" normalizeH="0" baseline="0" noProof="0">
                <a:ln>
                  <a:noFill/>
                </a:ln>
                <a:solidFill>
                  <a:prstClr val="black"/>
                </a:solidFill>
                <a:effectLst/>
                <a:uLnTx/>
                <a:uFillTx/>
                <a:latin typeface="+mn-lt"/>
                <a:ea typeface="+mn-ea"/>
                <a:cs typeface="+mn-cs"/>
              </a:rPr>
              <a:t>～</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13:00</a:t>
            </a: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100" dirty="0">
              <a:solidFill>
                <a:prstClr val="black"/>
              </a:solidFill>
              <a:latin typeface="+mn-lt"/>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i="0" u="none" strike="noStrike" kern="1200" cap="none" spc="0" normalizeH="0" baseline="0" noProof="0">
                <a:ln>
                  <a:noFill/>
                </a:ln>
                <a:solidFill>
                  <a:prstClr val="black"/>
                </a:solidFill>
                <a:effectLst/>
                <a:uLnTx/>
                <a:uFillTx/>
                <a:latin typeface="+mn-lt"/>
                <a:ea typeface="+mn-ea"/>
                <a:cs typeface="+mn-cs"/>
              </a:rPr>
              <a:t>交通状況など</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緊急自動車が走路にいないこと</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走路を妨げる障害物や交通参加者がいないこと</a:t>
            </a: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歩車分離　有り／無し</a:t>
            </a:r>
          </a:p>
        </p:txBody>
      </p:sp>
      <p:sp>
        <p:nvSpPr>
          <p:cNvPr id="42" name="正方形/長方形 41">
            <a:extLst>
              <a:ext uri="{FF2B5EF4-FFF2-40B4-BE49-F238E27FC236}">
                <a16:creationId xmlns:a16="http://schemas.microsoft.com/office/drawing/2014/main" id="{9170AD74-DB0C-EEF6-CC6D-4DEF3FB153BA}"/>
              </a:ext>
            </a:extLst>
          </p:cNvPr>
          <p:cNvSpPr/>
          <p:nvPr/>
        </p:nvSpPr>
        <p:spPr bwMode="gray">
          <a:xfrm>
            <a:off x="1347899" y="1021839"/>
            <a:ext cx="3425701" cy="2407161"/>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975" marR="0" indent="-180975"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tab pos="360363" algn="l"/>
              </a:tabLst>
            </a:pPr>
            <a:r>
              <a:rPr kumimoji="1" lang="ja-JP" altLang="en-US" sz="1200" b="1" i="0" u="none" strike="noStrike" kern="1200" cap="none" spc="0" normalizeH="0" baseline="0" noProof="0">
                <a:ln>
                  <a:noFill/>
                </a:ln>
                <a:solidFill>
                  <a:prstClr val="black"/>
                </a:solidFill>
                <a:effectLst/>
                <a:uLnTx/>
                <a:uFillTx/>
                <a:latin typeface="+mn-lt"/>
                <a:ea typeface="+mn-ea"/>
                <a:cs typeface="+mn-cs"/>
              </a:rPr>
              <a:t>道路区間</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432000" lvl="1" indent="-180975" defTabSz="360363" fontAlgn="auto">
              <a:spcBef>
                <a:spcPts val="300"/>
              </a:spcBef>
              <a:spcAft>
                <a:spcPts val="0"/>
              </a:spcAft>
              <a:buSzPct val="100000"/>
              <a:buFont typeface="Arial" panose="020B0604020202020204" pitchFamily="34" charset="0"/>
              <a:buChar char="•"/>
              <a:tabLst>
                <a:tab pos="360363" algn="l"/>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走行距離：約</a:t>
            </a:r>
            <a:r>
              <a:rPr kumimoji="1" lang="en-US" altLang="ja-JP" sz="1100" dirty="0">
                <a:solidFill>
                  <a:prstClr val="black"/>
                </a:solidFill>
                <a:latin typeface="+mn-lt"/>
                <a:cs typeface="+mn-cs"/>
              </a:rPr>
              <a:t>×</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km</a:t>
            </a:r>
          </a:p>
          <a:p>
            <a:pPr marL="432000" lvl="1" indent="-180975" defTabSz="360363" fontAlgn="auto">
              <a:spcBef>
                <a:spcPts val="300"/>
              </a:spcBef>
              <a:spcAft>
                <a:spcPts val="0"/>
              </a:spcAft>
              <a:buSzPct val="100000"/>
              <a:buFont typeface="Arial" panose="020B0604020202020204" pitchFamily="34" charset="0"/>
              <a:buChar char="•"/>
              <a:tabLst>
                <a:tab pos="360363" algn="l"/>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走行時間：一周約</a:t>
            </a:r>
            <a:r>
              <a:rPr kumimoji="1" lang="en-US" altLang="ja-JP" sz="1100" dirty="0">
                <a:solidFill>
                  <a:prstClr val="black"/>
                </a:solidFill>
                <a:latin typeface="+mn-lt"/>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分</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180975" marR="0" indent="-180975" defTabSz="360363" rtl="0" eaLnBrk="1" fontAlgn="auto" latinLnBrk="0" hangingPunct="1">
              <a:lnSpc>
                <a:spcPct val="100000"/>
              </a:lnSpc>
              <a:spcBef>
                <a:spcPts val="300"/>
              </a:spcBef>
              <a:spcAft>
                <a:spcPts val="0"/>
              </a:spcAft>
              <a:buClrTx/>
              <a:buSzPct val="100000"/>
              <a:buFont typeface="Wingdings" panose="05000000000000000000" pitchFamily="2" charset="2"/>
              <a:buChar char="n"/>
              <a:tabLst>
                <a:tab pos="360363" algn="l"/>
              </a:tabLst>
            </a:pPr>
            <a:endParaRPr kumimoji="1" lang="en-US" altLang="ja-JP" sz="1100" dirty="0">
              <a:solidFill>
                <a:prstClr val="black"/>
              </a:solidFill>
              <a:latin typeface="+mn-lt"/>
              <a:cs typeface="+mn-cs"/>
            </a:endParaRPr>
          </a:p>
          <a:p>
            <a:pPr marL="180975" marR="0" indent="-180975" defTabSz="360363" rtl="0" eaLnBrk="1" fontAlgn="auto" latinLnBrk="0" hangingPunct="1">
              <a:lnSpc>
                <a:spcPct val="100000"/>
              </a:lnSpc>
              <a:spcBef>
                <a:spcPts val="600"/>
              </a:spcBef>
              <a:spcAft>
                <a:spcPts val="0"/>
              </a:spcAft>
              <a:buClrTx/>
              <a:buSzPct val="100000"/>
              <a:buFont typeface="Wingdings" panose="05000000000000000000" pitchFamily="2" charset="2"/>
              <a:buChar char="n"/>
              <a:tabLst>
                <a:tab pos="360363" algn="l"/>
              </a:tabLst>
            </a:pPr>
            <a:r>
              <a:rPr kumimoji="1" lang="ja-JP" altLang="en-US" sz="1200" b="1">
                <a:solidFill>
                  <a:prstClr val="black"/>
                </a:solidFill>
                <a:latin typeface="+mn-lt"/>
                <a:cs typeface="+mn-cs"/>
              </a:rPr>
              <a:t>道路構造</a:t>
            </a:r>
            <a:endParaRPr kumimoji="1" lang="en-US" altLang="ja-JP" sz="1200" b="1" dirty="0">
              <a:solidFill>
                <a:prstClr val="black"/>
              </a:solidFill>
              <a:latin typeface="+mn-lt"/>
              <a:cs typeface="+mn-cs"/>
            </a:endParaRPr>
          </a:p>
          <a:p>
            <a:pPr marL="432000" lvl="1" indent="-180975" defTabSz="360363" fontAlgn="auto">
              <a:spcBef>
                <a:spcPts val="300"/>
              </a:spcBef>
              <a:spcAft>
                <a:spcPts val="0"/>
              </a:spcAft>
              <a:buSzPct val="100000"/>
              <a:buFont typeface="Arial" panose="020B0604020202020204" pitchFamily="34" charset="0"/>
              <a:buChar char="•"/>
              <a:tabLst>
                <a:tab pos="360363" algn="l"/>
              </a:tabLst>
            </a:pPr>
            <a:r>
              <a:rPr kumimoji="1" lang="ja-JP" altLang="en-US" sz="1100">
                <a:solidFill>
                  <a:prstClr val="black"/>
                </a:solidFill>
                <a:latin typeface="+mn-lt"/>
                <a:cs typeface="+mn-cs"/>
              </a:rPr>
              <a:t>道路種別：専用道</a:t>
            </a:r>
            <a:endParaRPr kumimoji="1" lang="en-US" altLang="ja-JP" sz="1100" dirty="0">
              <a:solidFill>
                <a:prstClr val="black"/>
              </a:solidFill>
              <a:latin typeface="+mn-lt"/>
              <a:cs typeface="+mn-cs"/>
            </a:endParaRPr>
          </a:p>
          <a:p>
            <a:pPr marL="432000" lvl="1" indent="-180975" defTabSz="360363" fontAlgn="auto">
              <a:spcBef>
                <a:spcPts val="300"/>
              </a:spcBef>
              <a:spcAft>
                <a:spcPts val="0"/>
              </a:spcAft>
              <a:buSzPct val="100000"/>
              <a:buFont typeface="Arial" panose="020B0604020202020204" pitchFamily="34" charset="0"/>
              <a:buChar char="•"/>
              <a:tabLst>
                <a:tab pos="360363" algn="l"/>
              </a:tabLst>
            </a:pPr>
            <a:r>
              <a:rPr kumimoji="1" lang="ja-JP" altLang="en-US" sz="1100">
                <a:solidFill>
                  <a:prstClr val="black"/>
                </a:solidFill>
                <a:latin typeface="+mn-lt"/>
                <a:cs typeface="+mn-cs"/>
              </a:rPr>
              <a:t>車線幅員：</a:t>
            </a:r>
            <a:r>
              <a:rPr kumimoji="1" lang="en-US" altLang="ja-JP" sz="1100" dirty="0">
                <a:solidFill>
                  <a:prstClr val="black"/>
                </a:solidFill>
                <a:latin typeface="+mn-lt"/>
                <a:cs typeface="+mn-cs"/>
              </a:rPr>
              <a:t>×m</a:t>
            </a:r>
          </a:p>
          <a:p>
            <a:pPr marL="432000" lvl="1" indent="-180975" defTabSz="360363" fontAlgn="auto">
              <a:spcBef>
                <a:spcPts val="300"/>
              </a:spcBef>
              <a:spcAft>
                <a:spcPts val="0"/>
              </a:spcAft>
              <a:buSzPct val="100000"/>
              <a:buFont typeface="Arial" panose="020B0604020202020204" pitchFamily="34" charset="0"/>
              <a:buChar char="•"/>
              <a:tabLst>
                <a:tab pos="360363" algn="l"/>
              </a:tabLst>
            </a:pPr>
            <a:r>
              <a:rPr kumimoji="1" lang="ja-JP" altLang="en-US" sz="1100">
                <a:solidFill>
                  <a:prstClr val="black"/>
                </a:solidFill>
                <a:latin typeface="+mn-lt"/>
                <a:cs typeface="+mn-cs"/>
              </a:rPr>
              <a:t>法定速度：</a:t>
            </a:r>
            <a:r>
              <a:rPr kumimoji="1" lang="en-US" altLang="ja-JP" sz="1100" dirty="0">
                <a:solidFill>
                  <a:prstClr val="black"/>
                </a:solidFill>
                <a:latin typeface="+mn-lt"/>
                <a:cs typeface="+mn-cs"/>
              </a:rPr>
              <a:t>××km/h</a:t>
            </a:r>
          </a:p>
          <a:p>
            <a:pPr marL="432000" lvl="1" indent="-180975" defTabSz="360363" fontAlgn="auto">
              <a:spcBef>
                <a:spcPts val="300"/>
              </a:spcBef>
              <a:spcAft>
                <a:spcPts val="0"/>
              </a:spcAft>
              <a:buSzPct val="100000"/>
              <a:buFont typeface="Arial" panose="020B0604020202020204" pitchFamily="34" charset="0"/>
              <a:buChar char="•"/>
              <a:tabLst>
                <a:tab pos="360363" algn="l"/>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車線数　：片側一車線</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432000" lvl="1" indent="-180975" defTabSz="360363" fontAlgn="auto">
              <a:spcBef>
                <a:spcPts val="300"/>
              </a:spcBef>
              <a:spcAft>
                <a:spcPts val="0"/>
              </a:spcAft>
              <a:buSzPct val="100000"/>
              <a:buFont typeface="Arial" panose="020B0604020202020204" pitchFamily="34" charset="0"/>
              <a:buChar char="•"/>
              <a:tabLst>
                <a:tab pos="360363" algn="l"/>
              </a:tabLst>
            </a:pPr>
            <a:r>
              <a:rPr kumimoji="1" lang="ja-JP" altLang="en-US" sz="1100" i="0" u="none" strike="noStrike" kern="1200" cap="none" spc="0" normalizeH="0" baseline="0" noProof="0">
                <a:ln>
                  <a:noFill/>
                </a:ln>
                <a:solidFill>
                  <a:prstClr val="black"/>
                </a:solidFill>
                <a:effectLst/>
                <a:uLnTx/>
                <a:uFillTx/>
                <a:latin typeface="+mn-lt"/>
                <a:ea typeface="+mn-ea"/>
                <a:cs typeface="+mn-cs"/>
              </a:rPr>
              <a:t>走行道路に急な勾配はなく、平坦な道</a:t>
            </a:r>
          </a:p>
        </p:txBody>
      </p:sp>
      <p:sp>
        <p:nvSpPr>
          <p:cNvPr id="31" name="正方形/長方形 30">
            <a:extLst>
              <a:ext uri="{FF2B5EF4-FFF2-40B4-BE49-F238E27FC236}">
                <a16:creationId xmlns:a16="http://schemas.microsoft.com/office/drawing/2014/main" id="{90D86DEB-F393-4C29-52BC-75245D852F7D}"/>
              </a:ext>
            </a:extLst>
          </p:cNvPr>
          <p:cNvSpPr/>
          <p:nvPr/>
        </p:nvSpPr>
        <p:spPr bwMode="gray">
          <a:xfrm>
            <a:off x="5132400" y="3074393"/>
            <a:ext cx="935999" cy="1862147"/>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ja-JP" altLang="en-US" sz="1400" b="1" i="0" u="none" strike="noStrike" kern="1200" cap="none" spc="0" normalizeH="0" baseline="0" noProof="0">
                <a:ln>
                  <a:noFill/>
                </a:ln>
                <a:solidFill>
                  <a:schemeClr val="bg1"/>
                </a:solidFill>
                <a:effectLst/>
                <a:uLnTx/>
                <a:uFillTx/>
                <a:latin typeface="+mn-lt"/>
                <a:ea typeface="+mn-ea"/>
                <a:cs typeface="+mn-cs"/>
              </a:rPr>
              <a:t>インフラ</a:t>
            </a:r>
            <a:br>
              <a:rPr kumimoji="1" lang="en-US" altLang="ja-JP" sz="1400" b="1" i="0" u="none" strike="noStrike" kern="1200" cap="none" spc="0" normalizeH="0" baseline="0" noProof="0" dirty="0">
                <a:ln>
                  <a:noFill/>
                </a:ln>
                <a:solidFill>
                  <a:schemeClr val="bg1"/>
                </a:solidFill>
                <a:effectLst/>
                <a:uLnTx/>
                <a:uFillTx/>
                <a:latin typeface="+mn-lt"/>
                <a:ea typeface="+mn-ea"/>
                <a:cs typeface="+mn-cs"/>
              </a:rPr>
            </a:br>
            <a:r>
              <a:rPr kumimoji="1" lang="ja-JP" altLang="en-US" sz="1400" b="1" i="0" u="none" strike="noStrike" kern="1200" cap="none" spc="0" normalizeH="0" baseline="0" noProof="0">
                <a:ln>
                  <a:noFill/>
                </a:ln>
                <a:solidFill>
                  <a:schemeClr val="bg1"/>
                </a:solidFill>
                <a:effectLst/>
                <a:uLnTx/>
                <a:uFillTx/>
                <a:latin typeface="+mn-lt"/>
                <a:ea typeface="+mn-ea"/>
                <a:cs typeface="+mn-cs"/>
              </a:rPr>
              <a:t>協調・保安要員等</a:t>
            </a:r>
          </a:p>
        </p:txBody>
      </p:sp>
      <p:sp>
        <p:nvSpPr>
          <p:cNvPr id="32" name="正方形/長方形 31">
            <a:extLst>
              <a:ext uri="{FF2B5EF4-FFF2-40B4-BE49-F238E27FC236}">
                <a16:creationId xmlns:a16="http://schemas.microsoft.com/office/drawing/2014/main" id="{678520ED-B24F-B52B-71DC-EB344FAD0864}"/>
              </a:ext>
            </a:extLst>
          </p:cNvPr>
          <p:cNvSpPr/>
          <p:nvPr/>
        </p:nvSpPr>
        <p:spPr bwMode="gray">
          <a:xfrm>
            <a:off x="6068399" y="3071804"/>
            <a:ext cx="3421676" cy="1862147"/>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dirty="0">
                <a:solidFill>
                  <a:prstClr val="black"/>
                </a:solidFill>
                <a:latin typeface="+mn-lt"/>
                <a:cs typeface="+mn-cs"/>
              </a:rPr>
              <a:t>インフラ協調</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432000" lvl="1" indent="-171450" defTabSz="1073150" fontAlgn="auto">
              <a:spcBef>
                <a:spcPts val="300"/>
              </a:spcBef>
              <a:spcAft>
                <a:spcPts val="0"/>
              </a:spcAft>
              <a:buSzPct val="100000"/>
              <a:buFont typeface="Arial" panose="020B0604020202020204" pitchFamily="34" charset="0"/>
              <a:buChar char="•"/>
              <a:tabLst>
                <a:tab pos="1163638" algn="l"/>
              </a:tabLst>
            </a:pPr>
            <a:r>
              <a:rPr kumimoji="1" lang="ja-JP" altLang="en-US" sz="1100" dirty="0">
                <a:solidFill>
                  <a:prstClr val="black"/>
                </a:solidFill>
                <a:latin typeface="+mn-lt"/>
                <a:cs typeface="+mn-cs"/>
              </a:rPr>
              <a:t>交差点　：歩道上の交通参加者情報が受信でき</a:t>
            </a:r>
            <a:r>
              <a:rPr kumimoji="1" lang="en-US" altLang="ja-JP" sz="1100" dirty="0">
                <a:solidFill>
                  <a:prstClr val="black"/>
                </a:solidFill>
                <a:latin typeface="+mn-lt"/>
                <a:cs typeface="+mn-cs"/>
              </a:rPr>
              <a:t>	</a:t>
            </a:r>
            <a:r>
              <a:rPr kumimoji="1" lang="ja-JP" altLang="en-US" sz="1100" dirty="0">
                <a:solidFill>
                  <a:prstClr val="black"/>
                </a:solidFill>
                <a:latin typeface="+mn-lt"/>
                <a:cs typeface="+mn-cs"/>
              </a:rPr>
              <a:t>ていること</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tabLst>
                <a:tab pos="1163638" algn="l"/>
              </a:tabLst>
            </a:pPr>
            <a:r>
              <a:rPr kumimoji="1" lang="ja-JP" altLang="en-US" sz="1100" dirty="0">
                <a:solidFill>
                  <a:prstClr val="black"/>
                </a:solidFill>
                <a:latin typeface="+mn-lt"/>
                <a:cs typeface="+mn-cs"/>
              </a:rPr>
              <a:t>信号協調：受信した信号情報とカメラによる信号</a:t>
            </a:r>
            <a:r>
              <a:rPr kumimoji="1" lang="en-US" altLang="ja-JP" sz="1100" dirty="0">
                <a:solidFill>
                  <a:prstClr val="black"/>
                </a:solidFill>
                <a:latin typeface="+mn-lt"/>
                <a:cs typeface="+mn-cs"/>
              </a:rPr>
              <a:t>	</a:t>
            </a:r>
            <a:r>
              <a:rPr kumimoji="1" lang="ja-JP" altLang="en-US" sz="1100" dirty="0">
                <a:solidFill>
                  <a:prstClr val="black"/>
                </a:solidFill>
                <a:latin typeface="+mn-lt"/>
                <a:cs typeface="+mn-cs"/>
              </a:rPr>
              <a:t>判定が一致していること</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保安要員</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432000" lvl="1" indent="-171450" defTabSz="1073150" fontAlgn="auto">
              <a:spcBef>
                <a:spcPts val="300"/>
              </a:spcBef>
              <a:spcAft>
                <a:spcPts val="0"/>
              </a:spcAft>
              <a:buSzPct val="100000"/>
              <a:buFont typeface="Arial" panose="020B0604020202020204" pitchFamily="34" charset="0"/>
              <a:buChar char="•"/>
              <a:tabLst>
                <a:tab pos="1163638" algn="l"/>
              </a:tabLst>
            </a:pPr>
            <a:r>
              <a:rPr kumimoji="1" lang="ja-JP" altLang="en-US" sz="1100" dirty="0">
                <a:solidFill>
                  <a:prstClr val="black"/>
                </a:solidFill>
                <a:latin typeface="+mn-lt"/>
                <a:cs typeface="+mn-cs"/>
              </a:rPr>
              <a:t>運転席　　　：有り／無し</a:t>
            </a:r>
            <a:endParaRPr kumimoji="1" lang="en-US" altLang="ja-JP" sz="1100" dirty="0">
              <a:solidFill>
                <a:prstClr val="black"/>
              </a:solidFill>
              <a:latin typeface="+mn-lt"/>
              <a:cs typeface="+mn-cs"/>
            </a:endParaRPr>
          </a:p>
          <a:p>
            <a:pPr marL="432000" lvl="1" indent="-171450" defTabSz="1073150" fontAlgn="auto">
              <a:spcBef>
                <a:spcPts val="300"/>
              </a:spcBef>
              <a:spcAft>
                <a:spcPts val="0"/>
              </a:spcAft>
              <a:buSzPct val="100000"/>
              <a:buFont typeface="Arial" panose="020B0604020202020204" pitchFamily="34" charset="0"/>
              <a:buChar char="•"/>
              <a:tabLst>
                <a:tab pos="1163638" algn="l"/>
              </a:tabLst>
            </a:pPr>
            <a:r>
              <a:rPr kumimoji="1" lang="ja-JP" altLang="en-US" sz="1100" dirty="0">
                <a:solidFill>
                  <a:prstClr val="black"/>
                </a:solidFill>
                <a:latin typeface="+mn-lt"/>
                <a:cs typeface="+mn-cs"/>
              </a:rPr>
              <a:t>遠隔監視　　：有り／無し</a:t>
            </a:r>
            <a:endParaRPr kumimoji="1" lang="en-US" altLang="ja-JP" sz="1100" dirty="0">
              <a:solidFill>
                <a:prstClr val="black"/>
              </a:solidFill>
              <a:latin typeface="+mn-lt"/>
              <a:cs typeface="+mn-cs"/>
            </a:endParaRPr>
          </a:p>
          <a:p>
            <a:pPr marL="432000" lvl="1" indent="-171450" defTabSz="1073150" fontAlgn="auto">
              <a:spcBef>
                <a:spcPts val="300"/>
              </a:spcBef>
              <a:spcAft>
                <a:spcPts val="0"/>
              </a:spcAft>
              <a:buSzPct val="100000"/>
              <a:buFont typeface="Arial" panose="020B0604020202020204" pitchFamily="34" charset="0"/>
              <a:buChar char="•"/>
              <a:tabLst>
                <a:tab pos="1163638" algn="l"/>
              </a:tabLst>
            </a:pPr>
            <a:r>
              <a:rPr kumimoji="1" lang="ja-JP" altLang="en-US" sz="1100" dirty="0">
                <a:solidFill>
                  <a:prstClr val="black"/>
                </a:solidFill>
                <a:latin typeface="+mn-lt"/>
                <a:cs typeface="+mn-cs"/>
              </a:rPr>
              <a:t>駆け付け要員  ：有り／無し</a:t>
            </a:r>
            <a:endParaRPr kumimoji="1" lang="en-US" altLang="ja-JP" sz="1100" dirty="0">
              <a:solidFill>
                <a:prstClr val="black"/>
              </a:solidFill>
              <a:latin typeface="+mn-lt"/>
              <a:cs typeface="+mn-cs"/>
            </a:endParaRPr>
          </a:p>
        </p:txBody>
      </p:sp>
      <p:sp>
        <p:nvSpPr>
          <p:cNvPr id="24" name="正方形/長方形 23">
            <a:extLst>
              <a:ext uri="{FF2B5EF4-FFF2-40B4-BE49-F238E27FC236}">
                <a16:creationId xmlns:a16="http://schemas.microsoft.com/office/drawing/2014/main" id="{BD6633C0-93C5-251F-0E4D-1B2B9805AF65}"/>
              </a:ext>
            </a:extLst>
          </p:cNvPr>
          <p:cNvSpPr/>
          <p:nvPr/>
        </p:nvSpPr>
        <p:spPr bwMode="gray">
          <a:xfrm>
            <a:off x="415925" y="3500725"/>
            <a:ext cx="935999" cy="280800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環境条件</a:t>
            </a:r>
            <a:endParaRPr kumimoji="1" lang="ja-JP" altLang="en-US" sz="1400" i="0" u="none" strike="noStrike" kern="1200" cap="none" spc="0" normalizeH="0" baseline="0" noProof="0">
              <a:ln>
                <a:noFill/>
              </a:ln>
              <a:solidFill>
                <a:schemeClr val="bg1"/>
              </a:solidFill>
              <a:effectLst/>
              <a:uLnTx/>
              <a:uFillTx/>
              <a:latin typeface="+mn-lt"/>
              <a:ea typeface="+mn-ea"/>
              <a:cs typeface="+mn-cs"/>
            </a:endParaRPr>
          </a:p>
        </p:txBody>
      </p:sp>
      <p:sp>
        <p:nvSpPr>
          <p:cNvPr id="30" name="正方形/長方形 29">
            <a:extLst>
              <a:ext uri="{FF2B5EF4-FFF2-40B4-BE49-F238E27FC236}">
                <a16:creationId xmlns:a16="http://schemas.microsoft.com/office/drawing/2014/main" id="{0B896502-C475-4313-452B-BF04DEF7BE9C}"/>
              </a:ext>
            </a:extLst>
          </p:cNvPr>
          <p:cNvSpPr/>
          <p:nvPr/>
        </p:nvSpPr>
        <p:spPr bwMode="gray">
          <a:xfrm>
            <a:off x="415925" y="1021839"/>
            <a:ext cx="935999" cy="2404148"/>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道路状況</a:t>
            </a:r>
            <a:endParaRPr kumimoji="1" lang="ja-JP" altLang="en-US" sz="1400" i="0" u="none" strike="noStrike" kern="1200" cap="none" spc="0" normalizeH="0" baseline="0" noProof="0">
              <a:ln>
                <a:noFill/>
              </a:ln>
              <a:solidFill>
                <a:schemeClr val="bg1"/>
              </a:solidFill>
              <a:effectLst/>
              <a:uLnTx/>
              <a:uFillTx/>
              <a:latin typeface="+mn-lt"/>
              <a:ea typeface="+mn-ea"/>
              <a:cs typeface="+mn-cs"/>
            </a:endParaRPr>
          </a:p>
        </p:txBody>
      </p:sp>
      <p:sp>
        <p:nvSpPr>
          <p:cNvPr id="44" name="正方形/長方形 43">
            <a:extLst>
              <a:ext uri="{FF2B5EF4-FFF2-40B4-BE49-F238E27FC236}">
                <a16:creationId xmlns:a16="http://schemas.microsoft.com/office/drawing/2014/main" id="{8AEA4245-5D28-5310-A8FC-1364BC14A32B}"/>
              </a:ext>
            </a:extLst>
          </p:cNvPr>
          <p:cNvSpPr/>
          <p:nvPr/>
        </p:nvSpPr>
        <p:spPr bwMode="gray">
          <a:xfrm>
            <a:off x="1347912" y="3498137"/>
            <a:ext cx="3425701" cy="280800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600"/>
              </a:spcBef>
              <a:spcAft>
                <a:spcPts val="0"/>
              </a:spcAft>
              <a:buClrTx/>
              <a:buSzPct val="100000"/>
              <a:buFont typeface="Wingdings" panose="05000000000000000000" pitchFamily="2" charset="2"/>
              <a:buChar char="n"/>
              <a:tabLst/>
            </a:pPr>
            <a:r>
              <a:rPr kumimoji="1" lang="ja-JP" altLang="en-US" sz="1200" b="1">
                <a:solidFill>
                  <a:prstClr val="black"/>
                </a:solidFill>
                <a:latin typeface="+mn-lt"/>
                <a:cs typeface="+mn-cs"/>
              </a:rPr>
              <a:t>気象状況</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i="0" u="none" strike="noStrike" kern="1200" cap="none" spc="0" normalizeH="0" baseline="0" noProof="0">
                <a:ln>
                  <a:noFill/>
                </a:ln>
                <a:solidFill>
                  <a:prstClr val="black"/>
                </a:solidFill>
                <a:effectLst/>
                <a:uLnTx/>
                <a:uFillTx/>
                <a:latin typeface="+mn-lt"/>
                <a:ea typeface="+mn-ea"/>
                <a:cs typeface="+mn-cs"/>
              </a:rPr>
              <a:t>降雨、降雪によりセンサー認識率が</a:t>
            </a:r>
            <a:r>
              <a:rPr kumimoji="1" lang="en-US" altLang="ja-JP" sz="1100" dirty="0">
                <a:solidFill>
                  <a:prstClr val="black"/>
                </a:solidFill>
                <a:latin typeface="+mn-lt"/>
                <a:cs typeface="+mn-cs"/>
              </a:rPr>
              <a:t>××</a:t>
            </a:r>
            <a:r>
              <a:rPr kumimoji="1" lang="en-US" altLang="ja-JP" sz="1100" i="0" u="none" strike="noStrike" kern="1200" cap="none" spc="0" normalizeH="0" baseline="0" noProof="0" dirty="0">
                <a:ln>
                  <a:noFill/>
                </a:ln>
                <a:solidFill>
                  <a:prstClr val="black"/>
                </a:solidFill>
                <a:effectLst/>
                <a:uLnTx/>
                <a:uFillTx/>
                <a:latin typeface="+mn-lt"/>
                <a:ea typeface="+mn-ea"/>
                <a:cs typeface="+mn-cs"/>
              </a:rPr>
              <a:t>%</a:t>
            </a:r>
            <a:r>
              <a:rPr kumimoji="1" lang="ja-JP" altLang="en-US" sz="1100" i="0" u="none" strike="noStrike" kern="1200" cap="none" spc="0" normalizeH="0" baseline="0" noProof="0">
                <a:ln>
                  <a:noFill/>
                </a:ln>
                <a:solidFill>
                  <a:prstClr val="black"/>
                </a:solidFill>
                <a:effectLst/>
                <a:uLnTx/>
                <a:uFillTx/>
                <a:latin typeface="+mn-lt"/>
                <a:ea typeface="+mn-ea"/>
                <a:cs typeface="+mn-cs"/>
              </a:rPr>
              <a:t>を下回らないこと</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外気温が</a:t>
            </a:r>
            <a:r>
              <a:rPr kumimoji="1" lang="en-US" altLang="ja-JP" sz="1100" dirty="0">
                <a:solidFill>
                  <a:prstClr val="black"/>
                </a:solidFill>
                <a:latin typeface="+mn-lt"/>
                <a:cs typeface="+mn-cs"/>
              </a:rPr>
              <a:t>×°</a:t>
            </a:r>
            <a:r>
              <a:rPr kumimoji="1" lang="ja-JP" altLang="en-US" sz="1100">
                <a:solidFill>
                  <a:prstClr val="black"/>
                </a:solidFill>
                <a:latin typeface="+mn-lt"/>
                <a:cs typeface="+mn-cs"/>
              </a:rPr>
              <a:t>を下回らず、路面が凍結していないこと</a:t>
            </a:r>
            <a:endParaRPr kumimoji="1" lang="en-US" altLang="ja-JP" sz="1100"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ja-JP" altLang="en-US" sz="1100">
                <a:solidFill>
                  <a:prstClr val="black"/>
                </a:solidFill>
                <a:latin typeface="+mn-lt"/>
                <a:cs typeface="+mn-cs"/>
              </a:rPr>
              <a:t>濃霧注意報が発令していないこと</a:t>
            </a:r>
            <a:endParaRPr kumimoji="1" lang="en-US" altLang="ja-JP" sz="1100" i="0" u="none" strike="noStrike" kern="1200" cap="none" spc="0" normalizeH="0" baseline="0" noProof="0" dirty="0">
              <a:ln>
                <a:noFill/>
              </a:ln>
              <a:solidFill>
                <a:prstClr val="black"/>
              </a:solidFill>
              <a:effectLst/>
              <a:uLnTx/>
              <a:uFillTx/>
              <a:latin typeface="+mn-lt"/>
              <a:ea typeface="+mn-ea"/>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100" dirty="0">
              <a:solidFill>
                <a:prstClr val="black"/>
              </a:solidFill>
              <a:latin typeface="+mn-lt"/>
              <a:cs typeface="+mn-cs"/>
            </a:endParaRPr>
          </a:p>
          <a:p>
            <a:pPr marL="171450" indent="-171450" defTabSz="990564" fontAlgn="auto">
              <a:spcBef>
                <a:spcPts val="600"/>
              </a:spcBef>
              <a:spcAft>
                <a:spcPts val="0"/>
              </a:spcAft>
              <a:buSzPct val="100000"/>
              <a:buFont typeface="Wingdings" panose="05000000000000000000" pitchFamily="2" charset="2"/>
              <a:buChar char="n"/>
            </a:pPr>
            <a:r>
              <a:rPr kumimoji="1" lang="ja-JP" altLang="en-US" sz="1200" b="1">
                <a:solidFill>
                  <a:prstClr val="black"/>
                </a:solidFill>
                <a:latin typeface="+mn-lt"/>
                <a:cs typeface="+mn-cs"/>
              </a:rPr>
              <a:t>運行時間</a:t>
            </a:r>
            <a:endParaRPr kumimoji="1" lang="en-US" altLang="ja-JP" sz="1200" b="1" dirty="0">
              <a:solidFill>
                <a:prstClr val="black"/>
              </a:solidFill>
              <a:latin typeface="+mn-lt"/>
              <a:cs typeface="+mn-cs"/>
            </a:endParaRPr>
          </a:p>
          <a:p>
            <a:pPr marL="432000" lvl="1" indent="-171450" defTabSz="990564" fontAlgn="auto">
              <a:spcBef>
                <a:spcPts val="300"/>
              </a:spcBef>
              <a:spcAft>
                <a:spcPts val="0"/>
              </a:spcAft>
              <a:buSzPct val="100000"/>
              <a:buFont typeface="Arial" panose="020B0604020202020204" pitchFamily="34" charset="0"/>
              <a:buChar char="•"/>
            </a:pPr>
            <a:r>
              <a:rPr kumimoji="1" lang="en-US" altLang="ja-JP" sz="1100" dirty="0">
                <a:solidFill>
                  <a:prstClr val="black"/>
                </a:solidFill>
                <a:latin typeface="+mn-lt"/>
                <a:cs typeface="+mn-cs"/>
              </a:rPr>
              <a:t>10:00</a:t>
            </a:r>
            <a:r>
              <a:rPr kumimoji="1" lang="ja-JP" altLang="en-US" sz="1100">
                <a:solidFill>
                  <a:prstClr val="black"/>
                </a:solidFill>
                <a:latin typeface="+mn-lt"/>
                <a:cs typeface="+mn-cs"/>
              </a:rPr>
              <a:t>～</a:t>
            </a:r>
            <a:r>
              <a:rPr kumimoji="1" lang="en-US" altLang="ja-JP" sz="1100" dirty="0">
                <a:solidFill>
                  <a:prstClr val="black"/>
                </a:solidFill>
                <a:latin typeface="+mn-lt"/>
                <a:cs typeface="+mn-cs"/>
              </a:rPr>
              <a:t>13:00</a:t>
            </a:r>
          </a:p>
        </p:txBody>
      </p:sp>
      <p:sp>
        <p:nvSpPr>
          <p:cNvPr id="20" name="正方形/長方形 19">
            <a:extLst>
              <a:ext uri="{FF2B5EF4-FFF2-40B4-BE49-F238E27FC236}">
                <a16:creationId xmlns:a16="http://schemas.microsoft.com/office/drawing/2014/main" id="{257222FB-DDC6-1CDE-5B78-4EE90AA87E1E}"/>
              </a:ext>
            </a:extLst>
          </p:cNvPr>
          <p:cNvSpPr/>
          <p:nvPr/>
        </p:nvSpPr>
        <p:spPr bwMode="gray">
          <a:xfrm>
            <a:off x="5132388" y="5014905"/>
            <a:ext cx="936000" cy="1293820"/>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走行環境</a:t>
            </a:r>
            <a:endParaRPr kumimoji="1" lang="en-US" altLang="ja-JP" sz="14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条件に係る</a:t>
            </a:r>
            <a:endParaRPr kumimoji="1" lang="en-US" altLang="ja-JP" sz="14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400" b="1" i="0" u="none" strike="noStrike" kern="1200" cap="none" spc="0" normalizeH="0" baseline="0" noProof="0">
                <a:ln>
                  <a:noFill/>
                </a:ln>
                <a:solidFill>
                  <a:schemeClr val="bg1"/>
                </a:solidFill>
                <a:effectLst/>
                <a:uLnTx/>
                <a:uFillTx/>
                <a:latin typeface="+mn-lt"/>
                <a:ea typeface="+mn-ea"/>
                <a:cs typeface="+mn-cs"/>
              </a:rPr>
              <a:t>上記以外の項目</a:t>
            </a:r>
          </a:p>
        </p:txBody>
      </p:sp>
      <p:sp>
        <p:nvSpPr>
          <p:cNvPr id="28" name="正方形/長方形 27">
            <a:extLst>
              <a:ext uri="{FF2B5EF4-FFF2-40B4-BE49-F238E27FC236}">
                <a16:creationId xmlns:a16="http://schemas.microsoft.com/office/drawing/2014/main" id="{8EBC91B5-EEEA-7BCE-9FEE-1DB4DE1358EA}"/>
              </a:ext>
            </a:extLst>
          </p:cNvPr>
          <p:cNvSpPr/>
          <p:nvPr/>
        </p:nvSpPr>
        <p:spPr bwMode="gray">
          <a:xfrm>
            <a:off x="6068386" y="5014905"/>
            <a:ext cx="3421689" cy="1293820"/>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Arial" panose="020B0604020202020204" pitchFamily="34" charset="0"/>
              <a:buChar char="•"/>
              <a:tabLst/>
            </a:pPr>
            <a:endParaRPr kumimoji="1" lang="en-US" altLang="ja-JP" sz="1100" dirty="0">
              <a:solidFill>
                <a:prstClr val="black"/>
              </a:solidFill>
              <a:latin typeface="+mn-lt"/>
              <a:cs typeface="+mn-cs"/>
            </a:endParaRPr>
          </a:p>
        </p:txBody>
      </p:sp>
      <p:sp>
        <p:nvSpPr>
          <p:cNvPr id="9" name="正方形/長方形 8">
            <a:extLst>
              <a:ext uri="{FF2B5EF4-FFF2-40B4-BE49-F238E27FC236}">
                <a16:creationId xmlns:a16="http://schemas.microsoft.com/office/drawing/2014/main" id="{D0BA5903-4B9E-59AA-AF73-193D3FA47DED}"/>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sp>
        <p:nvSpPr>
          <p:cNvPr id="4" name="吹き出し: 四角形 3">
            <a:extLst>
              <a:ext uri="{FF2B5EF4-FFF2-40B4-BE49-F238E27FC236}">
                <a16:creationId xmlns:a16="http://schemas.microsoft.com/office/drawing/2014/main" id="{3FA925E2-1B19-E7E7-7334-AF3826489B6A}"/>
              </a:ext>
            </a:extLst>
          </p:cNvPr>
          <p:cNvSpPr/>
          <p:nvPr/>
        </p:nvSpPr>
        <p:spPr bwMode="gray">
          <a:xfrm>
            <a:off x="2572504" y="686897"/>
            <a:ext cx="2848490" cy="628356"/>
          </a:xfrm>
          <a:prstGeom prst="wedgeRectCallout">
            <a:avLst>
              <a:gd name="adj1" fmla="val -34295"/>
              <a:gd name="adj2" fmla="val 80794"/>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オンデマンド形態の場合は、</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a:ln>
                  <a:noFill/>
                </a:ln>
                <a:solidFill>
                  <a:schemeClr val="bg1"/>
                </a:solidFill>
                <a:effectLst/>
                <a:uLnTx/>
                <a:uFillTx/>
                <a:latin typeface="+mn-lt"/>
                <a:ea typeface="+mn-ea"/>
                <a:cs typeface="+mn-cs"/>
              </a:rPr>
              <a:t>走行エリアの面積や最長走行時間を記載</a:t>
            </a:r>
            <a:endParaRPr kumimoji="1" lang="en-US" altLang="ja-JP" sz="12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schemeClr val="bg1"/>
                </a:solidFill>
                <a:latin typeface="+mn-lt"/>
                <a:cs typeface="+mn-cs"/>
              </a:rPr>
              <a:t>（例）走行時間：最長</a:t>
            </a:r>
            <a:r>
              <a:rPr kumimoji="1" lang="en-US" altLang="ja-JP" sz="1200" dirty="0">
                <a:solidFill>
                  <a:schemeClr val="bg1"/>
                </a:solidFill>
                <a:latin typeface="+mn-lt"/>
                <a:cs typeface="+mn-cs"/>
              </a:rPr>
              <a:t>××</a:t>
            </a:r>
            <a:r>
              <a:rPr kumimoji="1" lang="ja-JP" altLang="en-US" sz="1200">
                <a:solidFill>
                  <a:schemeClr val="bg1"/>
                </a:solidFill>
                <a:latin typeface="+mn-lt"/>
                <a:cs typeface="+mn-cs"/>
              </a:rPr>
              <a:t>分</a:t>
            </a:r>
            <a:endParaRPr kumimoji="1" lang="en-US" altLang="ja-JP" sz="1200" dirty="0">
              <a:solidFill>
                <a:schemeClr val="bg1"/>
              </a:solidFill>
              <a:latin typeface="+mn-lt"/>
              <a:cs typeface="+mn-cs"/>
            </a:endParaRPr>
          </a:p>
        </p:txBody>
      </p:sp>
      <p:sp>
        <p:nvSpPr>
          <p:cNvPr id="13" name="吹き出し: 四角形 12">
            <a:extLst>
              <a:ext uri="{FF2B5EF4-FFF2-40B4-BE49-F238E27FC236}">
                <a16:creationId xmlns:a16="http://schemas.microsoft.com/office/drawing/2014/main" id="{109692D9-AB17-03B5-9505-E797ED0BA546}"/>
              </a:ext>
            </a:extLst>
          </p:cNvPr>
          <p:cNvSpPr/>
          <p:nvPr/>
        </p:nvSpPr>
        <p:spPr bwMode="gray">
          <a:xfrm>
            <a:off x="3195178" y="1909735"/>
            <a:ext cx="1937210" cy="628356"/>
          </a:xfrm>
          <a:prstGeom prst="wedgeRectCallout">
            <a:avLst>
              <a:gd name="adj1" fmla="val -54345"/>
              <a:gd name="adj2" fmla="val 88703"/>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schemeClr val="bg1"/>
                </a:solidFill>
                <a:latin typeface="+mn-lt"/>
                <a:cs typeface="+mn-cs"/>
              </a:rPr>
              <a:t>私有地等で法定速度がない場合、制限速度を記載</a:t>
            </a:r>
            <a:endParaRPr kumimoji="1" lang="en-US" altLang="ja-JP" sz="1200" dirty="0">
              <a:solidFill>
                <a:schemeClr val="bg1"/>
              </a:solidFill>
              <a:latin typeface="+mn-lt"/>
              <a:cs typeface="+mn-cs"/>
            </a:endParaRPr>
          </a:p>
        </p:txBody>
      </p:sp>
      <p:sp>
        <p:nvSpPr>
          <p:cNvPr id="14" name="吹き出し: 四角形 13">
            <a:extLst>
              <a:ext uri="{FF2B5EF4-FFF2-40B4-BE49-F238E27FC236}">
                <a16:creationId xmlns:a16="http://schemas.microsoft.com/office/drawing/2014/main" id="{EFA90D38-2F9D-575A-81B6-F137B0D4C6FC}"/>
              </a:ext>
            </a:extLst>
          </p:cNvPr>
          <p:cNvSpPr/>
          <p:nvPr/>
        </p:nvSpPr>
        <p:spPr bwMode="gray">
          <a:xfrm>
            <a:off x="7164125" y="5206191"/>
            <a:ext cx="2210463" cy="628356"/>
          </a:xfrm>
          <a:prstGeom prst="wedgeRectCallout">
            <a:avLst>
              <a:gd name="adj1" fmla="val -47729"/>
              <a:gd name="adj2" fmla="val 76049"/>
            </a:avLst>
          </a:prstGeom>
          <a:solidFill>
            <a:schemeClr val="accent2"/>
          </a:solidFill>
          <a:ln w="12700" algn="ctr">
            <a:solidFill>
              <a:srgbClr val="BBBCBC"/>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a:solidFill>
                  <a:schemeClr val="bg1"/>
                </a:solidFill>
                <a:latin typeface="+mn-lt"/>
                <a:cs typeface="+mn-cs"/>
              </a:rPr>
              <a:t>その他、自動運転走行に必要な固有の走行環境条件があれば、追記してください（任意）</a:t>
            </a:r>
            <a:endParaRPr kumimoji="1" lang="en-US" altLang="ja-JP" sz="1200" dirty="0">
              <a:solidFill>
                <a:schemeClr val="bg1"/>
              </a:solidFill>
              <a:latin typeface="+mn-lt"/>
              <a:cs typeface="+mn-cs"/>
            </a:endParaRPr>
          </a:p>
        </p:txBody>
      </p:sp>
    </p:spTree>
    <p:extLst>
      <p:ext uri="{BB962C8B-B14F-4D97-AF65-F5344CB8AC3E}">
        <p14:creationId xmlns:p14="http://schemas.microsoft.com/office/powerpoint/2010/main" val="4146267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45D3241D-AB7C-029A-1026-C4D760E1F65F}"/>
              </a:ext>
            </a:extLst>
          </p:cNvPr>
          <p:cNvSpPr/>
          <p:nvPr/>
        </p:nvSpPr>
        <p:spPr bwMode="gray">
          <a:xfrm>
            <a:off x="416495" y="4047588"/>
            <a:ext cx="935999" cy="1180906"/>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通行車両に</a:t>
            </a:r>
            <a:endParaRPr kumimoji="1" lang="en-US" altLang="ja-JP" sz="12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関する</a:t>
            </a:r>
            <a:endParaRPr kumimoji="1" lang="en-US" altLang="ja-JP" sz="12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前提条件</a:t>
            </a:r>
            <a:endParaRPr kumimoji="1" lang="en-US" altLang="ja-JP" sz="1200" b="1" i="0" u="none" strike="noStrike" kern="1200" cap="none" spc="0" normalizeH="0" baseline="0" noProof="0" dirty="0">
              <a:ln>
                <a:noFill/>
              </a:ln>
              <a:solidFill>
                <a:schemeClr val="bg1"/>
              </a:solidFill>
              <a:effectLst/>
              <a:uLnTx/>
              <a:uFillTx/>
              <a:latin typeface="+mn-lt"/>
              <a:ea typeface="+mn-ea"/>
              <a:cs typeface="+mn-cs"/>
            </a:endParaRPr>
          </a:p>
        </p:txBody>
      </p:sp>
      <p:sp>
        <p:nvSpPr>
          <p:cNvPr id="19" name="正方形/長方形 18">
            <a:extLst>
              <a:ext uri="{FF2B5EF4-FFF2-40B4-BE49-F238E27FC236}">
                <a16:creationId xmlns:a16="http://schemas.microsoft.com/office/drawing/2014/main" id="{17457D29-7A2B-DA0D-FB8E-4FD78BCCD89A}"/>
              </a:ext>
            </a:extLst>
          </p:cNvPr>
          <p:cNvSpPr/>
          <p:nvPr/>
        </p:nvSpPr>
        <p:spPr bwMode="gray">
          <a:xfrm>
            <a:off x="1347899" y="4047588"/>
            <a:ext cx="8141102" cy="1180906"/>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975" marR="0" indent="-180975" defTabSz="990564" rtl="0" eaLnBrk="1" fontAlgn="auto" latinLnBrk="0" hangingPunct="1">
              <a:lnSpc>
                <a:spcPct val="100000"/>
              </a:lnSpc>
              <a:spcBef>
                <a:spcPts val="0"/>
              </a:spcBef>
              <a:spcAft>
                <a:spcPts val="0"/>
              </a:spcAft>
              <a:buClrTx/>
              <a:buSzPct val="100000"/>
              <a:tabLst/>
            </a:pPr>
            <a:endParaRPr kumimoji="1" lang="ja-JP" altLang="en-US" sz="1200" i="0" u="none" strike="noStrike" kern="1200" cap="none" spc="0" normalizeH="0" baseline="0" noProof="0">
              <a:ln>
                <a:noFill/>
              </a:ln>
              <a:solidFill>
                <a:prstClr val="black"/>
              </a:solidFill>
              <a:effectLst/>
              <a:uLnTx/>
              <a:uFillTx/>
              <a:latin typeface="+mn-lt"/>
              <a:ea typeface="+mn-ea"/>
              <a:cs typeface="+mn-cs"/>
            </a:endParaRPr>
          </a:p>
        </p:txBody>
      </p:sp>
      <p:sp>
        <p:nvSpPr>
          <p:cNvPr id="16" name="正方形/長方形 15">
            <a:extLst>
              <a:ext uri="{FF2B5EF4-FFF2-40B4-BE49-F238E27FC236}">
                <a16:creationId xmlns:a16="http://schemas.microsoft.com/office/drawing/2014/main" id="{B7A11B6C-1076-416E-9203-2C9EEB2EDDE1}"/>
              </a:ext>
            </a:extLst>
          </p:cNvPr>
          <p:cNvSpPr/>
          <p:nvPr/>
        </p:nvSpPr>
        <p:spPr bwMode="gray">
          <a:xfrm>
            <a:off x="1347899" y="1484313"/>
            <a:ext cx="8141102" cy="2409512"/>
          </a:xfrm>
          <a:prstGeom prst="rect">
            <a:avLst/>
          </a:prstGeom>
          <a:solidFill>
            <a:schemeClr val="bg1">
              <a:lumMod val="95000"/>
            </a:schemeClr>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80975" marR="0" indent="-180975" defTabSz="990564" rtl="0" eaLnBrk="1" fontAlgn="auto" latinLnBrk="0" hangingPunct="1">
              <a:lnSpc>
                <a:spcPct val="100000"/>
              </a:lnSpc>
              <a:spcBef>
                <a:spcPts val="0"/>
              </a:spcBef>
              <a:spcAft>
                <a:spcPts val="0"/>
              </a:spcAft>
              <a:buClrTx/>
              <a:buSzPct val="100000"/>
              <a:tabLst/>
            </a:pPr>
            <a:endParaRPr kumimoji="1" lang="ja-JP" altLang="en-US" sz="1200" i="0" u="none" strike="noStrike" kern="1200" cap="none" spc="0" normalizeH="0" baseline="0" noProof="0">
              <a:ln>
                <a:noFill/>
              </a:ln>
              <a:solidFill>
                <a:prstClr val="black"/>
              </a:solidFill>
              <a:effectLst/>
              <a:uLnTx/>
              <a:uFillTx/>
              <a:latin typeface="+mn-lt"/>
              <a:ea typeface="+mn-ea"/>
              <a:cs typeface="+mn-cs"/>
            </a:endParaRPr>
          </a:p>
        </p:txBody>
      </p:sp>
      <p:sp>
        <p:nvSpPr>
          <p:cNvPr id="3" name="スライド番号プレースホルダー 2">
            <a:extLst>
              <a:ext uri="{FF2B5EF4-FFF2-40B4-BE49-F238E27FC236}">
                <a16:creationId xmlns:a16="http://schemas.microsoft.com/office/drawing/2014/main" id="{735A8C70-CC71-7C62-21C1-C028F61283C9}"/>
              </a:ext>
            </a:extLst>
          </p:cNvPr>
          <p:cNvSpPr>
            <a:spLocks noGrp="1"/>
          </p:cNvSpPr>
          <p:nvPr>
            <p:ph type="sldNum" sz="quarter" idx="11"/>
          </p:nvPr>
        </p:nvSpPr>
        <p:spPr/>
        <p:txBody>
          <a:bodyPr/>
          <a:lstStyle/>
          <a:p>
            <a:fld id="{AA5FCFE5-FE56-4EF1-80A8-07776887C2A1}" type="slidenum">
              <a:rPr lang="ja-JP" altLang="en-US" smtClean="0"/>
              <a:pPr/>
              <a:t>9</a:t>
            </a:fld>
            <a:endParaRPr lang="ja-JP" altLang="en-US"/>
          </a:p>
        </p:txBody>
      </p:sp>
      <p:sp>
        <p:nvSpPr>
          <p:cNvPr id="17" name="テキスト プレースホルダー 16">
            <a:extLst>
              <a:ext uri="{FF2B5EF4-FFF2-40B4-BE49-F238E27FC236}">
                <a16:creationId xmlns:a16="http://schemas.microsoft.com/office/drawing/2014/main" id="{DDB34759-B1DE-A0DB-B93E-FE97F80B7935}"/>
              </a:ext>
            </a:extLst>
          </p:cNvPr>
          <p:cNvSpPr>
            <a:spLocks noGrp="1"/>
          </p:cNvSpPr>
          <p:nvPr>
            <p:ph type="body" sz="quarter" idx="15"/>
          </p:nvPr>
        </p:nvSpPr>
        <p:spPr/>
        <p:txBody>
          <a:bodyPr/>
          <a:lstStyle/>
          <a:p>
            <a:r>
              <a:rPr lang="en-US" altLang="ja-JP" dirty="0">
                <a:latin typeface="+mn-ea"/>
              </a:rPr>
              <a:t>1-(2).</a:t>
            </a:r>
            <a:r>
              <a:rPr lang="ja-JP" altLang="en-US">
                <a:latin typeface="+mn-ea"/>
              </a:rPr>
              <a:t> </a:t>
            </a:r>
            <a:r>
              <a:rPr lang="ja-JP" altLang="en-US"/>
              <a:t>走行環境条件</a:t>
            </a:r>
          </a:p>
        </p:txBody>
      </p:sp>
      <p:sp>
        <p:nvSpPr>
          <p:cNvPr id="6" name="矢印: 五方向 5">
            <a:extLst>
              <a:ext uri="{FF2B5EF4-FFF2-40B4-BE49-F238E27FC236}">
                <a16:creationId xmlns:a16="http://schemas.microsoft.com/office/drawing/2014/main" id="{1825F6F6-02AF-87B5-BF91-44AF660ADB7E}"/>
              </a:ext>
            </a:extLst>
          </p:cNvPr>
          <p:cNvSpPr/>
          <p:nvPr/>
        </p:nvSpPr>
        <p:spPr bwMode="gray">
          <a:xfrm>
            <a:off x="5133506" y="158750"/>
            <a:ext cx="1080000" cy="414406"/>
          </a:xfrm>
          <a:prstGeom prst="homePlate">
            <a:avLst>
              <a:gd name="adj" fmla="val 24717"/>
            </a:avLst>
          </a:prstGeom>
          <a:solidFill>
            <a:srgbClr val="00768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 事業概要</a:t>
            </a:r>
            <a:r>
              <a:rPr kumimoji="1" lang="ja-JP" altLang="en-US" sz="1100" b="0" i="0" u="none" strike="noStrike" kern="1200" cap="none" spc="0" normalizeH="0" baseline="0" noProof="0">
                <a:ln>
                  <a:noFill/>
                </a:ln>
                <a:solidFill>
                  <a:schemeClr val="bg1"/>
                </a:solidFill>
                <a:effectLst/>
                <a:uLnTx/>
                <a:uFillTx/>
                <a:latin typeface="+mn-lt"/>
                <a:ea typeface="+mn-ea"/>
                <a:cs typeface="+mn-cs"/>
              </a:rPr>
              <a:t>及び</a:t>
            </a:r>
            <a:endParaRPr kumimoji="1" lang="en-US" altLang="ja-JP" sz="1100" b="0"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solidFill>
                <a:latin typeface="+mn-lt"/>
                <a:cs typeface="+mn-cs"/>
              </a:rPr>
              <a:t>走行環境条件</a:t>
            </a:r>
            <a:endParaRPr kumimoji="1" lang="ja-JP" altLang="en-US" sz="1100" b="0" i="0" u="none" strike="noStrike" kern="1200" cap="none" spc="0" normalizeH="0" baseline="0" noProof="0">
              <a:ln>
                <a:noFill/>
              </a:ln>
              <a:solidFill>
                <a:schemeClr val="bg1"/>
              </a:solidFill>
              <a:effectLst/>
              <a:uLnTx/>
              <a:uFillTx/>
              <a:latin typeface="+mn-lt"/>
              <a:ea typeface="+mn-ea"/>
              <a:cs typeface="+mn-cs"/>
            </a:endParaRPr>
          </a:p>
        </p:txBody>
      </p:sp>
      <p:sp>
        <p:nvSpPr>
          <p:cNvPr id="10" name="矢印: 五方向 9">
            <a:extLst>
              <a:ext uri="{FF2B5EF4-FFF2-40B4-BE49-F238E27FC236}">
                <a16:creationId xmlns:a16="http://schemas.microsoft.com/office/drawing/2014/main" id="{710E1D09-82B8-351E-73F3-D2176E705319}"/>
              </a:ext>
            </a:extLst>
          </p:cNvPr>
          <p:cNvSpPr/>
          <p:nvPr/>
        </p:nvSpPr>
        <p:spPr bwMode="gray">
          <a:xfrm>
            <a:off x="6225338"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自動運転車</a:t>
            </a:r>
          </a:p>
        </p:txBody>
      </p:sp>
      <p:sp>
        <p:nvSpPr>
          <p:cNvPr id="11" name="矢印: 五方向 10">
            <a:extLst>
              <a:ext uri="{FF2B5EF4-FFF2-40B4-BE49-F238E27FC236}">
                <a16:creationId xmlns:a16="http://schemas.microsoft.com/office/drawing/2014/main" id="{D944AB62-6F03-F26C-3038-EDAE9FFCC688}"/>
              </a:ext>
            </a:extLst>
          </p:cNvPr>
          <p:cNvSpPr/>
          <p:nvPr/>
        </p:nvSpPr>
        <p:spPr bwMode="gray">
          <a:xfrm>
            <a:off x="7317170"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zh-TW" altLang="en-US" sz="1100" dirty="0">
                <a:solidFill>
                  <a:schemeClr val="bg1">
                    <a:lumMod val="50000"/>
                  </a:schemeClr>
                </a:solidFill>
                <a:latin typeface="+mn-lt"/>
                <a:cs typeface="+mn-cs"/>
              </a:rPr>
              <a:t>自動運行装置</a:t>
            </a:r>
            <a:r>
              <a:rPr kumimoji="1" lang="ja-JP" altLang="en-US" sz="1100" dirty="0">
                <a:solidFill>
                  <a:schemeClr val="bg1">
                    <a:lumMod val="50000"/>
                  </a:schemeClr>
                </a:solidFill>
                <a:latin typeface="+mn-lt"/>
                <a:cs typeface="+mn-cs"/>
              </a:rPr>
              <a:t>の安全設計</a:t>
            </a:r>
          </a:p>
        </p:txBody>
      </p:sp>
      <p:sp>
        <p:nvSpPr>
          <p:cNvPr id="12" name="矢印: 五方向 11">
            <a:extLst>
              <a:ext uri="{FF2B5EF4-FFF2-40B4-BE49-F238E27FC236}">
                <a16:creationId xmlns:a16="http://schemas.microsoft.com/office/drawing/2014/main" id="{32446EA4-62D4-FF6F-B77D-2344088F1D66}"/>
              </a:ext>
            </a:extLst>
          </p:cNvPr>
          <p:cNvSpPr/>
          <p:nvPr/>
        </p:nvSpPr>
        <p:spPr bwMode="gray">
          <a:xfrm>
            <a:off x="8409001" y="158750"/>
            <a:ext cx="1080000" cy="414406"/>
          </a:xfrm>
          <a:prstGeom prst="homePlate">
            <a:avLst>
              <a:gd name="adj" fmla="val 24717"/>
            </a:avLst>
          </a:prstGeom>
          <a:solidFill>
            <a:schemeClr val="bg1">
              <a:lumMod val="85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リスクシナリオ・</a:t>
            </a:r>
            <a:endParaRPr kumimoji="1" lang="en-US" altLang="ja-JP" sz="1100" dirty="0">
              <a:solidFill>
                <a:schemeClr val="bg1">
                  <a:lumMod val="50000"/>
                </a:schemeClr>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100">
                <a:solidFill>
                  <a:schemeClr val="bg1">
                    <a:lumMod val="50000"/>
                  </a:schemeClr>
                </a:solidFill>
                <a:latin typeface="+mn-lt"/>
                <a:cs typeface="+mn-cs"/>
              </a:rPr>
              <a:t>対応・試験方法</a:t>
            </a:r>
          </a:p>
        </p:txBody>
      </p:sp>
      <p:sp>
        <p:nvSpPr>
          <p:cNvPr id="30" name="正方形/長方形 29">
            <a:extLst>
              <a:ext uri="{FF2B5EF4-FFF2-40B4-BE49-F238E27FC236}">
                <a16:creationId xmlns:a16="http://schemas.microsoft.com/office/drawing/2014/main" id="{0B896502-C475-4313-452B-BF04DEF7BE9C}"/>
              </a:ext>
            </a:extLst>
          </p:cNvPr>
          <p:cNvSpPr/>
          <p:nvPr/>
        </p:nvSpPr>
        <p:spPr bwMode="gray">
          <a:xfrm>
            <a:off x="416495" y="1493461"/>
            <a:ext cx="935999" cy="2398013"/>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交通環境に</a:t>
            </a:r>
            <a:endParaRPr kumimoji="1" lang="en-US" altLang="ja-JP" sz="12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関する</a:t>
            </a:r>
            <a:endParaRPr kumimoji="1" lang="en-US" altLang="ja-JP" sz="12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前提条件</a:t>
            </a:r>
            <a:endParaRPr kumimoji="1" lang="en-US" altLang="ja-JP" sz="1200" b="1" i="0" u="none" strike="noStrike" kern="1200" cap="none" spc="0" normalizeH="0" baseline="0" noProof="0" dirty="0">
              <a:ln>
                <a:noFill/>
              </a:ln>
              <a:solidFill>
                <a:schemeClr val="bg1"/>
              </a:solidFill>
              <a:effectLst/>
              <a:uLnTx/>
              <a:uFillTx/>
              <a:latin typeface="+mn-lt"/>
              <a:ea typeface="+mn-ea"/>
              <a:cs typeface="+mn-cs"/>
            </a:endParaRPr>
          </a:p>
        </p:txBody>
      </p:sp>
      <p:sp>
        <p:nvSpPr>
          <p:cNvPr id="9" name="正方形/長方形 8">
            <a:extLst>
              <a:ext uri="{FF2B5EF4-FFF2-40B4-BE49-F238E27FC236}">
                <a16:creationId xmlns:a16="http://schemas.microsoft.com/office/drawing/2014/main" id="{D0BA5903-4B9E-59AA-AF73-193D3FA47DED}"/>
              </a:ext>
            </a:extLst>
          </p:cNvPr>
          <p:cNvSpPr/>
          <p:nvPr/>
        </p:nvSpPr>
        <p:spPr bwMode="gray">
          <a:xfrm>
            <a:off x="3908495" y="235502"/>
            <a:ext cx="864000" cy="504595"/>
          </a:xfrm>
          <a:prstGeom prst="rect">
            <a:avLst/>
          </a:prstGeom>
          <a:solidFill>
            <a:srgbClr val="9DD4CF"/>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a:solidFill>
                  <a:prstClr val="black"/>
                </a:solidFill>
                <a:latin typeface="+mn-lt"/>
                <a:cs typeface="+mn-cs"/>
              </a:rPr>
              <a:t>作成例</a:t>
            </a:r>
            <a:endParaRPr kumimoji="1" lang="ja-JP" altLang="en-US" sz="1200" b="1" i="0" u="none" strike="noStrike" kern="1200" cap="none" spc="0" normalizeH="0" baseline="0" noProof="0">
              <a:ln>
                <a:noFill/>
              </a:ln>
              <a:solidFill>
                <a:prstClr val="black"/>
              </a:solidFill>
              <a:effectLst/>
              <a:uLnTx/>
              <a:uFillTx/>
              <a:latin typeface="+mn-lt"/>
              <a:ea typeface="+mn-ea"/>
              <a:cs typeface="+mn-cs"/>
            </a:endParaRPr>
          </a:p>
        </p:txBody>
      </p:sp>
      <p:graphicFrame>
        <p:nvGraphicFramePr>
          <p:cNvPr id="7" name="表 8">
            <a:extLst>
              <a:ext uri="{FF2B5EF4-FFF2-40B4-BE49-F238E27FC236}">
                <a16:creationId xmlns:a16="http://schemas.microsoft.com/office/drawing/2014/main" id="{A1F5B161-11DC-6247-449A-774CDF3E0937}"/>
              </a:ext>
            </a:extLst>
          </p:cNvPr>
          <p:cNvGraphicFramePr>
            <a:graphicFrameLocks noGrp="1"/>
          </p:cNvGraphicFramePr>
          <p:nvPr>
            <p:extLst>
              <p:ext uri="{D42A27DB-BD31-4B8C-83A1-F6EECF244321}">
                <p14:modId xmlns:p14="http://schemas.microsoft.com/office/powerpoint/2010/main" val="4127108880"/>
              </p:ext>
            </p:extLst>
          </p:nvPr>
        </p:nvGraphicFramePr>
        <p:xfrm>
          <a:off x="1488337" y="1743136"/>
          <a:ext cx="7784166" cy="1898662"/>
        </p:xfrm>
        <a:graphic>
          <a:graphicData uri="http://schemas.openxmlformats.org/drawingml/2006/table">
            <a:tbl>
              <a:tblPr firstRow="1" bandRow="1">
                <a:tableStyleId>{2D5ABB26-0587-4C30-8999-92F81FD0307C}</a:tableStyleId>
              </a:tblPr>
              <a:tblGrid>
                <a:gridCol w="1521187">
                  <a:extLst>
                    <a:ext uri="{9D8B030D-6E8A-4147-A177-3AD203B41FA5}">
                      <a16:colId xmlns:a16="http://schemas.microsoft.com/office/drawing/2014/main" val="644115326"/>
                    </a:ext>
                  </a:extLst>
                </a:gridCol>
                <a:gridCol w="6262979">
                  <a:extLst>
                    <a:ext uri="{9D8B030D-6E8A-4147-A177-3AD203B41FA5}">
                      <a16:colId xmlns:a16="http://schemas.microsoft.com/office/drawing/2014/main" val="3964215670"/>
                    </a:ext>
                  </a:extLst>
                </a:gridCol>
              </a:tblGrid>
              <a:tr h="297625">
                <a:tc>
                  <a:txBody>
                    <a:bodyPr/>
                    <a:lstStyle/>
                    <a:p>
                      <a:pPr algn="ctr"/>
                      <a:r>
                        <a:rPr kumimoji="1" lang="ja-JP" altLang="en-US" sz="1100" b="1" dirty="0">
                          <a:solidFill>
                            <a:schemeClr val="bg1"/>
                          </a:solidFill>
                        </a:rPr>
                        <a:t>対応箇所</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100" b="1" dirty="0">
                          <a:solidFill>
                            <a:schemeClr val="bg1"/>
                          </a:solidFill>
                        </a:rPr>
                        <a:t>維持・管理方法</a:t>
                      </a:r>
                    </a:p>
                  </a:txBody>
                  <a:tcPr marL="72000" marR="72000" marT="72000" marB="72000">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408634">
                <a:tc>
                  <a:txBody>
                    <a:bodyPr/>
                    <a:lstStyle/>
                    <a:p>
                      <a:pPr marL="0" indent="0">
                        <a:spcBef>
                          <a:spcPts val="300"/>
                        </a:spcBef>
                        <a:buFont typeface="Arial" panose="020B0604020202020204" pitchFamily="34" charset="0"/>
                        <a:buNone/>
                      </a:pPr>
                      <a:r>
                        <a:rPr kumimoji="1" lang="ja-JP" altLang="en-US" sz="900" b="0">
                          <a:solidFill>
                            <a:schemeClr val="tx1"/>
                          </a:solidFill>
                          <a:latin typeface="+mn-ea"/>
                          <a:ea typeface="+mn-ea"/>
                        </a:rPr>
                        <a:t>草木の剪定</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ja-JP" altLang="en-US" sz="900" b="0" dirty="0">
                          <a:solidFill>
                            <a:schemeClr val="tx1"/>
                          </a:solidFill>
                          <a:latin typeface="+mn-ea"/>
                          <a:ea typeface="+mn-ea"/>
                        </a:rPr>
                        <a:t>道路管理者による走路近傍の草木の状態を情報共有してもらい、春・夏は月に一度、秋冬は</a:t>
                      </a:r>
                      <a:r>
                        <a:rPr kumimoji="1" lang="en-US" altLang="ja-JP" sz="900" b="0" dirty="0">
                          <a:solidFill>
                            <a:schemeClr val="tx1"/>
                          </a:solidFill>
                          <a:latin typeface="+mn-ea"/>
                          <a:ea typeface="+mn-ea"/>
                        </a:rPr>
                        <a:t>2</a:t>
                      </a:r>
                      <a:r>
                        <a:rPr kumimoji="1" lang="ja-JP" altLang="en-US" sz="900" b="0" dirty="0">
                          <a:solidFill>
                            <a:schemeClr val="tx1"/>
                          </a:solidFill>
                          <a:latin typeface="+mn-ea"/>
                          <a:ea typeface="+mn-ea"/>
                        </a:rPr>
                        <a:t>月に一度道路管理者から業者へ剪定の依頼をする</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76689043"/>
                  </a:ext>
                </a:extLst>
              </a:tr>
              <a:tr h="356141">
                <a:tc>
                  <a:txBody>
                    <a:bodyPr/>
                    <a:lstStyle/>
                    <a:p>
                      <a:pPr marL="0" indent="0">
                        <a:spcBef>
                          <a:spcPts val="300"/>
                        </a:spcBef>
                        <a:buFont typeface="Arial" panose="020B0604020202020204" pitchFamily="34" charset="0"/>
                        <a:buNone/>
                      </a:pPr>
                      <a:r>
                        <a:rPr kumimoji="1" lang="ja-JP" altLang="en-US" sz="900" b="0" dirty="0">
                          <a:solidFill>
                            <a:schemeClr val="tx1"/>
                          </a:solidFill>
                          <a:latin typeface="+mn-ea"/>
                          <a:ea typeface="+mn-ea"/>
                        </a:rPr>
                        <a:t>工事情報</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ja-JP" altLang="en-US" sz="900" b="0" dirty="0">
                          <a:solidFill>
                            <a:schemeClr val="tx1"/>
                          </a:solidFill>
                          <a:latin typeface="+mn-ea"/>
                          <a:ea typeface="+mn-ea"/>
                        </a:rPr>
                        <a:t>道路管理者のもつ工事予定情報を共有してもらい、走路近傍の工事予定の場合は運行を一時休止する</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5012465"/>
                  </a:ext>
                </a:extLst>
              </a:tr>
              <a:tr h="443324">
                <a:tc>
                  <a:txBody>
                    <a:bodyPr/>
                    <a:lstStyle/>
                    <a:p>
                      <a:pPr marL="0" indent="0">
                        <a:spcBef>
                          <a:spcPts val="300"/>
                        </a:spcBef>
                        <a:buFont typeface="Arial" panose="020B0604020202020204" pitchFamily="34" charset="0"/>
                        <a:buNone/>
                      </a:pPr>
                      <a:r>
                        <a:rPr kumimoji="1" lang="ja-JP" altLang="en-US" sz="900" b="0" dirty="0">
                          <a:solidFill>
                            <a:schemeClr val="tx1"/>
                          </a:solidFill>
                          <a:latin typeface="+mn-ea"/>
                          <a:ea typeface="+mn-ea"/>
                        </a:rPr>
                        <a:t>路車協調システム</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ja-JP" altLang="en-US" sz="900" b="0" dirty="0">
                          <a:solidFill>
                            <a:schemeClr val="tx1"/>
                          </a:solidFill>
                          <a:latin typeface="+mn-ea"/>
                          <a:ea typeface="+mn-ea"/>
                        </a:rPr>
                        <a:t>道路管理者から路車協調システムの使用許可を事前にもらい、定期的な点検など、システムの保全の協力を得る</a:t>
                      </a:r>
                      <a:endParaRPr kumimoji="1" lang="en-US" altLang="ja-JP" sz="900" b="0" dirty="0">
                        <a:solidFill>
                          <a:schemeClr val="tx1"/>
                        </a:solidFill>
                        <a:latin typeface="+mn-ea"/>
                        <a:ea typeface="+mn-ea"/>
                      </a:endParaRPr>
                    </a:p>
                    <a:p>
                      <a:pPr marL="0" marR="0" lvl="0" indent="0" algn="l" defTabSz="990564" rtl="0" eaLnBrk="1" fontAlgn="auto" latinLnBrk="0" hangingPunct="1">
                        <a:lnSpc>
                          <a:spcPct val="100000"/>
                        </a:lnSpc>
                        <a:spcBef>
                          <a:spcPts val="300"/>
                        </a:spcBef>
                        <a:spcAft>
                          <a:spcPts val="0"/>
                        </a:spcAft>
                        <a:buClrTx/>
                        <a:buSzTx/>
                        <a:buFontTx/>
                        <a:buNone/>
                        <a:tabLst/>
                        <a:defRPr/>
                      </a:pPr>
                      <a:r>
                        <a:rPr kumimoji="1" lang="en-US" altLang="ja-JP" sz="900" b="0" dirty="0">
                          <a:solidFill>
                            <a:schemeClr val="tx1"/>
                          </a:solidFill>
                          <a:latin typeface="+mn-ea"/>
                          <a:ea typeface="+mn-ea"/>
                        </a:rPr>
                        <a:t>※</a:t>
                      </a:r>
                      <a:r>
                        <a:rPr kumimoji="1" lang="ja-JP" altLang="en-US" sz="900" b="0" dirty="0">
                          <a:solidFill>
                            <a:schemeClr val="tx1"/>
                          </a:solidFill>
                          <a:latin typeface="+mn-ea"/>
                          <a:ea typeface="+mn-ea"/>
                        </a:rPr>
                        <a:t>使用するインフラシステムについての詳細は</a:t>
                      </a:r>
                      <a:r>
                        <a:rPr lang="en-US" altLang="ja-JP" sz="900" dirty="0">
                          <a:latin typeface="+mn-ea"/>
                        </a:rPr>
                        <a:t>2-(3). </a:t>
                      </a:r>
                      <a:r>
                        <a:rPr lang="zh-TW" altLang="en-US" sz="900" dirty="0">
                          <a:latin typeface="+mn-ea"/>
                        </a:rPr>
                        <a:t>自動運行装置</a:t>
                      </a:r>
                      <a:r>
                        <a:rPr lang="ja-JP" altLang="en-US" sz="900" dirty="0">
                          <a:latin typeface="+mn-ea"/>
                        </a:rPr>
                        <a:t>の機能・</a:t>
                      </a:r>
                      <a:r>
                        <a:rPr kumimoji="1" lang="ja-JP" altLang="en-US" sz="900" b="0" dirty="0">
                          <a:solidFill>
                            <a:schemeClr val="tx1"/>
                          </a:solidFill>
                          <a:latin typeface="+mn-ea"/>
                          <a:ea typeface="+mn-ea"/>
                        </a:rPr>
                        <a:t>他システムとの連携</a:t>
                      </a:r>
                      <a:r>
                        <a:rPr kumimoji="1" lang="en-US" altLang="ja-JP" sz="900" b="0">
                          <a:solidFill>
                            <a:schemeClr val="tx1"/>
                          </a:solidFill>
                          <a:latin typeface="+mn-ea"/>
                          <a:ea typeface="+mn-ea"/>
                        </a:rPr>
                        <a:t>(p31)</a:t>
                      </a:r>
                      <a:r>
                        <a:rPr kumimoji="1" lang="ja-JP" altLang="en-US" sz="900" b="0" dirty="0">
                          <a:solidFill>
                            <a:schemeClr val="tx1"/>
                          </a:solidFill>
                          <a:latin typeface="+mn-ea"/>
                          <a:ea typeface="+mn-ea"/>
                        </a:rPr>
                        <a:t>に記載</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0358195"/>
                  </a:ext>
                </a:extLst>
              </a:tr>
              <a:tr h="356141">
                <a:tc>
                  <a:txBody>
                    <a:bodyPr/>
                    <a:lstStyle/>
                    <a:p>
                      <a:pPr marL="0" indent="0">
                        <a:spcBef>
                          <a:spcPts val="300"/>
                        </a:spcBef>
                        <a:buFont typeface="Arial" panose="020B0604020202020204" pitchFamily="34" charset="0"/>
                        <a:buNone/>
                      </a:pPr>
                      <a:r>
                        <a:rPr kumimoji="1" lang="ja-JP" altLang="en-US" sz="900" b="0" dirty="0">
                          <a:solidFill>
                            <a:schemeClr val="tx1"/>
                          </a:solidFill>
                          <a:latin typeface="+mn-ea"/>
                          <a:ea typeface="+mn-ea"/>
                        </a:rPr>
                        <a:t>路上駐車</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lvl="0" indent="0" algn="l" defTabSz="990564" rtl="0" eaLnBrk="1" fontAlgn="auto" latinLnBrk="0" hangingPunct="1">
                        <a:lnSpc>
                          <a:spcPct val="100000"/>
                        </a:lnSpc>
                        <a:spcBef>
                          <a:spcPts val="300"/>
                        </a:spcBef>
                        <a:spcAft>
                          <a:spcPts val="0"/>
                        </a:spcAft>
                        <a:buClrTx/>
                        <a:buSzTx/>
                        <a:buFontTx/>
                        <a:buNone/>
                        <a:tabLst/>
                        <a:defRPr/>
                      </a:pPr>
                      <a:r>
                        <a:rPr kumimoji="1" lang="ja-JP" altLang="en-US" sz="900" b="0" dirty="0">
                          <a:solidFill>
                            <a:schemeClr val="tx1"/>
                          </a:solidFill>
                          <a:latin typeface="+mn-ea"/>
                          <a:ea typeface="+mn-ea"/>
                        </a:rPr>
                        <a:t>走路における路上駐車対策について、自治体・県警の協力を要請する</a:t>
                      </a:r>
                      <a:endParaRPr kumimoji="1" lang="en-US" altLang="ja-JP" sz="900" b="0" dirty="0">
                        <a:solidFill>
                          <a:schemeClr val="tx1"/>
                        </a:solidFill>
                        <a:latin typeface="+mn-ea"/>
                        <a:ea typeface="+mn-ea"/>
                      </a:endParaRP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7328214"/>
                  </a:ext>
                </a:extLst>
              </a:tr>
            </a:tbl>
          </a:graphicData>
        </a:graphic>
      </p:graphicFrame>
      <p:graphicFrame>
        <p:nvGraphicFramePr>
          <p:cNvPr id="25" name="表 8">
            <a:extLst>
              <a:ext uri="{FF2B5EF4-FFF2-40B4-BE49-F238E27FC236}">
                <a16:creationId xmlns:a16="http://schemas.microsoft.com/office/drawing/2014/main" id="{F3F2E3E0-3308-5247-51EA-AEAA16277C87}"/>
              </a:ext>
            </a:extLst>
          </p:cNvPr>
          <p:cNvGraphicFramePr>
            <a:graphicFrameLocks noGrp="1"/>
          </p:cNvGraphicFramePr>
          <p:nvPr>
            <p:extLst>
              <p:ext uri="{D42A27DB-BD31-4B8C-83A1-F6EECF244321}">
                <p14:modId xmlns:p14="http://schemas.microsoft.com/office/powerpoint/2010/main" val="1758749859"/>
              </p:ext>
            </p:extLst>
          </p:nvPr>
        </p:nvGraphicFramePr>
        <p:xfrm>
          <a:off x="1488337" y="4277904"/>
          <a:ext cx="7784166" cy="720274"/>
        </p:xfrm>
        <a:graphic>
          <a:graphicData uri="http://schemas.openxmlformats.org/drawingml/2006/table">
            <a:tbl>
              <a:tblPr firstRow="1" bandRow="1">
                <a:tableStyleId>{2D5ABB26-0587-4C30-8999-92F81FD0307C}</a:tableStyleId>
              </a:tblPr>
              <a:tblGrid>
                <a:gridCol w="1521187">
                  <a:extLst>
                    <a:ext uri="{9D8B030D-6E8A-4147-A177-3AD203B41FA5}">
                      <a16:colId xmlns:a16="http://schemas.microsoft.com/office/drawing/2014/main" val="644115326"/>
                    </a:ext>
                  </a:extLst>
                </a:gridCol>
                <a:gridCol w="6262979">
                  <a:extLst>
                    <a:ext uri="{9D8B030D-6E8A-4147-A177-3AD203B41FA5}">
                      <a16:colId xmlns:a16="http://schemas.microsoft.com/office/drawing/2014/main" val="3964215670"/>
                    </a:ext>
                  </a:extLst>
                </a:gridCol>
              </a:tblGrid>
              <a:tr h="297625">
                <a:tc>
                  <a:txBody>
                    <a:bodyPr/>
                    <a:lstStyle/>
                    <a:p>
                      <a:pPr algn="ctr"/>
                      <a:r>
                        <a:rPr kumimoji="1" lang="ja-JP" altLang="en-US" sz="1100" b="1" dirty="0">
                          <a:solidFill>
                            <a:schemeClr val="bg1"/>
                          </a:solidFill>
                        </a:rPr>
                        <a:t>対応箇所</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tc>
                  <a:txBody>
                    <a:bodyPr/>
                    <a:lstStyle/>
                    <a:p>
                      <a:pPr algn="ctr"/>
                      <a:r>
                        <a:rPr kumimoji="1" lang="ja-JP" altLang="en-US" sz="1100" b="1" dirty="0">
                          <a:solidFill>
                            <a:schemeClr val="bg1"/>
                          </a:solidFill>
                        </a:rPr>
                        <a:t>維持・管理方法</a:t>
                      </a:r>
                    </a:p>
                  </a:txBody>
                  <a:tcPr marL="72000" marR="72000" marT="72000" marB="72000">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tx2"/>
                    </a:solidFill>
                  </a:tcPr>
                </a:tc>
                <a:extLst>
                  <a:ext uri="{0D108BD9-81ED-4DB2-BD59-A6C34878D82A}">
                    <a16:rowId xmlns:a16="http://schemas.microsoft.com/office/drawing/2014/main" val="641286775"/>
                  </a:ext>
                </a:extLst>
              </a:tr>
              <a:tr h="408634">
                <a:tc>
                  <a:txBody>
                    <a:bodyPr/>
                    <a:lstStyle/>
                    <a:p>
                      <a:pPr marL="0" indent="0">
                        <a:spcBef>
                          <a:spcPts val="300"/>
                        </a:spcBef>
                        <a:buFont typeface="Arial" panose="020B0604020202020204" pitchFamily="34" charset="0"/>
                        <a:buNone/>
                      </a:pPr>
                      <a:r>
                        <a:rPr kumimoji="1" lang="ja-JP" altLang="en-US" sz="900" b="0" dirty="0">
                          <a:solidFill>
                            <a:schemeClr val="tx1"/>
                          </a:solidFill>
                          <a:latin typeface="+mn-ea"/>
                          <a:ea typeface="+mn-ea"/>
                        </a:rPr>
                        <a:t>緊急車両</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spcBef>
                          <a:spcPts val="300"/>
                        </a:spcBef>
                      </a:pPr>
                      <a:r>
                        <a:rPr kumimoji="1" lang="ja-JP" altLang="en-US" sz="900" b="0" dirty="0">
                          <a:solidFill>
                            <a:schemeClr val="tx1"/>
                          </a:solidFill>
                          <a:latin typeface="+mn-ea"/>
                          <a:ea typeface="+mn-ea"/>
                        </a:rPr>
                        <a:t>施設管理者の責任のもと、走路内に緊急車両が存在しない環境の維持を行う</a:t>
                      </a:r>
                    </a:p>
                  </a:txBody>
                  <a:tcPr marL="72000" marR="72000" marT="72000" marB="7200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76689043"/>
                  </a:ext>
                </a:extLst>
              </a:tr>
            </a:tbl>
          </a:graphicData>
        </a:graphic>
      </p:graphicFrame>
    </p:spTree>
    <p:extLst>
      <p:ext uri="{BB962C8B-B14F-4D97-AF65-F5344CB8AC3E}">
        <p14:creationId xmlns:p14="http://schemas.microsoft.com/office/powerpoint/2010/main" val="21731374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7037&quot;&gt;&lt;version val=&quot;3295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Y/%m/%d&lt;/m_strFormatTime&gt;&lt;m_yearfmt&gt;&lt;begin val=&quot;0&quot;/&gt;&lt;end val=&quot;0&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d.&lt;/m_strFormatTime&gt;&lt;m_yearfmt&gt;&lt;begin val=&quot;0&quot;/&gt;&lt;end val=&quot;4&quot;/&gt;&lt;/m_yearfmt&gt;&lt;/m_precDefaultWeek&gt;&lt;m_precDefaultMonth&gt;&lt;m_bNumberIsYear val=&quot;0&quot;/&gt;&lt;m_strFormatTime&gt;%1&lt;/m_strFormatTime&gt;&lt;m_yearfmt&gt;&lt;begin val=&quot;0&quot;/&gt;&lt;end val=&quot;4&quot;/&gt;&lt;/m_yearfmt&gt;&lt;/m_precDefaultMonth&gt;&lt;m_precDefaultQuarter&gt;&lt;m_bNumberIsYear val=&quot;0&quot;/&gt;&lt;m_strFormatTime&gt;Q%5&lt;/m_strFormatTime&gt;&lt;m_yearfmt&gt;&lt;begin val=&quot;0&quot;/&gt;&lt;end val=&quot;4&quot;/&gt;&lt;/m_yearfmt&gt;&lt;/m_precDefaultQuarter&gt;&lt;m_precDefaultYear&gt;&lt;m_bNumberIsYear val=&quot;0&quot;/&gt;&lt;m_strFormatTime&gt;%Y&lt;/m_strFormatTime&gt;&lt;m_yearfmt&gt;&lt;begin val=&quot;0&quot;/&gt;&lt;end val=&quot;0&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1&quot;/&gt;&lt;m_eweekdayFirstOfWorkweek val=&quot;2&quot;/&gt;&lt;m_eweekdayFirstOfWeekend val=&quot;7&quot;/&gt;&lt;/CPresentation&gt;&lt;/root&gt;"/>
  <p:tag name="EE4P_STYLE_ID" val="35e8e40f-b990-41de-a0fc-543397efce71"/>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3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ln w="19050">
          <a:solidFill>
            <a:srgbClr val="FF0000"/>
          </a:solidFill>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20303DA9-5B16-42AF-A91B-992B5AA0D807}" vid="{B40A93F9-D26B-46EA-8736-90F25764BCE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7791663-4f7a-49cd-8814-e78dada24aef">
      <Terms xmlns="http://schemas.microsoft.com/office/infopath/2007/PartnerControls"/>
    </lcf76f155ced4ddcb4097134ff3c332f>
    <TaxCatchAll xmlns="adcd355b-74a9-4df9-abbd-ae13a60b559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3C78345E8A28E48BC4E3B1816D07358" ma:contentTypeVersion="10" ma:contentTypeDescription="Create a new document." ma:contentTypeScope="" ma:versionID="8b50a23a28f53266213ab52a517faad2">
  <xsd:schema xmlns:xsd="http://www.w3.org/2001/XMLSchema" xmlns:xs="http://www.w3.org/2001/XMLSchema" xmlns:p="http://schemas.microsoft.com/office/2006/metadata/properties" xmlns:ns2="07791663-4f7a-49cd-8814-e78dada24aef" xmlns:ns3="adcd355b-74a9-4df9-abbd-ae13a60b5591" targetNamespace="http://schemas.microsoft.com/office/2006/metadata/properties" ma:root="true" ma:fieldsID="3ffea13166430e0df60b187f16c1c39a" ns2:_="" ns3:_="">
    <xsd:import namespace="07791663-4f7a-49cd-8814-e78dada24aef"/>
    <xsd:import namespace="adcd355b-74a9-4df9-abbd-ae13a60b559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791663-4f7a-49cd-8814-e78dada24a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dcd355b-74a9-4df9-abbd-ae13a60b5591"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2d872dd2-1d38-4c2e-b82f-6f5310f13d7e}" ma:internalName="TaxCatchAll" ma:showField="CatchAllData" ma:web="adcd355b-74a9-4df9-abbd-ae13a60b55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93BF66-C9E9-4CA5-82FA-47CC4EF6D12F}">
  <ds:schemaRefs>
    <ds:schemaRef ds:uri="http://www.w3.org/XML/1998/namespace"/>
    <ds:schemaRef ds:uri="07791663-4f7a-49cd-8814-e78dada24aef"/>
    <ds:schemaRef ds:uri="http://purl.org/dc/terms/"/>
    <ds:schemaRef ds:uri="adcd355b-74a9-4df9-abbd-ae13a60b5591"/>
    <ds:schemaRef ds:uri="http://schemas.microsoft.com/office/2006/documentManagement/types"/>
    <ds:schemaRef ds:uri="http://purl.org/dc/dcmitype/"/>
    <ds:schemaRef ds:uri="http://purl.org/dc/elements/1.1/"/>
    <ds:schemaRef ds:uri="http://schemas.openxmlformats.org/package/2006/metadata/core-propertie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A124275F-85EE-4E9E-A6B8-3893AE1DF4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791663-4f7a-49cd-8814-e78dada24aef"/>
    <ds:schemaRef ds:uri="adcd355b-74a9-4df9-abbd-ae13a60b55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E1F825F-5A9C-4A8B-A481-374FF91DD89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DT Template_A4_J (2)</Template>
  <TotalTime>0</TotalTime>
  <Words>14174</Words>
  <Application>Microsoft Office PowerPoint</Application>
  <PresentationFormat>A4 210 x 297 mm</PresentationFormat>
  <Paragraphs>2804</Paragraphs>
  <Slides>61</Slides>
  <Notes>4</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61</vt:i4>
      </vt:variant>
    </vt:vector>
  </HeadingPairs>
  <TitlesOfParts>
    <vt:vector size="70" baseType="lpstr">
      <vt:lpstr>Yu Gothic UI</vt:lpstr>
      <vt:lpstr>Arial</vt:lpstr>
      <vt:lpstr>Calibri</vt:lpstr>
      <vt:lpstr>Calibri Light</vt:lpstr>
      <vt:lpstr>Cambria Math</vt:lpstr>
      <vt:lpstr>Verdana</vt:lpstr>
      <vt:lpstr>Wingdings</vt:lpstr>
      <vt:lpstr>DT Template_A4_J_202301</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2024-03-25T04:18:33Z</dcterms:created>
  <dcterms:modified xsi:type="dcterms:W3CDTF">2024-06-12T10:21:23Z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2024-03-25T04:18:43Z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07024aca-dbb5-484f-bb43-d4235db47d49</vt:lpwstr>
  </property>
  <property fmtid="{D5CDD505-2E9C-101B-9397-08002B2CF9AE}" pid="8" name="MSIP_Label_ea60d57e-af5b-4752-ac57-3e4f28ca11dc_ContentBits">
    <vt:lpwstr>0</vt:lpwstr>
  </property>
  <property fmtid="{D5CDD505-2E9C-101B-9397-08002B2CF9AE}" pid="9" name="MediaServiceImageTags">
    <vt:lpwstr/>
  </property>
  <property fmtid="{D5CDD505-2E9C-101B-9397-08002B2CF9AE}" pid="10" name="ContentTypeId">
    <vt:lpwstr>0x01010093C78345E8A28E48BC4E3B1816D07358</vt:lpwstr>
  </property>
</Properties>
</file>