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259" r:id="rId1"/>
    <p:sldMasterId id="2147484262" r:id="rId2"/>
    <p:sldMasterId id="2147484264" r:id="rId3"/>
  </p:sldMasterIdLst>
  <p:notesMasterIdLst>
    <p:notesMasterId r:id="rId13"/>
  </p:notesMasterIdLst>
  <p:handoutMasterIdLst>
    <p:handoutMasterId r:id="rId14"/>
  </p:handoutMasterIdLst>
  <p:sldIdLst>
    <p:sldId id="1973" r:id="rId4"/>
    <p:sldId id="1963" r:id="rId5"/>
    <p:sldId id="1967" r:id="rId6"/>
    <p:sldId id="1968" r:id="rId7"/>
    <p:sldId id="1970" r:id="rId8"/>
    <p:sldId id="1971" r:id="rId9"/>
    <p:sldId id="1969" r:id="rId10"/>
    <p:sldId id="1975" r:id="rId11"/>
    <p:sldId id="1974" r:id="rId1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杉浦 美奈" initials="杉浦 美奈" lastIdx="19" clrIdx="0"/>
  <p:cmAuthor id="1" name="加賀田" initials="ㅤ" lastIdx="6" clrIdx="1">
    <p:extLst>
      <p:ext uri="{19B8F6BF-5375-455C-9EA6-DF929625EA0E}">
        <p15:presenceInfo xmlns:p15="http://schemas.microsoft.com/office/powerpoint/2012/main" userId="加賀田" providerId="None"/>
      </p:ext>
    </p:extLst>
  </p:cmAuthor>
  <p:cmAuthor id="2" name="加賀田茂史" initials="加賀田茂史" lastIdx="1" clrIdx="2">
    <p:extLst>
      <p:ext uri="{19B8F6BF-5375-455C-9EA6-DF929625EA0E}">
        <p15:presenceInfo xmlns:p15="http://schemas.microsoft.com/office/powerpoint/2012/main" userId="加賀田茂史" providerId="None"/>
      </p:ext>
    </p:extLst>
  </p:cmAuthor>
  <p:cmAuthor id="3" name="参事官（住宅瑕疵担保対策担当）付" initials="ㅤ" lastIdx="1" clrIdx="3">
    <p:extLst>
      <p:ext uri="{19B8F6BF-5375-455C-9EA6-DF929625EA0E}">
        <p15:presenceInfo xmlns:p15="http://schemas.microsoft.com/office/powerpoint/2012/main" userId="参事官（住宅瑕疵担保対策担当）付"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DDE9F7"/>
    <a:srgbClr val="BFBFBF"/>
    <a:srgbClr val="E8F4F8"/>
    <a:srgbClr val="FDBFEA"/>
    <a:srgbClr val="FFFBE1"/>
    <a:srgbClr val="FB7133"/>
    <a:srgbClr val="F96FDB"/>
    <a:srgbClr val="FEE2F5"/>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38" autoAdjust="0"/>
    <p:restoredTop sz="93784" autoAdjust="0"/>
  </p:normalViewPr>
  <p:slideViewPr>
    <p:cSldViewPr snapToGrid="0">
      <p:cViewPr varScale="1">
        <p:scale>
          <a:sx n="113" d="100"/>
          <a:sy n="113" d="100"/>
        </p:scale>
        <p:origin x="1788" y="96"/>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52" d="100"/>
          <a:sy n="52" d="100"/>
        </p:scale>
        <p:origin x="2964" y="72"/>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commentAuthors.xml" Type="http://schemas.openxmlformats.org/officeDocument/2006/relationships/commentAuthor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607E4E2-CFA0-46C6-BB55-E0C88AFE24F0}" type="datetimeFigureOut">
              <a:rPr kumimoji="1" lang="ja-JP" altLang="en-US" smtClean="0"/>
              <a:t>2024/12/18</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2965DB46-3EB4-47E0-8378-A1C350B4AD96}" type="slidenum">
              <a:rPr kumimoji="1" lang="ja-JP" altLang="en-US" smtClean="0"/>
              <a:t>‹#›</a:t>
            </a:fld>
            <a:endParaRPr kumimoji="1" lang="ja-JP" altLang="en-US"/>
          </a:p>
        </p:txBody>
      </p:sp>
    </p:spTree>
    <p:extLst>
      <p:ext uri="{BB962C8B-B14F-4D97-AF65-F5344CB8AC3E}">
        <p14:creationId xmlns:p14="http://schemas.microsoft.com/office/powerpoint/2010/main" val="3023061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7"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1568"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E294583-9EF6-4612-9CD6-64065BAACB5B}" type="datetimeFigureOut">
              <a:rPr kumimoji="1" lang="ja-JP" altLang="en-US" smtClean="0"/>
              <a:t>2024/12/18</a:t>
            </a:fld>
            <a:endParaRPr kumimoji="1" lang="ja-JP" altLang="en-US"/>
          </a:p>
        </p:txBody>
      </p:sp>
      <p:sp>
        <p:nvSpPr>
          <p:cNvPr id="156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570"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71"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1572"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4C5FD41-BF19-4E23-9EC3-86ED6F22D42B}" type="slidenum">
              <a:rPr kumimoji="1" lang="ja-JP" altLang="en-US" smtClean="0"/>
              <a:t>‹#›</a:t>
            </a:fld>
            <a:endParaRPr kumimoji="1" lang="ja-JP" altLang="en-US"/>
          </a:p>
        </p:txBody>
      </p:sp>
    </p:spTree>
    <p:extLst>
      <p:ext uri="{BB962C8B-B14F-4D97-AF65-F5344CB8AC3E}">
        <p14:creationId xmlns:p14="http://schemas.microsoft.com/office/powerpoint/2010/main" val="5483058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9865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39308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299364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7173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10117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796341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336494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26C3C26-1E7E-4137-BBAC-0663374B9032}" type="slidenum">
              <a:rPr kumimoji="1" lang="ja-JP" altLang="en-US" sz="9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ja-JP" altLang="en-US" sz="9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72166591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 タイトルの書式設定</a:t>
            </a:r>
          </a:p>
        </p:txBody>
      </p:sp>
      <p:sp>
        <p:nvSpPr>
          <p:cNvPr id="6" name="Rectangle 6"/>
          <p:cNvSpPr>
            <a:spLocks noGrp="1" noChangeArrowheads="1"/>
          </p:cNvSpPr>
          <p:nvPr>
            <p:ph type="sldNum" sz="quarter" idx="12"/>
          </p:nvPr>
        </p:nvSpPr>
        <p:spPr>
          <a:xfrm>
            <a:off x="7594164" y="6237741"/>
            <a:ext cx="2311891" cy="476250"/>
          </a:xfrm>
          <a:prstGeom prst="rect">
            <a:avLst/>
          </a:prstGeom>
          <a:ln/>
        </p:spPr>
        <p:txBody>
          <a:bodyPr/>
          <a:lstStyle>
            <a:lvl1pPr>
              <a:defRPr/>
            </a:lvl1pPr>
          </a:lstStyle>
          <a:p>
            <a:pPr>
              <a:defRPr/>
            </a:pPr>
            <a:fld id="{6A772DCB-46B2-4DE2-8548-5F487F004C1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542023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385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53667536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2.xml" Type="http://schemas.openxmlformats.org/officeDocument/2006/relationships/slideLayout"/><Relationship Id="rId2" Target="../theme/theme2.xml" Type="http://schemas.openxmlformats.org/officeDocument/2006/relationships/theme"/></Relationships>
</file>

<file path=ppt/slideMasters/_rels/slideMaster3.xml.rels><?xml version="1.0" encoding="UTF-8" standalone="yes"?><Relationships xmlns="http://schemas.openxmlformats.org/package/2006/relationships"><Relationship Id="rId1" Target="../slideLayouts/slideLayout3.xml" Type="http://schemas.openxmlformats.org/officeDocument/2006/relationships/slideLayout"/><Relationship Id="rId2"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1"/>
            <a:ext cx="9906000" cy="612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1" name="Rectangle 2"/>
          <p:cNvSpPr>
            <a:spLocks noGrp="1" noChangeArrowheads="1"/>
          </p:cNvSpPr>
          <p:nvPr>
            <p:ph type="title"/>
          </p:nvPr>
        </p:nvSpPr>
        <p:spPr bwMode="auto">
          <a:xfrm>
            <a:off x="3" y="65741"/>
            <a:ext cx="8404410" cy="476250"/>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p>
            <a:pPr lvl="0"/>
            <a:r>
              <a:rPr lang="ja-JP" altLang="en-US" dirty="0"/>
              <a:t>マスタ タイトルの書式設定</a:t>
            </a:r>
          </a:p>
        </p:txBody>
      </p:sp>
      <p:sp>
        <p:nvSpPr>
          <p:cNvPr id="12" name="Rectangle 2"/>
          <p:cNvSpPr txBox="1">
            <a:spLocks noChangeArrowheads="1"/>
          </p:cNvSpPr>
          <p:nvPr userDrawn="1"/>
        </p:nvSpPr>
        <p:spPr bwMode="auto">
          <a:xfrm>
            <a:off x="8888095" y="215445"/>
            <a:ext cx="982960" cy="256996"/>
          </a:xfrm>
          <a:prstGeom prst="rect">
            <a:avLst/>
          </a:prstGeom>
          <a:solidFill>
            <a:sysClr val="window" lastClr="FFFFFF"/>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j-cs"/>
              </a:rPr>
              <a:t>様式６</a:t>
            </a:r>
          </a:p>
        </p:txBody>
      </p:sp>
      <p:sp>
        <p:nvSpPr>
          <p:cNvPr id="4" name="テキスト ボックス 3"/>
          <p:cNvSpPr txBox="1"/>
          <p:nvPr userDrawn="1"/>
        </p:nvSpPr>
        <p:spPr>
          <a:xfrm>
            <a:off x="8770513" y="0"/>
            <a:ext cx="1257385"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令和７年度＜先導型＞</a:t>
            </a:r>
          </a:p>
        </p:txBody>
      </p:sp>
    </p:spTree>
    <p:extLst>
      <p:ext uri="{BB962C8B-B14F-4D97-AF65-F5344CB8AC3E}">
        <p14:creationId xmlns:p14="http://schemas.microsoft.com/office/powerpoint/2010/main" val="2861455701"/>
      </p:ext>
    </p:extLst>
  </p:cSld>
  <p:clrMap bg1="lt1" tx1="dk1" bg2="lt2" tx2="dk2" accent1="accent1" accent2="accent2" accent3="accent3" accent4="accent4" accent5="accent5" accent6="accent6" hlink="hlink" folHlink="folHlink"/>
  <p:sldLayoutIdLst>
    <p:sldLayoutId id="2147484261" r:id="rId1"/>
  </p:sldLayoutIdLst>
  <p:hf hdr="0" ftr="0" dt="0"/>
  <p:txStyles>
    <p:title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p:titleStyle>
    <p:bodyStyle>
      <a:lvl1pPr marL="358706" indent="-358706" algn="l" rtl="0" eaLnBrk="0" fontAlgn="base" hangingPunct="0">
        <a:spcBef>
          <a:spcPct val="20000"/>
        </a:spcBef>
        <a:spcAft>
          <a:spcPct val="0"/>
        </a:spcAft>
        <a:buChar char="•"/>
        <a:defRPr kumimoji="1" sz="3400">
          <a:solidFill>
            <a:schemeClr val="tx1"/>
          </a:solidFill>
          <a:latin typeface="+mn-lt"/>
          <a:ea typeface="+mn-ea"/>
          <a:cs typeface="+mn-cs"/>
        </a:defRPr>
      </a:lvl1pPr>
      <a:lvl2pPr marL="777988" indent="-299317" algn="l" rtl="0" eaLnBrk="0" fontAlgn="base" hangingPunct="0">
        <a:spcBef>
          <a:spcPct val="20000"/>
        </a:spcBef>
        <a:spcAft>
          <a:spcPct val="0"/>
        </a:spcAft>
        <a:buChar char="–"/>
        <a:defRPr kumimoji="1" sz="2900">
          <a:solidFill>
            <a:schemeClr val="tx1"/>
          </a:solidFill>
          <a:latin typeface="+mn-lt"/>
          <a:ea typeface="+mn-ea"/>
        </a:defRPr>
      </a:lvl2pPr>
      <a:lvl3pPr marL="1197270" indent="-238742" algn="l" rtl="0" eaLnBrk="0" fontAlgn="base" hangingPunct="0">
        <a:spcBef>
          <a:spcPct val="20000"/>
        </a:spcBef>
        <a:spcAft>
          <a:spcPct val="0"/>
        </a:spcAft>
        <a:buChar char="•"/>
        <a:defRPr kumimoji="1" sz="2500">
          <a:solidFill>
            <a:schemeClr val="tx1"/>
          </a:solidFill>
          <a:latin typeface="+mn-lt"/>
          <a:ea typeface="+mn-ea"/>
        </a:defRPr>
      </a:lvl3pPr>
      <a:lvl4pPr marL="1675940" indent="-238742" algn="l" rtl="0" eaLnBrk="0" fontAlgn="base" hangingPunct="0">
        <a:spcBef>
          <a:spcPct val="20000"/>
        </a:spcBef>
        <a:spcAft>
          <a:spcPct val="0"/>
        </a:spcAft>
        <a:buChar char="–"/>
        <a:defRPr kumimoji="1" sz="2100">
          <a:solidFill>
            <a:schemeClr val="tx1"/>
          </a:solidFill>
          <a:latin typeface="+mn-lt"/>
          <a:ea typeface="+mn-ea"/>
        </a:defRPr>
      </a:lvl4pPr>
      <a:lvl5pPr marL="2154610" indent="-238742" algn="l" rtl="0" eaLnBrk="0" fontAlgn="base" hangingPunct="0">
        <a:spcBef>
          <a:spcPct val="20000"/>
        </a:spcBef>
        <a:spcAft>
          <a:spcPct val="0"/>
        </a:spcAft>
        <a:buChar char="»"/>
        <a:defRPr kumimoji="1" sz="2100">
          <a:solidFill>
            <a:schemeClr val="tx1"/>
          </a:solidFill>
          <a:latin typeface="+mn-lt"/>
          <a:ea typeface="+mn-ea"/>
        </a:defRPr>
      </a:lvl5pPr>
      <a:lvl6pPr marL="2633993" indent="-239454" algn="l" rtl="0" fontAlgn="base">
        <a:spcBef>
          <a:spcPct val="20000"/>
        </a:spcBef>
        <a:spcAft>
          <a:spcPct val="0"/>
        </a:spcAft>
        <a:buChar char="»"/>
        <a:defRPr kumimoji="1" sz="2100">
          <a:solidFill>
            <a:schemeClr val="tx1"/>
          </a:solidFill>
          <a:latin typeface="+mn-lt"/>
          <a:ea typeface="+mn-ea"/>
        </a:defRPr>
      </a:lvl6pPr>
      <a:lvl7pPr marL="3112901" indent="-239454" algn="l" rtl="0" fontAlgn="base">
        <a:spcBef>
          <a:spcPct val="20000"/>
        </a:spcBef>
        <a:spcAft>
          <a:spcPct val="0"/>
        </a:spcAft>
        <a:buChar char="»"/>
        <a:defRPr kumimoji="1" sz="2100">
          <a:solidFill>
            <a:schemeClr val="tx1"/>
          </a:solidFill>
          <a:latin typeface="+mn-lt"/>
          <a:ea typeface="+mn-ea"/>
        </a:defRPr>
      </a:lvl7pPr>
      <a:lvl8pPr marL="3591809" indent="-239454" algn="l" rtl="0" fontAlgn="base">
        <a:spcBef>
          <a:spcPct val="20000"/>
        </a:spcBef>
        <a:spcAft>
          <a:spcPct val="0"/>
        </a:spcAft>
        <a:buChar char="»"/>
        <a:defRPr kumimoji="1" sz="2100">
          <a:solidFill>
            <a:schemeClr val="tx1"/>
          </a:solidFill>
          <a:latin typeface="+mn-lt"/>
          <a:ea typeface="+mn-ea"/>
        </a:defRPr>
      </a:lvl8pPr>
      <a:lvl9pPr marL="4070717" indent="-239454" algn="l"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1"/>
            <a:ext cx="9906000" cy="612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 name="テキスト ボックス 3"/>
          <p:cNvSpPr txBox="1"/>
          <p:nvPr userDrawn="1"/>
        </p:nvSpPr>
        <p:spPr>
          <a:xfrm>
            <a:off x="8770513" y="0"/>
            <a:ext cx="1257385" cy="215444"/>
          </a:xfrm>
          <a:prstGeom prst="rect">
            <a:avLst/>
          </a:prstGeom>
          <a:noFill/>
        </p:spPr>
        <p:txBody>
          <a:bodyPr wrap="square" rtlCol="0">
            <a:spAutoFit/>
          </a:bodyPr>
          <a:lstStyle/>
          <a:p>
            <a:pPr algn="ctr"/>
            <a:r>
              <a:rPr kumimoji="1" lang="ja-JP" altLang="en-US" sz="800" dirty="0">
                <a:solidFill>
                  <a:schemeClr val="bg1"/>
                </a:solidFill>
                <a:latin typeface="Meiryo UI" panose="020B0604030504040204" pitchFamily="50" charset="-128"/>
                <a:ea typeface="Meiryo UI" panose="020B0604030504040204" pitchFamily="50" charset="-128"/>
              </a:rPr>
              <a:t>令和７年度＜先導型＞</a:t>
            </a:r>
          </a:p>
        </p:txBody>
      </p:sp>
      <p:sp>
        <p:nvSpPr>
          <p:cNvPr id="2" name="テキスト ボックス 1"/>
          <p:cNvSpPr txBox="1"/>
          <p:nvPr userDrawn="1"/>
        </p:nvSpPr>
        <p:spPr>
          <a:xfrm>
            <a:off x="0" y="83233"/>
            <a:ext cx="9906000" cy="461665"/>
          </a:xfrm>
          <a:prstGeom prst="rect">
            <a:avLst/>
          </a:prstGeom>
          <a:noFill/>
        </p:spPr>
        <p:txBody>
          <a:bodyPr wrap="square" rtlCol="0">
            <a:spAutoFit/>
          </a:bodyP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提案書作成に関するご留意点</a:t>
            </a:r>
          </a:p>
        </p:txBody>
      </p:sp>
    </p:spTree>
    <p:extLst>
      <p:ext uri="{BB962C8B-B14F-4D97-AF65-F5344CB8AC3E}">
        <p14:creationId xmlns:p14="http://schemas.microsoft.com/office/powerpoint/2010/main" val="3426302752"/>
      </p:ext>
    </p:extLst>
  </p:cSld>
  <p:clrMap bg1="lt1" tx1="dk1" bg2="lt2" tx2="dk2" accent1="accent1" accent2="accent2" accent3="accent3" accent4="accent4" accent5="accent5" accent6="accent6" hlink="hlink" folHlink="folHlink"/>
  <p:sldLayoutIdLst>
    <p:sldLayoutId id="2147484263" r:id="rId1"/>
  </p:sldLayoutIdLst>
  <p:hf hdr="0" ftr="0" dt="0"/>
  <p:txStyles>
    <p:title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p:titleStyle>
    <p:bodyStyle>
      <a:lvl1pPr marL="358706" indent="-358706" algn="l" rtl="0" eaLnBrk="0" fontAlgn="base" hangingPunct="0">
        <a:spcBef>
          <a:spcPct val="20000"/>
        </a:spcBef>
        <a:spcAft>
          <a:spcPct val="0"/>
        </a:spcAft>
        <a:buChar char="•"/>
        <a:defRPr kumimoji="1" sz="3400">
          <a:solidFill>
            <a:schemeClr val="tx1"/>
          </a:solidFill>
          <a:latin typeface="+mn-lt"/>
          <a:ea typeface="+mn-ea"/>
          <a:cs typeface="+mn-cs"/>
        </a:defRPr>
      </a:lvl1pPr>
      <a:lvl2pPr marL="777988" indent="-299317" algn="l" rtl="0" eaLnBrk="0" fontAlgn="base" hangingPunct="0">
        <a:spcBef>
          <a:spcPct val="20000"/>
        </a:spcBef>
        <a:spcAft>
          <a:spcPct val="0"/>
        </a:spcAft>
        <a:buChar char="–"/>
        <a:defRPr kumimoji="1" sz="2900">
          <a:solidFill>
            <a:schemeClr val="tx1"/>
          </a:solidFill>
          <a:latin typeface="+mn-lt"/>
          <a:ea typeface="+mn-ea"/>
        </a:defRPr>
      </a:lvl2pPr>
      <a:lvl3pPr marL="1197270" indent="-238742" algn="l" rtl="0" eaLnBrk="0" fontAlgn="base" hangingPunct="0">
        <a:spcBef>
          <a:spcPct val="20000"/>
        </a:spcBef>
        <a:spcAft>
          <a:spcPct val="0"/>
        </a:spcAft>
        <a:buChar char="•"/>
        <a:defRPr kumimoji="1" sz="2500">
          <a:solidFill>
            <a:schemeClr val="tx1"/>
          </a:solidFill>
          <a:latin typeface="+mn-lt"/>
          <a:ea typeface="+mn-ea"/>
        </a:defRPr>
      </a:lvl3pPr>
      <a:lvl4pPr marL="1675940" indent="-238742" algn="l" rtl="0" eaLnBrk="0" fontAlgn="base" hangingPunct="0">
        <a:spcBef>
          <a:spcPct val="20000"/>
        </a:spcBef>
        <a:spcAft>
          <a:spcPct val="0"/>
        </a:spcAft>
        <a:buChar char="–"/>
        <a:defRPr kumimoji="1" sz="2100">
          <a:solidFill>
            <a:schemeClr val="tx1"/>
          </a:solidFill>
          <a:latin typeface="+mn-lt"/>
          <a:ea typeface="+mn-ea"/>
        </a:defRPr>
      </a:lvl4pPr>
      <a:lvl5pPr marL="2154610" indent="-238742" algn="l" rtl="0" eaLnBrk="0" fontAlgn="base" hangingPunct="0">
        <a:spcBef>
          <a:spcPct val="20000"/>
        </a:spcBef>
        <a:spcAft>
          <a:spcPct val="0"/>
        </a:spcAft>
        <a:buChar char="»"/>
        <a:defRPr kumimoji="1" sz="2100">
          <a:solidFill>
            <a:schemeClr val="tx1"/>
          </a:solidFill>
          <a:latin typeface="+mn-lt"/>
          <a:ea typeface="+mn-ea"/>
        </a:defRPr>
      </a:lvl5pPr>
      <a:lvl6pPr marL="2633993" indent="-239454" algn="l" rtl="0" fontAlgn="base">
        <a:spcBef>
          <a:spcPct val="20000"/>
        </a:spcBef>
        <a:spcAft>
          <a:spcPct val="0"/>
        </a:spcAft>
        <a:buChar char="»"/>
        <a:defRPr kumimoji="1" sz="2100">
          <a:solidFill>
            <a:schemeClr val="tx1"/>
          </a:solidFill>
          <a:latin typeface="+mn-lt"/>
          <a:ea typeface="+mn-ea"/>
        </a:defRPr>
      </a:lvl6pPr>
      <a:lvl7pPr marL="3112901" indent="-239454" algn="l" rtl="0" fontAlgn="base">
        <a:spcBef>
          <a:spcPct val="20000"/>
        </a:spcBef>
        <a:spcAft>
          <a:spcPct val="0"/>
        </a:spcAft>
        <a:buChar char="»"/>
        <a:defRPr kumimoji="1" sz="2100">
          <a:solidFill>
            <a:schemeClr val="tx1"/>
          </a:solidFill>
          <a:latin typeface="+mn-lt"/>
          <a:ea typeface="+mn-ea"/>
        </a:defRPr>
      </a:lvl7pPr>
      <a:lvl8pPr marL="3591809" indent="-239454" algn="l" rtl="0" fontAlgn="base">
        <a:spcBef>
          <a:spcPct val="20000"/>
        </a:spcBef>
        <a:spcAft>
          <a:spcPct val="0"/>
        </a:spcAft>
        <a:buChar char="»"/>
        <a:defRPr kumimoji="1" sz="2100">
          <a:solidFill>
            <a:schemeClr val="tx1"/>
          </a:solidFill>
          <a:latin typeface="+mn-lt"/>
          <a:ea typeface="+mn-ea"/>
        </a:defRPr>
      </a:lvl8pPr>
      <a:lvl9pPr marL="4070717" indent="-239454" algn="l"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4096270"/>
      </p:ext>
    </p:extLst>
  </p:cSld>
  <p:clrMap bg1="lt1" tx1="dk1" bg2="lt2" tx2="dk2" accent1="accent1" accent2="accent2" accent3="accent3" accent4="accent4" accent5="accent5" accent6="accent6" hlink="hlink" folHlink="folHlink"/>
  <p:sldLayoutIdLst>
    <p:sldLayoutId id="2147484265" r:id="rId1"/>
  </p:sldLayoutIdLst>
  <p:hf hdr="0" ftr="0" dt="0"/>
  <p:txStyles>
    <p:titleStyle>
      <a:lvl1pPr algn="l" rtl="0" eaLnBrk="0" fontAlgn="base" hangingPunct="0">
        <a:spcBef>
          <a:spcPct val="0"/>
        </a:spcBef>
        <a:spcAft>
          <a:spcPct val="0"/>
        </a:spcAft>
        <a:defRPr kumimoji="1" sz="2400">
          <a:solidFill>
            <a:schemeClr val="tx1"/>
          </a:solidFill>
          <a:latin typeface="+mn-ea"/>
          <a:ea typeface="+mn-ea"/>
          <a:cs typeface="+mj-cs"/>
        </a:defRPr>
      </a:lvl1pPr>
      <a:lvl2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900">
          <a:solidFill>
            <a:srgbClr val="4087C8"/>
          </a:solidFill>
          <a:latin typeface="HGP創英角ｺﾞｼｯｸUB" pitchFamily="50" charset="-128"/>
          <a:ea typeface="HGP創英角ｺﾞｼｯｸUB" pitchFamily="50" charset="-128"/>
        </a:defRPr>
      </a:lvl5pPr>
      <a:lvl6pPr marL="478908"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6pPr>
      <a:lvl7pPr marL="957816"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7pPr>
      <a:lvl8pPr marL="1436724"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8pPr>
      <a:lvl9pPr marL="1915631" algn="l" rtl="0" fontAlgn="base">
        <a:spcBef>
          <a:spcPct val="0"/>
        </a:spcBef>
        <a:spcAft>
          <a:spcPct val="0"/>
        </a:spcAft>
        <a:defRPr kumimoji="1" sz="2900">
          <a:solidFill>
            <a:srgbClr val="4087C8"/>
          </a:solidFill>
          <a:latin typeface="HGP創英角ｺﾞｼｯｸUB" pitchFamily="50" charset="-128"/>
          <a:ea typeface="HGP創英角ｺﾞｼｯｸUB" pitchFamily="50" charset="-128"/>
        </a:defRPr>
      </a:lvl9pPr>
    </p:titleStyle>
    <p:bodyStyle>
      <a:lvl1pPr marL="358706" indent="-358706" algn="l" rtl="0" eaLnBrk="0" fontAlgn="base" hangingPunct="0">
        <a:spcBef>
          <a:spcPct val="20000"/>
        </a:spcBef>
        <a:spcAft>
          <a:spcPct val="0"/>
        </a:spcAft>
        <a:buChar char="•"/>
        <a:defRPr kumimoji="1" sz="3400">
          <a:solidFill>
            <a:schemeClr val="tx1"/>
          </a:solidFill>
          <a:latin typeface="+mn-lt"/>
          <a:ea typeface="+mn-ea"/>
          <a:cs typeface="+mn-cs"/>
        </a:defRPr>
      </a:lvl1pPr>
      <a:lvl2pPr marL="777988" indent="-299317" algn="l" rtl="0" eaLnBrk="0" fontAlgn="base" hangingPunct="0">
        <a:spcBef>
          <a:spcPct val="20000"/>
        </a:spcBef>
        <a:spcAft>
          <a:spcPct val="0"/>
        </a:spcAft>
        <a:buChar char="–"/>
        <a:defRPr kumimoji="1" sz="2900">
          <a:solidFill>
            <a:schemeClr val="tx1"/>
          </a:solidFill>
          <a:latin typeface="+mn-lt"/>
          <a:ea typeface="+mn-ea"/>
        </a:defRPr>
      </a:lvl2pPr>
      <a:lvl3pPr marL="1197270" indent="-238742" algn="l" rtl="0" eaLnBrk="0" fontAlgn="base" hangingPunct="0">
        <a:spcBef>
          <a:spcPct val="20000"/>
        </a:spcBef>
        <a:spcAft>
          <a:spcPct val="0"/>
        </a:spcAft>
        <a:buChar char="•"/>
        <a:defRPr kumimoji="1" sz="2500">
          <a:solidFill>
            <a:schemeClr val="tx1"/>
          </a:solidFill>
          <a:latin typeface="+mn-lt"/>
          <a:ea typeface="+mn-ea"/>
        </a:defRPr>
      </a:lvl3pPr>
      <a:lvl4pPr marL="1675940" indent="-238742" algn="l" rtl="0" eaLnBrk="0" fontAlgn="base" hangingPunct="0">
        <a:spcBef>
          <a:spcPct val="20000"/>
        </a:spcBef>
        <a:spcAft>
          <a:spcPct val="0"/>
        </a:spcAft>
        <a:buChar char="–"/>
        <a:defRPr kumimoji="1" sz="2100">
          <a:solidFill>
            <a:schemeClr val="tx1"/>
          </a:solidFill>
          <a:latin typeface="+mn-lt"/>
          <a:ea typeface="+mn-ea"/>
        </a:defRPr>
      </a:lvl4pPr>
      <a:lvl5pPr marL="2154610" indent="-238742" algn="l" rtl="0" eaLnBrk="0" fontAlgn="base" hangingPunct="0">
        <a:spcBef>
          <a:spcPct val="20000"/>
        </a:spcBef>
        <a:spcAft>
          <a:spcPct val="0"/>
        </a:spcAft>
        <a:buChar char="»"/>
        <a:defRPr kumimoji="1" sz="2100">
          <a:solidFill>
            <a:schemeClr val="tx1"/>
          </a:solidFill>
          <a:latin typeface="+mn-lt"/>
          <a:ea typeface="+mn-ea"/>
        </a:defRPr>
      </a:lvl5pPr>
      <a:lvl6pPr marL="2633993" indent="-239454" algn="l" rtl="0" fontAlgn="base">
        <a:spcBef>
          <a:spcPct val="20000"/>
        </a:spcBef>
        <a:spcAft>
          <a:spcPct val="0"/>
        </a:spcAft>
        <a:buChar char="»"/>
        <a:defRPr kumimoji="1" sz="2100">
          <a:solidFill>
            <a:schemeClr val="tx1"/>
          </a:solidFill>
          <a:latin typeface="+mn-lt"/>
          <a:ea typeface="+mn-ea"/>
        </a:defRPr>
      </a:lvl6pPr>
      <a:lvl7pPr marL="3112901" indent="-239454" algn="l" rtl="0" fontAlgn="base">
        <a:spcBef>
          <a:spcPct val="20000"/>
        </a:spcBef>
        <a:spcAft>
          <a:spcPct val="0"/>
        </a:spcAft>
        <a:buChar char="»"/>
        <a:defRPr kumimoji="1" sz="2100">
          <a:solidFill>
            <a:schemeClr val="tx1"/>
          </a:solidFill>
          <a:latin typeface="+mn-lt"/>
          <a:ea typeface="+mn-ea"/>
        </a:defRPr>
      </a:lvl7pPr>
      <a:lvl8pPr marL="3591809" indent="-239454" algn="l" rtl="0" fontAlgn="base">
        <a:spcBef>
          <a:spcPct val="20000"/>
        </a:spcBef>
        <a:spcAft>
          <a:spcPct val="0"/>
        </a:spcAft>
        <a:buChar char="»"/>
        <a:defRPr kumimoji="1" sz="2100">
          <a:solidFill>
            <a:schemeClr val="tx1"/>
          </a:solidFill>
          <a:latin typeface="+mn-lt"/>
          <a:ea typeface="+mn-ea"/>
        </a:defRPr>
      </a:lvl8pPr>
      <a:lvl9pPr marL="4070717" indent="-239454" algn="l"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57816" rtl="0" eaLnBrk="1" latinLnBrk="0" hangingPunct="1">
        <a:defRPr kumimoji="1" sz="1900" kern="1200">
          <a:solidFill>
            <a:schemeClr val="tx1"/>
          </a:solidFill>
          <a:latin typeface="+mn-lt"/>
          <a:ea typeface="+mn-ea"/>
          <a:cs typeface="+mn-cs"/>
        </a:defRPr>
      </a:lvl1pPr>
      <a:lvl2pPr marL="478908" algn="l" defTabSz="957816" rtl="0" eaLnBrk="1" latinLnBrk="0" hangingPunct="1">
        <a:defRPr kumimoji="1" sz="1900" kern="1200">
          <a:solidFill>
            <a:schemeClr val="tx1"/>
          </a:solidFill>
          <a:latin typeface="+mn-lt"/>
          <a:ea typeface="+mn-ea"/>
          <a:cs typeface="+mn-cs"/>
        </a:defRPr>
      </a:lvl2pPr>
      <a:lvl3pPr marL="957816" algn="l" defTabSz="957816" rtl="0" eaLnBrk="1" latinLnBrk="0" hangingPunct="1">
        <a:defRPr kumimoji="1" sz="1900" kern="1200">
          <a:solidFill>
            <a:schemeClr val="tx1"/>
          </a:solidFill>
          <a:latin typeface="+mn-lt"/>
          <a:ea typeface="+mn-ea"/>
          <a:cs typeface="+mn-cs"/>
        </a:defRPr>
      </a:lvl3pPr>
      <a:lvl4pPr marL="1436724" algn="l" defTabSz="957816" rtl="0" eaLnBrk="1" latinLnBrk="0" hangingPunct="1">
        <a:defRPr kumimoji="1" sz="1900" kern="1200">
          <a:solidFill>
            <a:schemeClr val="tx1"/>
          </a:solidFill>
          <a:latin typeface="+mn-lt"/>
          <a:ea typeface="+mn-ea"/>
          <a:cs typeface="+mn-cs"/>
        </a:defRPr>
      </a:lvl4pPr>
      <a:lvl5pPr marL="1915631" algn="l" defTabSz="957816" rtl="0" eaLnBrk="1" latinLnBrk="0" hangingPunct="1">
        <a:defRPr kumimoji="1" sz="1900" kern="1200">
          <a:solidFill>
            <a:schemeClr val="tx1"/>
          </a:solidFill>
          <a:latin typeface="+mn-lt"/>
          <a:ea typeface="+mn-ea"/>
          <a:cs typeface="+mn-cs"/>
        </a:defRPr>
      </a:lvl5pPr>
      <a:lvl6pPr marL="2394539" algn="l" defTabSz="957816" rtl="0" eaLnBrk="1" latinLnBrk="0" hangingPunct="1">
        <a:defRPr kumimoji="1" sz="1900" kern="1200">
          <a:solidFill>
            <a:schemeClr val="tx1"/>
          </a:solidFill>
          <a:latin typeface="+mn-lt"/>
          <a:ea typeface="+mn-ea"/>
          <a:cs typeface="+mn-cs"/>
        </a:defRPr>
      </a:lvl6pPr>
      <a:lvl7pPr marL="2873447" algn="l" defTabSz="957816" rtl="0" eaLnBrk="1" latinLnBrk="0" hangingPunct="1">
        <a:defRPr kumimoji="1" sz="1900" kern="1200">
          <a:solidFill>
            <a:schemeClr val="tx1"/>
          </a:solidFill>
          <a:latin typeface="+mn-lt"/>
          <a:ea typeface="+mn-ea"/>
          <a:cs typeface="+mn-cs"/>
        </a:defRPr>
      </a:lvl7pPr>
      <a:lvl8pPr marL="3352355" algn="l" defTabSz="957816" rtl="0" eaLnBrk="1" latinLnBrk="0" hangingPunct="1">
        <a:defRPr kumimoji="1" sz="1900" kern="1200">
          <a:solidFill>
            <a:schemeClr val="tx1"/>
          </a:solidFill>
          <a:latin typeface="+mn-lt"/>
          <a:ea typeface="+mn-ea"/>
          <a:cs typeface="+mn-cs"/>
        </a:defRPr>
      </a:lvl8pPr>
      <a:lvl9pPr marL="3831263" algn="l" defTabSz="957816"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7.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28600" y="977900"/>
            <a:ext cx="9385300" cy="5524500"/>
          </a:xfrm>
          <a:prstGeom prst="roundRect">
            <a:avLst/>
          </a:prstGeom>
          <a:solidFill>
            <a:srgbClr val="DDE9F7"/>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この度は、本事業にご提案いただき、誠にありがとうございます。ご提案内容を充分に審査できるよう、提案書作成にあたり、ご留意いただきたい事項を以下のとおりご案内させていただきます。</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提案書の提出時、このスライドは削除してください。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u="sng" dirty="0">
              <a:solidFill>
                <a:schemeClr val="tx1"/>
              </a:solidFill>
              <a:latin typeface="Meiryo UI" panose="020B0604030504040204" pitchFamily="50" charset="-128"/>
              <a:ea typeface="Meiryo UI" panose="020B0604030504040204" pitchFamily="50" charset="-128"/>
            </a:endParaRPr>
          </a:p>
          <a:p>
            <a:endParaRPr kumimoji="1" lang="en-US" altLang="ja-JP" u="sng"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「良質な住宅ストックの資産価値が適正に評価され、維持管理やリフォームの実施にインセン</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ティブが働く既存住宅流通・リフォーム市場の実現」という本事業の目的に沿った提案内容で</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あることが分かるように記載し、募集要領の「</a:t>
            </a:r>
            <a:r>
              <a:rPr kumimoji="1" lang="ja-JP" altLang="en-US" dirty="0">
                <a:solidFill>
                  <a:srgbClr val="FF0000"/>
                </a:solidFill>
                <a:latin typeface="Meiryo UI" panose="020B0604030504040204" pitchFamily="50" charset="-128"/>
                <a:ea typeface="Meiryo UI" panose="020B0604030504040204" pitchFamily="50" charset="-128"/>
              </a:rPr>
              <a:t>評価のポイント</a:t>
            </a:r>
            <a:r>
              <a:rPr kumimoji="1" lang="ja-JP" altLang="en-US" dirty="0">
                <a:solidFill>
                  <a:schemeClr val="tx1"/>
                </a:solidFill>
                <a:latin typeface="Meiryo UI" panose="020B0604030504040204" pitchFamily="50" charset="-128"/>
                <a:ea typeface="Meiryo UI" panose="020B0604030504040204" pitchFamily="50" charset="-128"/>
              </a:rPr>
              <a:t>」を踏まえて作成してください。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原則、スライドの</a:t>
            </a:r>
            <a:r>
              <a:rPr kumimoji="1" lang="ja-JP" altLang="en-US" b="1" u="sng" dirty="0">
                <a:solidFill>
                  <a:schemeClr val="tx2">
                    <a:lumMod val="75000"/>
                  </a:schemeClr>
                </a:solidFill>
                <a:latin typeface="Meiryo UI" panose="020B0604030504040204" pitchFamily="50" charset="-128"/>
                <a:ea typeface="Meiryo UI" panose="020B0604030504040204" pitchFamily="50" charset="-128"/>
              </a:rPr>
              <a:t>青色</a:t>
            </a:r>
            <a:r>
              <a:rPr kumimoji="1" lang="ja-JP" altLang="en-US" dirty="0">
                <a:solidFill>
                  <a:schemeClr val="tx1"/>
                </a:solidFill>
                <a:latin typeface="Meiryo UI" panose="020B0604030504040204" pitchFamily="50" charset="-128"/>
                <a:ea typeface="Meiryo UI" panose="020B0604030504040204" pitchFamily="50" charset="-128"/>
              </a:rPr>
              <a:t>箇所は削除しないでください（</a:t>
            </a:r>
            <a:r>
              <a:rPr kumimoji="1" lang="ja-JP" altLang="en-US" dirty="0">
                <a:solidFill>
                  <a:srgbClr val="FF0000"/>
                </a:solidFill>
                <a:latin typeface="Meiryo UI" panose="020B0604030504040204" pitchFamily="50" charset="-128"/>
                <a:ea typeface="Meiryo UI" panose="020B0604030504040204" pitchFamily="50" charset="-128"/>
              </a:rPr>
              <a:t>大きさ、色、配置等の変更は適宜変更</a:t>
            </a:r>
            <a:endParaRPr kumimoji="1" lang="en-US" altLang="ja-JP" dirty="0">
              <a:solidFill>
                <a:srgbClr val="FF0000"/>
              </a:solidFill>
              <a:latin typeface="Meiryo UI" panose="020B0604030504040204" pitchFamily="50" charset="-128"/>
              <a:ea typeface="Meiryo UI" panose="020B0604030504040204" pitchFamily="50" charset="-128"/>
            </a:endParaRPr>
          </a:p>
          <a:p>
            <a:r>
              <a:rPr kumimoji="1" lang="ja-JP" altLang="en-US" dirty="0">
                <a:solidFill>
                  <a:srgbClr val="FF0000"/>
                </a:solidFill>
                <a:latin typeface="Meiryo UI" panose="020B0604030504040204" pitchFamily="50" charset="-128"/>
                <a:ea typeface="Meiryo UI" panose="020B0604030504040204" pitchFamily="50" charset="-128"/>
              </a:rPr>
              <a:t>　　してください</a:t>
            </a:r>
            <a:r>
              <a:rPr kumimoji="1" lang="ja-JP" altLang="en-US" dirty="0">
                <a:solidFill>
                  <a:schemeClr val="tx1"/>
                </a:solidFill>
                <a:latin typeface="Meiryo UI" panose="020B0604030504040204" pitchFamily="50" charset="-128"/>
                <a:ea typeface="Meiryo UI" panose="020B0604030504040204" pitchFamily="50" charset="-128"/>
              </a:rPr>
              <a:t>）。 但し、提案する仕組みの性質上、該当がない等のやむを得ない場合について</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は、削除して構いません（その場合でも</a:t>
            </a:r>
            <a:r>
              <a:rPr kumimoji="1" lang="en-US" altLang="ja-JP" dirty="0">
                <a:solidFill>
                  <a:schemeClr val="tx1"/>
                </a:solidFill>
                <a:latin typeface="Meiryo UI" panose="020B0604030504040204" pitchFamily="50" charset="-128"/>
                <a:ea typeface="Meiryo UI" panose="020B0604030504040204" pitchFamily="50" charset="-128"/>
              </a:rPr>
              <a:t>1</a:t>
            </a:r>
            <a:r>
              <a:rPr kumimoji="1" lang="ja-JP" altLang="en-US" dirty="0">
                <a:solidFill>
                  <a:schemeClr val="tx1"/>
                </a:solidFill>
                <a:latin typeface="Meiryo UI" panose="020B0604030504040204" pitchFamily="50" charset="-128"/>
                <a:ea typeface="Meiryo UI" panose="020B0604030504040204" pitchFamily="50" charset="-128"/>
              </a:rPr>
              <a:t>スライド目は変更不可）。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ご提出いただいた提案書は、パンフレットやホームページ等で使用・公表する可能性があります。</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但し、応募者の財産上の利益や競争上の地位等を害する恐れのある部分について、応募者</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から申し出があった場合は、原則公表しません。</a:t>
            </a:r>
          </a:p>
        </p:txBody>
      </p:sp>
      <p:sp>
        <p:nvSpPr>
          <p:cNvPr id="5" name="フローチャート: 結合子 4"/>
          <p:cNvSpPr/>
          <p:nvPr/>
        </p:nvSpPr>
        <p:spPr>
          <a:xfrm>
            <a:off x="497840" y="2956923"/>
            <a:ext cx="292100" cy="279400"/>
          </a:xfrm>
          <a:prstGeom prst="flowChartConnector">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p:cNvSpPr/>
          <p:nvPr/>
        </p:nvSpPr>
        <p:spPr>
          <a:xfrm>
            <a:off x="497840" y="4049123"/>
            <a:ext cx="292100" cy="279400"/>
          </a:xfrm>
          <a:prstGeom prst="flowChartConnector">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ローチャート: 結合子 6"/>
          <p:cNvSpPr/>
          <p:nvPr/>
        </p:nvSpPr>
        <p:spPr>
          <a:xfrm>
            <a:off x="497840" y="5163093"/>
            <a:ext cx="292100" cy="279400"/>
          </a:xfrm>
          <a:prstGeom prst="flowChartConnector">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01774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5843" y="778276"/>
            <a:ext cx="9760313" cy="2560339"/>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＜課題認識と事業目的＞</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rPr>
              <a:t>　</a:t>
            </a: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＜開発する仕組みの概要＞</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3" name="正方形/長方形 2"/>
          <p:cNvSpPr/>
          <p:nvPr/>
        </p:nvSpPr>
        <p:spPr>
          <a:xfrm>
            <a:off x="142043" y="640967"/>
            <a:ext cx="1143000" cy="26445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取組概要</a:t>
            </a:r>
          </a:p>
        </p:txBody>
      </p:sp>
      <p:sp>
        <p:nvSpPr>
          <p:cNvPr id="12" name="正方形/長方形 11"/>
          <p:cNvSpPr/>
          <p:nvPr/>
        </p:nvSpPr>
        <p:spPr>
          <a:xfrm>
            <a:off x="75368" y="3593950"/>
            <a:ext cx="9760313" cy="3060850"/>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 name="正方形/長方形 10"/>
          <p:cNvSpPr/>
          <p:nvPr/>
        </p:nvSpPr>
        <p:spPr>
          <a:xfrm>
            <a:off x="180143" y="3469947"/>
            <a:ext cx="1404182" cy="27193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仕組みの全体像</a:t>
            </a:r>
          </a:p>
        </p:txBody>
      </p:sp>
      <p:sp>
        <p:nvSpPr>
          <p:cNvPr id="39" name="四角形吹き出し 38">
            <a:extLst>
              <a:ext uri="{FF2B5EF4-FFF2-40B4-BE49-F238E27FC236}">
                <a16:creationId xmlns:a16="http://schemas.microsoft.com/office/drawing/2014/main" id="{00000000-0008-0000-0200-000002000000}"/>
              </a:ext>
            </a:extLst>
          </p:cNvPr>
          <p:cNvSpPr/>
          <p:nvPr/>
        </p:nvSpPr>
        <p:spPr>
          <a:xfrm>
            <a:off x="10341098" y="773196"/>
            <a:ext cx="2969558" cy="638745"/>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本スライド</a:t>
            </a:r>
            <a:r>
              <a:rPr kumimoji="1" lang="en-US" altLang="ja-JP" sz="1050" dirty="0">
                <a:solidFill>
                  <a:srgbClr val="FF0000"/>
                </a:solidFill>
                <a:effectLst/>
                <a:latin typeface="Meiryo UI" panose="020B0604030504040204" pitchFamily="50" charset="-128"/>
                <a:ea typeface="Meiryo UI" panose="020B0604030504040204" pitchFamily="50" charset="-128"/>
              </a:rPr>
              <a:t>1</a:t>
            </a:r>
            <a:r>
              <a:rPr kumimoji="1" lang="ja-JP" altLang="en-US" sz="1050" dirty="0">
                <a:solidFill>
                  <a:srgbClr val="FF0000"/>
                </a:solidFill>
                <a:effectLst/>
                <a:latin typeface="Meiryo UI" panose="020B0604030504040204" pitchFamily="50" charset="-128"/>
                <a:ea typeface="Meiryo UI" panose="020B0604030504040204" pitchFamily="50" charset="-128"/>
              </a:rPr>
              <a:t>枚で仕組みの概要が分かるように</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簡潔に記載してください。</a:t>
            </a:r>
            <a:endParaRPr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詳細については、次スライド以降に記載してください。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43" name="四角形吹き出し 42">
            <a:extLst>
              <a:ext uri="{FF2B5EF4-FFF2-40B4-BE49-F238E27FC236}">
                <a16:creationId xmlns:a16="http://schemas.microsoft.com/office/drawing/2014/main" id="{00000000-0008-0000-0200-000002000000}"/>
              </a:ext>
            </a:extLst>
          </p:cNvPr>
          <p:cNvSpPr/>
          <p:nvPr/>
        </p:nvSpPr>
        <p:spPr>
          <a:xfrm>
            <a:off x="10381118" y="3593950"/>
            <a:ext cx="5976639" cy="3060849"/>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以下の例のように、</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全体の流れと各構成員等の役割を簡潔に記載してください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10603430" y="4184650"/>
            <a:ext cx="5656305" cy="2125877"/>
            <a:chOff x="10536195" y="4184650"/>
            <a:chExt cx="5656305" cy="2125877"/>
          </a:xfrm>
        </p:grpSpPr>
        <p:sp>
          <p:nvSpPr>
            <p:cNvPr id="52" name="正方形/長方形 51">
              <a:extLst>
                <a:ext uri="{FF2B5EF4-FFF2-40B4-BE49-F238E27FC236}">
                  <a16:creationId xmlns:a16="http://schemas.microsoft.com/office/drawing/2014/main" id="{2A1C6991-309E-4B18-A351-EAEE09986055}"/>
                </a:ext>
              </a:extLst>
            </p:cNvPr>
            <p:cNvSpPr/>
            <p:nvPr/>
          </p:nvSpPr>
          <p:spPr bwMode="gray">
            <a:xfrm>
              <a:off x="10586498" y="5477072"/>
              <a:ext cx="1644856" cy="833455"/>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defTabSz="976313" fontAlgn="base">
                <a:defRPr/>
              </a:pPr>
              <a:endParaRPr kumimoji="1" lang="en-US" altLang="ja-JP" sz="900" dirty="0">
                <a:solidFill>
                  <a:schemeClr val="tx1"/>
                </a:solidFill>
                <a:latin typeface="+mn-ea"/>
              </a:endParaRPr>
            </a:p>
            <a:p>
              <a:pPr algn="ctr" defTabSz="976313" fontAlgn="base">
                <a:defRPr/>
              </a:pPr>
              <a:endParaRPr kumimoji="1" lang="en-US" altLang="ja-JP" sz="900" dirty="0">
                <a:solidFill>
                  <a:schemeClr val="tx1"/>
                </a:solidFill>
                <a:latin typeface="+mn-ea"/>
                <a:ea typeface="Meiryo UI" panose="020B0604030504040204" pitchFamily="50" charset="-128"/>
              </a:endParaRPr>
            </a:p>
            <a:p>
              <a:pPr algn="ctr" defTabSz="976313" fontAlgn="base">
                <a:defRPr/>
              </a:pPr>
              <a:endParaRPr kumimoji="1" lang="en-US" altLang="ja-JP" sz="900" dirty="0">
                <a:solidFill>
                  <a:schemeClr val="tx1"/>
                </a:solidFill>
                <a:latin typeface="+mn-ea"/>
                <a:ea typeface="Meiryo UI" panose="020B0604030504040204" pitchFamily="50" charset="-128"/>
              </a:endParaRPr>
            </a:p>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a:p>
              <a:pPr marL="0" marR="0" lvl="0" indent="0" algn="ctr" defTabSz="976313" rtl="0" eaLnBrk="1" fontAlgn="base" latinLnBrk="0" hangingPunct="1">
                <a:buClrTx/>
                <a:buSzTx/>
                <a:buFontTx/>
                <a:buNone/>
                <a:tabLst/>
                <a:defRPr/>
              </a:pPr>
              <a:endParaRPr kumimoji="1" lang="ja-JP" altLang="en-US" sz="900" b="0" i="0" u="none" strike="noStrike" kern="1200" cap="none" spc="0" normalizeH="0" baseline="0" noProof="0" dirty="0">
                <a:ln>
                  <a:noFill/>
                </a:ln>
                <a:solidFill>
                  <a:schemeClr val="tx1"/>
                </a:solidFill>
                <a:effectLst/>
                <a:uLnTx/>
                <a:uFillTx/>
                <a:latin typeface="+mn-ea"/>
                <a:cs typeface="+mn-cs"/>
              </a:endParaRPr>
            </a:p>
          </p:txBody>
        </p:sp>
        <p:sp>
          <p:nvSpPr>
            <p:cNvPr id="53" name="正方形/長方形 52">
              <a:extLst>
                <a:ext uri="{FF2B5EF4-FFF2-40B4-BE49-F238E27FC236}">
                  <a16:creationId xmlns:a16="http://schemas.microsoft.com/office/drawing/2014/main" id="{398B7584-A351-4F86-9791-D66F0CBD7A41}"/>
                </a:ext>
              </a:extLst>
            </p:cNvPr>
            <p:cNvSpPr/>
            <p:nvPr/>
          </p:nvSpPr>
          <p:spPr bwMode="gray">
            <a:xfrm>
              <a:off x="10586498" y="5477071"/>
              <a:ext cx="1644856" cy="285756"/>
            </a:xfrm>
            <a:prstGeom prst="rect">
              <a:avLst/>
            </a:prstGeom>
            <a:solidFill>
              <a:schemeClr val="tx2">
                <a:lumMod val="7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Ｅ</a:t>
              </a:r>
            </a:p>
          </p:txBody>
        </p:sp>
        <p:sp>
          <p:nvSpPr>
            <p:cNvPr id="50" name="正方形/長方形 49">
              <a:extLst>
                <a:ext uri="{FF2B5EF4-FFF2-40B4-BE49-F238E27FC236}">
                  <a16:creationId xmlns:a16="http://schemas.microsoft.com/office/drawing/2014/main" id="{2AEE815C-F4D3-434F-8FCB-7F9E941E4347}"/>
                </a:ext>
              </a:extLst>
            </p:cNvPr>
            <p:cNvSpPr/>
            <p:nvPr/>
          </p:nvSpPr>
          <p:spPr bwMode="gray">
            <a:xfrm>
              <a:off x="14547644" y="4848768"/>
              <a:ext cx="1644856" cy="638912"/>
            </a:xfrm>
            <a:prstGeom prst="rect">
              <a:avLst/>
            </a:prstGeom>
            <a:no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t" anchorCtr="0">
              <a:noAutofit/>
            </a:bodyPr>
            <a:lstStyle/>
            <a:p>
              <a:pPr lvl="0"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49" name="正方形/長方形 48">
              <a:extLst>
                <a:ext uri="{FF2B5EF4-FFF2-40B4-BE49-F238E27FC236}">
                  <a16:creationId xmlns:a16="http://schemas.microsoft.com/office/drawing/2014/main" id="{158CCF62-2EF6-4696-9E9C-E092C74146DA}"/>
                </a:ext>
              </a:extLst>
            </p:cNvPr>
            <p:cNvSpPr/>
            <p:nvPr/>
          </p:nvSpPr>
          <p:spPr bwMode="gray">
            <a:xfrm>
              <a:off x="14547644" y="4848766"/>
              <a:ext cx="1644856" cy="242519"/>
            </a:xfrm>
            <a:prstGeom prst="rect">
              <a:avLst/>
            </a:prstGeom>
            <a:solidFill>
              <a:schemeClr val="tx2">
                <a:lumMod val="75000"/>
              </a:schemeClr>
            </a:solid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lvl="0" algn="ctr" defTabSz="976313" fontAlgn="base">
                <a:defRPr/>
              </a:pPr>
              <a:r>
                <a:rPr lang="ja-JP" altLang="en-US" sz="1200" b="1" dirty="0">
                  <a:solidFill>
                    <a:schemeClr val="bg1"/>
                  </a:solidFill>
                  <a:latin typeface="Meiryo UI" panose="020B0604030504040204" pitchFamily="50" charset="-128"/>
                  <a:ea typeface="Meiryo UI" panose="020B0604030504040204" pitchFamily="50" charset="-128"/>
                </a:rPr>
                <a:t>Ｃ</a:t>
              </a:r>
              <a:endParaRPr lang="en-US" altLang="ja-JP" sz="1200" b="1" dirty="0">
                <a:solidFill>
                  <a:schemeClr val="bg1"/>
                </a:solidFill>
                <a:latin typeface="Meiryo UI" panose="020B0604030504040204" pitchFamily="50" charset="-128"/>
                <a:ea typeface="Meiryo UI" panose="020B0604030504040204" pitchFamily="50" charset="-128"/>
              </a:endParaRPr>
            </a:p>
          </p:txBody>
        </p:sp>
        <p:cxnSp>
          <p:nvCxnSpPr>
            <p:cNvPr id="16" name="直線矢印コネクタ 15">
              <a:extLst>
                <a:ext uri="{FF2B5EF4-FFF2-40B4-BE49-F238E27FC236}">
                  <a16:creationId xmlns:a16="http://schemas.microsoft.com/office/drawing/2014/main" id="{2F78F210-1EE7-4F58-B1E0-4EB21FF34B99}"/>
                </a:ext>
              </a:extLst>
            </p:cNvPr>
            <p:cNvCxnSpPr/>
            <p:nvPr/>
          </p:nvCxnSpPr>
          <p:spPr bwMode="gray">
            <a:xfrm>
              <a:off x="10909506" y="4843043"/>
              <a:ext cx="0" cy="595326"/>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7F84161C-989E-4DE2-8F27-50CF10F528B2}"/>
                </a:ext>
              </a:extLst>
            </p:cNvPr>
            <p:cNvSpPr txBox="1"/>
            <p:nvPr/>
          </p:nvSpPr>
          <p:spPr bwMode="gray">
            <a:xfrm>
              <a:off x="10536195" y="5022599"/>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a:latin typeface="Meiryo UI" panose="020B0604030504040204" pitchFamily="50" charset="-128"/>
                  <a:ea typeface="Meiryo UI" panose="020B0604030504040204" pitchFamily="50" charset="-128"/>
                </a:rPr>
                <a:t>②○○</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cxnSp>
          <p:nvCxnSpPr>
            <p:cNvPr id="19" name="直線矢印コネクタ 18">
              <a:extLst>
                <a:ext uri="{FF2B5EF4-FFF2-40B4-BE49-F238E27FC236}">
                  <a16:creationId xmlns:a16="http://schemas.microsoft.com/office/drawing/2014/main" id="{3F40E5C3-72FF-42EF-A355-AF5BC6F6AE98}"/>
                </a:ext>
              </a:extLst>
            </p:cNvPr>
            <p:cNvCxnSpPr>
              <a:stCxn id="47" idx="1"/>
            </p:cNvCxnSpPr>
            <p:nvPr/>
          </p:nvCxnSpPr>
          <p:spPr bwMode="gray">
            <a:xfrm flipH="1" flipV="1">
              <a:off x="12175657" y="4523913"/>
              <a:ext cx="471818" cy="1"/>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2F78F210-1EE7-4F58-B1E0-4EB21FF34B99}"/>
                </a:ext>
              </a:extLst>
            </p:cNvPr>
            <p:cNvCxnSpPr/>
            <p:nvPr/>
          </p:nvCxnSpPr>
          <p:spPr bwMode="gray">
            <a:xfrm flipV="1">
              <a:off x="11827661" y="4796082"/>
              <a:ext cx="1" cy="642286"/>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7F84161C-989E-4DE2-8F27-50CF10F528B2}"/>
                </a:ext>
              </a:extLst>
            </p:cNvPr>
            <p:cNvSpPr txBox="1"/>
            <p:nvPr/>
          </p:nvSpPr>
          <p:spPr bwMode="gray">
            <a:xfrm>
              <a:off x="11405096" y="5025399"/>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a:latin typeface="Meiryo UI" panose="020B0604030504040204" pitchFamily="50" charset="-128"/>
                  <a:ea typeface="Meiryo UI" panose="020B0604030504040204" pitchFamily="50" charset="-128"/>
                </a:rPr>
                <a:t>③○○</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D3666224-6A0C-4B8F-946E-0357DA0396C1}"/>
                </a:ext>
              </a:extLst>
            </p:cNvPr>
            <p:cNvGrpSpPr/>
            <p:nvPr/>
          </p:nvGrpSpPr>
          <p:grpSpPr bwMode="gray">
            <a:xfrm>
              <a:off x="12647474" y="4184650"/>
              <a:ext cx="1473707" cy="678526"/>
              <a:chOff x="4015865" y="4876574"/>
              <a:chExt cx="1890637" cy="1260001"/>
            </a:xfrm>
          </p:grpSpPr>
          <p:sp>
            <p:nvSpPr>
              <p:cNvPr id="47" name="正方形/長方形 46">
                <a:extLst>
                  <a:ext uri="{FF2B5EF4-FFF2-40B4-BE49-F238E27FC236}">
                    <a16:creationId xmlns:a16="http://schemas.microsoft.com/office/drawing/2014/main" id="{2A1C6991-309E-4B18-A351-EAEE09986055}"/>
                  </a:ext>
                </a:extLst>
              </p:cNvPr>
              <p:cNvSpPr/>
              <p:nvPr/>
            </p:nvSpPr>
            <p:spPr bwMode="gray">
              <a:xfrm>
                <a:off x="4015865" y="4876576"/>
                <a:ext cx="1890637" cy="1259999"/>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defTabSz="976313" fontAlgn="base">
                  <a:defRPr/>
                </a:pPr>
                <a:endParaRPr kumimoji="1" lang="en-US" altLang="ja-JP" sz="900" dirty="0">
                  <a:solidFill>
                    <a:schemeClr val="tx1"/>
                  </a:solidFill>
                  <a:latin typeface="+mn-ea"/>
                </a:endParaRPr>
              </a:p>
              <a:p>
                <a:pPr algn="ctr" defTabSz="976313" fontAlgn="base">
                  <a:defRPr/>
                </a:pP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48" name="正方形/長方形 47">
                <a:extLst>
                  <a:ext uri="{FF2B5EF4-FFF2-40B4-BE49-F238E27FC236}">
                    <a16:creationId xmlns:a16="http://schemas.microsoft.com/office/drawing/2014/main" id="{398B7584-A351-4F86-9791-D66F0CBD7A41}"/>
                  </a:ext>
                </a:extLst>
              </p:cNvPr>
              <p:cNvSpPr/>
              <p:nvPr/>
            </p:nvSpPr>
            <p:spPr bwMode="gray">
              <a:xfrm>
                <a:off x="4015865" y="4876574"/>
                <a:ext cx="1890637" cy="432000"/>
              </a:xfrm>
              <a:prstGeom prst="rect">
                <a:avLst/>
              </a:prstGeom>
              <a:solidFill>
                <a:schemeClr val="tx2">
                  <a:lumMod val="75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Ａ</a:t>
                </a:r>
              </a:p>
            </p:txBody>
          </p:sp>
        </p:grpSp>
        <p:cxnSp>
          <p:nvCxnSpPr>
            <p:cNvPr id="26" name="コネクタ: カギ線 74">
              <a:extLst>
                <a:ext uri="{FF2B5EF4-FFF2-40B4-BE49-F238E27FC236}">
                  <a16:creationId xmlns:a16="http://schemas.microsoft.com/office/drawing/2014/main" id="{57293C0D-4110-4C9C-9960-34B558FE7948}"/>
                </a:ext>
              </a:extLst>
            </p:cNvPr>
            <p:cNvCxnSpPr>
              <a:cxnSpLocks/>
              <a:stCxn id="50" idx="2"/>
            </p:cNvCxnSpPr>
            <p:nvPr/>
          </p:nvCxnSpPr>
          <p:spPr bwMode="gray">
            <a:xfrm rot="5400000">
              <a:off x="14653988" y="5245901"/>
              <a:ext cx="474305" cy="957863"/>
            </a:xfrm>
            <a:prstGeom prst="bentConnector2">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コネクタ: カギ線 74">
              <a:extLst>
                <a:ext uri="{FF2B5EF4-FFF2-40B4-BE49-F238E27FC236}">
                  <a16:creationId xmlns:a16="http://schemas.microsoft.com/office/drawing/2014/main" id="{57293C0D-4110-4C9C-9960-34B558FE7948}"/>
                </a:ext>
              </a:extLst>
            </p:cNvPr>
            <p:cNvCxnSpPr>
              <a:cxnSpLocks/>
              <a:stCxn id="50" idx="0"/>
              <a:endCxn id="47" idx="3"/>
            </p:cNvCxnSpPr>
            <p:nvPr/>
          </p:nvCxnSpPr>
          <p:spPr bwMode="gray">
            <a:xfrm rot="16200000" flipV="1">
              <a:off x="14583200" y="4061895"/>
              <a:ext cx="324854" cy="1248891"/>
            </a:xfrm>
            <a:prstGeom prst="bentConnector2">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3F40E5C3-72FF-42EF-A355-AF5BC6F6AE98}"/>
                </a:ext>
              </a:extLst>
            </p:cNvPr>
            <p:cNvCxnSpPr/>
            <p:nvPr/>
          </p:nvCxnSpPr>
          <p:spPr bwMode="gray">
            <a:xfrm flipV="1">
              <a:off x="13211924" y="4863176"/>
              <a:ext cx="0" cy="609062"/>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7F84161C-989E-4DE2-8F27-50CF10F528B2}"/>
                </a:ext>
              </a:extLst>
            </p:cNvPr>
            <p:cNvSpPr txBox="1"/>
            <p:nvPr/>
          </p:nvSpPr>
          <p:spPr bwMode="gray">
            <a:xfrm>
              <a:off x="12075307" y="4278370"/>
              <a:ext cx="687812" cy="191573"/>
            </a:xfrm>
            <a:prstGeom prst="rect">
              <a:avLst/>
            </a:prstGeom>
            <a:noFill/>
            <a:ln>
              <a:noFill/>
            </a:ln>
          </p:spPr>
          <p:txBody>
            <a:bodyPr wrap="square" lIns="0" tIns="0" rIns="0" bIns="0" rtlCol="0" anchor="ctr">
              <a:noAutofit/>
            </a:bodyPr>
            <a:lstStyle/>
            <a:p>
              <a:pPr marL="0" marR="0" lvl="0" indent="0" algn="ctr" defTabSz="976313" rtl="0" eaLnBrk="1" fontAlgn="ctr" latinLnBrk="0" hangingPunct="1">
                <a:buClrTx/>
                <a:buSzTx/>
                <a:buFontTx/>
                <a:buNone/>
                <a:tabLst/>
                <a:defRPr/>
              </a:pPr>
              <a:r>
                <a:rPr lang="ja-JP" altLang="en-US" sz="1200" b="1" dirty="0">
                  <a:latin typeface="Meiryo UI" panose="020B0604030504040204" pitchFamily="50" charset="-128"/>
                  <a:ea typeface="Meiryo UI" panose="020B0604030504040204" pitchFamily="50" charset="-128"/>
                </a:rPr>
                <a:t>①○○</a:t>
              </a:r>
              <a:endPar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2AEE815C-F4D3-434F-8FCB-7F9E941E4347}"/>
                </a:ext>
              </a:extLst>
            </p:cNvPr>
            <p:cNvSpPr/>
            <p:nvPr/>
          </p:nvSpPr>
          <p:spPr bwMode="gray">
            <a:xfrm>
              <a:off x="12639231" y="5495097"/>
              <a:ext cx="1661151" cy="720813"/>
            </a:xfrm>
            <a:prstGeom prst="rect">
              <a:avLst/>
            </a:prstGeom>
            <a:no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t" anchorCtr="0">
              <a:noAutofit/>
            </a:bodyPr>
            <a:lstStyle/>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algn="ctr" defTabSz="976313" fontAlgn="base">
                <a:spcAft>
                  <a:spcPts val="600"/>
                </a:spcAft>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en-US" altLang="ja-JP" sz="900" dirty="0">
                <a:solidFill>
                  <a:schemeClr val="tx1"/>
                </a:solidFill>
                <a:latin typeface="+mn-ea"/>
              </a:endParaRPr>
            </a:p>
            <a:p>
              <a:pPr lvl="0" algn="ctr" defTabSz="976313" fontAlgn="base">
                <a:spcAft>
                  <a:spcPts val="600"/>
                </a:spcAft>
                <a:defRPr/>
              </a:pPr>
              <a:endParaRPr lang="ja-JP" altLang="en-US" sz="900" dirty="0">
                <a:solidFill>
                  <a:schemeClr val="tx1"/>
                </a:solidFill>
                <a:latin typeface="+mn-ea"/>
              </a:endParaRPr>
            </a:p>
          </p:txBody>
        </p:sp>
        <p:sp>
          <p:nvSpPr>
            <p:cNvPr id="46" name="正方形/長方形 45">
              <a:extLst>
                <a:ext uri="{FF2B5EF4-FFF2-40B4-BE49-F238E27FC236}">
                  <a16:creationId xmlns:a16="http://schemas.microsoft.com/office/drawing/2014/main" id="{158CCF62-2EF6-4696-9E9C-E092C74146DA}"/>
                </a:ext>
              </a:extLst>
            </p:cNvPr>
            <p:cNvSpPr/>
            <p:nvPr/>
          </p:nvSpPr>
          <p:spPr bwMode="gray">
            <a:xfrm>
              <a:off x="12639231" y="5488402"/>
              <a:ext cx="1661151" cy="246035"/>
            </a:xfrm>
            <a:prstGeom prst="rect">
              <a:avLst/>
            </a:prstGeom>
            <a:solidFill>
              <a:schemeClr val="tx2">
                <a:lumMod val="75000"/>
              </a:schemeClr>
            </a:solidFill>
            <a:ln w="12700">
              <a:solidFill>
                <a:srgbClr val="72717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lvl="0" algn="ctr" defTabSz="976313" fontAlgn="base">
                <a:defRPr/>
              </a:pPr>
              <a:r>
                <a:rPr lang="ja-JP" altLang="en-US" sz="1400" b="1" dirty="0">
                  <a:solidFill>
                    <a:schemeClr val="bg1"/>
                  </a:solidFill>
                  <a:latin typeface="Meiryo UI" panose="020B0604030504040204" pitchFamily="50" charset="-128"/>
                  <a:ea typeface="Meiryo UI" panose="020B0604030504040204" pitchFamily="50" charset="-128"/>
                </a:rPr>
                <a:t>Ｄ</a:t>
              </a:r>
            </a:p>
          </p:txBody>
        </p:sp>
        <p:grpSp>
          <p:nvGrpSpPr>
            <p:cNvPr id="31" name="グループ化 30"/>
            <p:cNvGrpSpPr/>
            <p:nvPr/>
          </p:nvGrpSpPr>
          <p:grpSpPr>
            <a:xfrm>
              <a:off x="10592246" y="4198480"/>
              <a:ext cx="1575067" cy="597013"/>
              <a:chOff x="243870" y="2460472"/>
              <a:chExt cx="2764800" cy="1016194"/>
            </a:xfrm>
          </p:grpSpPr>
          <p:sp>
            <p:nvSpPr>
              <p:cNvPr id="42" name="正方形/長方形 41">
                <a:extLst>
                  <a:ext uri="{FF2B5EF4-FFF2-40B4-BE49-F238E27FC236}">
                    <a16:creationId xmlns:a16="http://schemas.microsoft.com/office/drawing/2014/main" id="{795A2E97-1D02-405D-B4C0-ABBAC41B0284}"/>
                  </a:ext>
                </a:extLst>
              </p:cNvPr>
              <p:cNvSpPr/>
              <p:nvPr/>
            </p:nvSpPr>
            <p:spPr bwMode="gray">
              <a:xfrm>
                <a:off x="243870" y="2460472"/>
                <a:ext cx="2764800" cy="1016194"/>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b" anchorCtr="0">
                <a:noAutofit/>
              </a:bodyPr>
              <a:lstStyle/>
              <a:p>
                <a:pPr algn="ctr" defTabSz="976313" fontAlgn="base">
                  <a:defRPr/>
                </a:pPr>
                <a:r>
                  <a:rPr kumimoji="1" lang="ja-JP" altLang="en-US" sz="900" dirty="0">
                    <a:solidFill>
                      <a:schemeClr val="tx1"/>
                    </a:solidFill>
                    <a:latin typeface="Meiryo UI" panose="020B0604030504040204" pitchFamily="50" charset="-128"/>
                    <a:ea typeface="Meiryo UI" panose="020B0604030504040204" pitchFamily="50" charset="-128"/>
                  </a:rPr>
                  <a:t>役割や実施する業務等を記載</a:t>
                </a:r>
              </a:p>
            </p:txBody>
          </p:sp>
          <p:sp>
            <p:nvSpPr>
              <p:cNvPr id="44" name="正方形/長方形 43">
                <a:extLst>
                  <a:ext uri="{FF2B5EF4-FFF2-40B4-BE49-F238E27FC236}">
                    <a16:creationId xmlns:a16="http://schemas.microsoft.com/office/drawing/2014/main" id="{65F6B664-1116-476C-A65A-FCD8D53282C6}"/>
                  </a:ext>
                </a:extLst>
              </p:cNvPr>
              <p:cNvSpPr/>
              <p:nvPr/>
            </p:nvSpPr>
            <p:spPr bwMode="gray">
              <a:xfrm>
                <a:off x="245510" y="2465265"/>
                <a:ext cx="2751095" cy="342611"/>
              </a:xfrm>
              <a:prstGeom prst="rect">
                <a:avLst/>
              </a:prstGeom>
              <a:solidFill>
                <a:schemeClr val="tx2">
                  <a:lumMod val="75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0" marR="0" lvl="0" indent="0" algn="ctr" defTabSz="976313" rtl="0" eaLnBrk="1" fontAlgn="base" latinLnBrk="0" hangingPunct="1">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Ｂ</a:t>
                </a:r>
                <a:endParaRPr kumimoji="1" lang="en-US" altLang="ja-JP"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grpSp>
        <p:cxnSp>
          <p:nvCxnSpPr>
            <p:cNvPr id="32" name="直線矢印コネクタ 31">
              <a:extLst>
                <a:ext uri="{FF2B5EF4-FFF2-40B4-BE49-F238E27FC236}">
                  <a16:creationId xmlns:a16="http://schemas.microsoft.com/office/drawing/2014/main" id="{3F40E5C3-72FF-42EF-A355-AF5BC6F6AE98}"/>
                </a:ext>
              </a:extLst>
            </p:cNvPr>
            <p:cNvCxnSpPr/>
            <p:nvPr/>
          </p:nvCxnSpPr>
          <p:spPr bwMode="gray">
            <a:xfrm>
              <a:off x="12142150" y="4791617"/>
              <a:ext cx="480720" cy="646752"/>
            </a:xfrm>
            <a:prstGeom prst="straightConnector1">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7F84161C-989E-4DE2-8F27-50CF10F528B2}"/>
                </a:ext>
              </a:extLst>
            </p:cNvPr>
            <p:cNvSpPr txBox="1"/>
            <p:nvPr/>
          </p:nvSpPr>
          <p:spPr bwMode="gray">
            <a:xfrm>
              <a:off x="12056349" y="5025398"/>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④○○</a:t>
              </a:r>
            </a:p>
          </p:txBody>
        </p:sp>
        <p:sp>
          <p:nvSpPr>
            <p:cNvPr id="34" name="テキスト ボックス 33">
              <a:extLst>
                <a:ext uri="{FF2B5EF4-FFF2-40B4-BE49-F238E27FC236}">
                  <a16:creationId xmlns:a16="http://schemas.microsoft.com/office/drawing/2014/main" id="{7F84161C-989E-4DE2-8F27-50CF10F528B2}"/>
                </a:ext>
              </a:extLst>
            </p:cNvPr>
            <p:cNvSpPr txBox="1"/>
            <p:nvPr/>
          </p:nvSpPr>
          <p:spPr bwMode="gray">
            <a:xfrm>
              <a:off x="14487491" y="4416998"/>
              <a:ext cx="667959"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⑦○○</a:t>
              </a:r>
            </a:p>
          </p:txBody>
        </p:sp>
        <p:sp>
          <p:nvSpPr>
            <p:cNvPr id="35" name="テキスト ボックス 34">
              <a:extLst>
                <a:ext uri="{FF2B5EF4-FFF2-40B4-BE49-F238E27FC236}">
                  <a16:creationId xmlns:a16="http://schemas.microsoft.com/office/drawing/2014/main" id="{7F84161C-989E-4DE2-8F27-50CF10F528B2}"/>
                </a:ext>
              </a:extLst>
            </p:cNvPr>
            <p:cNvSpPr txBox="1"/>
            <p:nvPr/>
          </p:nvSpPr>
          <p:spPr bwMode="gray">
            <a:xfrm>
              <a:off x="12794355" y="5144485"/>
              <a:ext cx="819648"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⑤○○</a:t>
              </a:r>
            </a:p>
          </p:txBody>
        </p:sp>
        <p:sp>
          <p:nvSpPr>
            <p:cNvPr id="36" name="テキスト ボックス 35">
              <a:extLst>
                <a:ext uri="{FF2B5EF4-FFF2-40B4-BE49-F238E27FC236}">
                  <a16:creationId xmlns:a16="http://schemas.microsoft.com/office/drawing/2014/main" id="{7F84161C-989E-4DE2-8F27-50CF10F528B2}"/>
                </a:ext>
              </a:extLst>
            </p:cNvPr>
            <p:cNvSpPr txBox="1"/>
            <p:nvPr/>
          </p:nvSpPr>
          <p:spPr bwMode="gray">
            <a:xfrm>
              <a:off x="14633289" y="5893799"/>
              <a:ext cx="615804" cy="189252"/>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⑧○○</a:t>
              </a:r>
            </a:p>
          </p:txBody>
        </p:sp>
        <p:cxnSp>
          <p:nvCxnSpPr>
            <p:cNvPr id="40" name="コネクタ: カギ線 74">
              <a:extLst>
                <a:ext uri="{FF2B5EF4-FFF2-40B4-BE49-F238E27FC236}">
                  <a16:creationId xmlns:a16="http://schemas.microsoft.com/office/drawing/2014/main" id="{57293C0D-4110-4C9C-9960-34B558FE7948}"/>
                </a:ext>
              </a:extLst>
            </p:cNvPr>
            <p:cNvCxnSpPr>
              <a:cxnSpLocks/>
            </p:cNvCxnSpPr>
            <p:nvPr/>
          </p:nvCxnSpPr>
          <p:spPr bwMode="gray">
            <a:xfrm>
              <a:off x="13596759" y="4911856"/>
              <a:ext cx="950884" cy="319338"/>
            </a:xfrm>
            <a:prstGeom prst="bentConnector3">
              <a:avLst>
                <a:gd name="adj1" fmla="val -586"/>
              </a:avLst>
            </a:prstGeom>
            <a:ln w="25400">
              <a:solidFill>
                <a:schemeClr val="tx2">
                  <a:lumMod val="60000"/>
                  <a:lumOff val="4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7F84161C-989E-4DE2-8F27-50CF10F528B2}"/>
                </a:ext>
              </a:extLst>
            </p:cNvPr>
            <p:cNvSpPr txBox="1"/>
            <p:nvPr/>
          </p:nvSpPr>
          <p:spPr bwMode="gray">
            <a:xfrm>
              <a:off x="13659491" y="5136454"/>
              <a:ext cx="638511" cy="167924"/>
            </a:xfrm>
            <a:prstGeom prst="rect">
              <a:avLst/>
            </a:prstGeom>
            <a:solidFill>
              <a:schemeClr val="bg1"/>
            </a:solidFill>
          </p:spPr>
          <p:txBody>
            <a:bodyPr wrap="square" lIns="0" tIns="0" rIns="0" bIns="0" rtlCol="0" anchor="ctr">
              <a:noAutofit/>
            </a:bodyPr>
            <a:lstStyle/>
            <a:p>
              <a:pPr marL="0" marR="0" lvl="0" indent="0" algn="ctr" defTabSz="976313" rtl="0" eaLnBrk="1" fontAlgn="ctr" latinLnBrk="0" hangingPunct="1">
                <a:buClrTx/>
                <a:buSzTx/>
                <a:buFontTx/>
                <a:buNone/>
                <a:tabLst/>
                <a:defRPr/>
              </a:pPr>
              <a:r>
                <a:rPr kumimoji="1" lang="ja-JP" altLang="en-US" sz="12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⑥○○</a:t>
              </a:r>
            </a:p>
          </p:txBody>
        </p:sp>
      </p:grpSp>
      <p:sp>
        <p:nvSpPr>
          <p:cNvPr id="51" name="四角形吹き出し 50">
            <a:extLst>
              <a:ext uri="{FF2B5EF4-FFF2-40B4-BE49-F238E27FC236}">
                <a16:creationId xmlns:a16="http://schemas.microsoft.com/office/drawing/2014/main" id="{00000000-0008-0000-0200-000002000000}"/>
              </a:ext>
            </a:extLst>
          </p:cNvPr>
          <p:cNvSpPr/>
          <p:nvPr/>
        </p:nvSpPr>
        <p:spPr>
          <a:xfrm>
            <a:off x="362527" y="-806822"/>
            <a:ext cx="1800102" cy="495404"/>
          </a:xfrm>
          <a:prstGeom prst="wedgeRectCallout">
            <a:avLst>
              <a:gd name="adj1" fmla="val -39704"/>
              <a:gd name="adj2" fmla="val 924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取組名称を記載してください</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effectLst/>
                <a:latin typeface="Meiryo UI" panose="020B0604030504040204" pitchFamily="50" charset="-128"/>
                <a:ea typeface="Meiryo UI" panose="020B0604030504040204" pitchFamily="50" charset="-128"/>
              </a:rPr>
              <a:t>（次スライド以降、同様）</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54" name="四角形吹き出し 53">
            <a:extLst>
              <a:ext uri="{FF2B5EF4-FFF2-40B4-BE49-F238E27FC236}">
                <a16:creationId xmlns:a16="http://schemas.microsoft.com/office/drawing/2014/main" id="{00000000-0008-0000-0200-000002000000}"/>
              </a:ext>
            </a:extLst>
          </p:cNvPr>
          <p:cNvSpPr/>
          <p:nvPr/>
        </p:nvSpPr>
        <p:spPr>
          <a:xfrm>
            <a:off x="7268696" y="-900950"/>
            <a:ext cx="1715647" cy="524520"/>
          </a:xfrm>
          <a:prstGeom prst="wedgeRectCallout">
            <a:avLst>
              <a:gd name="adj1" fmla="val -36771"/>
              <a:gd name="adj2" fmla="val 10029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協議会名を記載してください</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（次スライド以降、同様）</a:t>
            </a:r>
            <a:endParaRPr lang="ja-JP" altLang="ja-JP" sz="1050" dirty="0">
              <a:solidFill>
                <a:srgbClr val="FF0000"/>
              </a:solidFill>
              <a:latin typeface="Meiryo UI" panose="020B0604030504040204" pitchFamily="50" charset="-128"/>
              <a:ea typeface="Meiryo UI" panose="020B0604030504040204" pitchFamily="50" charset="-128"/>
            </a:endParaRPr>
          </a:p>
          <a:p>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55"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1995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65843" y="805170"/>
            <a:ext cx="9760313" cy="5891187"/>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rgbClr val="17375E"/>
                </a:solidFill>
                <a:latin typeface="Meiryo UI" panose="020B0604030504040204" pitchFamily="50" charset="-128"/>
                <a:ea typeface="Meiryo UI" panose="020B0604030504040204" pitchFamily="50" charset="-128"/>
                <a:cs typeface="メイリオ" panose="020B0604030504040204" pitchFamily="50" charset="-128"/>
              </a:rPr>
              <a:t>＜現状の課題認識＞</a:t>
            </a:r>
            <a:endParaRPr kumimoji="1" lang="en-US" altLang="ja-JP" sz="1400" dirty="0">
              <a:solidFill>
                <a:srgbClr val="17375E"/>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＜課題を踏まえた事業の目的＞</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5" name="正方形/長方形 4"/>
          <p:cNvSpPr/>
          <p:nvPr/>
        </p:nvSpPr>
        <p:spPr>
          <a:xfrm>
            <a:off x="280997" y="690278"/>
            <a:ext cx="2039182"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取組の詳細①</a:t>
            </a:r>
          </a:p>
        </p:txBody>
      </p:sp>
      <p:sp>
        <p:nvSpPr>
          <p:cNvPr id="11" name="四角形吹き出し 10">
            <a:extLst>
              <a:ext uri="{FF2B5EF4-FFF2-40B4-BE49-F238E27FC236}">
                <a16:creationId xmlns:a16="http://schemas.microsoft.com/office/drawing/2014/main" id="{00000000-0008-0000-0200-000002000000}"/>
              </a:ext>
            </a:extLst>
          </p:cNvPr>
          <p:cNvSpPr/>
          <p:nvPr/>
        </p:nvSpPr>
        <p:spPr>
          <a:xfrm>
            <a:off x="10238254" y="1077996"/>
            <a:ext cx="2969558" cy="607113"/>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１スライド目の＜課題認識と事業目的＞について、詳細に記載してください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75091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94658" y="799334"/>
            <a:ext cx="9760313" cy="5891187"/>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rgbClr val="17375E"/>
                </a:solidFill>
                <a:latin typeface="Meiryo UI" panose="020B0604030504040204" pitchFamily="50" charset="-128"/>
                <a:ea typeface="Meiryo UI" panose="020B0604030504040204" pitchFamily="50" charset="-128"/>
                <a:cs typeface="メイリオ" panose="020B0604030504040204" pitchFamily="50" charset="-128"/>
              </a:rPr>
              <a:t>＜取組の詳細＞</a:t>
            </a:r>
            <a:endParaRPr kumimoji="1" lang="en-US" altLang="ja-JP" sz="1400" dirty="0">
              <a:solidFill>
                <a:srgbClr val="17375E"/>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245426" y="688695"/>
            <a:ext cx="2039182"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取組の詳細②</a:t>
            </a:r>
          </a:p>
        </p:txBody>
      </p:sp>
      <p:sp>
        <p:nvSpPr>
          <p:cNvPr id="14" name="正方形/長方形 13"/>
          <p:cNvSpPr/>
          <p:nvPr/>
        </p:nvSpPr>
        <p:spPr>
          <a:xfrm>
            <a:off x="3284343" y="785031"/>
            <a:ext cx="779509" cy="614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837611">
              <a:defRPr/>
            </a:pPr>
            <a:endParaRPr lang="ja-JP" altLang="en-US" sz="1600" dirty="0">
              <a:solidFill>
                <a:srgbClr val="000000"/>
              </a:solidFill>
              <a:latin typeface="Meiryo UI" panose="020B0604030504040204" pitchFamily="50" charset="-128"/>
              <a:ea typeface="Meiryo UI" panose="020B0604030504040204" pitchFamily="50" charset="-128"/>
            </a:endParaRPr>
          </a:p>
        </p:txBody>
      </p:sp>
      <p:sp>
        <p:nvSpPr>
          <p:cNvPr id="24" name="四角形吹き出し 23">
            <a:extLst>
              <a:ext uri="{FF2B5EF4-FFF2-40B4-BE49-F238E27FC236}">
                <a16:creationId xmlns:a16="http://schemas.microsoft.com/office/drawing/2014/main" id="{00000000-0008-0000-0200-000002000000}"/>
              </a:ext>
            </a:extLst>
          </p:cNvPr>
          <p:cNvSpPr/>
          <p:nvPr/>
        </p:nvSpPr>
        <p:spPr>
          <a:xfrm>
            <a:off x="10238253" y="778184"/>
            <a:ext cx="3855117" cy="1457016"/>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kumimoji="1" lang="ja-JP" altLang="en-US" sz="1050" dirty="0">
                <a:solidFill>
                  <a:srgbClr val="FF0000"/>
                </a:solidFill>
                <a:effectLst/>
                <a:latin typeface="Meiryo UI" panose="020B0604030504040204" pitchFamily="50" charset="-128"/>
                <a:ea typeface="Meiryo UI" panose="020B0604030504040204" pitchFamily="50" charset="-128"/>
              </a:rPr>
              <a:t>「仕組みの仕様」「対象顧客」等の各項目は、提案する仕組みに合わせて、適宜変更・追加・削除して構いませんが、以下の要素を参考に記載してください。</a:t>
            </a:r>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endParaRPr kumimoji="1" lang="en-US" altLang="ja-JP" sz="1050" dirty="0">
              <a:solidFill>
                <a:srgbClr val="FF0000"/>
              </a:solidFill>
              <a:effectLst/>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When</a:t>
            </a:r>
            <a:r>
              <a:rPr lang="ja-JP" altLang="en-US" sz="1050" dirty="0">
                <a:solidFill>
                  <a:srgbClr val="FF0000"/>
                </a:solidFill>
                <a:latin typeface="Meiryo UI" panose="020B0604030504040204" pitchFamily="50" charset="-128"/>
                <a:ea typeface="Meiryo UI" panose="020B0604030504040204" pitchFamily="50" charset="-128"/>
              </a:rPr>
              <a:t>（いつ）　　・</a:t>
            </a:r>
            <a:r>
              <a:rPr lang="en-US" altLang="ja-JP" sz="1050" dirty="0">
                <a:solidFill>
                  <a:srgbClr val="FF0000"/>
                </a:solidFill>
                <a:latin typeface="Meiryo UI" panose="020B0604030504040204" pitchFamily="50" charset="-128"/>
                <a:ea typeface="Meiryo UI" panose="020B0604030504040204" pitchFamily="50" charset="-128"/>
              </a:rPr>
              <a:t>Where</a:t>
            </a:r>
            <a:r>
              <a:rPr lang="ja-JP" altLang="en-US" sz="1050" dirty="0">
                <a:solidFill>
                  <a:srgbClr val="FF0000"/>
                </a:solidFill>
                <a:latin typeface="Meiryo UI" panose="020B0604030504040204" pitchFamily="50" charset="-128"/>
                <a:ea typeface="Meiryo UI" panose="020B0604030504040204" pitchFamily="50" charset="-128"/>
              </a:rPr>
              <a:t>（どこで）</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Who</a:t>
            </a:r>
            <a:r>
              <a:rPr lang="ja-JP" altLang="en-US" sz="1050" dirty="0">
                <a:solidFill>
                  <a:srgbClr val="FF0000"/>
                </a:solidFill>
                <a:latin typeface="Meiryo UI" panose="020B0604030504040204" pitchFamily="50" charset="-128"/>
                <a:ea typeface="Meiryo UI" panose="020B0604030504040204" pitchFamily="50" charset="-128"/>
              </a:rPr>
              <a:t>（誰が）　　 ・</a:t>
            </a:r>
            <a:r>
              <a:rPr lang="en-US" altLang="ja-JP" sz="1050" dirty="0">
                <a:solidFill>
                  <a:srgbClr val="FF0000"/>
                </a:solidFill>
                <a:latin typeface="Meiryo UI" panose="020B0604030504040204" pitchFamily="50" charset="-128"/>
                <a:ea typeface="Meiryo UI" panose="020B0604030504040204" pitchFamily="50" charset="-128"/>
              </a:rPr>
              <a:t>Whom</a:t>
            </a:r>
            <a:r>
              <a:rPr lang="ja-JP" altLang="en-US" sz="1050" dirty="0">
                <a:solidFill>
                  <a:srgbClr val="FF0000"/>
                </a:solidFill>
                <a:latin typeface="Meiryo UI" panose="020B0604030504040204" pitchFamily="50" charset="-128"/>
                <a:ea typeface="Meiryo UI" panose="020B0604030504040204" pitchFamily="50" charset="-128"/>
              </a:rPr>
              <a:t>（誰に）</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Why</a:t>
            </a:r>
            <a:r>
              <a:rPr lang="ja-JP" altLang="en-US" sz="1050" dirty="0">
                <a:solidFill>
                  <a:srgbClr val="FF0000"/>
                </a:solidFill>
                <a:latin typeface="Meiryo UI" panose="020B0604030504040204" pitchFamily="50" charset="-128"/>
                <a:ea typeface="Meiryo UI" panose="020B0604030504040204" pitchFamily="50" charset="-128"/>
              </a:rPr>
              <a:t>（なぜ）　　　・</a:t>
            </a:r>
            <a:r>
              <a:rPr lang="en-US" altLang="ja-JP" sz="1050" dirty="0">
                <a:solidFill>
                  <a:srgbClr val="FF0000"/>
                </a:solidFill>
                <a:latin typeface="Meiryo UI" panose="020B0604030504040204" pitchFamily="50" charset="-128"/>
                <a:ea typeface="Meiryo UI" panose="020B0604030504040204" pitchFamily="50" charset="-128"/>
              </a:rPr>
              <a:t>What</a:t>
            </a:r>
            <a:r>
              <a:rPr lang="ja-JP" altLang="en-US" sz="1050" dirty="0">
                <a:solidFill>
                  <a:srgbClr val="FF0000"/>
                </a:solidFill>
                <a:latin typeface="Meiryo UI" panose="020B0604030504040204" pitchFamily="50" charset="-128"/>
                <a:ea typeface="Meiryo UI" panose="020B0604030504040204" pitchFamily="50" charset="-128"/>
              </a:rPr>
              <a:t>（何を）</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How</a:t>
            </a:r>
            <a:r>
              <a:rPr lang="ja-JP" altLang="en-US" sz="1050" dirty="0">
                <a:solidFill>
                  <a:srgbClr val="FF0000"/>
                </a:solidFill>
                <a:latin typeface="Meiryo UI" panose="020B0604030504040204" pitchFamily="50" charset="-128"/>
                <a:ea typeface="Meiryo UI" panose="020B0604030504040204" pitchFamily="50" charset="-128"/>
              </a:rPr>
              <a:t>（どのように）・</a:t>
            </a:r>
            <a:r>
              <a:rPr lang="en-US" altLang="ja-JP" sz="1050" dirty="0">
                <a:solidFill>
                  <a:srgbClr val="FF0000"/>
                </a:solidFill>
                <a:latin typeface="Meiryo UI" panose="020B0604030504040204" pitchFamily="50" charset="-128"/>
                <a:ea typeface="Meiryo UI" panose="020B0604030504040204" pitchFamily="50" charset="-128"/>
              </a:rPr>
              <a:t>How much</a:t>
            </a:r>
            <a:r>
              <a:rPr lang="ja-JP" altLang="en-US" sz="1050" dirty="0">
                <a:solidFill>
                  <a:srgbClr val="FF0000"/>
                </a:solidFill>
                <a:latin typeface="Meiryo UI" panose="020B0604030504040204" pitchFamily="50" charset="-128"/>
                <a:ea typeface="Meiryo UI" panose="020B0604030504040204" pitchFamily="50" charset="-128"/>
              </a:rPr>
              <a:t>（いくらで）</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sp>
        <p:nvSpPr>
          <p:cNvPr id="28" name="四角形吹き出し 27">
            <a:extLst>
              <a:ext uri="{FF2B5EF4-FFF2-40B4-BE49-F238E27FC236}">
                <a16:creationId xmlns:a16="http://schemas.microsoft.com/office/drawing/2014/main" id="{00000000-0008-0000-0200-000002000000}"/>
              </a:ext>
            </a:extLst>
          </p:cNvPr>
          <p:cNvSpPr/>
          <p:nvPr/>
        </p:nvSpPr>
        <p:spPr>
          <a:xfrm>
            <a:off x="10345829" y="2752938"/>
            <a:ext cx="5782798" cy="3819476"/>
          </a:xfrm>
          <a:prstGeom prst="wedgeRectCallout">
            <a:avLst>
              <a:gd name="adj1" fmla="val -55834"/>
              <a:gd name="adj2" fmla="val -155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50" dirty="0">
                <a:solidFill>
                  <a:srgbClr val="FF0000"/>
                </a:solidFill>
                <a:effectLst/>
                <a:latin typeface="Meiryo UI" panose="020B0604030504040204" pitchFamily="50" charset="-128"/>
                <a:ea typeface="Meiryo UI" panose="020B0604030504040204" pitchFamily="50" charset="-128"/>
              </a:rPr>
              <a:t>以下の例を参考に自由に記載してください。</a:t>
            </a:r>
            <a:endParaRPr lang="ja-JP" altLang="ja-JP" sz="1050" dirty="0">
              <a:solidFill>
                <a:srgbClr val="FF0000"/>
              </a:solidFill>
              <a:effectLst/>
              <a:latin typeface="Meiryo UI" panose="020B0604030504040204" pitchFamily="50" charset="-128"/>
              <a:ea typeface="Meiryo UI" panose="020B0604030504040204" pitchFamily="50" charset="-128"/>
            </a:endParaRPr>
          </a:p>
        </p:txBody>
      </p:sp>
      <p:grpSp>
        <p:nvGrpSpPr>
          <p:cNvPr id="3" name="グループ化 2"/>
          <p:cNvGrpSpPr/>
          <p:nvPr/>
        </p:nvGrpSpPr>
        <p:grpSpPr>
          <a:xfrm>
            <a:off x="10437744" y="3092375"/>
            <a:ext cx="5625862" cy="3367371"/>
            <a:chOff x="2141172" y="2741870"/>
            <a:chExt cx="6030371" cy="3367371"/>
          </a:xfrm>
        </p:grpSpPr>
        <p:grpSp>
          <p:nvGrpSpPr>
            <p:cNvPr id="133" name="グループ化 132"/>
            <p:cNvGrpSpPr/>
            <p:nvPr/>
          </p:nvGrpSpPr>
          <p:grpSpPr>
            <a:xfrm>
              <a:off x="2141792" y="2741870"/>
              <a:ext cx="6029751" cy="1160721"/>
              <a:chOff x="630139" y="1241872"/>
              <a:chExt cx="8640048" cy="432048"/>
            </a:xfrm>
          </p:grpSpPr>
          <p:sp>
            <p:nvSpPr>
              <p:cNvPr id="134" name="正方形/長方形 133"/>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仕組みの仕様</a:t>
                </a:r>
              </a:p>
            </p:txBody>
          </p:sp>
          <p:sp>
            <p:nvSpPr>
              <p:cNvPr id="135" name="正方形/長方形 134"/>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a:t>
                </a:r>
                <a:endParaRPr lang="en-US" altLang="ja-JP"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139" name="グループ化 138"/>
            <p:cNvGrpSpPr/>
            <p:nvPr/>
          </p:nvGrpSpPr>
          <p:grpSpPr>
            <a:xfrm>
              <a:off x="2141792" y="3917415"/>
              <a:ext cx="6029751" cy="431725"/>
              <a:chOff x="630139" y="1241920"/>
              <a:chExt cx="8640048" cy="440454"/>
            </a:xfrm>
          </p:grpSpPr>
          <p:sp>
            <p:nvSpPr>
              <p:cNvPr id="140" name="正方形/長方形 139"/>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対象顧客</a:t>
                </a:r>
              </a:p>
            </p:txBody>
          </p:sp>
          <p:sp>
            <p:nvSpPr>
              <p:cNvPr id="141" name="正方形/長方形 140"/>
              <p:cNvSpPr/>
              <p:nvPr/>
            </p:nvSpPr>
            <p:spPr>
              <a:xfrm>
                <a:off x="1870613" y="1250374"/>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142" name="グループ化 141"/>
            <p:cNvGrpSpPr/>
            <p:nvPr/>
          </p:nvGrpSpPr>
          <p:grpSpPr>
            <a:xfrm>
              <a:off x="2141792" y="4360432"/>
              <a:ext cx="6029751" cy="441069"/>
              <a:chOff x="630139" y="1241872"/>
              <a:chExt cx="8640048" cy="432048"/>
            </a:xfrm>
          </p:grpSpPr>
          <p:sp>
            <p:nvSpPr>
              <p:cNvPr id="143" name="正方形/長方形 142"/>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顧客ニーズ</a:t>
                </a:r>
              </a:p>
            </p:txBody>
          </p:sp>
          <p:sp>
            <p:nvSpPr>
              <p:cNvPr id="144" name="正方形/長方形 143"/>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145" name="グループ化 144"/>
            <p:cNvGrpSpPr/>
            <p:nvPr/>
          </p:nvGrpSpPr>
          <p:grpSpPr>
            <a:xfrm>
              <a:off x="2141792" y="4816229"/>
              <a:ext cx="6029751" cy="437432"/>
              <a:chOff x="630139" y="1241872"/>
              <a:chExt cx="8640048" cy="432048"/>
            </a:xfrm>
          </p:grpSpPr>
          <p:sp>
            <p:nvSpPr>
              <p:cNvPr id="146" name="正方形/長方形 145"/>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販売チャネル</a:t>
                </a:r>
              </a:p>
            </p:txBody>
          </p:sp>
          <p:sp>
            <p:nvSpPr>
              <p:cNvPr id="147" name="正方形/長方形 146"/>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148" name="グループ化 147"/>
            <p:cNvGrpSpPr/>
            <p:nvPr/>
          </p:nvGrpSpPr>
          <p:grpSpPr>
            <a:xfrm>
              <a:off x="2141172" y="5677767"/>
              <a:ext cx="6029751" cy="431474"/>
              <a:chOff x="630139" y="1241872"/>
              <a:chExt cx="8640048" cy="432048"/>
            </a:xfrm>
          </p:grpSpPr>
          <p:sp>
            <p:nvSpPr>
              <p:cNvPr id="149" name="正方形/長方形 148"/>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価格</a:t>
                </a:r>
              </a:p>
            </p:txBody>
          </p:sp>
          <p:sp>
            <p:nvSpPr>
              <p:cNvPr id="150" name="正方形/長方形 149"/>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nvGrpSpPr>
            <p:cNvPr id="151" name="グループ化 150"/>
            <p:cNvGrpSpPr/>
            <p:nvPr/>
          </p:nvGrpSpPr>
          <p:grpSpPr>
            <a:xfrm>
              <a:off x="2141792" y="5278015"/>
              <a:ext cx="6029751" cy="388732"/>
              <a:chOff x="630139" y="1241872"/>
              <a:chExt cx="8640048" cy="432048"/>
            </a:xfrm>
          </p:grpSpPr>
          <p:sp>
            <p:nvSpPr>
              <p:cNvPr id="152" name="正方形/長方形 151"/>
              <p:cNvSpPr/>
              <p:nvPr/>
            </p:nvSpPr>
            <p:spPr>
              <a:xfrm>
                <a:off x="630139" y="1241920"/>
                <a:ext cx="1240474" cy="432000"/>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kumimoji="1" lang="ja-JP" altLang="en-US" sz="1100" dirty="0">
                    <a:solidFill>
                      <a:schemeClr val="bg1"/>
                    </a:solidFill>
                    <a:latin typeface="Meiryo UI" panose="020B0604030504040204" pitchFamily="50" charset="-128"/>
                    <a:ea typeface="Meiryo UI" panose="020B0604030504040204" pitchFamily="50" charset="-128"/>
                  </a:rPr>
                  <a:t>販売時期</a:t>
                </a:r>
              </a:p>
            </p:txBody>
          </p:sp>
          <p:sp>
            <p:nvSpPr>
              <p:cNvPr id="153" name="正方形/長方形 152"/>
              <p:cNvSpPr/>
              <p:nvPr/>
            </p:nvSpPr>
            <p:spPr>
              <a:xfrm>
                <a:off x="1870613" y="1241872"/>
                <a:ext cx="7399574" cy="432000"/>
              </a:xfrm>
              <a:prstGeom prst="rect">
                <a:avLst/>
              </a:prstGeom>
              <a:solidFill>
                <a:schemeClr val="bg1">
                  <a:lumMod val="95000"/>
                </a:schemeClr>
              </a:solidFill>
              <a:ln w="50800">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fontAlgn="ctr"/>
                <a:r>
                  <a:rPr lang="ja-JP" altLang="en-US" sz="1200" dirty="0">
                    <a:solidFill>
                      <a:schemeClr val="bg1">
                        <a:lumMod val="75000"/>
                      </a:schemeClr>
                    </a:solidFill>
                    <a:latin typeface="Meiryo UI" panose="020B0604030504040204" pitchFamily="50" charset="-128"/>
                    <a:ea typeface="Meiryo UI" panose="020B0604030504040204" pitchFamily="50" charset="-128"/>
                  </a:rPr>
                  <a:t>○○○○○○○○ ○○○○</a:t>
                </a:r>
                <a:endParaRPr kumimoji="1" lang="ja-JP" altLang="en-US" sz="1200" dirty="0">
                  <a:solidFill>
                    <a:schemeClr val="bg1">
                      <a:lumMod val="75000"/>
                    </a:schemeClr>
                  </a:solidFill>
                  <a:latin typeface="Meiryo UI" panose="020B0604030504040204" pitchFamily="50" charset="-128"/>
                  <a:ea typeface="Meiryo UI" panose="020B0604030504040204" pitchFamily="50" charset="-128"/>
                </a:endParaRPr>
              </a:p>
            </p:txBody>
          </p:sp>
        </p:grpSp>
      </p:grpSp>
      <p:sp>
        <p:nvSpPr>
          <p:cNvPr id="32"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118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80372" y="804615"/>
            <a:ext cx="9760313" cy="5891187"/>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＜住宅の維持保全・性能の向上＞</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＜住宅の資産価値の適正評価＞</a:t>
            </a: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取組の詳細③</a:t>
            </a:r>
          </a:p>
        </p:txBody>
      </p:sp>
      <p:sp>
        <p:nvSpPr>
          <p:cNvPr id="11" name="四角形吹き出し 10">
            <a:extLst>
              <a:ext uri="{FF2B5EF4-FFF2-40B4-BE49-F238E27FC236}">
                <a16:creationId xmlns:a16="http://schemas.microsoft.com/office/drawing/2014/main" id="{00000000-0008-0000-0200-000002000000}"/>
              </a:ext>
            </a:extLst>
          </p:cNvPr>
          <p:cNvSpPr/>
          <p:nvPr/>
        </p:nvSpPr>
        <p:spPr>
          <a:xfrm>
            <a:off x="10238254" y="1291859"/>
            <a:ext cx="2969558" cy="1108441"/>
          </a:xfrm>
          <a:prstGeom prst="wedgeRectCallout">
            <a:avLst>
              <a:gd name="adj1" fmla="val -47890"/>
              <a:gd name="adj2" fmla="val 705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良質な住宅ストックを形成するために、どのように維持保全・性能向上するのかについて、その方法を具体的に記載してください。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また、どのように維持保全・性能向上のインセンティブを付与するかも記載してください。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四角形吹き出し 11">
            <a:extLst>
              <a:ext uri="{FF2B5EF4-FFF2-40B4-BE49-F238E27FC236}">
                <a16:creationId xmlns:a16="http://schemas.microsoft.com/office/drawing/2014/main" id="{00000000-0008-0000-0200-000002000000}"/>
              </a:ext>
            </a:extLst>
          </p:cNvPr>
          <p:cNvSpPr/>
          <p:nvPr/>
        </p:nvSpPr>
        <p:spPr>
          <a:xfrm>
            <a:off x="10238254" y="4250959"/>
            <a:ext cx="2969558" cy="1108441"/>
          </a:xfrm>
          <a:prstGeom prst="wedgeRectCallout">
            <a:avLst>
              <a:gd name="adj1" fmla="val -47890"/>
              <a:gd name="adj2" fmla="val 705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住宅の良質性をどのような方法で資産価値として評価するのか具体的に記載してください。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また、その評価方法が適正だと考える根拠も記載してください。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88031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93435" y="804615"/>
            <a:ext cx="9760313" cy="5891187"/>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＜流通商品・金融開発＞</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＜既存の商品・サービスとの差別化＞</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取組の詳細④</a:t>
            </a:r>
          </a:p>
        </p:txBody>
      </p:sp>
      <p:sp>
        <p:nvSpPr>
          <p:cNvPr id="11" name="四角形吹き出し 10">
            <a:extLst>
              <a:ext uri="{FF2B5EF4-FFF2-40B4-BE49-F238E27FC236}">
                <a16:creationId xmlns:a16="http://schemas.microsoft.com/office/drawing/2014/main" id="{00000000-0008-0000-0200-000002000000}"/>
              </a:ext>
            </a:extLst>
          </p:cNvPr>
          <p:cNvSpPr/>
          <p:nvPr/>
        </p:nvSpPr>
        <p:spPr>
          <a:xfrm>
            <a:off x="10238254" y="1634759"/>
            <a:ext cx="2969558" cy="841741"/>
          </a:xfrm>
          <a:prstGeom prst="wedgeRectCallout">
            <a:avLst>
              <a:gd name="adj1" fmla="val -47890"/>
              <a:gd name="adj2" fmla="val 705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開発する商品の詳細（住宅ローンを例とすると、金利、融資期間、借入上限額、その他融資条件等）を記載してください。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四角形吹き出し 11">
            <a:extLst>
              <a:ext uri="{FF2B5EF4-FFF2-40B4-BE49-F238E27FC236}">
                <a16:creationId xmlns:a16="http://schemas.microsoft.com/office/drawing/2014/main" id="{00000000-0008-0000-0200-000002000000}"/>
              </a:ext>
            </a:extLst>
          </p:cNvPr>
          <p:cNvSpPr/>
          <p:nvPr/>
        </p:nvSpPr>
        <p:spPr>
          <a:xfrm>
            <a:off x="10238254" y="4504959"/>
            <a:ext cx="2969558" cy="841741"/>
          </a:xfrm>
          <a:prstGeom prst="wedgeRectCallout">
            <a:avLst>
              <a:gd name="adj1" fmla="val -47890"/>
              <a:gd name="adj2" fmla="val 705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開発する仕組みのメリットや、どのような新しい価値を提供することができるかを記載してください。</a:t>
            </a:r>
          </a:p>
        </p:txBody>
      </p:sp>
      <p:sp>
        <p:nvSpPr>
          <p:cNvPr id="14"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86038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65844" y="870959"/>
            <a:ext cx="9760312" cy="5941319"/>
          </a:xfrm>
          <a:prstGeom prst="roundRect">
            <a:avLst>
              <a:gd name="adj" fmla="val 5809"/>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＜定量的な効果（見込み）＞</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＜市場への普及等の見込み＞</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＜事業計画と実現可能性＞</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94658" y="799334"/>
            <a:ext cx="9760313" cy="5891187"/>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取組の詳細⑤</a:t>
            </a:r>
          </a:p>
        </p:txBody>
      </p:sp>
      <p:sp>
        <p:nvSpPr>
          <p:cNvPr id="6"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
        <p:nvSpPr>
          <p:cNvPr id="12" name="四角形吹き出し 11">
            <a:extLst>
              <a:ext uri="{FF2B5EF4-FFF2-40B4-BE49-F238E27FC236}">
                <a16:creationId xmlns:a16="http://schemas.microsoft.com/office/drawing/2014/main" id="{00000000-0008-0000-0200-000002000000}"/>
              </a:ext>
            </a:extLst>
          </p:cNvPr>
          <p:cNvSpPr/>
          <p:nvPr/>
        </p:nvSpPr>
        <p:spPr>
          <a:xfrm>
            <a:off x="10238254" y="1063477"/>
            <a:ext cx="2969558" cy="1257300"/>
          </a:xfrm>
          <a:prstGeom prst="wedgeRectCallout">
            <a:avLst>
              <a:gd name="adj1" fmla="val -50456"/>
              <a:gd name="adj2" fmla="val 664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仕組みによって課題の解決にどの程度寄与するか、仕組みが市場に与える影響度等を数字で示してください（想定対象戸数○○戸、想定利用者数○○人等）。また、その数字の根拠や妥当性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四角形吹き出し 12">
            <a:extLst>
              <a:ext uri="{FF2B5EF4-FFF2-40B4-BE49-F238E27FC236}">
                <a16:creationId xmlns:a16="http://schemas.microsoft.com/office/drawing/2014/main" id="{00000000-0008-0000-0200-000002000000}"/>
              </a:ext>
            </a:extLst>
          </p:cNvPr>
          <p:cNvSpPr/>
          <p:nvPr/>
        </p:nvSpPr>
        <p:spPr>
          <a:xfrm>
            <a:off x="10238254" y="2853155"/>
            <a:ext cx="2969558" cy="1257300"/>
          </a:xfrm>
          <a:prstGeom prst="wedgeRectCallout">
            <a:avLst>
              <a:gd name="adj1" fmla="val -50884"/>
              <a:gd name="adj2" fmla="val 6444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仕組みの対象地域、仕組みを取り扱う事業者数や、協議会の実施体制、現在のマーケット状況を踏まえた戦略等を記載してください。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また、補助事業終了後の取り組みや普及拡大の展望も記載してください。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4" name="四角形吹き出し 13">
            <a:extLst>
              <a:ext uri="{FF2B5EF4-FFF2-40B4-BE49-F238E27FC236}">
                <a16:creationId xmlns:a16="http://schemas.microsoft.com/office/drawing/2014/main" id="{00000000-0008-0000-0200-000002000000}"/>
              </a:ext>
            </a:extLst>
          </p:cNvPr>
          <p:cNvSpPr/>
          <p:nvPr/>
        </p:nvSpPr>
        <p:spPr>
          <a:xfrm>
            <a:off x="10238254" y="4576777"/>
            <a:ext cx="2969558" cy="1783544"/>
          </a:xfrm>
          <a:prstGeom prst="wedgeRectCallout">
            <a:avLst>
              <a:gd name="adj1" fmla="val -51311"/>
              <a:gd name="adj2" fmla="val 6124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提案内容を事業期間内（</a:t>
            </a:r>
            <a:r>
              <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R</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７</a:t>
            </a:r>
            <a:r>
              <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１</a:t>
            </a:r>
            <a:r>
              <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/31</a:t>
            </a: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まで）に完了させるために適切なスケジュールとなっているか、提案内容が充分に検討されており、仕組みの実現に向けた取り組みが明確となっていることが分かるように記載してください。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また、事業の遅延が発生しないように、どのような工夫をするか、どのような実施体制とするか等を記載してください。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57144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228600" y="326571"/>
            <a:ext cx="9385300" cy="6328229"/>
          </a:xfrm>
          <a:prstGeom prst="roundRect">
            <a:avLst/>
          </a:prstGeom>
          <a:solidFill>
            <a:srgbClr val="DDE9F7"/>
          </a:solid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今年度初めて事業提案いただく協議会様または過去に採択された取組と全く異なる事業</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提案を行う協議会様は前スライド（　　　　　　　　　）まで記載いただければ完了です。</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提案書の提出時、このスライドおよび次スライドは削除してください。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過去の取組が計画通り進捗したかの確認や、課題点の有無、どのような成果を出せたか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等について確認を行うため、過去に採択された実績のある協議会は、次スライドも記載を</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お願いいたします（　　　　　　　　　）。　</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提案書の提出時、このスライドは削除してください。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p>
        </p:txBody>
      </p:sp>
      <p:sp>
        <p:nvSpPr>
          <p:cNvPr id="16" name="正方形/長方形 15"/>
          <p:cNvSpPr/>
          <p:nvPr/>
        </p:nvSpPr>
        <p:spPr>
          <a:xfrm>
            <a:off x="2986013" y="4827803"/>
            <a:ext cx="1314207"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取組の詳細⑥</a:t>
            </a:r>
          </a:p>
        </p:txBody>
      </p:sp>
      <p:sp>
        <p:nvSpPr>
          <p:cNvPr id="18" name="正方形/長方形 17"/>
          <p:cNvSpPr/>
          <p:nvPr/>
        </p:nvSpPr>
        <p:spPr>
          <a:xfrm>
            <a:off x="4160762" y="2091863"/>
            <a:ext cx="1314207"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取組の詳細⑤</a:t>
            </a:r>
          </a:p>
        </p:txBody>
      </p:sp>
      <p:sp>
        <p:nvSpPr>
          <p:cNvPr id="24" name="正方形/長方形 23"/>
          <p:cNvSpPr/>
          <p:nvPr/>
        </p:nvSpPr>
        <p:spPr>
          <a:xfrm>
            <a:off x="1238249" y="1087643"/>
            <a:ext cx="7366000" cy="400110"/>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228600" y="3239861"/>
            <a:ext cx="9385299" cy="14514"/>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228600" y="1087643"/>
            <a:ext cx="9385299" cy="400110"/>
          </a:xfrm>
          <a:prstGeom prst="rect">
            <a:avLst/>
          </a:prstGeom>
          <a:noFill/>
        </p:spPr>
        <p:txBody>
          <a:bodyPr wrap="square" rtlCol="0">
            <a:spAutoFit/>
          </a:bodyPr>
          <a:lstStyle/>
          <a:p>
            <a:pPr algn="ctr"/>
            <a:r>
              <a:rPr kumimoji="1" lang="ja-JP" altLang="en-US" sz="2000" b="1" dirty="0">
                <a:solidFill>
                  <a:srgbClr val="FF0000"/>
                </a:solidFill>
                <a:latin typeface="Meiryo UI" panose="020B0604030504040204" pitchFamily="50" charset="-128"/>
                <a:ea typeface="Meiryo UI" panose="020B0604030504040204" pitchFamily="50" charset="-128"/>
              </a:rPr>
              <a:t>初めて提案を行う協議会または過去と全く異なる提案を行う協議会</a:t>
            </a:r>
          </a:p>
        </p:txBody>
      </p:sp>
      <p:sp>
        <p:nvSpPr>
          <p:cNvPr id="25" name="正方形/長方形 24"/>
          <p:cNvSpPr/>
          <p:nvPr/>
        </p:nvSpPr>
        <p:spPr>
          <a:xfrm>
            <a:off x="1238249" y="3625227"/>
            <a:ext cx="7366000" cy="400110"/>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42900" y="3625227"/>
            <a:ext cx="9385299" cy="400110"/>
          </a:xfrm>
          <a:prstGeom prst="rect">
            <a:avLst/>
          </a:prstGeom>
          <a:noFill/>
        </p:spPr>
        <p:txBody>
          <a:bodyPr wrap="square" rtlCol="0">
            <a:spAutoFit/>
          </a:bodyPr>
          <a:lstStyle/>
          <a:p>
            <a:pPr algn="ctr"/>
            <a:r>
              <a:rPr kumimoji="1" lang="ja-JP" altLang="en-US" sz="2000" b="1" dirty="0">
                <a:solidFill>
                  <a:srgbClr val="FF0000"/>
                </a:solidFill>
                <a:latin typeface="Meiryo UI" panose="020B0604030504040204" pitchFamily="50" charset="-128"/>
                <a:ea typeface="Meiryo UI" panose="020B0604030504040204" pitchFamily="50" charset="-128"/>
              </a:rPr>
              <a:t>過去に採択された取組と関連する事業提案を行う協議会</a:t>
            </a:r>
          </a:p>
        </p:txBody>
      </p:sp>
    </p:spTree>
    <p:extLst>
      <p:ext uri="{BB962C8B-B14F-4D97-AF65-F5344CB8AC3E}">
        <p14:creationId xmlns:p14="http://schemas.microsoft.com/office/powerpoint/2010/main" val="383165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65844" y="870959"/>
            <a:ext cx="9760312" cy="5941319"/>
          </a:xfrm>
          <a:prstGeom prst="roundRect">
            <a:avLst>
              <a:gd name="adj" fmla="val 5809"/>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＜過年度の取組概要＞</a:t>
            </a:r>
            <a:endParaRPr kumimoji="1" lang="en-US" altLang="ja-JP"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＜具体的な進捗状況＞</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400" dirty="0">
                <a:solidFill>
                  <a:schemeClr val="tx2">
                    <a:lumMod val="75000"/>
                  </a:schemeClr>
                </a:solidFill>
                <a:latin typeface="Meiryo UI" panose="020B0604030504040204" pitchFamily="50" charset="-128"/>
                <a:ea typeface="Meiryo UI" panose="020B0604030504040204" pitchFamily="50" charset="-128"/>
                <a:cs typeface="メイリオ" panose="020B0604030504040204" pitchFamily="50" charset="-128"/>
              </a:rPr>
              <a:t>＜過年度の取組による成果＞</a:t>
            </a: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b="0" u="none" strike="noStrike" kern="1200" cap="none" spc="0" normalizeH="0" baseline="0" noProof="0" dirty="0">
              <a:ln>
                <a:noFill/>
              </a:ln>
              <a:solidFill>
                <a:prstClr val="white">
                  <a:lumMod val="75000"/>
                </a:prstClr>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a:p>
            <a:pPr marL="0" marR="0" lvl="0" indent="0" algn="l" defTabSz="914400" rtl="0" eaLnBrk="1" fontAlgn="base" latinLnBrk="0" hangingPunct="1">
              <a:lnSpc>
                <a:spcPts val="1600"/>
              </a:lnSpc>
              <a:spcBef>
                <a:spcPct val="0"/>
              </a:spcBef>
              <a:spcAft>
                <a:spcPct val="0"/>
              </a:spcAft>
              <a:buClrTx/>
              <a:buSzTx/>
              <a:buFontTx/>
              <a:buNone/>
              <a:tabLst/>
              <a:defRPr/>
            </a:pPr>
            <a:endParaRPr kumimoji="1" lang="en-US" altLang="ja-JP"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94658" y="799334"/>
            <a:ext cx="9760313" cy="5891187"/>
          </a:xfrm>
          <a:prstGeom prst="rect">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400" dirty="0">
              <a:solidFill>
                <a:srgbClr val="BFBFBF"/>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ja-JP" altLang="en-US" sz="1400" dirty="0">
              <a:solidFill>
                <a:prstClr val="white">
                  <a:lumMod val="75000"/>
                </a:prst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正方形/長方形 8"/>
          <p:cNvSpPr/>
          <p:nvPr/>
        </p:nvSpPr>
        <p:spPr>
          <a:xfrm>
            <a:off x="245426" y="688695"/>
            <a:ext cx="2039182" cy="231841"/>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eaLnBrk="0" hangingPunct="0">
              <a:defRPr/>
            </a:pPr>
            <a:r>
              <a:rPr lang="ja-JP" altLang="en-US" sz="1400" b="1" kern="0" dirty="0">
                <a:solidFill>
                  <a:prstClr val="white"/>
                </a:solidFill>
                <a:latin typeface="Meiryo UI" panose="020B0604030504040204" pitchFamily="50" charset="-128"/>
                <a:ea typeface="Meiryo UI" panose="020B0604030504040204" pitchFamily="50" charset="-128"/>
                <a:cs typeface="HGMaruGothicMPRO" charset="-128"/>
              </a:rPr>
              <a:t>取組の詳細⑥</a:t>
            </a:r>
          </a:p>
        </p:txBody>
      </p:sp>
      <p:sp>
        <p:nvSpPr>
          <p:cNvPr id="6" name="タイトル 3"/>
          <p:cNvSpPr>
            <a:spLocks noGrp="1"/>
          </p:cNvSpPr>
          <p:nvPr>
            <p:ph type="title"/>
          </p:nvPr>
        </p:nvSpPr>
        <p:spPr>
          <a:xfrm>
            <a:off x="3" y="46691"/>
            <a:ext cx="8753472" cy="476250"/>
          </a:xfrm>
        </p:spPr>
        <p:txBody>
          <a:bodyPr/>
          <a:lstStyle/>
          <a:p>
            <a:r>
              <a:rPr kumimoji="1" lang="ja-JP" altLang="en-US" sz="1800" b="1" dirty="0">
                <a:solidFill>
                  <a:schemeClr val="bg1">
                    <a:lumMod val="65000"/>
                  </a:schemeClr>
                </a:solidFill>
                <a:latin typeface="Meiryo UI" panose="020B0604030504040204" pitchFamily="50" charset="-128"/>
                <a:ea typeface="Meiryo UI" panose="020B0604030504040204" pitchFamily="50" charset="-128"/>
              </a:rPr>
              <a:t>○</a:t>
            </a:r>
            <a:r>
              <a:rPr lang="ja-JP" altLang="en-US" sz="1800" b="1" dirty="0">
                <a:solidFill>
                  <a:schemeClr val="bg1">
                    <a:lumMod val="65000"/>
                  </a:schemeClr>
                </a:solidFill>
                <a:latin typeface="Meiryo UI" panose="020B0604030504040204" pitchFamily="50" charset="-128"/>
                <a:ea typeface="Meiryo UI" panose="020B0604030504040204" pitchFamily="50" charset="-128"/>
              </a:rPr>
              <a:t>○○○○○○○○○○○○○○</a:t>
            </a:r>
            <a:br>
              <a:rPr kumimoji="1" lang="en-US" altLang="ja-JP" sz="1800" dirty="0">
                <a:solidFill>
                  <a:schemeClr val="tx2">
                    <a:lumMod val="75000"/>
                  </a:schemeClr>
                </a:solidFill>
                <a:latin typeface="Meiryo UI" panose="020B0604030504040204" pitchFamily="50" charset="-128"/>
                <a:ea typeface="Meiryo UI" panose="020B0604030504040204" pitchFamily="50" charset="-128"/>
              </a:rPr>
            </a:br>
            <a:r>
              <a:rPr kumimoji="1" lang="ja-JP" altLang="en-US" sz="1800" dirty="0">
                <a:solidFill>
                  <a:schemeClr val="tx2">
                    <a:lumMod val="75000"/>
                  </a:schemeClr>
                </a:solidFill>
                <a:latin typeface="Meiryo UI" panose="020B0604030504040204" pitchFamily="50" charset="-128"/>
                <a:ea typeface="Meiryo UI" panose="020B0604030504040204" pitchFamily="50" charset="-128"/>
              </a:rPr>
              <a:t>　　　　　　　　　　　　　　　　　　　　　　　　　　　　　　　　　　　　　　　　　　　</a:t>
            </a:r>
            <a:r>
              <a:rPr kumimoji="1" lang="ja-JP" altLang="en-US" sz="1800" dirty="0">
                <a:solidFill>
                  <a:schemeClr val="bg1">
                    <a:lumMod val="65000"/>
                  </a:schemeClr>
                </a:solidFill>
                <a:latin typeface="Meiryo UI" panose="020B0604030504040204" pitchFamily="50" charset="-128"/>
                <a:ea typeface="Meiryo UI" panose="020B0604030504040204" pitchFamily="50" charset="-128"/>
              </a:rPr>
              <a:t>　</a:t>
            </a:r>
            <a:r>
              <a:rPr lang="ja-JP" altLang="en-US" sz="1600" b="1" dirty="0">
                <a:solidFill>
                  <a:schemeClr val="bg1">
                    <a:lumMod val="65000"/>
                  </a:schemeClr>
                </a:solidFill>
                <a:latin typeface="Meiryo UI" panose="020B0604030504040204" pitchFamily="50" charset="-128"/>
                <a:ea typeface="Meiryo UI" panose="020B0604030504040204" pitchFamily="50" charset="-128"/>
              </a:rPr>
              <a:t>○○○○○○○○○</a:t>
            </a:r>
            <a:endParaRPr kumimoji="1" lang="ja-JP" altLang="en-US" sz="1600" b="1" dirty="0">
              <a:solidFill>
                <a:schemeClr val="bg1">
                  <a:lumMod val="65000"/>
                </a:schemeClr>
              </a:solidFill>
              <a:latin typeface="Meiryo UI" panose="020B0604030504040204" pitchFamily="50" charset="-128"/>
              <a:ea typeface="Meiryo UI" panose="020B0604030504040204" pitchFamily="50" charset="-128"/>
            </a:endParaRPr>
          </a:p>
        </p:txBody>
      </p:sp>
      <p:sp>
        <p:nvSpPr>
          <p:cNvPr id="15" name="四角形吹き出し 14">
            <a:extLst>
              <a:ext uri="{FF2B5EF4-FFF2-40B4-BE49-F238E27FC236}">
                <a16:creationId xmlns:a16="http://schemas.microsoft.com/office/drawing/2014/main" id="{00000000-0008-0000-0200-000002000000}"/>
              </a:ext>
            </a:extLst>
          </p:cNvPr>
          <p:cNvSpPr/>
          <p:nvPr/>
        </p:nvSpPr>
        <p:spPr>
          <a:xfrm>
            <a:off x="10073154" y="1444477"/>
            <a:ext cx="2969558" cy="473223"/>
          </a:xfrm>
          <a:prstGeom prst="wedgeRectCallout">
            <a:avLst>
              <a:gd name="adj1" fmla="val -51739"/>
              <a:gd name="adj2" fmla="val 9329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必要に応じて図なども活用してください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6" name="四角形吹き出し 15">
            <a:extLst>
              <a:ext uri="{FF2B5EF4-FFF2-40B4-BE49-F238E27FC236}">
                <a16:creationId xmlns:a16="http://schemas.microsoft.com/office/drawing/2014/main" id="{00000000-0008-0000-0200-000002000000}"/>
              </a:ext>
            </a:extLst>
          </p:cNvPr>
          <p:cNvSpPr/>
          <p:nvPr/>
        </p:nvSpPr>
        <p:spPr>
          <a:xfrm>
            <a:off x="10073154" y="3079617"/>
            <a:ext cx="2969558" cy="1524001"/>
          </a:xfrm>
          <a:prstGeom prst="wedgeRectCallout">
            <a:avLst>
              <a:gd name="adj1" fmla="val -49601"/>
              <a:gd name="adj2" fmla="val 644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仕組みや商品が完成している場合、いつ完成したか、体制整備・周知の状況、実際に工事まで行っているかなどについて記載してください。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仕組みが完成していない場合、なぜ完成していないか、どこまで完成していて、何が未完成か、完成に向けた課題点などを記載してください。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7" name="四角形吹き出し 16">
            <a:extLst>
              <a:ext uri="{FF2B5EF4-FFF2-40B4-BE49-F238E27FC236}">
                <a16:creationId xmlns:a16="http://schemas.microsoft.com/office/drawing/2014/main" id="{00000000-0008-0000-0200-000002000000}"/>
              </a:ext>
            </a:extLst>
          </p:cNvPr>
          <p:cNvSpPr/>
          <p:nvPr/>
        </p:nvSpPr>
        <p:spPr>
          <a:xfrm>
            <a:off x="10073154" y="5257800"/>
            <a:ext cx="2969558" cy="749300"/>
          </a:xfrm>
          <a:prstGeom prst="wedgeRectCallout">
            <a:avLst>
              <a:gd name="adj1" fmla="val -49601"/>
              <a:gd name="adj2" fmla="val 644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fontAlgn="base">
              <a:lnSpc>
                <a:spcPts val="1600"/>
              </a:lnSpc>
              <a:spcBef>
                <a:spcPct val="0"/>
              </a:spcBef>
              <a:spcAft>
                <a:spcPct val="0"/>
              </a:spcAft>
              <a:defRPr/>
            </a:pPr>
            <a:r>
              <a:rPr kumimoji="1" lang="ja-JP" altLang="en-US"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実際に工事を行った件数など、なるべく定量的な成果を記載してください。定量的な成果がない場合は、その理由と、定性的な成果を記載してください。</a:t>
            </a:r>
            <a:endParaRPr kumimoji="1" lang="en-US" altLang="ja-JP" sz="1050" dirty="0">
              <a:solidFill>
                <a:srgbClr val="FF0000"/>
              </a:solidFill>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183287883"/>
      </p:ext>
    </p:extLst>
  </p:cSld>
  <p:clrMapOvr>
    <a:masterClrMapping/>
  </p:clrMapOvr>
</p:sld>
</file>

<file path=ppt/theme/theme1.xml><?xml version="1.0" encoding="utf-8"?>
<a:theme xmlns:a="http://schemas.openxmlformats.org/drawingml/2006/main" name="8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9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0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1534</Words>
  <PresentationFormat>A4 210 x 297 mm</PresentationFormat>
  <Paragraphs>286</Paragraphs>
  <Slides>9</Slides>
  <Notes>8</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9</vt:i4>
      </vt:variant>
    </vt:vector>
  </HeadingPairs>
  <TitlesOfParts>
    <vt:vector size="17" baseType="lpstr">
      <vt:lpstr>HGP創英角ｺﾞｼｯｸUB</vt:lpstr>
      <vt:lpstr>Meiryo UI</vt:lpstr>
      <vt:lpstr>ＭＳ Ｐゴシック</vt:lpstr>
      <vt:lpstr>游ゴシック</vt:lpstr>
      <vt:lpstr>Arial</vt:lpstr>
      <vt:lpstr>8_標準デザイン</vt:lpstr>
      <vt:lpstr>9_標準デザイン</vt:lpstr>
      <vt:lpstr>10_標準デザイン</vt:lpstr>
      <vt:lpstr>PowerPoint プレゼンテーション</vt:lpstr>
      <vt:lpstr>○○○○○○○○○○○○○○○ 　　　　　　　　　　　　　　　　　　　　　　　　　　　　　　　　　　　　　　　　　　　　○○○○○○○○○</vt:lpstr>
      <vt:lpstr>○○○○○○○○○○○○○○○ 　　　　　　　　　　　　　　　　　　　　　　　　　　　　　　　　　　　　　　　　　　　　○○○○○○○○○</vt:lpstr>
      <vt:lpstr>○○○○○○○○○○○○○○○ 　　　　　　　　　　　　　　　　　　　　　　　　　　　　　　　　　　　　　　　　　　　　○○○○○○○○○</vt:lpstr>
      <vt:lpstr>○○○○○○○○○○○○○○○ 　　　　　　　　　　　　　　　　　　　　　　　　　　　　　　　　　　　　　　　　　　　　○○○○○○○○○</vt:lpstr>
      <vt:lpstr>○○○○○○○○○○○○○○○ 　　　　　　　　　　　　　　　　　　　　　　　　　　　　　　　　　　　　　　　　　　　　○○○○○○○○○</vt:lpstr>
      <vt:lpstr>○○○○○○○○○○○○○○○ 　　　　　　　　　　　　　　　　　　　　　　　　　　　　　　　　　　　　　　　　　　　　○○○○○○○○○</vt:lpstr>
      <vt:lpstr>PowerPoint プレゼンテーション</vt:lpstr>
      <vt:lpstr>○○○○○○○○○○○○○○○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