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0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>
    <p:extLst>
      <p:ext uri="{19B8F6BF-5375-455C-9EA6-DF929625EA0E}">
        <p15:presenceInfo xmlns:p15="http://schemas.microsoft.com/office/powerpoint/2012/main" userId="ebcbbff0de730e75" providerId="Windows Live"/>
      </p:ext>
    </p:extLst>
  </p:cmAuthor>
  <p:cmAuthor id="2" name="観光庁加藤" initials="加藤" lastIdx="2" clrIdx="1">
    <p:extLst>
      <p:ext uri="{19B8F6BF-5375-455C-9EA6-DF929625EA0E}">
        <p15:presenceInfo xmlns:p15="http://schemas.microsoft.com/office/powerpoint/2012/main" userId="観光庁加藤" providerId="None"/>
      </p:ext>
    </p:extLst>
  </p:cmAuthor>
  <p:cmAuthor id="3" name="ㅤ" initials="ㅤ" lastIdx="2" clrIdx="2">
    <p:extLst>
      <p:ext uri="{19B8F6BF-5375-455C-9EA6-DF929625EA0E}">
        <p15:presenceInfo xmlns:p15="http://schemas.microsoft.com/office/powerpoint/2012/main" userId="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/>
    <p:restoredTop sz="94710" autoAdjust="0"/>
  </p:normalViewPr>
  <p:slideViewPr>
    <p:cSldViewPr snapToGrid="0" showGuides="1">
      <p:cViewPr varScale="1">
        <p:scale>
          <a:sx n="75" d="100"/>
          <a:sy n="75" d="100"/>
        </p:scale>
        <p:origin x="840" y="60"/>
      </p:cViewPr>
      <p:guideLst>
        <p:guide orient="horz" pos="2160"/>
        <p:guide pos="31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O Shintaro" userId="1b87a19635926ae0" providerId="LiveId" clId="{3BD97FEF-95A2-4A78-BFF6-8D0702C0B3B7}"/>
    <pc:docChg chg="custSel modSld">
      <pc:chgData name="KATO Shintaro" userId="1b87a19635926ae0" providerId="LiveId" clId="{3BD97FEF-95A2-4A78-BFF6-8D0702C0B3B7}" dt="2021-03-09T09:15:42.526" v="221" actId="20577"/>
      <pc:docMkLst>
        <pc:docMk/>
      </pc:docMkLst>
      <pc:sldChg chg="addSp delSp modSp mod">
        <pc:chgData name="KATO Shintaro" userId="1b87a19635926ae0" providerId="LiveId" clId="{3BD97FEF-95A2-4A78-BFF6-8D0702C0B3B7}" dt="2021-03-09T09:15:42.526" v="221" actId="20577"/>
        <pc:sldMkLst>
          <pc:docMk/>
          <pc:sldMk cId="244410537" sldId="257"/>
        </pc:sldMkLst>
        <pc:spChg chg="mod">
          <ac:chgData name="KATO Shintaro" userId="1b87a19635926ae0" providerId="LiveId" clId="{3BD97FEF-95A2-4A78-BFF6-8D0702C0B3B7}" dt="2021-03-09T09:00:38.830" v="67" actId="20577"/>
          <ac:spMkLst>
            <pc:docMk/>
            <pc:sldMk cId="244410537" sldId="257"/>
            <ac:spMk id="6" creationId="{00000000-0000-0000-0000-000000000000}"/>
          </ac:spMkLst>
        </pc:spChg>
        <pc:graphicFrameChg chg="add mod modGraphic">
          <ac:chgData name="KATO Shintaro" userId="1b87a19635926ae0" providerId="LiveId" clId="{3BD97FEF-95A2-4A78-BFF6-8D0702C0B3B7}" dt="2021-03-09T09:15:42.526" v="221" actId="20577"/>
          <ac:graphicFrameMkLst>
            <pc:docMk/>
            <pc:sldMk cId="244410537" sldId="257"/>
            <ac:graphicFrameMk id="3" creationId="{4EAFF222-F254-4D29-9815-6E54F5A65BEF}"/>
          </ac:graphicFrameMkLst>
        </pc:graphicFrameChg>
        <pc:graphicFrameChg chg="add del mod">
          <ac:chgData name="KATO Shintaro" userId="1b87a19635926ae0" providerId="LiveId" clId="{3BD97FEF-95A2-4A78-BFF6-8D0702C0B3B7}" dt="2021-03-09T09:11:27.627" v="144" actId="478"/>
          <ac:graphicFrameMkLst>
            <pc:docMk/>
            <pc:sldMk cId="244410537" sldId="257"/>
            <ac:graphicFrameMk id="18" creationId="{D0AFA037-3183-4492-8AEB-C1FD9F5971A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/>
          <a:lstStyle>
            <a:lvl1pPr algn="r">
              <a:defRPr sz="1300"/>
            </a:lvl1pPr>
          </a:lstStyle>
          <a:p>
            <a:fld id="{46D06EA9-14B5-4F31-95CC-6AD91D20700D}" type="datetimeFigureOut">
              <a:rPr kumimoji="1" lang="ja-JP" altLang="en-US" smtClean="0"/>
              <a:t>2021/3/30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766763"/>
            <a:ext cx="554355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3" tIns="47736" rIns="95473" bIns="47736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7" y="4860688"/>
            <a:ext cx="5681980" cy="4604861"/>
          </a:xfrm>
          <a:prstGeom prst="rect">
            <a:avLst/>
          </a:prstGeom>
        </p:spPr>
        <p:txBody>
          <a:bodyPr vert="horz" lIns="95473" tIns="47736" rIns="95473" bIns="4773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3" y="9719598"/>
            <a:ext cx="3077740" cy="511652"/>
          </a:xfrm>
          <a:prstGeom prst="rect">
            <a:avLst/>
          </a:prstGeom>
        </p:spPr>
        <p:txBody>
          <a:bodyPr vert="horz" lIns="95473" tIns="47736" rIns="95473" bIns="47736" rtlCol="0" anchor="b"/>
          <a:lstStyle>
            <a:lvl1pPr algn="r">
              <a:defRPr sz="13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0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5757863" y="373063"/>
            <a:ext cx="2686050" cy="1858962"/>
          </a:xfrm>
        </p:spPr>
      </p:sp>
      <p:sp>
        <p:nvSpPr>
          <p:cNvPr id="10351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10352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54725">
              <a:defRPr/>
            </a:pPr>
            <a:fld id="{9247A257-4C07-4AB6-BC31-F377782D84F4}" type="slidenum">
              <a:rPr lang="ja-JP" altLang="en-US">
                <a:solidFill>
                  <a:prstClr val="black"/>
                </a:solidFill>
                <a:latin typeface="游ゴシック"/>
                <a:ea typeface="游ゴシック" panose="020B0400000000000000" pitchFamily="50" charset="-128"/>
              </a:rPr>
              <a:pPr defTabSz="954725">
                <a:defRPr/>
              </a:pPr>
              <a:t>1</a:t>
            </a:fld>
            <a:endParaRPr lang="ja-JP" altLang="en-US" dirty="0">
              <a:solidFill>
                <a:prstClr val="black"/>
              </a:solidFill>
              <a:latin typeface="游ゴシック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3790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20" descr="ppjtitle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ChangeArrowheads="1"/>
          </p:cNvSpPr>
          <p:nvPr/>
        </p:nvSpPr>
        <p:spPr>
          <a:xfrm>
            <a:off x="1833563" y="3284544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6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9004939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5261292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3085848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755980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  <p:cxnSp>
        <p:nvCxnSpPr>
          <p:cNvPr id="1116" name="直線コネクタ 6"/>
          <p:cNvCxnSpPr/>
          <p:nvPr/>
        </p:nvCxnSpPr>
        <p:spPr>
          <a:xfrm>
            <a:off x="0" y="607299"/>
            <a:ext cx="990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7431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65D9-31D7-4BAA-9731-87A52B1BA9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02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64233-5231-4BB3-864E-7369979C1539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90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>
          <a:xfrm>
            <a:off x="782638" y="440690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EB25D-4B7B-45DF-AF0B-DD05B66E5003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4651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0630396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9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9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6220272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99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7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F643B-1E2A-4F03-8182-047C0680F225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7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6717415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0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09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9541576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030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697916" y="1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2" descr="ppjtitle"/>
          <p:cNvPicPr>
            <a:picLocks noChangeAspect="1" noChangeArrowheads="1"/>
          </p:cNvPicPr>
          <p:nvPr userDrawn="1"/>
        </p:nvPicPr>
        <p:blipFill>
          <a:blip r:embed="rId17"/>
          <a:srcRect l="1756" r="81940" b="42691"/>
          <a:stretch>
            <a:fillRect/>
          </a:stretch>
        </p:blipFill>
        <p:spPr>
          <a:xfrm>
            <a:off x="8697916" y="6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152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6" name="正方形/長方形 2"/>
          <p:cNvSpPr>
            <a:spLocks noChangeArrowheads="1"/>
          </p:cNvSpPr>
          <p:nvPr/>
        </p:nvSpPr>
        <p:spPr>
          <a:xfrm>
            <a:off x="0" y="0"/>
            <a:ext cx="8597899" cy="34647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just">
              <a:buNone/>
            </a:pPr>
            <a:r>
              <a:rPr lang="ja-JP" altLang="en-US" sz="24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実証事業名（申請団体名）：～～（～～）</a:t>
            </a:r>
          </a:p>
        </p:txBody>
      </p:sp>
      <p:sp>
        <p:nvSpPr>
          <p:cNvPr id="11" name="テキスト ボックス 7"/>
          <p:cNvSpPr txBox="1"/>
          <p:nvPr/>
        </p:nvSpPr>
        <p:spPr>
          <a:xfrm>
            <a:off x="3310124" y="522111"/>
            <a:ext cx="659587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公表される前提で作成してください</a:t>
            </a:r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。注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実証事業の概要が本事業概要</a:t>
            </a:r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説明書</a:t>
            </a:r>
            <a:r>
              <a:rPr lang="ja-JP" altLang="en-US" sz="9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</a:t>
            </a:r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に簡潔に記載して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ください</a:t>
            </a:r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9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注３：フォントサイズは</a:t>
            </a:r>
            <a:r>
              <a:rPr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</a:t>
            </a:r>
            <a:r>
              <a:rPr lang="ja-JP" altLang="en-US" sz="9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箇所</a:t>
            </a:r>
            <a:r>
              <a:rPr lang="ja-JP" altLang="en-US" sz="900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</a:t>
            </a:r>
            <a:r>
              <a:rPr lang="ja-JP" altLang="en-US" sz="9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赤字</a:t>
            </a:r>
            <a:r>
              <a:rPr lang="ja-JP" altLang="en-US" sz="900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  <a:endParaRPr lang="ja-JP" altLang="en-US" sz="9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8" name="表 3">
            <a:extLst>
              <a:ext uri="{FF2B5EF4-FFF2-40B4-BE49-F238E27FC236}">
                <a16:creationId xmlns:a16="http://schemas.microsoft.com/office/drawing/2014/main" id="{4EAFF222-F254-4D29-9815-6E54F5A65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320598"/>
              </p:ext>
            </p:extLst>
          </p:nvPr>
        </p:nvGraphicFramePr>
        <p:xfrm>
          <a:off x="5213350" y="1087787"/>
          <a:ext cx="4587875" cy="219456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01625">
                  <a:extLst>
                    <a:ext uri="{9D8B030D-6E8A-4147-A177-3AD203B41FA5}">
                      <a16:colId xmlns:a16="http://schemas.microsoft.com/office/drawing/2014/main" val="3683326013"/>
                    </a:ext>
                  </a:extLst>
                </a:gridCol>
                <a:gridCol w="2143125">
                  <a:extLst>
                    <a:ext uri="{9D8B030D-6E8A-4147-A177-3AD203B41FA5}">
                      <a16:colId xmlns:a16="http://schemas.microsoft.com/office/drawing/2014/main" val="1702291927"/>
                    </a:ext>
                  </a:extLst>
                </a:gridCol>
                <a:gridCol w="2143125">
                  <a:extLst>
                    <a:ext uri="{9D8B030D-6E8A-4147-A177-3AD203B41FA5}">
                      <a16:colId xmlns:a16="http://schemas.microsoft.com/office/drawing/2014/main" val="4256568853"/>
                    </a:ext>
                  </a:extLst>
                </a:gridCol>
              </a:tblGrid>
              <a:tr h="194388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好影響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悪影響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165385"/>
                  </a:ext>
                </a:extLst>
              </a:tr>
              <a:tr h="8396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内部要因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強み（</a:t>
                      </a:r>
                      <a:r>
                        <a:rPr kumimoji="1" lang="en-US" altLang="ja-JP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Strength</a:t>
                      </a:r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弱み（</a:t>
                      </a:r>
                      <a:r>
                        <a:rPr kumimoji="1" lang="en-US" altLang="ja-JP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Weakness</a:t>
                      </a:r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031612"/>
                  </a:ext>
                </a:extLst>
              </a:tr>
              <a:tr h="8396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外部環境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機会（</a:t>
                      </a:r>
                      <a:r>
                        <a:rPr kumimoji="1" lang="en-US" altLang="ja-JP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Opportunity</a:t>
                      </a:r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脅威（</a:t>
                      </a:r>
                      <a:r>
                        <a:rPr kumimoji="1" lang="en-US" altLang="ja-JP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Threat</a:t>
                      </a:r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995595"/>
                  </a:ext>
                </a:extLst>
              </a:tr>
            </a:tbl>
          </a:graphicData>
        </a:graphic>
      </p:graphicFrame>
      <p:sp>
        <p:nvSpPr>
          <p:cNvPr id="22" name="字幕 2"/>
          <p:cNvSpPr txBox="1">
            <a:spLocks/>
          </p:cNvSpPr>
          <p:nvPr/>
        </p:nvSpPr>
        <p:spPr>
          <a:xfrm>
            <a:off x="0" y="567044"/>
            <a:ext cx="3236686" cy="244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＜実証</a:t>
            </a:r>
            <a:r>
              <a:rPr lang="ja-JP" altLang="en-US" sz="1300" b="1" kern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事業の背景（実施地域の概要）＞</a:t>
            </a:r>
            <a:endParaRPr lang="en-US" altLang="ja-JP" sz="13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" name="字幕 2"/>
          <p:cNvSpPr txBox="1">
            <a:spLocks/>
          </p:cNvSpPr>
          <p:nvPr/>
        </p:nvSpPr>
        <p:spPr>
          <a:xfrm>
            <a:off x="-1270" y="3101064"/>
            <a:ext cx="2635250" cy="286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</a:t>
            </a:r>
            <a:r>
              <a:rPr lang="ja-JP" altLang="en-US" sz="1300" b="1" kern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実証事業の概要等＞</a:t>
            </a:r>
            <a:endParaRPr lang="en-US" altLang="ja-JP" sz="13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4" name="表 3">
            <a:extLst>
              <a:ext uri="{FF2B5EF4-FFF2-40B4-BE49-F238E27FC236}">
                <a16:creationId xmlns:a16="http://schemas.microsoft.com/office/drawing/2014/main" id="{4EAFF222-F254-4D29-9815-6E54F5A65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590365"/>
              </p:ext>
            </p:extLst>
          </p:nvPr>
        </p:nvGraphicFramePr>
        <p:xfrm>
          <a:off x="5213349" y="3531241"/>
          <a:ext cx="4587876" cy="18004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293938">
                  <a:extLst>
                    <a:ext uri="{9D8B030D-6E8A-4147-A177-3AD203B41FA5}">
                      <a16:colId xmlns:a16="http://schemas.microsoft.com/office/drawing/2014/main" val="1702291927"/>
                    </a:ext>
                  </a:extLst>
                </a:gridCol>
                <a:gridCol w="2293938">
                  <a:extLst>
                    <a:ext uri="{9D8B030D-6E8A-4147-A177-3AD203B41FA5}">
                      <a16:colId xmlns:a16="http://schemas.microsoft.com/office/drawing/2014/main" val="4256568853"/>
                    </a:ext>
                  </a:extLst>
                </a:gridCol>
              </a:tblGrid>
              <a:tr h="900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事業内容（</a:t>
                      </a:r>
                      <a:r>
                        <a:rPr kumimoji="1" lang="en-US" altLang="ja-JP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Product</a:t>
                      </a:r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価格・採算性等（</a:t>
                      </a:r>
                      <a:r>
                        <a:rPr kumimoji="1" lang="en-US" altLang="ja-JP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Price</a:t>
                      </a:r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031612"/>
                  </a:ext>
                </a:extLst>
              </a:tr>
              <a:tr h="900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流通方法（</a:t>
                      </a:r>
                      <a:r>
                        <a:rPr kumimoji="1" lang="en-US" altLang="ja-JP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Place</a:t>
                      </a:r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広告宣伝・販促等（</a:t>
                      </a:r>
                      <a:r>
                        <a:rPr kumimoji="1" lang="en-US" altLang="ja-JP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Promotion</a:t>
                      </a:r>
                      <a:r>
                        <a:rPr kumimoji="1" lang="ja-JP" altLang="en-US" sz="1050" b="1" dirty="0" smtClean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1" dirty="0" smtClean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endParaRPr kumimoji="1" lang="en-US" altLang="ja-JP" sz="1050" b="1" dirty="0" smtClean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995595"/>
                  </a:ext>
                </a:extLst>
              </a:tr>
            </a:tbl>
          </a:graphicData>
        </a:graphic>
      </p:graphicFrame>
      <p:graphicFrame>
        <p:nvGraphicFramePr>
          <p:cNvPr id="25" name="表 3">
            <a:extLst>
              <a:ext uri="{FF2B5EF4-FFF2-40B4-BE49-F238E27FC236}">
                <a16:creationId xmlns:a16="http://schemas.microsoft.com/office/drawing/2014/main" id="{4EAFF222-F254-4D29-9815-6E54F5A65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39578"/>
              </p:ext>
            </p:extLst>
          </p:nvPr>
        </p:nvGraphicFramePr>
        <p:xfrm>
          <a:off x="137897" y="3365681"/>
          <a:ext cx="5031003" cy="1973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1378">
                  <a:extLst>
                    <a:ext uri="{9D8B030D-6E8A-4147-A177-3AD203B41FA5}">
                      <a16:colId xmlns:a16="http://schemas.microsoft.com/office/drawing/2014/main" val="1702291927"/>
                    </a:ext>
                  </a:extLst>
                </a:gridCol>
                <a:gridCol w="3349625">
                  <a:extLst>
                    <a:ext uri="{9D8B030D-6E8A-4147-A177-3AD203B41FA5}">
                      <a16:colId xmlns:a16="http://schemas.microsoft.com/office/drawing/2014/main" val="42565688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記載欄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251394"/>
                  </a:ext>
                </a:extLst>
              </a:tr>
              <a:tr h="24526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事業目的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60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031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spc="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活用予定の</a:t>
                      </a:r>
                      <a:endParaRPr kumimoji="1" lang="en-US" altLang="ja-JP" sz="1600" b="1" spc="0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b="1" spc="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地域資源概要</a:t>
                      </a:r>
                      <a:endParaRPr kumimoji="1" lang="ja-JP" altLang="en-US" sz="1600" b="1" spc="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96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ＫＰＩ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632942"/>
                  </a:ext>
                </a:extLst>
              </a:tr>
            </a:tbl>
          </a:graphicData>
        </a:graphic>
      </p:graphicFrame>
      <p:sp>
        <p:nvSpPr>
          <p:cNvPr id="27" name="字幕 2"/>
          <p:cNvSpPr txBox="1">
            <a:spLocks/>
          </p:cNvSpPr>
          <p:nvPr/>
        </p:nvSpPr>
        <p:spPr>
          <a:xfrm>
            <a:off x="-31750" y="5285705"/>
            <a:ext cx="3133090" cy="286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＜実証事業等の実施体制　スキーム図＞</a:t>
            </a:r>
            <a:endParaRPr lang="en-US" altLang="ja-JP" sz="13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37896" y="5564918"/>
            <a:ext cx="5031003" cy="12549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Overflow="overflow" horzOverflow="overflow" wrap="square" lIns="91422" tIns="45710" rIns="91422" bIns="45710" rtlCol="0" anchor="t" anchorCtr="0"/>
          <a:lstStyle/>
          <a:p>
            <a:pPr marL="1338263" algn="ctr">
              <a:lnSpc>
                <a:spcPct val="130000"/>
              </a:lnSpc>
              <a:tabLst>
                <a:tab pos="3136900" algn="ctr"/>
              </a:tabLst>
            </a:pPr>
            <a:endParaRPr kumimoji="1" lang="ja-JP" altLang="en-US" sz="12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字幕 2"/>
          <p:cNvSpPr txBox="1">
            <a:spLocks/>
          </p:cNvSpPr>
          <p:nvPr/>
        </p:nvSpPr>
        <p:spPr>
          <a:xfrm>
            <a:off x="5056243" y="5277609"/>
            <a:ext cx="2635250" cy="282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＜スケジュール＞</a:t>
            </a:r>
            <a:endParaRPr lang="en-US" altLang="ja-JP" sz="13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2" name="表 3">
            <a:extLst>
              <a:ext uri="{FF2B5EF4-FFF2-40B4-BE49-F238E27FC236}">
                <a16:creationId xmlns:a16="http://schemas.microsoft.com/office/drawing/2014/main" id="{4EAFF222-F254-4D29-9815-6E54F5A65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39101"/>
              </p:ext>
            </p:extLst>
          </p:nvPr>
        </p:nvGraphicFramePr>
        <p:xfrm>
          <a:off x="5213350" y="5564918"/>
          <a:ext cx="4587880" cy="1265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5750">
                  <a:extLst>
                    <a:ext uri="{9D8B030D-6E8A-4147-A177-3AD203B41FA5}">
                      <a16:colId xmlns:a16="http://schemas.microsoft.com/office/drawing/2014/main" val="1702291927"/>
                    </a:ext>
                  </a:extLst>
                </a:gridCol>
                <a:gridCol w="1762130">
                  <a:extLst>
                    <a:ext uri="{9D8B030D-6E8A-4147-A177-3AD203B41FA5}">
                      <a16:colId xmlns:a16="http://schemas.microsoft.com/office/drawing/2014/main" val="4256568853"/>
                    </a:ext>
                  </a:extLst>
                </a:gridCol>
              </a:tblGrid>
              <a:tr h="3456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spc="-15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令和４年１月末まで</a:t>
                      </a:r>
                      <a:r>
                        <a:rPr kumimoji="1" lang="ja-JP" altLang="en-US" sz="1200" b="1" spc="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（事業実施期間）</a:t>
                      </a:r>
                      <a:endParaRPr kumimoji="1" lang="ja-JP" altLang="en-US" sz="1600" b="1" spc="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</a:t>
                      </a:r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年２月以降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251394"/>
                  </a:ext>
                </a:extLst>
              </a:tr>
              <a:tr h="920143">
                <a:tc>
                  <a:txBody>
                    <a:bodyPr/>
                    <a:lstStyle/>
                    <a:p>
                      <a:pPr algn="l"/>
                      <a:endParaRPr kumimoji="1" lang="ja-JP" altLang="en-US" sz="105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60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031612"/>
                  </a:ext>
                </a:extLst>
              </a:tr>
            </a:tbl>
          </a:graphicData>
        </a:graphic>
      </p:graphicFrame>
      <p:sp>
        <p:nvSpPr>
          <p:cNvPr id="14" name="字幕 2"/>
          <p:cNvSpPr txBox="1">
            <a:spLocks/>
          </p:cNvSpPr>
          <p:nvPr/>
        </p:nvSpPr>
        <p:spPr>
          <a:xfrm>
            <a:off x="5122918" y="811285"/>
            <a:ext cx="4411607" cy="29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＜実証</a:t>
            </a:r>
            <a:r>
              <a:rPr lang="ja-JP" altLang="en-US" sz="1300" b="1" kern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事業を実施する上での地域の状況</a:t>
            </a:r>
            <a:r>
              <a:rPr lang="en-US" altLang="ja-JP" sz="1300" b="1" kern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(SWOT</a:t>
            </a:r>
            <a:r>
              <a:rPr lang="ja-JP" altLang="en-US" sz="1300" b="1" kern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分析</a:t>
            </a:r>
            <a:r>
              <a:rPr lang="en-US" altLang="ja-JP" sz="1300" b="1" kern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300" b="1" kern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＞</a:t>
            </a:r>
            <a:endParaRPr lang="en-US" altLang="ja-JP" sz="13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6" name="表 3">
            <a:extLst>
              <a:ext uri="{FF2B5EF4-FFF2-40B4-BE49-F238E27FC236}">
                <a16:creationId xmlns:a16="http://schemas.microsoft.com/office/drawing/2014/main" id="{4EAFF222-F254-4D29-9815-6E54F5A65B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95860"/>
              </p:ext>
            </p:extLst>
          </p:nvPr>
        </p:nvGraphicFramePr>
        <p:xfrm>
          <a:off x="126609" y="899535"/>
          <a:ext cx="5042291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141">
                  <a:extLst>
                    <a:ext uri="{9D8B030D-6E8A-4147-A177-3AD203B41FA5}">
                      <a16:colId xmlns:a16="http://schemas.microsoft.com/office/drawing/2014/main" val="1702291927"/>
                    </a:ext>
                  </a:extLst>
                </a:gridCol>
                <a:gridCol w="3359150">
                  <a:extLst>
                    <a:ext uri="{9D8B030D-6E8A-4147-A177-3AD203B41FA5}">
                      <a16:colId xmlns:a16="http://schemas.microsoft.com/office/drawing/2014/main" val="4256568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記載欄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251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031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地域資源</a:t>
                      </a:r>
                      <a:endParaRPr kumimoji="1" lang="en-US" altLang="ja-JP" sz="1600" b="1" dirty="0" smtClean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995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spc="-300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旅行者数（宿泊者数）</a:t>
                      </a:r>
                      <a:endParaRPr kumimoji="1" lang="ja-JP" altLang="en-US" sz="1600" b="1" spc="-3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96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旅行消費額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 smtClean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632942"/>
                  </a:ext>
                </a:extLst>
              </a:tr>
            </a:tbl>
          </a:graphicData>
        </a:graphic>
      </p:graphicFrame>
      <p:sp>
        <p:nvSpPr>
          <p:cNvPr id="15" name="字幕 2"/>
          <p:cNvSpPr txBox="1">
            <a:spLocks/>
          </p:cNvSpPr>
          <p:nvPr/>
        </p:nvSpPr>
        <p:spPr>
          <a:xfrm>
            <a:off x="5122918" y="3252027"/>
            <a:ext cx="3563882" cy="286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buNone/>
            </a:pPr>
            <a:r>
              <a:rPr lang="ja-JP" altLang="en-US" sz="13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</a:t>
            </a:r>
            <a:r>
              <a:rPr lang="ja-JP" altLang="en-US" sz="1300" b="1" kern="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実証事業の具体的な内容等（４Ｐ分析）＞</a:t>
            </a:r>
            <a:endParaRPr lang="en-US" altLang="ja-JP" sz="13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410537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  <a:headEnd/>
          <a:tailEnd/>
        </a:ln>
        <a:effectLst/>
      </a:spPr>
      <a:bodyPr vertOverflow="overflow" horzOverflow="overflow" wrap="square" lIns="91422" tIns="45710" rIns="91422" bIns="45710" rtlCol="0" anchor="t" anchorCtr="0"/>
      <a:lstStyle>
        <a:defPPr marL="1338263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テーマ1" id="{F131A3AE-9FD4-449A-A77E-08135E4C135A}" vid="{81E3889F-47A8-4717-B30C-EFA6B05493BD}"/>
    </a:ext>
  </a:extLst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244</Words>
  <PresentationFormat>A4 210 x 297 mm</PresentationFormat>
  <Paragraphs>64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HGP創英角ｺﾞｼｯｸUB</vt:lpstr>
      <vt:lpstr>ＭＳ Ｐゴシック</vt:lpstr>
      <vt:lpstr>游ゴシック</vt:lpstr>
      <vt:lpstr>Arial</vt:lpstr>
      <vt:lpstr>テーマ1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2021-01-27T08:02:23Z</cp:lastPrinted>
  <dcterms:created xsi:type="dcterms:W3CDTF">2020-11-27T08:07:22Z</dcterms:created>
  <dcterms:modified xsi:type="dcterms:W3CDTF">2021-03-30T13:33:47Z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