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8"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B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p:restoredTop sz="94684"/>
  </p:normalViewPr>
  <p:slideViewPr>
    <p:cSldViewPr snapToGrid="0" showGuides="1">
      <p:cViewPr>
        <p:scale>
          <a:sx n="90" d="100"/>
          <a:sy n="90" d="100"/>
        </p:scale>
        <p:origin x="540" y="-912"/>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2021/6/15</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カギ線コネクタ 37">
            <a:extLst>
              <a:ext uri="{FF2B5EF4-FFF2-40B4-BE49-F238E27FC236}">
                <a16:creationId xmlns:a16="http://schemas.microsoft.com/office/drawing/2014/main" id="{ABE4148A-C827-1C45-881C-78A1BBEF00C5}"/>
              </a:ext>
            </a:extLst>
          </p:cNvPr>
          <p:cNvCxnSpPr>
            <a:cxnSpLocks/>
          </p:cNvCxnSpPr>
          <p:nvPr/>
        </p:nvCxnSpPr>
        <p:spPr>
          <a:xfrm flipV="1">
            <a:off x="5384757" y="5567560"/>
            <a:ext cx="237346" cy="257290"/>
          </a:xfrm>
          <a:prstGeom prst="bentConnector2">
            <a:avLst/>
          </a:prstGeom>
          <a:solidFill>
            <a:srgbClr val="0066CC"/>
          </a:solidFill>
          <a:ln w="9525" cap="flat" cmpd="sng" algn="ctr">
            <a:solidFill>
              <a:srgbClr val="FF0000"/>
            </a:solidFill>
            <a:prstDash val="solid"/>
            <a:round/>
            <a:headEnd type="none" w="med" len="med"/>
            <a:tailEnd type="triangle"/>
          </a:ln>
          <a:effectLst/>
        </p:spPr>
      </p:cxnSp>
      <p:sp>
        <p:nvSpPr>
          <p:cNvPr id="10" name="字幕 2">
            <a:extLst>
              <a:ext uri="{FF2B5EF4-FFF2-40B4-BE49-F238E27FC236}">
                <a16:creationId xmlns:a16="http://schemas.microsoft.com/office/drawing/2014/main" id="{E8BB3D26-5A6F-ED43-99DE-3DBFC1D17196}"/>
              </a:ext>
            </a:extLst>
          </p:cNvPr>
          <p:cNvSpPr txBox="1"/>
          <p:nvPr/>
        </p:nvSpPr>
        <p:spPr>
          <a:xfrm>
            <a:off x="171238" y="602165"/>
            <a:ext cx="9600270" cy="4047653"/>
          </a:xfrm>
          <a:prstGeom prst="rect">
            <a:avLst/>
          </a:prstGeom>
          <a:ln>
            <a:solidFill>
              <a:schemeClr val="tx1"/>
            </a:solidFill>
          </a:ln>
        </p:spPr>
        <p:txBody>
          <a:bodyPr vert="horz" lIns="74295" tIns="37148" rIns="74295" bIns="37148"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20000"/>
              </a:lnSpc>
              <a:spcBef>
                <a:spcPts val="0"/>
              </a:spcBef>
            </a:pPr>
            <a:endParaRPr lang="ja-JP" altLang="en-US" sz="1200">
              <a:latin typeface="Meiryo UI" panose="020B0604030504040204" pitchFamily="34" charset="-128"/>
              <a:ea typeface="Meiryo UI" panose="020B0604030504040204" pitchFamily="34" charset="-128"/>
            </a:endParaRPr>
          </a:p>
        </p:txBody>
      </p:sp>
      <p:sp>
        <p:nvSpPr>
          <p:cNvPr id="2" name="タイトル 1">
            <a:extLst>
              <a:ext uri="{FF2B5EF4-FFF2-40B4-BE49-F238E27FC236}">
                <a16:creationId xmlns:a16="http://schemas.microsoft.com/office/drawing/2014/main" id="{349269D7-1C9F-164C-A0EE-14523D7401F6}"/>
              </a:ext>
            </a:extLst>
          </p:cNvPr>
          <p:cNvSpPr>
            <a:spLocks noGrp="1"/>
          </p:cNvSpPr>
          <p:nvPr>
            <p:ph type="title"/>
          </p:nvPr>
        </p:nvSpPr>
        <p:spPr>
          <a:xfrm>
            <a:off x="239355" y="0"/>
            <a:ext cx="8026759" cy="476250"/>
          </a:xfrm>
        </p:spPr>
        <p:txBody>
          <a:bodyPr/>
          <a:lstStyle/>
          <a:p>
            <a:r>
              <a:rPr lang="ja-JP" altLang="en-US" sz="2400" dirty="0">
                <a:latin typeface="Meiryo UI" panose="020B0604030504040204" pitchFamily="34" charset="-128"/>
                <a:ea typeface="Meiryo UI" panose="020B0604030504040204" pitchFamily="34" charset="-128"/>
              </a:rPr>
              <a:t>～</a:t>
            </a:r>
            <a:r>
              <a:rPr lang="en-US" altLang="ja-JP" sz="2400" dirty="0">
                <a:latin typeface="Meiryo UI" panose="020B0604030504040204" pitchFamily="34" charset="-128"/>
                <a:ea typeface="Meiryo UI" panose="020B0604030504040204" pitchFamily="34" charset="-128"/>
              </a:rPr>
              <a:t>〜〜</a:t>
            </a:r>
            <a:r>
              <a:rPr lang="ja-JP" altLang="en-US" sz="2400" dirty="0">
                <a:latin typeface="Meiryo UI" panose="020B0604030504040204" pitchFamily="34" charset="-128"/>
                <a:ea typeface="Meiryo UI" panose="020B0604030504040204" pitchFamily="34" charset="-128"/>
              </a:rPr>
              <a:t>～</a:t>
            </a:r>
            <a:r>
              <a:rPr lang="ja-JP" altLang="en-US" sz="2400" dirty="0" smtClean="0">
                <a:solidFill>
                  <a:srgbClr val="FF0000"/>
                </a:solidFill>
                <a:latin typeface="Meiryo UI" panose="020B0604030504040204" pitchFamily="34" charset="-128"/>
                <a:ea typeface="Meiryo UI" panose="020B0604030504040204" pitchFamily="34" charset="-128"/>
              </a:rPr>
              <a:t>（提案する研究</a:t>
            </a:r>
            <a:r>
              <a:rPr lang="ja-JP" altLang="en-US" sz="2400" dirty="0">
                <a:solidFill>
                  <a:srgbClr val="FF0000"/>
                </a:solidFill>
                <a:latin typeface="Meiryo UI" panose="020B0604030504040204" pitchFamily="34" charset="-128"/>
                <a:ea typeface="Meiryo UI" panose="020B0604030504040204" pitchFamily="34" charset="-128"/>
              </a:rPr>
              <a:t>開発</a:t>
            </a:r>
            <a:r>
              <a:rPr lang="ja-JP" altLang="en-US" sz="2400" dirty="0" smtClean="0">
                <a:solidFill>
                  <a:srgbClr val="FF0000"/>
                </a:solidFill>
                <a:latin typeface="Meiryo UI" panose="020B0604030504040204" pitchFamily="34" charset="-128"/>
                <a:ea typeface="Meiryo UI" panose="020B0604030504040204" pitchFamily="34" charset="-128"/>
              </a:rPr>
              <a:t>課題の件名</a:t>
            </a:r>
            <a:r>
              <a:rPr lang="ja-JP" altLang="en-US" sz="2400" dirty="0">
                <a:solidFill>
                  <a:srgbClr val="FF0000"/>
                </a:solidFill>
                <a:latin typeface="Meiryo UI" panose="020B0604030504040204" pitchFamily="34" charset="-128"/>
                <a:ea typeface="Meiryo UI" panose="020B0604030504040204" pitchFamily="34" charset="-128"/>
              </a:rPr>
              <a:t>）</a:t>
            </a:r>
            <a:endParaRPr kumimoji="1" lang="ja-JP" altLang="en-US" sz="2400" dirty="0">
              <a:solidFill>
                <a:srgbClr val="FF0000"/>
              </a:solidFill>
              <a:latin typeface="Meiryo UI" panose="020B0604030504040204" pitchFamily="34" charset="-128"/>
              <a:ea typeface="Meiryo UI" panose="020B0604030504040204" pitchFamily="34" charset="-128"/>
            </a:endParaRPr>
          </a:p>
        </p:txBody>
      </p:sp>
      <p:graphicFrame>
        <p:nvGraphicFramePr>
          <p:cNvPr id="8" name="表 5">
            <a:extLst>
              <a:ext uri="{FF2B5EF4-FFF2-40B4-BE49-F238E27FC236}">
                <a16:creationId xmlns:a16="http://schemas.microsoft.com/office/drawing/2014/main" id="{36BFE701-8ABF-3F40-97C0-97BEAD3643E5}"/>
              </a:ext>
            </a:extLst>
          </p:cNvPr>
          <p:cNvGraphicFramePr>
            <a:graphicFrameLocks noGrp="1"/>
          </p:cNvGraphicFramePr>
          <p:nvPr>
            <p:extLst>
              <p:ext uri="{D42A27DB-BD31-4B8C-83A1-F6EECF244321}">
                <p14:modId xmlns:p14="http://schemas.microsoft.com/office/powerpoint/2010/main" val="3308041467"/>
              </p:ext>
            </p:extLst>
          </p:nvPr>
        </p:nvGraphicFramePr>
        <p:xfrm>
          <a:off x="7079226" y="686681"/>
          <a:ext cx="2572406" cy="2111445"/>
        </p:xfrm>
        <a:graphic>
          <a:graphicData uri="http://schemas.openxmlformats.org/drawingml/2006/table">
            <a:tbl>
              <a:tblPr firstRow="1" bandRow="1">
                <a:tableStyleId>{C083E6E3-FA7D-4D7B-A595-EF9225AFEA82}</a:tableStyleId>
              </a:tblPr>
              <a:tblGrid>
                <a:gridCol w="1286203">
                  <a:extLst>
                    <a:ext uri="{9D8B030D-6E8A-4147-A177-3AD203B41FA5}">
                      <a16:colId xmlns:a16="http://schemas.microsoft.com/office/drawing/2014/main" val="2768652066"/>
                    </a:ext>
                  </a:extLst>
                </a:gridCol>
                <a:gridCol w="1286203">
                  <a:extLst>
                    <a:ext uri="{9D8B030D-6E8A-4147-A177-3AD203B41FA5}">
                      <a16:colId xmlns:a16="http://schemas.microsoft.com/office/drawing/2014/main" val="3582007588"/>
                    </a:ext>
                  </a:extLst>
                </a:gridCol>
              </a:tblGrid>
              <a:tr h="22441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dirty="0">
                          <a:solidFill>
                            <a:schemeClr val="bg1"/>
                          </a:solidFill>
                          <a:latin typeface="Meiryo UI" panose="020B0604030504040204" pitchFamily="34" charset="-128"/>
                          <a:ea typeface="Meiryo UI" panose="020B0604030504040204" pitchFamily="34" charset="-128"/>
                        </a:rPr>
                        <a:t>提案する研究</a:t>
                      </a:r>
                      <a:r>
                        <a:rPr kumimoji="1" lang="ja-JP" altLang="en-US" sz="1050" b="0" i="0" dirty="0" smtClean="0">
                          <a:solidFill>
                            <a:schemeClr val="bg1"/>
                          </a:solidFill>
                          <a:latin typeface="Meiryo UI" panose="020B0604030504040204" pitchFamily="34" charset="-128"/>
                          <a:ea typeface="Meiryo UI" panose="020B0604030504040204" pitchFamily="34" charset="-128"/>
                        </a:rPr>
                        <a:t>開発課題の</a:t>
                      </a:r>
                      <a:r>
                        <a:rPr kumimoji="1" lang="ja-JP" altLang="en-US" sz="1050" b="0" i="0" dirty="0">
                          <a:solidFill>
                            <a:schemeClr val="bg1"/>
                          </a:solidFill>
                          <a:latin typeface="Meiryo UI" panose="020B0604030504040204" pitchFamily="34" charset="-128"/>
                          <a:ea typeface="Meiryo UI" panose="020B0604030504040204" pitchFamily="34" charset="-128"/>
                        </a:rPr>
                        <a:t>属する技術分野 </a:t>
                      </a: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i="0">
                        <a:latin typeface="Meiryo UI" panose="020B0604030504040204" pitchFamily="34" charset="-128"/>
                        <a:ea typeface="Meiryo UI" panose="020B0604030504040204" pitchFamily="34"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6913905"/>
                  </a:ext>
                </a:extLst>
              </a:tr>
              <a:tr h="56345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dirty="0" smtClean="0">
                          <a:latin typeface="Meiryo UI" panose="020B0604030504040204" pitchFamily="34" charset="-128"/>
                          <a:ea typeface="Meiryo UI" panose="020B0604030504040204" pitchFamily="34" charset="-128"/>
                        </a:rPr>
                        <a:t>A</a:t>
                      </a:r>
                      <a:r>
                        <a:rPr kumimoji="1" lang="ja-JP" altLang="en-US" sz="1200" b="0" i="0" dirty="0" smtClean="0">
                          <a:latin typeface="Meiryo UI" panose="020B0604030504040204" pitchFamily="34" charset="-128"/>
                          <a:ea typeface="Meiryo UI" panose="020B0604030504040204" pitchFamily="34" charset="-128"/>
                        </a:rPr>
                        <a:t>　</a:t>
                      </a:r>
                      <a:endParaRPr kumimoji="1" lang="en-US" altLang="ja-JP" sz="1200" b="0" i="0" dirty="0" smtClean="0">
                        <a:latin typeface="Meiryo UI" panose="020B0604030504040204" pitchFamily="34" charset="-128"/>
                        <a:ea typeface="Meiryo UI" panose="020B0604030504040204" pitchFamily="34"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dirty="0" smtClean="0">
                          <a:latin typeface="Meiryo UI" panose="020B0604030504040204" pitchFamily="34" charset="-128"/>
                          <a:ea typeface="Meiryo UI" panose="020B0604030504040204" pitchFamily="34" charset="-128"/>
                        </a:rPr>
                        <a:t>現地での体験価値向上に資する技術</a:t>
                      </a: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dirty="0" smtClean="0">
                          <a:latin typeface="Meiryo UI" panose="020B0604030504040204" pitchFamily="34" charset="-128"/>
                          <a:ea typeface="Meiryo UI" panose="020B0604030504040204" pitchFamily="34" charset="-128"/>
                        </a:rPr>
                        <a:t>B</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dirty="0" smtClean="0">
                          <a:latin typeface="Meiryo UI" panose="020B0604030504040204" pitchFamily="34" charset="-128"/>
                          <a:ea typeface="Meiryo UI" panose="020B0604030504040204" pitchFamily="34" charset="-128"/>
                        </a:rPr>
                        <a:t>遠隔地にいても体験可能な技術</a:t>
                      </a: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5570894"/>
                  </a:ext>
                </a:extLst>
              </a:tr>
              <a:tr h="6107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dirty="0" smtClean="0">
                          <a:latin typeface="Meiryo UI" panose="020B0604030504040204" pitchFamily="34" charset="-128"/>
                          <a:ea typeface="Meiryo UI" panose="020B0604030504040204" pitchFamily="34" charset="-128"/>
                        </a:rPr>
                        <a:t>C</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dirty="0" smtClean="0">
                          <a:latin typeface="Meiryo UI" panose="020B0604030504040204" pitchFamily="34" charset="-128"/>
                          <a:ea typeface="Meiryo UI" panose="020B0604030504040204" pitchFamily="34" charset="-128"/>
                        </a:rPr>
                        <a:t>地域の収益力強化を促進する技術</a:t>
                      </a: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dirty="0" smtClean="0">
                          <a:latin typeface="Meiryo UI" panose="020B0604030504040204" pitchFamily="34" charset="-128"/>
                          <a:ea typeface="Meiryo UI" panose="020B0604030504040204" pitchFamily="34" charset="-128"/>
                        </a:rPr>
                        <a:t>D</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dirty="0" smtClean="0">
                          <a:latin typeface="Meiryo UI" panose="020B0604030504040204" pitchFamily="34" charset="-128"/>
                          <a:ea typeface="Meiryo UI" panose="020B0604030504040204" pitchFamily="34" charset="-128"/>
                        </a:rPr>
                        <a:t>地域課題の解決や生活の質の向上にもつながる技術</a:t>
                      </a:r>
                      <a:endParaRPr kumimoji="1" lang="ja-JP" altLang="en-US" sz="900" b="0" i="0" dirty="0">
                        <a:latin typeface="Meiryo UI" panose="020B0604030504040204" pitchFamily="34" charset="-128"/>
                        <a:ea typeface="Meiryo UI" panose="020B0604030504040204" pitchFamily="34"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461672"/>
                  </a:ext>
                </a:extLst>
              </a:tr>
              <a:tr h="6107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dirty="0" smtClean="0">
                          <a:latin typeface="Meiryo UI" panose="020B0604030504040204" pitchFamily="34" charset="-128"/>
                          <a:ea typeface="Meiryo UI" panose="020B0604030504040204" pitchFamily="34" charset="-128"/>
                        </a:rPr>
                        <a:t>Ｅ</a:t>
                      </a:r>
                      <a:endParaRPr kumimoji="1" lang="en-US" altLang="ja-JP" sz="1200" b="0" i="0" dirty="0" smtClean="0">
                        <a:latin typeface="Meiryo UI" panose="020B0604030504040204" pitchFamily="34" charset="-128"/>
                        <a:ea typeface="Meiryo UI" panose="020B0604030504040204" pitchFamily="34"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dirty="0" smtClean="0">
                          <a:latin typeface="Meiryo UI" panose="020B0604030504040204" pitchFamily="34" charset="-128"/>
                          <a:ea typeface="Meiryo UI" panose="020B0604030504040204" pitchFamily="34" charset="-128"/>
                        </a:rPr>
                        <a:t>その他の体験価値向上や地域の収益力強化に資する技術</a:t>
                      </a: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dirty="0">
                        <a:latin typeface="Meiryo UI" panose="020B0604030504040204" pitchFamily="34" charset="-128"/>
                        <a:ea typeface="Meiryo UI" panose="020B0604030504040204" pitchFamily="34"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1967286"/>
                  </a:ext>
                </a:extLst>
              </a:tr>
            </a:tbl>
          </a:graphicData>
        </a:graphic>
      </p:graphicFrame>
      <p:sp>
        <p:nvSpPr>
          <p:cNvPr id="9" name="テキスト ボックス 8">
            <a:extLst>
              <a:ext uri="{FF2B5EF4-FFF2-40B4-BE49-F238E27FC236}">
                <a16:creationId xmlns:a16="http://schemas.microsoft.com/office/drawing/2014/main" id="{FF8D0279-0ED4-B64F-858A-0042B3097E83}"/>
              </a:ext>
            </a:extLst>
          </p:cNvPr>
          <p:cNvSpPr txBox="1"/>
          <p:nvPr/>
        </p:nvSpPr>
        <p:spPr>
          <a:xfrm>
            <a:off x="8418777" y="2240389"/>
            <a:ext cx="1310956" cy="430887"/>
          </a:xfrm>
          <a:prstGeom prst="rect">
            <a:avLst/>
          </a:prstGeom>
          <a:noFill/>
        </p:spPr>
        <p:txBody>
          <a:bodyPr wrap="square" rtlCol="0">
            <a:spAutoFit/>
          </a:bodyPr>
          <a:lstStyle/>
          <a:p>
            <a:r>
              <a:rPr kumimoji="1" lang="ja-JP" altLang="en-US" sz="1100" dirty="0">
                <a:solidFill>
                  <a:srgbClr val="FF0000"/>
                </a:solidFill>
                <a:latin typeface="Meiryo UI" panose="020B0604030504040204" pitchFamily="34" charset="-128"/>
                <a:ea typeface="Meiryo UI" panose="020B0604030504040204" pitchFamily="34" charset="-128"/>
              </a:rPr>
              <a:t>該当する分野に◯を付けてください。</a:t>
            </a:r>
          </a:p>
        </p:txBody>
      </p:sp>
      <p:sp>
        <p:nvSpPr>
          <p:cNvPr id="11" name="正方形/長方形 10">
            <a:extLst>
              <a:ext uri="{FF2B5EF4-FFF2-40B4-BE49-F238E27FC236}">
                <a16:creationId xmlns:a16="http://schemas.microsoft.com/office/drawing/2014/main" id="{3A3E210D-2FBC-AD4C-AD33-103783FBB093}"/>
              </a:ext>
            </a:extLst>
          </p:cNvPr>
          <p:cNvSpPr/>
          <p:nvPr/>
        </p:nvSpPr>
        <p:spPr>
          <a:xfrm>
            <a:off x="7075833" y="2949677"/>
            <a:ext cx="2572406" cy="1612490"/>
          </a:xfrm>
          <a:prstGeom prst="rect">
            <a:avLst/>
          </a:prstGeom>
          <a:solidFill>
            <a:schemeClr val="accent2">
              <a:lumMod val="20000"/>
              <a:lumOff val="80000"/>
            </a:schemeClr>
          </a:solidFill>
          <a:ln w="12700">
            <a:solidFill>
              <a:schemeClr val="tx1"/>
            </a:solidFill>
            <a:prstDash val="sysDash"/>
            <a:round/>
            <a:headEnd/>
            <a:tailEnd/>
          </a:ln>
          <a:effectLst/>
        </p:spPr>
        <p:txBody>
          <a:bodyPr vertOverflow="overflow" horzOverflow="overflow" wrap="square" lIns="91422" tIns="45710" rIns="91422" bIns="45710" rtlCol="0" anchor="ctr" anchorCtr="0"/>
          <a:lstStyle/>
          <a:p>
            <a:pPr marL="9525">
              <a:lnSpc>
                <a:spcPct val="130000"/>
              </a:lnSpc>
              <a:tabLst>
                <a:tab pos="3136900" algn="ctr"/>
              </a:tabLst>
            </a:pPr>
            <a:r>
              <a:rPr lang="ja-JP" altLang="en-US" sz="1050" dirty="0">
                <a:solidFill>
                  <a:srgbClr val="FF0000"/>
                </a:solidFill>
                <a:latin typeface="Meiryo UI" panose="020B0604030504040204" pitchFamily="34" charset="-128"/>
                <a:ea typeface="Meiryo UI" panose="020B0604030504040204" pitchFamily="34" charset="-128"/>
              </a:rPr>
              <a:t>○</a:t>
            </a:r>
            <a:r>
              <a:rPr lang="en-US" altLang="ja-JP" sz="1050" dirty="0">
                <a:solidFill>
                  <a:srgbClr val="FF0000"/>
                </a:solidFill>
                <a:latin typeface="Meiryo UI" panose="020B0604030504040204" pitchFamily="34" charset="-128"/>
                <a:ea typeface="Meiryo UI" panose="020B0604030504040204" pitchFamily="34" charset="-128"/>
              </a:rPr>
              <a:t> </a:t>
            </a:r>
            <a:r>
              <a:rPr lang="ja-JP" altLang="en-US" sz="1050" dirty="0">
                <a:solidFill>
                  <a:srgbClr val="FF0000"/>
                </a:solidFill>
                <a:latin typeface="Meiryo UI" panose="020B0604030504040204" pitchFamily="34" charset="-128"/>
                <a:ea typeface="Meiryo UI" panose="020B0604030504040204" pitchFamily="34" charset="-128"/>
              </a:rPr>
              <a:t>技術概念図</a:t>
            </a:r>
            <a:endParaRPr lang="en-US" altLang="ja-JP" sz="1050" dirty="0">
              <a:solidFill>
                <a:srgbClr val="FF0000"/>
              </a:solidFill>
              <a:latin typeface="Meiryo UI" panose="020B0604030504040204" pitchFamily="34" charset="-128"/>
              <a:ea typeface="Meiryo UI" panose="020B0604030504040204" pitchFamily="34" charset="-128"/>
            </a:endParaRPr>
          </a:p>
          <a:p>
            <a:pPr marL="9525">
              <a:lnSpc>
                <a:spcPct val="130000"/>
              </a:lnSpc>
              <a:tabLst>
                <a:tab pos="3136900" algn="ctr"/>
              </a:tabLst>
            </a:pPr>
            <a:r>
              <a:rPr lang="ja-JP" altLang="en-US" sz="1050" dirty="0">
                <a:solidFill>
                  <a:srgbClr val="FF0000"/>
                </a:solidFill>
                <a:latin typeface="Meiryo UI" panose="020B0604030504040204" pitchFamily="34" charset="-128"/>
                <a:ea typeface="Meiryo UI" panose="020B0604030504040204" pitchFamily="34" charset="-128"/>
              </a:rPr>
              <a:t>○</a:t>
            </a:r>
            <a:r>
              <a:rPr lang="en-US" altLang="ja-JP" sz="1050" dirty="0">
                <a:solidFill>
                  <a:srgbClr val="FF0000"/>
                </a:solidFill>
                <a:latin typeface="Meiryo UI" panose="020B0604030504040204" pitchFamily="34" charset="-128"/>
                <a:ea typeface="Meiryo UI" panose="020B0604030504040204" pitchFamily="34" charset="-128"/>
              </a:rPr>
              <a:t> </a:t>
            </a:r>
            <a:r>
              <a:rPr lang="ja-JP" altLang="en-US" sz="1050" dirty="0">
                <a:solidFill>
                  <a:srgbClr val="FF0000"/>
                </a:solidFill>
                <a:latin typeface="Meiryo UI" panose="020B0604030504040204" pitchFamily="34" charset="-128"/>
                <a:ea typeface="Meiryo UI" panose="020B0604030504040204" pitchFamily="34" charset="-128"/>
              </a:rPr>
              <a:t>デジタルサービスイメージ図</a:t>
            </a:r>
            <a:endParaRPr lang="en-US" altLang="ja-JP" sz="1050" dirty="0">
              <a:solidFill>
                <a:srgbClr val="FF0000"/>
              </a:solidFill>
              <a:latin typeface="Meiryo UI" panose="020B0604030504040204" pitchFamily="34" charset="-128"/>
              <a:ea typeface="Meiryo UI" panose="020B0604030504040204" pitchFamily="34" charset="-128"/>
            </a:endParaRPr>
          </a:p>
          <a:p>
            <a:pPr marL="9525">
              <a:lnSpc>
                <a:spcPct val="130000"/>
              </a:lnSpc>
              <a:tabLst>
                <a:tab pos="3136900" algn="ctr"/>
              </a:tabLst>
            </a:pPr>
            <a:r>
              <a:rPr lang="ja-JP" altLang="en-US" sz="1050" dirty="0" smtClean="0">
                <a:solidFill>
                  <a:srgbClr val="FF0000"/>
                </a:solidFill>
                <a:latin typeface="Meiryo UI" panose="020B0604030504040204" pitchFamily="34" charset="-128"/>
                <a:ea typeface="Meiryo UI" panose="020B0604030504040204" pitchFamily="34" charset="-128"/>
              </a:rPr>
              <a:t>等を</a:t>
            </a:r>
            <a:r>
              <a:rPr lang="ja-JP" altLang="en-US" sz="1050" dirty="0">
                <a:solidFill>
                  <a:srgbClr val="FF0000"/>
                </a:solidFill>
                <a:latin typeface="Meiryo UI" panose="020B0604030504040204" pitchFamily="34" charset="-128"/>
                <a:ea typeface="Meiryo UI" panose="020B0604030504040204" pitchFamily="34" charset="-128"/>
              </a:rPr>
              <a:t>貼付してください。</a:t>
            </a:r>
            <a:endParaRPr lang="en-US" altLang="ja-JP" sz="1050" dirty="0">
              <a:solidFill>
                <a:srgbClr val="FF0000"/>
              </a:solidFill>
              <a:latin typeface="Meiryo UI" panose="020B0604030504040204" pitchFamily="34" charset="-128"/>
              <a:ea typeface="Meiryo UI" panose="020B0604030504040204" pitchFamily="34" charset="-128"/>
            </a:endParaRPr>
          </a:p>
          <a:p>
            <a:pPr marL="9525">
              <a:lnSpc>
                <a:spcPct val="130000"/>
              </a:lnSpc>
              <a:tabLst>
                <a:tab pos="3136900" algn="ctr"/>
              </a:tabLst>
            </a:pPr>
            <a:endParaRPr lang="en-US" altLang="ja-JP" sz="1050" dirty="0">
              <a:latin typeface="Meiryo UI" panose="020B0604030504040204" pitchFamily="34" charset="-128"/>
              <a:ea typeface="Meiryo UI" panose="020B0604030504040204" pitchFamily="34" charset="-128"/>
            </a:endParaRPr>
          </a:p>
        </p:txBody>
      </p:sp>
      <p:sp>
        <p:nvSpPr>
          <p:cNvPr id="28" name="字幕 2">
            <a:extLst>
              <a:ext uri="{FF2B5EF4-FFF2-40B4-BE49-F238E27FC236}">
                <a16:creationId xmlns:a16="http://schemas.microsoft.com/office/drawing/2014/main" id="{57F26FE0-D069-3940-A474-5C39206BDA37}"/>
              </a:ext>
            </a:extLst>
          </p:cNvPr>
          <p:cNvSpPr txBox="1"/>
          <p:nvPr/>
        </p:nvSpPr>
        <p:spPr>
          <a:xfrm>
            <a:off x="172701" y="4679540"/>
            <a:ext cx="9598807" cy="1950868"/>
          </a:xfrm>
          <a:prstGeom prst="rect">
            <a:avLst/>
          </a:prstGeom>
          <a:ln>
            <a:solidFill>
              <a:schemeClr val="tx1"/>
            </a:solidFill>
          </a:ln>
        </p:spPr>
        <p:txBody>
          <a:bodyPr vert="horz" lIns="74295" tIns="37148" rIns="74295" bIns="37148"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20000"/>
              </a:lnSpc>
              <a:spcBef>
                <a:spcPts val="0"/>
              </a:spcBef>
            </a:pPr>
            <a:endParaRPr lang="ja-JP" altLang="en-US" sz="1200" i="1">
              <a:solidFill>
                <a:srgbClr val="FF0000"/>
              </a:solidFill>
            </a:endParaRPr>
          </a:p>
        </p:txBody>
      </p:sp>
      <p:grpSp>
        <p:nvGrpSpPr>
          <p:cNvPr id="14" name="グループ化 13">
            <a:extLst>
              <a:ext uri="{FF2B5EF4-FFF2-40B4-BE49-F238E27FC236}">
                <a16:creationId xmlns:a16="http://schemas.microsoft.com/office/drawing/2014/main" id="{2D19B28D-230E-2B45-B2DD-662C909A2EA2}"/>
              </a:ext>
            </a:extLst>
          </p:cNvPr>
          <p:cNvGrpSpPr/>
          <p:nvPr/>
        </p:nvGrpSpPr>
        <p:grpSpPr>
          <a:xfrm>
            <a:off x="308940" y="5153058"/>
            <a:ext cx="6070517" cy="1368000"/>
            <a:chOff x="2612009" y="2320495"/>
            <a:chExt cx="7027768" cy="1515722"/>
          </a:xfrm>
        </p:grpSpPr>
        <p:sp>
          <p:nvSpPr>
            <p:cNvPr id="25" name="正方形/長方形 58">
              <a:extLst>
                <a:ext uri="{FF2B5EF4-FFF2-40B4-BE49-F238E27FC236}">
                  <a16:creationId xmlns:a16="http://schemas.microsoft.com/office/drawing/2014/main" id="{D208CE42-DD2A-7B49-B42C-CC8B91A26F64}"/>
                </a:ext>
              </a:extLst>
            </p:cNvPr>
            <p:cNvSpPr/>
            <p:nvPr/>
          </p:nvSpPr>
          <p:spPr>
            <a:xfrm>
              <a:off x="2612009" y="2325878"/>
              <a:ext cx="2340000" cy="1510339"/>
            </a:xfrm>
            <a:prstGeom prst="rect">
              <a:avLst/>
            </a:prstGeom>
            <a:solidFill>
              <a:schemeClr val="accent2">
                <a:lumMod val="40000"/>
                <a:lumOff val="60000"/>
                <a:alpha val="24000"/>
              </a:schemeClr>
            </a:solidFill>
            <a:ln>
              <a:no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solidFill>
                <a:effectLst/>
                <a:latin typeface="Arial"/>
                <a:ea typeface="ＭＳ Ｐゴシック"/>
              </a:endParaRPr>
            </a:p>
          </p:txBody>
        </p:sp>
        <p:sp>
          <p:nvSpPr>
            <p:cNvPr id="26" name="正方形/長方形 67">
              <a:extLst>
                <a:ext uri="{FF2B5EF4-FFF2-40B4-BE49-F238E27FC236}">
                  <a16:creationId xmlns:a16="http://schemas.microsoft.com/office/drawing/2014/main" id="{01418069-7886-A14C-89E9-0A99BD7F1887}"/>
                </a:ext>
              </a:extLst>
            </p:cNvPr>
            <p:cNvSpPr/>
            <p:nvPr/>
          </p:nvSpPr>
          <p:spPr>
            <a:xfrm>
              <a:off x="4953001" y="2320495"/>
              <a:ext cx="2411999" cy="1514557"/>
            </a:xfrm>
            <a:prstGeom prst="rect">
              <a:avLst/>
            </a:prstGeom>
            <a:solidFill>
              <a:schemeClr val="accent2">
                <a:lumMod val="60000"/>
                <a:lumOff val="40000"/>
                <a:alpha val="24000"/>
              </a:schemeClr>
            </a:solidFill>
            <a:ln>
              <a:no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solidFill>
                <a:effectLst/>
                <a:latin typeface="Arial"/>
                <a:ea typeface="ＭＳ Ｐゴシック"/>
              </a:endParaRPr>
            </a:p>
          </p:txBody>
        </p:sp>
        <p:sp>
          <p:nvSpPr>
            <p:cNvPr id="27" name="正方形/長方形 59">
              <a:extLst>
                <a:ext uri="{FF2B5EF4-FFF2-40B4-BE49-F238E27FC236}">
                  <a16:creationId xmlns:a16="http://schemas.microsoft.com/office/drawing/2014/main" id="{96E3E86A-A99D-A843-AD30-6C3B2D42CC05}"/>
                </a:ext>
              </a:extLst>
            </p:cNvPr>
            <p:cNvSpPr/>
            <p:nvPr/>
          </p:nvSpPr>
          <p:spPr>
            <a:xfrm>
              <a:off x="7365536" y="2320496"/>
              <a:ext cx="2274241" cy="1514557"/>
            </a:xfrm>
            <a:prstGeom prst="rect">
              <a:avLst/>
            </a:prstGeom>
            <a:solidFill>
              <a:schemeClr val="accent2">
                <a:lumMod val="75000"/>
                <a:alpha val="24000"/>
              </a:schemeClr>
            </a:solidFill>
            <a:ln>
              <a:no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solidFill>
                <a:effectLst/>
                <a:latin typeface="Arial"/>
                <a:ea typeface="ＭＳ Ｐゴシック"/>
              </a:endParaRPr>
            </a:p>
          </p:txBody>
        </p:sp>
      </p:grpSp>
      <p:cxnSp>
        <p:nvCxnSpPr>
          <p:cNvPr id="15" name="直線コネクタ 4">
            <a:extLst>
              <a:ext uri="{FF2B5EF4-FFF2-40B4-BE49-F238E27FC236}">
                <a16:creationId xmlns:a16="http://schemas.microsoft.com/office/drawing/2014/main" id="{F2FCD266-C432-4348-93B6-8FDB32E9B75A}"/>
              </a:ext>
            </a:extLst>
          </p:cNvPr>
          <p:cNvCxnSpPr>
            <a:cxnSpLocks/>
            <a:stCxn id="24" idx="2"/>
          </p:cNvCxnSpPr>
          <p:nvPr/>
        </p:nvCxnSpPr>
        <p:spPr>
          <a:xfrm>
            <a:off x="239355" y="6182452"/>
            <a:ext cx="6149627" cy="0"/>
          </a:xfrm>
          <a:prstGeom prst="line">
            <a:avLst/>
          </a:prstGeom>
          <a:solidFill>
            <a:srgbClr val="0066CC"/>
          </a:solidFill>
          <a:ln w="57150" cap="flat" cmpd="sng" algn="ctr">
            <a:solidFill>
              <a:schemeClr val="accent6">
                <a:lumMod val="75000"/>
              </a:schemeClr>
            </a:solidFill>
            <a:prstDash val="solid"/>
            <a:round/>
            <a:headEnd type="none" w="med" len="med"/>
            <a:tailEnd type="triangle" w="med" len="med"/>
          </a:ln>
          <a:effectLst/>
        </p:spPr>
      </p:cxnSp>
      <p:sp>
        <p:nvSpPr>
          <p:cNvPr id="16" name="テキスト ボックス 2051">
            <a:extLst>
              <a:ext uri="{FF2B5EF4-FFF2-40B4-BE49-F238E27FC236}">
                <a16:creationId xmlns:a16="http://schemas.microsoft.com/office/drawing/2014/main" id="{27D509E2-04B5-4640-8E3C-72EFE89895FD}"/>
              </a:ext>
            </a:extLst>
          </p:cNvPr>
          <p:cNvSpPr txBox="1"/>
          <p:nvPr/>
        </p:nvSpPr>
        <p:spPr>
          <a:xfrm>
            <a:off x="343028" y="6222239"/>
            <a:ext cx="1785774" cy="242102"/>
          </a:xfrm>
          <a:prstGeom prst="rect">
            <a:avLst/>
          </a:prstGeom>
          <a:noFill/>
        </p:spPr>
        <p:txBody>
          <a:bodyPr wrap="square" rtlCol="0">
            <a:noAutofit/>
          </a:bodyPr>
          <a:lstStyle/>
          <a:p>
            <a:r>
              <a:rPr kumimoji="1" lang="ja-JP" altLang="en-US" sz="1050" dirty="0">
                <a:latin typeface="Meiryo UI" panose="020B0604030504040204" pitchFamily="50" charset="-128"/>
                <a:ea typeface="Meiryo UI" panose="020B0604030504040204" pitchFamily="50" charset="-128"/>
              </a:rPr>
              <a:t>令和○年度　</a:t>
            </a:r>
            <a:r>
              <a:rPr kumimoji="1" lang="en-US" altLang="ja-JP" sz="1050" dirty="0" err="1">
                <a:solidFill>
                  <a:srgbClr val="FF0000"/>
                </a:solidFill>
                <a:latin typeface="Meiryo UI" panose="020B0604030504040204" pitchFamily="50" charset="-128"/>
                <a:ea typeface="Meiryo UI" panose="020B0604030504040204" pitchFamily="50" charset="-128"/>
              </a:rPr>
              <a:t>Xx</a:t>
            </a:r>
            <a:r>
              <a:rPr kumimoji="1" lang="ja-JP" altLang="en-US" sz="1050" dirty="0">
                <a:solidFill>
                  <a:srgbClr val="FF0000"/>
                </a:solidFill>
                <a:latin typeface="Meiryo UI" panose="020B0604030504040204" pitchFamily="50" charset="-128"/>
                <a:ea typeface="Meiryo UI" panose="020B0604030504040204" pitchFamily="50" charset="-128"/>
              </a:rPr>
              <a:t>百万円</a:t>
            </a:r>
          </a:p>
        </p:txBody>
      </p:sp>
      <p:sp>
        <p:nvSpPr>
          <p:cNvPr id="17" name="テキスト ボックス 2051">
            <a:extLst>
              <a:ext uri="{FF2B5EF4-FFF2-40B4-BE49-F238E27FC236}">
                <a16:creationId xmlns:a16="http://schemas.microsoft.com/office/drawing/2014/main" id="{F89FBAAE-C6B6-C040-B4A2-F7DF4B47C604}"/>
              </a:ext>
            </a:extLst>
          </p:cNvPr>
          <p:cNvSpPr txBox="1"/>
          <p:nvPr/>
        </p:nvSpPr>
        <p:spPr>
          <a:xfrm>
            <a:off x="2324728" y="6222239"/>
            <a:ext cx="1785774" cy="242102"/>
          </a:xfrm>
          <a:prstGeom prst="rect">
            <a:avLst/>
          </a:prstGeom>
          <a:noFill/>
        </p:spPr>
        <p:txBody>
          <a:bodyPr wrap="square" rtlCol="0">
            <a:noAutofit/>
          </a:bodyPr>
          <a:lstStyle/>
          <a:p>
            <a:r>
              <a:rPr kumimoji="1" lang="ja-JP" altLang="en-US" sz="1050" dirty="0">
                <a:latin typeface="Meiryo UI" panose="020B0604030504040204" pitchFamily="50" charset="-128"/>
                <a:ea typeface="Meiryo UI" panose="020B0604030504040204" pitchFamily="50" charset="-128"/>
              </a:rPr>
              <a:t>令和○年度　</a:t>
            </a:r>
            <a:r>
              <a:rPr kumimoji="1" lang="en-US" altLang="ja-JP" sz="1050" dirty="0" err="1">
                <a:solidFill>
                  <a:srgbClr val="FF0000"/>
                </a:solidFill>
                <a:latin typeface="Meiryo UI" panose="020B0604030504040204" pitchFamily="50" charset="-128"/>
                <a:ea typeface="Meiryo UI" panose="020B0604030504040204" pitchFamily="50" charset="-128"/>
              </a:rPr>
              <a:t>Xx</a:t>
            </a:r>
            <a:r>
              <a:rPr kumimoji="1" lang="ja-JP" altLang="en-US" sz="1050" dirty="0">
                <a:solidFill>
                  <a:srgbClr val="FF0000"/>
                </a:solidFill>
                <a:latin typeface="Meiryo UI" panose="020B0604030504040204" pitchFamily="50" charset="-128"/>
                <a:ea typeface="Meiryo UI" panose="020B0604030504040204" pitchFamily="50" charset="-128"/>
              </a:rPr>
              <a:t>百万円</a:t>
            </a:r>
          </a:p>
        </p:txBody>
      </p:sp>
      <p:sp>
        <p:nvSpPr>
          <p:cNvPr id="18" name="テキスト ボックス 2051">
            <a:extLst>
              <a:ext uri="{FF2B5EF4-FFF2-40B4-BE49-F238E27FC236}">
                <a16:creationId xmlns:a16="http://schemas.microsoft.com/office/drawing/2014/main" id="{C6D25F58-021C-1D4D-A332-3D9DC091D2BB}"/>
              </a:ext>
            </a:extLst>
          </p:cNvPr>
          <p:cNvSpPr txBox="1"/>
          <p:nvPr/>
        </p:nvSpPr>
        <p:spPr>
          <a:xfrm>
            <a:off x="4401445" y="6222239"/>
            <a:ext cx="1785774" cy="242102"/>
          </a:xfrm>
          <a:prstGeom prst="rect">
            <a:avLst/>
          </a:prstGeom>
          <a:noFill/>
        </p:spPr>
        <p:txBody>
          <a:bodyPr wrap="square" rtlCol="0">
            <a:noAutofit/>
          </a:bodyPr>
          <a:lstStyle/>
          <a:p>
            <a:r>
              <a:rPr kumimoji="1" lang="ja-JP" altLang="en-US" sz="1050" dirty="0">
                <a:latin typeface="Meiryo UI" panose="020B0604030504040204" pitchFamily="50" charset="-128"/>
                <a:ea typeface="Meiryo UI" panose="020B0604030504040204" pitchFamily="50" charset="-128"/>
              </a:rPr>
              <a:t>令和○年度</a:t>
            </a:r>
            <a:r>
              <a:rPr lang="ja-JP" altLang="en-US" sz="1050" dirty="0">
                <a:latin typeface="Meiryo UI" panose="020B0604030504040204" pitchFamily="50" charset="-128"/>
                <a:ea typeface="Meiryo UI" panose="020B0604030504040204" pitchFamily="50" charset="-128"/>
              </a:rPr>
              <a:t>　</a:t>
            </a:r>
            <a:r>
              <a:rPr lang="en-US" altLang="ja-JP" sz="1050" dirty="0" err="1">
                <a:solidFill>
                  <a:srgbClr val="FF0000"/>
                </a:solidFill>
                <a:latin typeface="Meiryo UI" panose="020B0604030504040204" pitchFamily="50" charset="-128"/>
                <a:ea typeface="Meiryo UI" panose="020B0604030504040204" pitchFamily="50" charset="-128"/>
              </a:rPr>
              <a:t>Xx</a:t>
            </a:r>
            <a:r>
              <a:rPr lang="ja-JP" altLang="en-US" sz="1050" dirty="0">
                <a:solidFill>
                  <a:srgbClr val="FF0000"/>
                </a:solidFill>
                <a:latin typeface="Meiryo UI" panose="020B0604030504040204" pitchFamily="50" charset="-128"/>
                <a:ea typeface="Meiryo UI" panose="020B0604030504040204" pitchFamily="50" charset="-128"/>
              </a:rPr>
              <a:t>百万円</a:t>
            </a:r>
            <a:endParaRPr kumimoji="1" lang="ja-JP" altLang="en-US" sz="1050" dirty="0">
              <a:solidFill>
                <a:srgbClr val="FF0000"/>
              </a:solidFill>
              <a:latin typeface="Meiryo UI" panose="020B0604030504040204" pitchFamily="50" charset="-128"/>
              <a:ea typeface="Meiryo UI" panose="020B0604030504040204" pitchFamily="50" charset="-128"/>
            </a:endParaRPr>
          </a:p>
        </p:txBody>
      </p:sp>
      <p:sp>
        <p:nvSpPr>
          <p:cNvPr id="19" name="楕円 49">
            <a:extLst>
              <a:ext uri="{FF2B5EF4-FFF2-40B4-BE49-F238E27FC236}">
                <a16:creationId xmlns:a16="http://schemas.microsoft.com/office/drawing/2014/main" id="{BC9F4F22-D7A3-1C4E-B527-9B60CE43A35D}"/>
              </a:ext>
            </a:extLst>
          </p:cNvPr>
          <p:cNvSpPr/>
          <p:nvPr/>
        </p:nvSpPr>
        <p:spPr>
          <a:xfrm>
            <a:off x="4352466" y="6104927"/>
            <a:ext cx="155049" cy="155049"/>
          </a:xfrm>
          <a:prstGeom prst="ellipse">
            <a:avLst/>
          </a:prstGeom>
          <a:solidFill>
            <a:srgbClr val="222268"/>
          </a:solidFill>
          <a:ln w="38100">
            <a:noFill/>
            <a:round/>
            <a:headEnd/>
            <a:tailEnd/>
          </a:ln>
          <a:effectLst/>
        </p:spPr>
        <p:txBody>
          <a:bodyPr vertOverflow="overflow" horzOverflow="overflow" wrap="square" lIns="91422" tIns="45710" rIns="91422" bIns="45710" rtlCol="0" anchor="t" anchorCtr="0">
            <a:spAutoFit/>
          </a:bodyPr>
          <a:lstStyle/>
          <a:p>
            <a:pPr marL="1338263" algn="ctr">
              <a:lnSpc>
                <a:spcPct val="130000"/>
              </a:lnSpc>
              <a:tabLst>
                <a:tab pos="3136900" algn="ctr"/>
              </a:tabLst>
            </a:pPr>
            <a:endParaRPr kumimoji="1" lang="ja-JP" altLang="en-US" sz="1200" dirty="0">
              <a:latin typeface="+mj-ea"/>
              <a:ea typeface="+mj-ea"/>
            </a:endParaRPr>
          </a:p>
        </p:txBody>
      </p:sp>
      <p:sp>
        <p:nvSpPr>
          <p:cNvPr id="20" name="テキスト ボックス 2051">
            <a:extLst>
              <a:ext uri="{FF2B5EF4-FFF2-40B4-BE49-F238E27FC236}">
                <a16:creationId xmlns:a16="http://schemas.microsoft.com/office/drawing/2014/main" id="{F31EF728-C80F-BF45-906A-37137BC4D384}"/>
              </a:ext>
            </a:extLst>
          </p:cNvPr>
          <p:cNvSpPr txBox="1"/>
          <p:nvPr/>
        </p:nvSpPr>
        <p:spPr>
          <a:xfrm>
            <a:off x="5771634" y="5241907"/>
            <a:ext cx="794311" cy="369332"/>
          </a:xfrm>
          <a:prstGeom prst="rect">
            <a:avLst/>
          </a:prstGeom>
          <a:noFill/>
        </p:spPr>
        <p:txBody>
          <a:bodyPr wrap="square" rtlCol="0">
            <a:spAutoFit/>
          </a:bodyPr>
          <a:lstStyle/>
          <a:p>
            <a:r>
              <a:rPr lang="en-US" altLang="ja-JP" sz="900" b="1" dirty="0">
                <a:effectLst>
                  <a:glow rad="139700">
                    <a:schemeClr val="bg1">
                      <a:alpha val="40000"/>
                    </a:schemeClr>
                  </a:glow>
                </a:effectLst>
                <a:latin typeface="Meiryo UI" panose="020B0604030504040204" pitchFamily="50" charset="-128"/>
                <a:ea typeface="Meiryo UI" panose="020B0604030504040204" pitchFamily="50" charset="-128"/>
              </a:rPr>
              <a:t>2</a:t>
            </a:r>
            <a:r>
              <a:rPr lang="ja-JP" altLang="en-US" sz="900" b="1" dirty="0">
                <a:effectLst>
                  <a:glow rad="139700">
                    <a:schemeClr val="bg1">
                      <a:alpha val="40000"/>
                    </a:schemeClr>
                  </a:glow>
                </a:effectLst>
                <a:latin typeface="Meiryo UI" panose="020B0604030504040204" pitchFamily="50" charset="-128"/>
                <a:ea typeface="Meiryo UI" panose="020B0604030504040204" pitchFamily="50" charset="-128"/>
              </a:rPr>
              <a:t>月</a:t>
            </a:r>
            <a:r>
              <a:rPr lang="en-US" altLang="ja-JP" sz="900" b="1" dirty="0">
                <a:effectLst>
                  <a:glow rad="139700">
                    <a:schemeClr val="bg1">
                      <a:alpha val="40000"/>
                    </a:schemeClr>
                  </a:glow>
                </a:effectLst>
                <a:latin typeface="Meiryo UI" panose="020B0604030504040204" pitchFamily="50" charset="-128"/>
                <a:ea typeface="Meiryo UI" panose="020B0604030504040204" pitchFamily="50" charset="-128"/>
              </a:rPr>
              <a:t>〜3</a:t>
            </a:r>
            <a:r>
              <a:rPr lang="ja-JP" altLang="en-US" sz="900" b="1" dirty="0">
                <a:effectLst>
                  <a:glow rad="139700">
                    <a:schemeClr val="bg1">
                      <a:alpha val="40000"/>
                    </a:schemeClr>
                  </a:glow>
                </a:effectLst>
                <a:latin typeface="Meiryo UI" panose="020B0604030504040204" pitchFamily="50" charset="-128"/>
                <a:ea typeface="Meiryo UI" panose="020B0604030504040204" pitchFamily="50" charset="-128"/>
              </a:rPr>
              <a:t>月</a:t>
            </a:r>
            <a:endParaRPr lang="en-US" altLang="ja-JP" sz="900" b="1" dirty="0">
              <a:effectLst>
                <a:glow rad="139700">
                  <a:schemeClr val="bg1">
                    <a:alpha val="40000"/>
                  </a:schemeClr>
                </a:glow>
              </a:effectLst>
              <a:latin typeface="Meiryo UI" panose="020B0604030504040204" pitchFamily="50" charset="-128"/>
              <a:ea typeface="Meiryo UI" panose="020B0604030504040204" pitchFamily="50" charset="-128"/>
            </a:endParaRPr>
          </a:p>
          <a:p>
            <a:r>
              <a:rPr lang="ja-JP" altLang="en-US" sz="900" b="1" dirty="0">
                <a:effectLst>
                  <a:glow rad="139700">
                    <a:schemeClr val="bg1">
                      <a:alpha val="40000"/>
                    </a:schemeClr>
                  </a:glow>
                </a:effectLst>
                <a:latin typeface="Meiryo UI" panose="020B0604030504040204" pitchFamily="50" charset="-128"/>
                <a:ea typeface="Meiryo UI" panose="020B0604030504040204" pitchFamily="50" charset="-128"/>
              </a:rPr>
              <a:t>終了予定</a:t>
            </a:r>
            <a:endParaRPr kumimoji="1" lang="ja-JP" altLang="en-US" sz="900" b="1" dirty="0">
              <a:effectLst>
                <a:glow rad="139700">
                  <a:schemeClr val="bg1">
                    <a:alpha val="40000"/>
                  </a:schemeClr>
                </a:glow>
              </a:effectLst>
              <a:latin typeface="Meiryo UI" panose="020B0604030504040204" pitchFamily="50" charset="-128"/>
              <a:ea typeface="Meiryo UI" panose="020B0604030504040204" pitchFamily="50" charset="-128"/>
            </a:endParaRPr>
          </a:p>
        </p:txBody>
      </p:sp>
      <p:sp>
        <p:nvSpPr>
          <p:cNvPr id="22" name="楕円 49">
            <a:extLst>
              <a:ext uri="{FF2B5EF4-FFF2-40B4-BE49-F238E27FC236}">
                <a16:creationId xmlns:a16="http://schemas.microsoft.com/office/drawing/2014/main" id="{A1D0DB0D-0D8C-7F44-90EE-795FD74C3F3B}"/>
              </a:ext>
            </a:extLst>
          </p:cNvPr>
          <p:cNvSpPr/>
          <p:nvPr/>
        </p:nvSpPr>
        <p:spPr>
          <a:xfrm>
            <a:off x="5854646" y="6101440"/>
            <a:ext cx="155049" cy="155049"/>
          </a:xfrm>
          <a:prstGeom prst="ellipse">
            <a:avLst/>
          </a:prstGeom>
          <a:solidFill>
            <a:srgbClr val="222268"/>
          </a:solidFill>
          <a:ln w="38100">
            <a:noFill/>
            <a:round/>
            <a:headEnd/>
            <a:tailEnd/>
          </a:ln>
          <a:effectLst/>
        </p:spPr>
        <p:txBody>
          <a:bodyPr vertOverflow="overflow" horzOverflow="overflow" wrap="square" lIns="91422" tIns="45710" rIns="91422" bIns="45710" rtlCol="0" anchor="t" anchorCtr="0">
            <a:spAutoFit/>
          </a:bodyPr>
          <a:lstStyle/>
          <a:p>
            <a:pPr marL="1338263" algn="ctr">
              <a:lnSpc>
                <a:spcPct val="130000"/>
              </a:lnSpc>
              <a:tabLst>
                <a:tab pos="3136900" algn="ctr"/>
              </a:tabLst>
            </a:pPr>
            <a:endParaRPr kumimoji="1" lang="ja-JP" altLang="en-US" sz="1200" dirty="0">
              <a:latin typeface="+mj-ea"/>
              <a:ea typeface="+mj-ea"/>
            </a:endParaRPr>
          </a:p>
        </p:txBody>
      </p:sp>
      <p:sp>
        <p:nvSpPr>
          <p:cNvPr id="23" name="楕円 43">
            <a:extLst>
              <a:ext uri="{FF2B5EF4-FFF2-40B4-BE49-F238E27FC236}">
                <a16:creationId xmlns:a16="http://schemas.microsoft.com/office/drawing/2014/main" id="{2BDA985F-9183-8D40-BFFD-145B1B8578F1}"/>
              </a:ext>
            </a:extLst>
          </p:cNvPr>
          <p:cNvSpPr/>
          <p:nvPr/>
        </p:nvSpPr>
        <p:spPr>
          <a:xfrm>
            <a:off x="2252070" y="6104927"/>
            <a:ext cx="155049" cy="155049"/>
          </a:xfrm>
          <a:prstGeom prst="ellipse">
            <a:avLst/>
          </a:prstGeom>
          <a:solidFill>
            <a:srgbClr val="222268"/>
          </a:solidFill>
          <a:ln w="38100">
            <a:noFill/>
            <a:round/>
            <a:headEnd/>
            <a:tailEnd/>
          </a:ln>
          <a:effectLst/>
        </p:spPr>
        <p:txBody>
          <a:bodyPr vertOverflow="overflow" horzOverflow="overflow" wrap="square" lIns="91422" tIns="45710" rIns="91422" bIns="45710" rtlCol="0" anchor="t" anchorCtr="0">
            <a:spAutoFit/>
          </a:bodyPr>
          <a:lstStyle/>
          <a:p>
            <a:pPr marL="1338263" algn="ctr">
              <a:lnSpc>
                <a:spcPct val="130000"/>
              </a:lnSpc>
              <a:tabLst>
                <a:tab pos="3136900" algn="ctr"/>
              </a:tabLst>
            </a:pPr>
            <a:endParaRPr kumimoji="1" lang="ja-JP" altLang="en-US" sz="1200" dirty="0">
              <a:latin typeface="+mj-ea"/>
              <a:ea typeface="+mj-ea"/>
            </a:endParaRPr>
          </a:p>
        </p:txBody>
      </p:sp>
      <p:sp>
        <p:nvSpPr>
          <p:cNvPr id="24" name="楕円 35">
            <a:extLst>
              <a:ext uri="{FF2B5EF4-FFF2-40B4-BE49-F238E27FC236}">
                <a16:creationId xmlns:a16="http://schemas.microsoft.com/office/drawing/2014/main" id="{8703DA9D-9EDE-5B4B-825F-5A7185806D3E}"/>
              </a:ext>
            </a:extLst>
          </p:cNvPr>
          <p:cNvSpPr/>
          <p:nvPr/>
        </p:nvSpPr>
        <p:spPr>
          <a:xfrm>
            <a:off x="239355" y="6104927"/>
            <a:ext cx="155049" cy="155049"/>
          </a:xfrm>
          <a:prstGeom prst="ellipse">
            <a:avLst/>
          </a:prstGeom>
          <a:solidFill>
            <a:srgbClr val="222268"/>
          </a:solidFill>
          <a:ln w="38100">
            <a:noFill/>
            <a:round/>
            <a:headEnd/>
            <a:tailEnd/>
          </a:ln>
          <a:effectLst/>
        </p:spPr>
        <p:txBody>
          <a:bodyPr vertOverflow="overflow" horzOverflow="overflow" wrap="square" lIns="91422" tIns="45710" rIns="91422" bIns="45710" rtlCol="0" anchor="t" anchorCtr="0">
            <a:spAutoFit/>
          </a:bodyPr>
          <a:lstStyle/>
          <a:p>
            <a:pPr marL="1338263" algn="ctr">
              <a:lnSpc>
                <a:spcPct val="130000"/>
              </a:lnSpc>
              <a:tabLst>
                <a:tab pos="3136900" algn="ctr"/>
              </a:tabLst>
            </a:pPr>
            <a:endParaRPr kumimoji="1" lang="ja-JP" altLang="en-US" sz="1200" dirty="0">
              <a:latin typeface="+mj-ea"/>
              <a:ea typeface="+mj-ea"/>
            </a:endParaRPr>
          </a:p>
        </p:txBody>
      </p:sp>
      <p:sp>
        <p:nvSpPr>
          <p:cNvPr id="29" name="テキスト ボックス 28">
            <a:extLst>
              <a:ext uri="{FF2B5EF4-FFF2-40B4-BE49-F238E27FC236}">
                <a16:creationId xmlns:a16="http://schemas.microsoft.com/office/drawing/2014/main" id="{85938B7A-82C8-4448-A14A-C5D8BB47CE1A}"/>
              </a:ext>
            </a:extLst>
          </p:cNvPr>
          <p:cNvSpPr txBox="1"/>
          <p:nvPr/>
        </p:nvSpPr>
        <p:spPr>
          <a:xfrm>
            <a:off x="171237" y="4704914"/>
            <a:ext cx="6394707" cy="438582"/>
          </a:xfrm>
          <a:prstGeom prst="rect">
            <a:avLst/>
          </a:prstGeom>
          <a:noFill/>
        </p:spPr>
        <p:txBody>
          <a:bodyPr wrap="square" rtlCol="0">
            <a:spAutoFit/>
          </a:bodyPr>
          <a:lstStyle/>
          <a:p>
            <a:r>
              <a:rPr kumimoji="1" lang="en-US" altLang="ja-JP" sz="1200" dirty="0">
                <a:latin typeface="Meiryo UI" panose="020B0604030504040204" pitchFamily="34" charset="-128"/>
                <a:ea typeface="Meiryo UI" panose="020B0604030504040204" pitchFamily="34" charset="-128"/>
              </a:rPr>
              <a:t>【</a:t>
            </a:r>
            <a:r>
              <a:rPr lang="ja-JP" altLang="en-US" sz="1200" dirty="0">
                <a:latin typeface="Meiryo UI" panose="020B0604030504040204" pitchFamily="34" charset="-128"/>
                <a:ea typeface="Meiryo UI" panose="020B0604030504040204" pitchFamily="34" charset="-128"/>
              </a:rPr>
              <a:t>研究開発の実施計画と想定される所要経費概算額 </a:t>
            </a:r>
            <a:r>
              <a:rPr kumimoji="1" lang="en-US" altLang="ja-JP" sz="1200" dirty="0">
                <a:latin typeface="Meiryo UI" panose="020B0604030504040204" pitchFamily="34" charset="-128"/>
                <a:ea typeface="Meiryo UI" panose="020B0604030504040204" pitchFamily="34" charset="-128"/>
              </a:rPr>
              <a:t>】</a:t>
            </a:r>
          </a:p>
          <a:p>
            <a:r>
              <a:rPr kumimoji="1" lang="ja-JP" altLang="en-US" sz="1050" dirty="0">
                <a:solidFill>
                  <a:srgbClr val="FF0000"/>
                </a:solidFill>
                <a:latin typeface="Meiryo UI" panose="020B0604030504040204" pitchFamily="34" charset="-128"/>
                <a:ea typeface="Meiryo UI" panose="020B0604030504040204" pitchFamily="34" charset="-128"/>
              </a:rPr>
              <a:t>（線表に計画・タスクと</a:t>
            </a:r>
            <a:r>
              <a:rPr kumimoji="1" lang="ja-JP" altLang="en-US" sz="1050" dirty="0" smtClean="0">
                <a:solidFill>
                  <a:srgbClr val="FF0000"/>
                </a:solidFill>
                <a:latin typeface="Meiryo UI" panose="020B0604030504040204" pitchFamily="34" charset="-128"/>
                <a:ea typeface="Meiryo UI" panose="020B0604030504040204" pitchFamily="34" charset="-128"/>
              </a:rPr>
              <a:t>年度ごとの所要経費</a:t>
            </a:r>
            <a:r>
              <a:rPr kumimoji="1" lang="ja-JP" altLang="en-US" sz="1050" dirty="0">
                <a:solidFill>
                  <a:srgbClr val="FF0000"/>
                </a:solidFill>
                <a:latin typeface="Meiryo UI" panose="020B0604030504040204" pitchFamily="34" charset="-128"/>
                <a:ea typeface="Meiryo UI" panose="020B0604030504040204" pitchFamily="34" charset="-128"/>
              </a:rPr>
              <a:t>概算額の想定を記載してください。赤枠の記入例は削除してください。）</a:t>
            </a:r>
          </a:p>
        </p:txBody>
      </p:sp>
      <p:sp>
        <p:nvSpPr>
          <p:cNvPr id="30" name="字幕 2">
            <a:extLst>
              <a:ext uri="{FF2B5EF4-FFF2-40B4-BE49-F238E27FC236}">
                <a16:creationId xmlns:a16="http://schemas.microsoft.com/office/drawing/2014/main" id="{D189E7DF-E5A0-654D-8828-4664D7795B0A}"/>
              </a:ext>
            </a:extLst>
          </p:cNvPr>
          <p:cNvSpPr txBox="1"/>
          <p:nvPr/>
        </p:nvSpPr>
        <p:spPr>
          <a:xfrm>
            <a:off x="333802" y="5257886"/>
            <a:ext cx="776915" cy="318712"/>
          </a:xfrm>
          <a:prstGeom prst="homePlate">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en-US" altLang="ja-JP" sz="900" dirty="0">
                <a:solidFill>
                  <a:srgbClr val="FF0000"/>
                </a:solidFill>
                <a:latin typeface="Meiryo UI" panose="020B0604030504040204" pitchFamily="34" charset="-128"/>
                <a:ea typeface="Meiryo UI" panose="020B0604030504040204" pitchFamily="34" charset="-128"/>
              </a:rPr>
              <a:t>4</a:t>
            </a:r>
            <a:r>
              <a:rPr lang="ja-JP" altLang="en-US" sz="900" dirty="0">
                <a:solidFill>
                  <a:srgbClr val="FF0000"/>
                </a:solidFill>
                <a:latin typeface="Meiryo UI" panose="020B0604030504040204" pitchFamily="34" charset="-128"/>
                <a:ea typeface="Meiryo UI" panose="020B0604030504040204" pitchFamily="34" charset="-128"/>
              </a:rPr>
              <a:t>月</a:t>
            </a:r>
            <a:r>
              <a:rPr lang="en-US" altLang="ja-JP" sz="900" dirty="0">
                <a:solidFill>
                  <a:srgbClr val="FF0000"/>
                </a:solidFill>
                <a:latin typeface="Meiryo UI" panose="020B0604030504040204" pitchFamily="34" charset="-128"/>
                <a:ea typeface="Meiryo UI" panose="020B0604030504040204" pitchFamily="34" charset="-128"/>
              </a:rPr>
              <a:t>〜</a:t>
            </a:r>
            <a:r>
              <a:rPr lang="ja-JP" altLang="en-US" sz="900" dirty="0">
                <a:solidFill>
                  <a:srgbClr val="FF0000"/>
                </a:solidFill>
                <a:latin typeface="Meiryo UI" panose="020B0604030504040204" pitchFamily="34" charset="-128"/>
                <a:ea typeface="Meiryo UI" panose="020B0604030504040204" pitchFamily="34" charset="-128"/>
              </a:rPr>
              <a:t>○月</a:t>
            </a:r>
            <a:endParaRPr lang="en-US" altLang="ja-JP" sz="900" dirty="0">
              <a:solidFill>
                <a:srgbClr val="FF0000"/>
              </a:solidFill>
              <a:latin typeface="Meiryo UI" panose="020B0604030504040204" pitchFamily="34" charset="-128"/>
              <a:ea typeface="Meiryo UI" panose="020B0604030504040204" pitchFamily="34" charset="-128"/>
            </a:endParaRPr>
          </a:p>
          <a:p>
            <a:pPr>
              <a:lnSpc>
                <a:spcPct val="100000"/>
              </a:lnSpc>
              <a:spcBef>
                <a:spcPts val="0"/>
              </a:spcBef>
            </a:pPr>
            <a:r>
              <a:rPr lang="ja-JP" altLang="en-US" sz="900" dirty="0">
                <a:solidFill>
                  <a:srgbClr val="FF0000"/>
                </a:solidFill>
                <a:latin typeface="Meiryo UI" panose="020B0604030504040204" pitchFamily="34" charset="-128"/>
                <a:ea typeface="Meiryo UI" panose="020B0604030504040204" pitchFamily="34" charset="-128"/>
              </a:rPr>
              <a:t>基本設計</a:t>
            </a:r>
          </a:p>
        </p:txBody>
      </p:sp>
      <p:sp>
        <p:nvSpPr>
          <p:cNvPr id="31" name="字幕 2">
            <a:extLst>
              <a:ext uri="{FF2B5EF4-FFF2-40B4-BE49-F238E27FC236}">
                <a16:creationId xmlns:a16="http://schemas.microsoft.com/office/drawing/2014/main" id="{991B6520-50EA-8140-A4C0-D390DA86A36D}"/>
              </a:ext>
            </a:extLst>
          </p:cNvPr>
          <p:cNvSpPr txBox="1"/>
          <p:nvPr/>
        </p:nvSpPr>
        <p:spPr>
          <a:xfrm>
            <a:off x="1160304" y="5257886"/>
            <a:ext cx="1158573" cy="318712"/>
          </a:xfrm>
          <a:prstGeom prst="homePlate">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ja-JP" altLang="en-US" sz="900" dirty="0">
                <a:solidFill>
                  <a:srgbClr val="FF0000"/>
                </a:solidFill>
                <a:latin typeface="Meiryo UI" panose="020B0604030504040204" pitchFamily="34" charset="-128"/>
                <a:ea typeface="Meiryo UI" panose="020B0604030504040204" pitchFamily="34" charset="-128"/>
              </a:rPr>
              <a:t>○月</a:t>
            </a:r>
            <a:r>
              <a:rPr lang="en-US" altLang="ja-JP" sz="900" dirty="0">
                <a:solidFill>
                  <a:srgbClr val="FF0000"/>
                </a:solidFill>
                <a:latin typeface="Meiryo UI" panose="020B0604030504040204" pitchFamily="34" charset="-128"/>
                <a:ea typeface="Meiryo UI" panose="020B0604030504040204" pitchFamily="34" charset="-128"/>
              </a:rPr>
              <a:t>〜3</a:t>
            </a:r>
            <a:r>
              <a:rPr lang="ja-JP" altLang="en-US" sz="900" dirty="0">
                <a:solidFill>
                  <a:srgbClr val="FF0000"/>
                </a:solidFill>
                <a:latin typeface="Meiryo UI" panose="020B0604030504040204" pitchFamily="34" charset="-128"/>
                <a:ea typeface="Meiryo UI" panose="020B0604030504040204" pitchFamily="34" charset="-128"/>
              </a:rPr>
              <a:t>月</a:t>
            </a:r>
            <a:endParaRPr lang="en-US" altLang="ja-JP" sz="900" dirty="0">
              <a:solidFill>
                <a:srgbClr val="FF0000"/>
              </a:solidFill>
              <a:latin typeface="Meiryo UI" panose="020B0604030504040204" pitchFamily="34" charset="-128"/>
              <a:ea typeface="Meiryo UI" panose="020B0604030504040204" pitchFamily="34" charset="-128"/>
            </a:endParaRPr>
          </a:p>
          <a:p>
            <a:pPr>
              <a:lnSpc>
                <a:spcPct val="100000"/>
              </a:lnSpc>
              <a:spcBef>
                <a:spcPts val="0"/>
              </a:spcBef>
            </a:pPr>
            <a:r>
              <a:rPr lang="ja-JP" altLang="en-US" sz="900" dirty="0">
                <a:solidFill>
                  <a:srgbClr val="FF0000"/>
                </a:solidFill>
                <a:latin typeface="Meiryo UI" panose="020B0604030504040204" pitchFamily="34" charset="-128"/>
                <a:ea typeface="Meiryo UI" panose="020B0604030504040204" pitchFamily="34" charset="-128"/>
              </a:rPr>
              <a:t>～の基盤開発</a:t>
            </a:r>
          </a:p>
        </p:txBody>
      </p:sp>
      <p:sp>
        <p:nvSpPr>
          <p:cNvPr id="34" name="字幕 2">
            <a:extLst>
              <a:ext uri="{FF2B5EF4-FFF2-40B4-BE49-F238E27FC236}">
                <a16:creationId xmlns:a16="http://schemas.microsoft.com/office/drawing/2014/main" id="{0D7B3DE6-A113-EA44-B19F-236583A35915}"/>
              </a:ext>
            </a:extLst>
          </p:cNvPr>
          <p:cNvSpPr txBox="1"/>
          <p:nvPr/>
        </p:nvSpPr>
        <p:spPr>
          <a:xfrm>
            <a:off x="4424052" y="5258505"/>
            <a:ext cx="1366083" cy="318712"/>
          </a:xfrm>
          <a:prstGeom prst="homePlate">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ja-JP" altLang="en-US" sz="900" i="1" dirty="0">
                <a:solidFill>
                  <a:srgbClr val="FF0000"/>
                </a:solidFill>
                <a:latin typeface="Meiryo UI" panose="020B0604030504040204" pitchFamily="34" charset="-128"/>
                <a:ea typeface="Meiryo UI" panose="020B0604030504040204" pitchFamily="34" charset="-128"/>
              </a:rPr>
              <a:t>○月</a:t>
            </a:r>
            <a:r>
              <a:rPr lang="en-US" altLang="ja-JP" sz="900" i="1" dirty="0">
                <a:solidFill>
                  <a:srgbClr val="FF0000"/>
                </a:solidFill>
                <a:latin typeface="Meiryo UI" panose="020B0604030504040204" pitchFamily="34" charset="-128"/>
                <a:ea typeface="Meiryo UI" panose="020B0604030504040204" pitchFamily="34" charset="-128"/>
              </a:rPr>
              <a:t>〜</a:t>
            </a:r>
            <a:r>
              <a:rPr lang="ja-JP" altLang="en-US" sz="900" i="1" dirty="0">
                <a:solidFill>
                  <a:srgbClr val="FF0000"/>
                </a:solidFill>
                <a:latin typeface="Meiryo UI" panose="020B0604030504040204" pitchFamily="34" charset="-128"/>
                <a:ea typeface="Meiryo UI" panose="020B0604030504040204" pitchFamily="34" charset="-128"/>
              </a:rPr>
              <a:t>２月</a:t>
            </a:r>
            <a:endParaRPr lang="en-US" altLang="ja-JP" sz="900" i="1" dirty="0">
              <a:solidFill>
                <a:srgbClr val="FF0000"/>
              </a:solidFill>
              <a:latin typeface="Meiryo UI" panose="020B0604030504040204" pitchFamily="34" charset="-128"/>
              <a:ea typeface="Meiryo UI" panose="020B0604030504040204" pitchFamily="34" charset="-128"/>
            </a:endParaRPr>
          </a:p>
          <a:p>
            <a:pPr>
              <a:lnSpc>
                <a:spcPct val="100000"/>
              </a:lnSpc>
              <a:spcBef>
                <a:spcPts val="0"/>
              </a:spcBef>
            </a:pPr>
            <a:r>
              <a:rPr lang="ja-JP" altLang="en-US" sz="900" i="1" dirty="0">
                <a:solidFill>
                  <a:srgbClr val="FF0000"/>
                </a:solidFill>
                <a:latin typeface="Meiryo UI" panose="020B0604030504040204" pitchFamily="34" charset="-128"/>
                <a:ea typeface="Meiryo UI" panose="020B0604030504040204" pitchFamily="34" charset="-128"/>
              </a:rPr>
              <a:t>応用研究</a:t>
            </a:r>
          </a:p>
        </p:txBody>
      </p:sp>
      <p:sp>
        <p:nvSpPr>
          <p:cNvPr id="39" name="テキスト ボックス 38">
            <a:extLst>
              <a:ext uri="{FF2B5EF4-FFF2-40B4-BE49-F238E27FC236}">
                <a16:creationId xmlns:a16="http://schemas.microsoft.com/office/drawing/2014/main" id="{B8618B62-79DB-B645-85FF-31D3FF8771A8}"/>
              </a:ext>
            </a:extLst>
          </p:cNvPr>
          <p:cNvSpPr txBox="1"/>
          <p:nvPr/>
        </p:nvSpPr>
        <p:spPr>
          <a:xfrm>
            <a:off x="6643468" y="4704913"/>
            <a:ext cx="3004771" cy="1569660"/>
          </a:xfrm>
          <a:prstGeom prst="rect">
            <a:avLst/>
          </a:prstGeom>
          <a:noFill/>
        </p:spPr>
        <p:txBody>
          <a:bodyPr wrap="square" rtlCol="0">
            <a:spAutoFit/>
          </a:bodyPr>
          <a:lstStyle/>
          <a:p>
            <a:r>
              <a:rPr kumimoji="1" lang="en-US" altLang="ja-JP" sz="1200" dirty="0">
                <a:latin typeface="Meiryo UI" panose="020B0604030504040204" pitchFamily="34" charset="-128"/>
                <a:ea typeface="Meiryo UI" panose="020B0604030504040204" pitchFamily="34" charset="-128"/>
              </a:rPr>
              <a:t>【</a:t>
            </a:r>
            <a:r>
              <a:rPr lang="ja-JP" altLang="en-US" sz="1200" dirty="0">
                <a:latin typeface="Meiryo UI" panose="020B0604030504040204" pitchFamily="34" charset="-128"/>
                <a:ea typeface="Meiryo UI" panose="020B0604030504040204" pitchFamily="34" charset="-128"/>
              </a:rPr>
              <a:t>技術実証に適した地域</a:t>
            </a:r>
            <a:r>
              <a:rPr kumimoji="1" lang="en-US" altLang="ja-JP" sz="1200" dirty="0">
                <a:latin typeface="Meiryo UI" panose="020B0604030504040204" pitchFamily="34" charset="-128"/>
                <a:ea typeface="Meiryo UI" panose="020B0604030504040204" pitchFamily="34" charset="-128"/>
              </a:rPr>
              <a:t>】</a:t>
            </a:r>
          </a:p>
          <a:p>
            <a:r>
              <a:rPr lang="ja-JP" altLang="en-US" sz="1050" dirty="0">
                <a:solidFill>
                  <a:srgbClr val="FF0000"/>
                </a:solidFill>
                <a:latin typeface="Meiryo UI" panose="020B0604030504040204" pitchFamily="34" charset="-128"/>
                <a:ea typeface="Meiryo UI" panose="020B0604030504040204" pitchFamily="34" charset="-128"/>
              </a:rPr>
              <a:t>（研究開発</a:t>
            </a:r>
            <a:r>
              <a:rPr lang="ja-JP" altLang="en-US" sz="1050" dirty="0" smtClean="0">
                <a:solidFill>
                  <a:srgbClr val="FF0000"/>
                </a:solidFill>
                <a:latin typeface="Meiryo UI" panose="020B0604030504040204" pitchFamily="34" charset="-128"/>
                <a:ea typeface="Meiryo UI" panose="020B0604030504040204" pitchFamily="34" charset="-128"/>
              </a:rPr>
              <a:t>で生み出す技術の実証</a:t>
            </a:r>
            <a:r>
              <a:rPr lang="ja-JP" altLang="en-US" sz="1050" dirty="0">
                <a:solidFill>
                  <a:srgbClr val="FF0000"/>
                </a:solidFill>
                <a:latin typeface="Meiryo UI" panose="020B0604030504040204" pitchFamily="34" charset="-128"/>
                <a:ea typeface="Meiryo UI" panose="020B0604030504040204" pitchFamily="34" charset="-128"/>
              </a:rPr>
              <a:t>に適した地域を複数記載してください。）</a:t>
            </a:r>
            <a:endParaRPr lang="en-US" altLang="ja-JP" sz="1050" dirty="0">
              <a:solidFill>
                <a:srgbClr val="FF0000"/>
              </a:solidFill>
              <a:latin typeface="Meiryo UI" panose="020B0604030504040204" pitchFamily="34" charset="-128"/>
              <a:ea typeface="Meiryo UI" panose="020B0604030504040204" pitchFamily="34" charset="-128"/>
            </a:endParaRPr>
          </a:p>
          <a:p>
            <a:r>
              <a:rPr lang="ja-JP" altLang="en-US" sz="1200" dirty="0">
                <a:latin typeface="Meiryo UI" panose="020B0604030504040204" pitchFamily="34" charset="-128"/>
                <a:ea typeface="Meiryo UI" panose="020B0604030504040204" pitchFamily="34" charset="-128"/>
              </a:rPr>
              <a:t>○</a:t>
            </a:r>
            <a:r>
              <a:rPr lang="en-US" altLang="ja-JP" sz="1200" dirty="0">
                <a:latin typeface="Meiryo UI" panose="020B0604030504040204" pitchFamily="34" charset="-128"/>
                <a:ea typeface="Meiryo UI" panose="020B0604030504040204" pitchFamily="34" charset="-128"/>
              </a:rPr>
              <a:t> </a:t>
            </a:r>
            <a:r>
              <a:rPr lang="en-US" altLang="ja-JP" sz="1200" dirty="0" err="1">
                <a:latin typeface="Meiryo UI" panose="020B0604030504040204" pitchFamily="34" charset="-128"/>
                <a:ea typeface="Meiryo UI" panose="020B0604030504040204" pitchFamily="34" charset="-128"/>
              </a:rPr>
              <a:t>Xx</a:t>
            </a:r>
            <a:r>
              <a:rPr lang="ja-JP" altLang="en-US" sz="1200" dirty="0">
                <a:latin typeface="Meiryo UI" panose="020B0604030504040204" pitchFamily="34" charset="-128"/>
                <a:ea typeface="Meiryo UI" panose="020B0604030504040204" pitchFamily="34" charset="-128"/>
              </a:rPr>
              <a:t>県</a:t>
            </a:r>
            <a:r>
              <a:rPr lang="en-US" altLang="ja-JP" sz="1200" dirty="0">
                <a:latin typeface="Meiryo UI" panose="020B0604030504040204" pitchFamily="34" charset="-128"/>
                <a:ea typeface="Meiryo UI" panose="020B0604030504040204" pitchFamily="34" charset="-128"/>
              </a:rPr>
              <a:t> </a:t>
            </a:r>
            <a:r>
              <a:rPr lang="en-US" altLang="ja-JP" sz="1200" dirty="0" smtClean="0">
                <a:latin typeface="Meiryo UI" panose="020B0604030504040204" pitchFamily="34" charset="-128"/>
                <a:ea typeface="Meiryo UI" panose="020B0604030504040204" pitchFamily="34" charset="-128"/>
              </a:rPr>
              <a:t>Xx</a:t>
            </a:r>
            <a:r>
              <a:rPr lang="ja-JP" altLang="en-US" sz="1200" dirty="0" smtClean="0">
                <a:latin typeface="Meiryo UI" panose="020B0604030504040204" pitchFamily="34" charset="-128"/>
                <a:ea typeface="Meiryo UI" panose="020B0604030504040204" pitchFamily="34" charset="-128"/>
              </a:rPr>
              <a:t>市</a:t>
            </a:r>
            <a:endParaRPr lang="en-US" altLang="ja-JP" sz="1200" dirty="0">
              <a:latin typeface="Meiryo UI" panose="020B0604030504040204" pitchFamily="34" charset="-128"/>
              <a:ea typeface="Meiryo UI" panose="020B0604030504040204" pitchFamily="34" charset="-128"/>
            </a:endParaRPr>
          </a:p>
          <a:p>
            <a:r>
              <a:rPr lang="ja-JP" altLang="en-US" sz="1200" dirty="0">
                <a:latin typeface="Meiryo UI" panose="020B0604030504040204" pitchFamily="34" charset="-128"/>
                <a:ea typeface="Meiryo UI" panose="020B0604030504040204" pitchFamily="34" charset="-128"/>
              </a:rPr>
              <a:t>理由：</a:t>
            </a:r>
            <a:endParaRPr lang="en-US" altLang="ja-JP" sz="1200" dirty="0">
              <a:latin typeface="Meiryo UI" panose="020B0604030504040204" pitchFamily="34" charset="-128"/>
              <a:ea typeface="Meiryo UI" panose="020B0604030504040204" pitchFamily="34" charset="-128"/>
            </a:endParaRPr>
          </a:p>
          <a:p>
            <a:endParaRPr lang="en-US" altLang="ja-JP" sz="1200" dirty="0">
              <a:latin typeface="Meiryo UI" panose="020B0604030504040204" pitchFamily="34" charset="-128"/>
              <a:ea typeface="Meiryo UI" panose="020B0604030504040204" pitchFamily="34" charset="-128"/>
            </a:endParaRPr>
          </a:p>
          <a:p>
            <a:r>
              <a:rPr lang="ja-JP" altLang="en-US" sz="1200" dirty="0">
                <a:latin typeface="Meiryo UI" panose="020B0604030504040204" pitchFamily="34" charset="-128"/>
                <a:ea typeface="Meiryo UI" panose="020B0604030504040204" pitchFamily="34" charset="-128"/>
              </a:rPr>
              <a:t>○</a:t>
            </a:r>
            <a:r>
              <a:rPr lang="en-US" altLang="ja-JP" sz="1200" dirty="0">
                <a:latin typeface="Meiryo UI" panose="020B0604030504040204" pitchFamily="34" charset="-128"/>
                <a:ea typeface="Meiryo UI" panose="020B0604030504040204" pitchFamily="34" charset="-128"/>
              </a:rPr>
              <a:t> </a:t>
            </a:r>
            <a:r>
              <a:rPr lang="en-US" altLang="ja-JP" sz="1200" dirty="0" smtClean="0">
                <a:latin typeface="Meiryo UI" panose="020B0604030504040204" pitchFamily="34" charset="-128"/>
                <a:ea typeface="Meiryo UI" panose="020B0604030504040204" pitchFamily="34" charset="-128"/>
              </a:rPr>
              <a:t>Xx</a:t>
            </a:r>
            <a:r>
              <a:rPr lang="ja-JP" altLang="en-US" sz="1200" dirty="0" smtClean="0">
                <a:latin typeface="Meiryo UI" panose="020B0604030504040204" pitchFamily="34" charset="-128"/>
                <a:ea typeface="Meiryo UI" panose="020B0604030504040204" pitchFamily="34" charset="-128"/>
              </a:rPr>
              <a:t>府</a:t>
            </a:r>
            <a:r>
              <a:rPr lang="en-US" altLang="ja-JP" sz="1200" dirty="0" smtClean="0">
                <a:latin typeface="Meiryo UI" panose="020B0604030504040204" pitchFamily="34" charset="-128"/>
                <a:ea typeface="Meiryo UI" panose="020B0604030504040204" pitchFamily="34" charset="-128"/>
              </a:rPr>
              <a:t> </a:t>
            </a:r>
            <a:r>
              <a:rPr lang="en-US" altLang="ja-JP" sz="1200" dirty="0">
                <a:latin typeface="Meiryo UI" panose="020B0604030504040204" pitchFamily="34" charset="-128"/>
                <a:ea typeface="Meiryo UI" panose="020B0604030504040204" pitchFamily="34" charset="-128"/>
              </a:rPr>
              <a:t>Xx</a:t>
            </a:r>
            <a:r>
              <a:rPr lang="ja-JP" altLang="en-US" sz="1200" dirty="0">
                <a:latin typeface="Meiryo UI" panose="020B0604030504040204" pitchFamily="34" charset="-128"/>
                <a:ea typeface="Meiryo UI" panose="020B0604030504040204" pitchFamily="34" charset="-128"/>
              </a:rPr>
              <a:t>町</a:t>
            </a:r>
            <a:endParaRPr lang="en-US" altLang="ja-JP" sz="1200" dirty="0">
              <a:latin typeface="Meiryo UI" panose="020B0604030504040204" pitchFamily="34" charset="-128"/>
              <a:ea typeface="Meiryo UI" panose="020B0604030504040204" pitchFamily="34" charset="-128"/>
            </a:endParaRPr>
          </a:p>
          <a:p>
            <a:r>
              <a:rPr lang="ja-JP" altLang="en-US" sz="1200" dirty="0">
                <a:latin typeface="Meiryo UI" panose="020B0604030504040204" pitchFamily="34" charset="-128"/>
                <a:ea typeface="Meiryo UI" panose="020B0604030504040204" pitchFamily="34" charset="-128"/>
              </a:rPr>
              <a:t>理由：</a:t>
            </a:r>
            <a:endParaRPr lang="en-US" altLang="ja-JP" sz="1200" dirty="0">
              <a:latin typeface="Meiryo UI" panose="020B0604030504040204" pitchFamily="34" charset="-128"/>
              <a:ea typeface="Meiryo UI" panose="020B0604030504040204" pitchFamily="34" charset="-128"/>
            </a:endParaRPr>
          </a:p>
        </p:txBody>
      </p:sp>
      <p:sp>
        <p:nvSpPr>
          <p:cNvPr id="43" name="テキスト ボックス 42">
            <a:extLst>
              <a:ext uri="{FF2B5EF4-FFF2-40B4-BE49-F238E27FC236}">
                <a16:creationId xmlns:a16="http://schemas.microsoft.com/office/drawing/2014/main" id="{610D7EE1-422E-F042-8247-751CC0616F17}"/>
              </a:ext>
            </a:extLst>
          </p:cNvPr>
          <p:cNvSpPr txBox="1"/>
          <p:nvPr/>
        </p:nvSpPr>
        <p:spPr>
          <a:xfrm>
            <a:off x="205296" y="663125"/>
            <a:ext cx="6789195" cy="3502241"/>
          </a:xfrm>
          <a:prstGeom prst="rect">
            <a:avLst/>
          </a:prstGeom>
          <a:noFill/>
        </p:spPr>
        <p:txBody>
          <a:bodyPr wrap="square" rtlCol="0">
            <a:spAutoFit/>
          </a:bodyPr>
          <a:lstStyle/>
          <a:p>
            <a:pPr>
              <a:lnSpc>
                <a:spcPct val="120000"/>
              </a:lnSpc>
            </a:pPr>
            <a:r>
              <a:rPr lang="en-US" altLang="ja-JP" sz="1200" dirty="0">
                <a:latin typeface="Meiryo UI" panose="020B0604030504040204" pitchFamily="34" charset="-128"/>
                <a:ea typeface="Meiryo UI" panose="020B0604030504040204" pitchFamily="34" charset="-128"/>
              </a:rPr>
              <a:t>【</a:t>
            </a:r>
            <a:r>
              <a:rPr lang="ja-JP" altLang="en-US" sz="1200" dirty="0">
                <a:latin typeface="Meiryo UI" panose="020B0604030504040204" pitchFamily="34" charset="-128"/>
                <a:ea typeface="Meiryo UI" panose="020B0604030504040204" pitchFamily="34" charset="-128"/>
              </a:rPr>
              <a:t>研究開発の目的</a:t>
            </a:r>
            <a:r>
              <a:rPr lang="en-US" altLang="ja-JP" sz="1200" dirty="0">
                <a:latin typeface="Meiryo UI" panose="020B0604030504040204" pitchFamily="34" charset="-128"/>
                <a:ea typeface="Meiryo UI" panose="020B0604030504040204" pitchFamily="34" charset="-128"/>
              </a:rPr>
              <a:t>】</a:t>
            </a:r>
          </a:p>
          <a:p>
            <a:pPr>
              <a:lnSpc>
                <a:spcPct val="120000"/>
              </a:lnSpc>
            </a:pPr>
            <a:r>
              <a:rPr lang="ja-JP" altLang="en-US" sz="1050" dirty="0">
                <a:solidFill>
                  <a:srgbClr val="FF0000"/>
                </a:solidFill>
                <a:latin typeface="Meiryo UI" panose="020B0604030504040204" pitchFamily="34" charset="-128"/>
                <a:ea typeface="Meiryo UI" panose="020B0604030504040204" pitchFamily="34" charset="-128"/>
              </a:rPr>
              <a:t>　（研究開発の有効性、国の施策として実施する必要性、早期に開始する必要性等を簡潔に記載してください。）</a:t>
            </a:r>
          </a:p>
          <a:p>
            <a:pPr>
              <a:lnSpc>
                <a:spcPct val="120000"/>
              </a:lnSpc>
            </a:pPr>
            <a:endParaRPr lang="en-US" altLang="ja-JP" sz="1200" dirty="0">
              <a:latin typeface="Meiryo UI" panose="020B0604030504040204" pitchFamily="34" charset="-128"/>
              <a:ea typeface="Meiryo UI" panose="020B0604030504040204" pitchFamily="34" charset="-128"/>
            </a:endParaRPr>
          </a:p>
          <a:p>
            <a:pPr>
              <a:lnSpc>
                <a:spcPct val="120000"/>
              </a:lnSpc>
            </a:pPr>
            <a:endParaRPr lang="en-US" altLang="ja-JP" sz="1200" dirty="0">
              <a:latin typeface="Meiryo UI" panose="020B0604030504040204" pitchFamily="34" charset="-128"/>
              <a:ea typeface="Meiryo UI" panose="020B0604030504040204" pitchFamily="34" charset="-128"/>
            </a:endParaRPr>
          </a:p>
          <a:p>
            <a:pPr>
              <a:lnSpc>
                <a:spcPct val="120000"/>
              </a:lnSpc>
            </a:pPr>
            <a:r>
              <a:rPr lang="en-US" altLang="ja-JP" sz="1200" dirty="0">
                <a:latin typeface="Meiryo UI" panose="020B0604030504040204" pitchFamily="34" charset="-128"/>
                <a:ea typeface="Meiryo UI" panose="020B0604030504040204" pitchFamily="34" charset="-128"/>
              </a:rPr>
              <a:t>【</a:t>
            </a:r>
            <a:r>
              <a:rPr lang="ja-JP" altLang="en-US" sz="1200" dirty="0">
                <a:latin typeface="Meiryo UI" panose="020B0604030504040204" pitchFamily="34" charset="-128"/>
                <a:ea typeface="Meiryo UI" panose="020B0604030504040204" pitchFamily="34" charset="-128"/>
              </a:rPr>
              <a:t>研究開発課題の</a:t>
            </a:r>
            <a:r>
              <a:rPr lang="ja-JP" altLang="en-US" sz="1200" dirty="0" smtClean="0">
                <a:latin typeface="Meiryo UI" panose="020B0604030504040204" pitchFamily="34" charset="-128"/>
                <a:ea typeface="Meiryo UI" panose="020B0604030504040204" pitchFamily="34" charset="-128"/>
              </a:rPr>
              <a:t>概要</a:t>
            </a:r>
            <a:r>
              <a:rPr lang="en-US" altLang="ja-JP" sz="1200" dirty="0" smtClean="0">
                <a:latin typeface="Meiryo UI" panose="020B0604030504040204" pitchFamily="34" charset="-128"/>
                <a:ea typeface="Meiryo UI" panose="020B0604030504040204" pitchFamily="34" charset="-128"/>
              </a:rPr>
              <a:t>】</a:t>
            </a:r>
            <a:endParaRPr lang="en-US" altLang="ja-JP" sz="1200" dirty="0">
              <a:latin typeface="Meiryo UI" panose="020B0604030504040204" pitchFamily="34" charset="-128"/>
              <a:ea typeface="Meiryo UI" panose="020B0604030504040204" pitchFamily="34" charset="-128"/>
            </a:endParaRPr>
          </a:p>
          <a:p>
            <a:pPr>
              <a:lnSpc>
                <a:spcPct val="120000"/>
              </a:lnSpc>
            </a:pPr>
            <a:r>
              <a:rPr lang="ja-JP" altLang="en-US" sz="1050" dirty="0">
                <a:solidFill>
                  <a:srgbClr val="FF0000"/>
                </a:solidFill>
                <a:latin typeface="Meiryo UI" panose="020B0604030504040204" pitchFamily="34" charset="-128"/>
                <a:ea typeface="Meiryo UI" panose="020B0604030504040204" pitchFamily="34" charset="-128"/>
              </a:rPr>
              <a:t>　（例：該当する技術の現状、超えるべき技術的ハードル、システム構成や設計）  </a:t>
            </a:r>
          </a:p>
          <a:p>
            <a:pPr>
              <a:lnSpc>
                <a:spcPct val="120000"/>
              </a:lnSpc>
            </a:pPr>
            <a:endParaRPr lang="en-US" altLang="ja-JP" sz="1200" dirty="0">
              <a:solidFill>
                <a:srgbClr val="FF0000"/>
              </a:solidFill>
              <a:latin typeface="Meiryo UI" panose="020B0604030504040204" pitchFamily="34" charset="-128"/>
              <a:ea typeface="Meiryo UI" panose="020B0604030504040204" pitchFamily="34" charset="-128"/>
            </a:endParaRPr>
          </a:p>
          <a:p>
            <a:pPr lvl="0">
              <a:lnSpc>
                <a:spcPct val="120000"/>
              </a:lnSpc>
            </a:pPr>
            <a:endParaRPr lang="en-US" altLang="ja-JP" sz="1200" dirty="0">
              <a:solidFill>
                <a:srgbClr val="000000"/>
              </a:solidFill>
              <a:latin typeface="Meiryo UI" panose="020B0604030504040204" pitchFamily="34" charset="-128"/>
              <a:ea typeface="Meiryo UI" panose="020B0604030504040204" pitchFamily="34" charset="-128"/>
            </a:endParaRPr>
          </a:p>
          <a:p>
            <a:pPr lvl="0">
              <a:lnSpc>
                <a:spcPct val="120000"/>
              </a:lnSpc>
            </a:pPr>
            <a:r>
              <a:rPr lang="en-US" altLang="ja-JP" sz="1200" dirty="0">
                <a:solidFill>
                  <a:srgbClr val="000000"/>
                </a:solidFill>
                <a:latin typeface="Meiryo UI" panose="020B0604030504040204" pitchFamily="34" charset="-128"/>
                <a:ea typeface="Meiryo UI" panose="020B0604030504040204" pitchFamily="34" charset="-128"/>
              </a:rPr>
              <a:t>【</a:t>
            </a:r>
            <a:r>
              <a:rPr lang="ja-JP" altLang="en-US" sz="1200" dirty="0">
                <a:solidFill>
                  <a:srgbClr val="000000"/>
                </a:solidFill>
                <a:latin typeface="Meiryo UI" panose="020B0604030504040204" pitchFamily="34" charset="-128"/>
                <a:ea typeface="Meiryo UI" panose="020B0604030504040204" pitchFamily="34" charset="-128"/>
              </a:rPr>
              <a:t>観光振興への効果</a:t>
            </a:r>
            <a:r>
              <a:rPr lang="en-US" altLang="ja-JP" sz="1200" dirty="0">
                <a:solidFill>
                  <a:srgbClr val="000000"/>
                </a:solidFill>
                <a:latin typeface="Meiryo UI" panose="020B0604030504040204" pitchFamily="34" charset="-128"/>
                <a:ea typeface="Meiryo UI" panose="020B0604030504040204" pitchFamily="34" charset="-128"/>
              </a:rPr>
              <a:t>】</a:t>
            </a:r>
          </a:p>
          <a:p>
            <a:pPr lvl="0">
              <a:lnSpc>
                <a:spcPct val="120000"/>
              </a:lnSpc>
            </a:pPr>
            <a:r>
              <a:rPr lang="ja-JP" altLang="en-US" sz="1050" dirty="0">
                <a:solidFill>
                  <a:srgbClr val="FF0000"/>
                </a:solidFill>
                <a:latin typeface="Meiryo UI" panose="020B0604030504040204" pitchFamily="34" charset="-128"/>
                <a:ea typeface="Meiryo UI" panose="020B0604030504040204" pitchFamily="34" charset="-128"/>
              </a:rPr>
              <a:t>　（観光振興にどのような効果が見込めるかを具体的に記載してください。）</a:t>
            </a:r>
          </a:p>
          <a:p>
            <a:pPr>
              <a:lnSpc>
                <a:spcPct val="120000"/>
              </a:lnSpc>
            </a:pPr>
            <a:endParaRPr lang="en-US" altLang="ja-JP" sz="1200" dirty="0">
              <a:latin typeface="Meiryo UI" panose="020B0604030504040204" pitchFamily="34" charset="-128"/>
              <a:ea typeface="Meiryo UI" panose="020B0604030504040204" pitchFamily="34" charset="-128"/>
            </a:endParaRPr>
          </a:p>
          <a:p>
            <a:pPr>
              <a:lnSpc>
                <a:spcPct val="120000"/>
              </a:lnSpc>
            </a:pPr>
            <a:endParaRPr lang="en-US" altLang="ja-JP" sz="1200" dirty="0">
              <a:latin typeface="Meiryo UI" panose="020B0604030504040204" pitchFamily="34" charset="-128"/>
              <a:ea typeface="Meiryo UI" panose="020B0604030504040204" pitchFamily="34" charset="-128"/>
            </a:endParaRPr>
          </a:p>
          <a:p>
            <a:pPr>
              <a:lnSpc>
                <a:spcPct val="120000"/>
              </a:lnSpc>
            </a:pPr>
            <a:r>
              <a:rPr lang="en-US" altLang="ja-JP" sz="1200" dirty="0">
                <a:latin typeface="Meiryo UI" panose="020B0604030504040204" pitchFamily="34" charset="-128"/>
                <a:ea typeface="Meiryo UI" panose="020B0604030504040204" pitchFamily="34" charset="-128"/>
              </a:rPr>
              <a:t>【</a:t>
            </a:r>
            <a:r>
              <a:rPr lang="ja-JP" altLang="en-US" sz="1200" dirty="0">
                <a:latin typeface="Meiryo UI" panose="020B0604030504040204" pitchFamily="34" charset="-128"/>
                <a:ea typeface="Meiryo UI" panose="020B0604030504040204" pitchFamily="34" charset="-128"/>
              </a:rPr>
              <a:t>最終的な達成目標</a:t>
            </a:r>
            <a:r>
              <a:rPr lang="en-US" altLang="ja-JP" sz="1200" dirty="0">
                <a:latin typeface="Meiryo UI" panose="020B0604030504040204" pitchFamily="34" charset="-128"/>
                <a:ea typeface="Meiryo UI" panose="020B0604030504040204" pitchFamily="34" charset="-128"/>
              </a:rPr>
              <a:t>】</a:t>
            </a:r>
          </a:p>
          <a:p>
            <a:pPr>
              <a:lnSpc>
                <a:spcPct val="120000"/>
              </a:lnSpc>
            </a:pPr>
            <a:r>
              <a:rPr lang="ja-JP" altLang="en-US" sz="1050" dirty="0">
                <a:solidFill>
                  <a:srgbClr val="FF0000"/>
                </a:solidFill>
                <a:latin typeface="Meiryo UI" panose="020B0604030504040204" pitchFamily="34" charset="-128"/>
                <a:ea typeface="Meiryo UI" panose="020B0604030504040204" pitchFamily="34" charset="-128"/>
              </a:rPr>
              <a:t>（具体的な数値目標、ハードウェアやサービスといった成果物も記載してください。）</a:t>
            </a:r>
          </a:p>
          <a:p>
            <a:pPr>
              <a:lnSpc>
                <a:spcPct val="120000"/>
              </a:lnSpc>
            </a:pPr>
            <a:endParaRPr lang="en-US" altLang="ja-JP" sz="1200" dirty="0">
              <a:latin typeface="Meiryo UI" panose="020B0604030504040204" pitchFamily="34" charset="-128"/>
              <a:ea typeface="Meiryo UI" panose="020B0604030504040204" pitchFamily="34" charset="-128"/>
            </a:endParaRPr>
          </a:p>
          <a:p>
            <a:pPr>
              <a:lnSpc>
                <a:spcPct val="120000"/>
              </a:lnSpc>
            </a:pPr>
            <a:endParaRPr lang="en-US" altLang="ja-JP" sz="1200" dirty="0">
              <a:latin typeface="Meiryo UI" panose="020B0604030504040204" pitchFamily="34" charset="-128"/>
              <a:ea typeface="Meiryo UI" panose="020B0604030504040204" pitchFamily="34" charset="-128"/>
            </a:endParaRPr>
          </a:p>
        </p:txBody>
      </p:sp>
      <p:sp>
        <p:nvSpPr>
          <p:cNvPr id="44" name="テキスト ボックス 7">
            <a:extLst>
              <a:ext uri="{FF2B5EF4-FFF2-40B4-BE49-F238E27FC236}">
                <a16:creationId xmlns:a16="http://schemas.microsoft.com/office/drawing/2014/main" id="{4EA4B98E-F07E-3040-BC3E-080AFF25D737}"/>
              </a:ext>
            </a:extLst>
          </p:cNvPr>
          <p:cNvSpPr txBox="1"/>
          <p:nvPr/>
        </p:nvSpPr>
        <p:spPr>
          <a:xfrm>
            <a:off x="140429" y="6640213"/>
            <a:ext cx="9194814" cy="253916"/>
          </a:xfrm>
          <a:prstGeom prst="rect">
            <a:avLst/>
          </a:prstGeom>
          <a:noFill/>
        </p:spPr>
        <p:txBody>
          <a:bodyPr wrap="square" rtlCol="0" anchor="ctr">
            <a:spAutoFit/>
          </a:bodyPr>
          <a:lstStyle/>
          <a:p>
            <a:r>
              <a:rPr lang="ja-JP" altLang="en-US" sz="1050" dirty="0">
                <a:solidFill>
                  <a:srgbClr val="FF0000"/>
                </a:solidFill>
                <a:latin typeface="Meiryo UI" panose="020B0604030504040204" pitchFamily="34" charset="-128"/>
                <a:ea typeface="Meiryo UI" panose="020B0604030504040204" pitchFamily="34" charset="-128"/>
              </a:rPr>
              <a:t>注：公表される前提で作成してください。（</a:t>
            </a:r>
            <a:r>
              <a:rPr lang="ja-JP" altLang="en-US" sz="1050" dirty="0" smtClean="0">
                <a:solidFill>
                  <a:srgbClr val="FF0000"/>
                </a:solidFill>
                <a:latin typeface="Meiryo UI" panose="020B0604030504040204" pitchFamily="34" charset="-128"/>
                <a:ea typeface="Meiryo UI" panose="020B0604030504040204" pitchFamily="34" charset="-128"/>
              </a:rPr>
              <a:t>公表の可否</a:t>
            </a:r>
            <a:r>
              <a:rPr lang="ja-JP" altLang="en-US" sz="1050" dirty="0">
                <a:solidFill>
                  <a:srgbClr val="FF0000"/>
                </a:solidFill>
                <a:latin typeface="Meiryo UI" panose="020B0604030504040204" pitchFamily="34" charset="-128"/>
                <a:ea typeface="Meiryo UI" panose="020B0604030504040204" pitchFamily="34" charset="-128"/>
              </a:rPr>
              <a:t>は、別紙１にてお答えください。）赤字の記入要領は、提出時に削除してください。</a:t>
            </a:r>
          </a:p>
        </p:txBody>
      </p:sp>
      <p:sp>
        <p:nvSpPr>
          <p:cNvPr id="3" name="正方形/長方形 2"/>
          <p:cNvSpPr/>
          <p:nvPr/>
        </p:nvSpPr>
        <p:spPr>
          <a:xfrm>
            <a:off x="7433186" y="54921"/>
            <a:ext cx="1187947" cy="413851"/>
          </a:xfrm>
          <a:prstGeom prst="rect">
            <a:avLst/>
          </a:prstGeom>
          <a:solidFill>
            <a:schemeClr val="bg1"/>
          </a:solidFill>
          <a:ln w="12700">
            <a:solidFill>
              <a:schemeClr val="tx1"/>
            </a:solidFill>
            <a:prstDash val="solid"/>
            <a:round/>
            <a:headEnd/>
            <a:tailEnd/>
          </a:ln>
          <a:effectLst/>
        </p:spPr>
        <p:txBody>
          <a:bodyPr vertOverflow="overflow" horzOverflow="overflow" wrap="square" lIns="91422" tIns="45710" rIns="91422" bIns="45710" rtlCol="0" anchor="ctr" anchorCtr="0"/>
          <a:lstStyle/>
          <a:p>
            <a:pPr marL="1338263" indent="-1338263" algn="ctr">
              <a:lnSpc>
                <a:spcPct val="130000"/>
              </a:lnSpc>
              <a:tabLst>
                <a:tab pos="3136900" algn="ctr"/>
              </a:tabLst>
            </a:pPr>
            <a:r>
              <a:rPr kumimoji="1" lang="ja-JP" altLang="en-US" sz="1400" dirty="0">
                <a:latin typeface="Meiryo UI" panose="020B0604030504040204" pitchFamily="50" charset="-128"/>
                <a:ea typeface="Meiryo UI" panose="020B0604030504040204" pitchFamily="50" charset="-128"/>
              </a:rPr>
              <a:t>別紙２</a:t>
            </a:r>
          </a:p>
        </p:txBody>
      </p:sp>
      <p:sp>
        <p:nvSpPr>
          <p:cNvPr id="33" name="字幕 2">
            <a:extLst>
              <a:ext uri="{FF2B5EF4-FFF2-40B4-BE49-F238E27FC236}">
                <a16:creationId xmlns:a16="http://schemas.microsoft.com/office/drawing/2014/main" id="{8721026C-B501-A243-A6A6-D3ED0FC18175}"/>
              </a:ext>
            </a:extLst>
          </p:cNvPr>
          <p:cNvSpPr txBox="1"/>
          <p:nvPr/>
        </p:nvSpPr>
        <p:spPr>
          <a:xfrm>
            <a:off x="1041989" y="5654122"/>
            <a:ext cx="635079" cy="341455"/>
          </a:xfrm>
          <a:prstGeom prst="rect">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ja-JP" altLang="en-US" sz="900" i="1" dirty="0" smtClean="0">
                <a:solidFill>
                  <a:srgbClr val="FF0000"/>
                </a:solidFill>
                <a:latin typeface="Meiryo UI" panose="020B0604030504040204" pitchFamily="34" charset="-128"/>
                <a:ea typeface="Meiryo UI" panose="020B0604030504040204" pitchFamily="34" charset="-128"/>
              </a:rPr>
              <a:t>～の</a:t>
            </a:r>
            <a:r>
              <a:rPr lang="ja-JP" altLang="en-US" sz="900" i="1" dirty="0">
                <a:solidFill>
                  <a:srgbClr val="FF0000"/>
                </a:solidFill>
                <a:latin typeface="Meiryo UI" panose="020B0604030504040204" pitchFamily="34" charset="-128"/>
                <a:ea typeface="Meiryo UI" panose="020B0604030504040204" pitchFamily="34" charset="-128"/>
              </a:rPr>
              <a:t>検証・</a:t>
            </a:r>
            <a:endParaRPr lang="en-US" altLang="ja-JP" sz="900" i="1" dirty="0">
              <a:solidFill>
                <a:srgbClr val="FF0000"/>
              </a:solidFill>
              <a:latin typeface="Meiryo UI" panose="020B0604030504040204" pitchFamily="34" charset="-128"/>
              <a:ea typeface="Meiryo UI" panose="020B0604030504040204" pitchFamily="34" charset="-128"/>
            </a:endParaRPr>
          </a:p>
          <a:p>
            <a:pPr>
              <a:lnSpc>
                <a:spcPct val="100000"/>
              </a:lnSpc>
              <a:spcBef>
                <a:spcPts val="0"/>
              </a:spcBef>
            </a:pPr>
            <a:r>
              <a:rPr lang="ja-JP" altLang="en-US" sz="900" i="1" dirty="0">
                <a:solidFill>
                  <a:srgbClr val="FF0000"/>
                </a:solidFill>
                <a:latin typeface="Meiryo UI" panose="020B0604030504040204" pitchFamily="34" charset="-128"/>
                <a:ea typeface="Meiryo UI" panose="020B0604030504040204" pitchFamily="34" charset="-128"/>
              </a:rPr>
              <a:t>改良</a:t>
            </a:r>
          </a:p>
        </p:txBody>
      </p:sp>
      <p:cxnSp>
        <p:nvCxnSpPr>
          <p:cNvPr id="35" name="カギ線コネクタ 34">
            <a:extLst>
              <a:ext uri="{FF2B5EF4-FFF2-40B4-BE49-F238E27FC236}">
                <a16:creationId xmlns:a16="http://schemas.microsoft.com/office/drawing/2014/main" id="{ABE4148A-C827-1C45-881C-78A1BBEF00C5}"/>
              </a:ext>
            </a:extLst>
          </p:cNvPr>
          <p:cNvCxnSpPr>
            <a:cxnSpLocks/>
            <a:stCxn id="33" idx="3"/>
          </p:cNvCxnSpPr>
          <p:nvPr/>
        </p:nvCxnSpPr>
        <p:spPr>
          <a:xfrm flipV="1">
            <a:off x="1677068" y="5567560"/>
            <a:ext cx="237346" cy="257290"/>
          </a:xfrm>
          <a:prstGeom prst="bentConnector2">
            <a:avLst/>
          </a:prstGeom>
          <a:solidFill>
            <a:srgbClr val="0066CC"/>
          </a:solidFill>
          <a:ln w="9525" cap="flat" cmpd="sng" algn="ctr">
            <a:solidFill>
              <a:srgbClr val="FF0000"/>
            </a:solidFill>
            <a:prstDash val="solid"/>
            <a:round/>
            <a:headEnd type="none" w="med" len="med"/>
            <a:tailEnd type="triangle"/>
          </a:ln>
          <a:effectLst/>
        </p:spPr>
      </p:cxnSp>
      <p:sp>
        <p:nvSpPr>
          <p:cNvPr id="37" name="字幕 2">
            <a:extLst>
              <a:ext uri="{FF2B5EF4-FFF2-40B4-BE49-F238E27FC236}">
                <a16:creationId xmlns:a16="http://schemas.microsoft.com/office/drawing/2014/main" id="{0D7B3DE6-A113-EA44-B19F-236583A35915}"/>
              </a:ext>
            </a:extLst>
          </p:cNvPr>
          <p:cNvSpPr txBox="1"/>
          <p:nvPr/>
        </p:nvSpPr>
        <p:spPr>
          <a:xfrm>
            <a:off x="4821412" y="5667763"/>
            <a:ext cx="825847" cy="318712"/>
          </a:xfrm>
          <a:prstGeom prst="homePlate">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ja-JP" altLang="en-US" sz="900" i="1" dirty="0">
                <a:solidFill>
                  <a:srgbClr val="FF0000"/>
                </a:solidFill>
                <a:latin typeface="Meiryo UI" panose="020B0604030504040204" pitchFamily="34" charset="-128"/>
                <a:ea typeface="Meiryo UI" panose="020B0604030504040204" pitchFamily="34" charset="-128"/>
              </a:rPr>
              <a:t>○月～○月</a:t>
            </a:r>
            <a:endParaRPr lang="en-US" altLang="ja-JP" sz="900" i="1" dirty="0">
              <a:solidFill>
                <a:srgbClr val="FF0000"/>
              </a:solidFill>
              <a:latin typeface="Meiryo UI" panose="020B0604030504040204" pitchFamily="34" charset="-128"/>
              <a:ea typeface="Meiryo UI" panose="020B0604030504040204" pitchFamily="34" charset="-128"/>
            </a:endParaRPr>
          </a:p>
          <a:p>
            <a:pPr>
              <a:lnSpc>
                <a:spcPct val="100000"/>
              </a:lnSpc>
              <a:spcBef>
                <a:spcPts val="0"/>
              </a:spcBef>
            </a:pPr>
            <a:r>
              <a:rPr lang="ja-JP" altLang="en-US" sz="900" i="1" dirty="0">
                <a:solidFill>
                  <a:srgbClr val="FF0000"/>
                </a:solidFill>
                <a:latin typeface="Meiryo UI" panose="020B0604030504040204" pitchFamily="34" charset="-128"/>
                <a:ea typeface="Meiryo UI" panose="020B0604030504040204" pitchFamily="34" charset="-128"/>
              </a:rPr>
              <a:t>社会実証</a:t>
            </a:r>
          </a:p>
        </p:txBody>
      </p:sp>
      <p:sp>
        <p:nvSpPr>
          <p:cNvPr id="40" name="字幕 2">
            <a:extLst>
              <a:ext uri="{FF2B5EF4-FFF2-40B4-BE49-F238E27FC236}">
                <a16:creationId xmlns:a16="http://schemas.microsoft.com/office/drawing/2014/main" id="{991B6520-50EA-8140-A4C0-D390DA86A36D}"/>
              </a:ext>
            </a:extLst>
          </p:cNvPr>
          <p:cNvSpPr txBox="1"/>
          <p:nvPr/>
        </p:nvSpPr>
        <p:spPr>
          <a:xfrm>
            <a:off x="2750846" y="5257886"/>
            <a:ext cx="1650599" cy="318712"/>
          </a:xfrm>
          <a:prstGeom prst="homePlate">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ja-JP" altLang="en-US" sz="900" dirty="0">
                <a:solidFill>
                  <a:srgbClr val="FF0000"/>
                </a:solidFill>
                <a:latin typeface="Meiryo UI" panose="020B0604030504040204" pitchFamily="34" charset="-128"/>
                <a:ea typeface="Meiryo UI" panose="020B0604030504040204" pitchFamily="34" charset="-128"/>
              </a:rPr>
              <a:t>○月</a:t>
            </a:r>
            <a:r>
              <a:rPr lang="en-US" altLang="ja-JP" sz="900" dirty="0">
                <a:solidFill>
                  <a:srgbClr val="FF0000"/>
                </a:solidFill>
                <a:latin typeface="Meiryo UI" panose="020B0604030504040204" pitchFamily="34" charset="-128"/>
                <a:ea typeface="Meiryo UI" panose="020B0604030504040204" pitchFamily="34" charset="-128"/>
              </a:rPr>
              <a:t>〜3</a:t>
            </a:r>
            <a:r>
              <a:rPr lang="ja-JP" altLang="en-US" sz="900" dirty="0">
                <a:solidFill>
                  <a:srgbClr val="FF0000"/>
                </a:solidFill>
                <a:latin typeface="Meiryo UI" panose="020B0604030504040204" pitchFamily="34" charset="-128"/>
                <a:ea typeface="Meiryo UI" panose="020B0604030504040204" pitchFamily="34" charset="-128"/>
              </a:rPr>
              <a:t>月</a:t>
            </a:r>
            <a:endParaRPr lang="en-US" altLang="ja-JP" sz="900" dirty="0">
              <a:solidFill>
                <a:srgbClr val="FF0000"/>
              </a:solidFill>
              <a:latin typeface="Meiryo UI" panose="020B0604030504040204" pitchFamily="34" charset="-128"/>
              <a:ea typeface="Meiryo UI" panose="020B0604030504040204" pitchFamily="34" charset="-128"/>
            </a:endParaRPr>
          </a:p>
          <a:p>
            <a:pPr>
              <a:lnSpc>
                <a:spcPct val="100000"/>
              </a:lnSpc>
              <a:spcBef>
                <a:spcPts val="0"/>
              </a:spcBef>
            </a:pPr>
            <a:r>
              <a:rPr lang="ja-JP" altLang="en-US" sz="900" dirty="0">
                <a:solidFill>
                  <a:srgbClr val="FF0000"/>
                </a:solidFill>
                <a:latin typeface="Meiryo UI" panose="020B0604030504040204" pitchFamily="34" charset="-128"/>
                <a:ea typeface="Meiryo UI" panose="020B0604030504040204" pitchFamily="34" charset="-128"/>
              </a:rPr>
              <a:t>～の</a:t>
            </a:r>
            <a:r>
              <a:rPr lang="en-US" altLang="ja-JP" sz="900" dirty="0">
                <a:solidFill>
                  <a:srgbClr val="FF0000"/>
                </a:solidFill>
                <a:latin typeface="Meiryo UI" panose="020B0604030504040204" pitchFamily="34" charset="-128"/>
                <a:ea typeface="Meiryo UI" panose="020B0604030504040204" pitchFamily="34" charset="-128"/>
              </a:rPr>
              <a:t>Xx</a:t>
            </a:r>
            <a:endParaRPr lang="ja-JP" altLang="en-US" sz="900" dirty="0">
              <a:solidFill>
                <a:srgbClr val="FF0000"/>
              </a:solidFill>
              <a:latin typeface="Meiryo UI" panose="020B0604030504040204" pitchFamily="34" charset="-128"/>
              <a:ea typeface="Meiryo UI" panose="020B0604030504040204" pitchFamily="34" charset="-128"/>
            </a:endParaRPr>
          </a:p>
        </p:txBody>
      </p:sp>
      <p:sp>
        <p:nvSpPr>
          <p:cNvPr id="41" name="字幕 2">
            <a:extLst>
              <a:ext uri="{FF2B5EF4-FFF2-40B4-BE49-F238E27FC236}">
                <a16:creationId xmlns:a16="http://schemas.microsoft.com/office/drawing/2014/main" id="{8721026C-B501-A243-A6A6-D3ED0FC18175}"/>
              </a:ext>
            </a:extLst>
          </p:cNvPr>
          <p:cNvSpPr txBox="1"/>
          <p:nvPr/>
        </p:nvSpPr>
        <p:spPr>
          <a:xfrm>
            <a:off x="2552530" y="5654122"/>
            <a:ext cx="635079" cy="341455"/>
          </a:xfrm>
          <a:prstGeom prst="rect">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en-US" altLang="ja-JP" sz="900" dirty="0">
                <a:solidFill>
                  <a:srgbClr val="FF0000"/>
                </a:solidFill>
                <a:latin typeface="Meiryo UI" panose="020B0604030504040204" pitchFamily="34" charset="-128"/>
                <a:ea typeface="Meiryo UI" panose="020B0604030504040204" pitchFamily="34" charset="-128"/>
              </a:rPr>
              <a:t>Xx</a:t>
            </a:r>
            <a:endParaRPr lang="ja-JP" altLang="en-US" sz="900" dirty="0">
              <a:solidFill>
                <a:srgbClr val="FF0000"/>
              </a:solidFill>
              <a:latin typeface="Meiryo UI" panose="020B0604030504040204" pitchFamily="34" charset="-128"/>
              <a:ea typeface="Meiryo UI" panose="020B0604030504040204" pitchFamily="34" charset="-128"/>
            </a:endParaRPr>
          </a:p>
        </p:txBody>
      </p:sp>
      <p:cxnSp>
        <p:nvCxnSpPr>
          <p:cNvPr id="42" name="カギ線コネクタ 41">
            <a:extLst>
              <a:ext uri="{FF2B5EF4-FFF2-40B4-BE49-F238E27FC236}">
                <a16:creationId xmlns:a16="http://schemas.microsoft.com/office/drawing/2014/main" id="{ABE4148A-C827-1C45-881C-78A1BBEF00C5}"/>
              </a:ext>
            </a:extLst>
          </p:cNvPr>
          <p:cNvCxnSpPr>
            <a:cxnSpLocks/>
            <a:stCxn id="41" idx="3"/>
          </p:cNvCxnSpPr>
          <p:nvPr/>
        </p:nvCxnSpPr>
        <p:spPr>
          <a:xfrm flipV="1">
            <a:off x="3187609" y="5567560"/>
            <a:ext cx="237346" cy="257290"/>
          </a:xfrm>
          <a:prstGeom prst="bentConnector2">
            <a:avLst/>
          </a:prstGeom>
          <a:solidFill>
            <a:srgbClr val="0066CC"/>
          </a:solidFill>
          <a:ln w="9525" cap="flat" cmpd="sng" algn="ctr">
            <a:solidFill>
              <a:srgbClr val="FF0000"/>
            </a:solidFill>
            <a:prstDash val="solid"/>
            <a:round/>
            <a:headEnd type="none" w="med" len="med"/>
            <a:tailEnd type="triangle"/>
          </a:ln>
          <a:effectLst/>
        </p:spPr>
      </p:cxnSp>
      <p:sp>
        <p:nvSpPr>
          <p:cNvPr id="45" name="字幕 2">
            <a:extLst>
              <a:ext uri="{FF2B5EF4-FFF2-40B4-BE49-F238E27FC236}">
                <a16:creationId xmlns:a16="http://schemas.microsoft.com/office/drawing/2014/main" id="{0D7B3DE6-A113-EA44-B19F-236583A35915}"/>
              </a:ext>
            </a:extLst>
          </p:cNvPr>
          <p:cNvSpPr txBox="1"/>
          <p:nvPr/>
        </p:nvSpPr>
        <p:spPr>
          <a:xfrm>
            <a:off x="3539292" y="5667763"/>
            <a:ext cx="884760" cy="318712"/>
          </a:xfrm>
          <a:prstGeom prst="homePlate">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en-US" altLang="ja-JP" sz="900" dirty="0">
                <a:solidFill>
                  <a:srgbClr val="FF0000"/>
                </a:solidFill>
                <a:latin typeface="Meiryo UI" panose="020B0604030504040204" pitchFamily="34" charset="-128"/>
                <a:ea typeface="Meiryo UI" panose="020B0604030504040204" pitchFamily="34" charset="-128"/>
              </a:rPr>
              <a:t>Xx</a:t>
            </a:r>
            <a:endParaRPr lang="ja-JP" altLang="en-US" sz="900" dirty="0">
              <a:solidFill>
                <a:srgbClr val="FF0000"/>
              </a:solidFill>
              <a:latin typeface="Meiryo UI" panose="020B0604030504040204" pitchFamily="34" charset="-128"/>
              <a:ea typeface="Meiryo UI" panose="020B0604030504040204" pitchFamily="34" charset="-128"/>
            </a:endParaRPr>
          </a:p>
        </p:txBody>
      </p:sp>
      <p:cxnSp>
        <p:nvCxnSpPr>
          <p:cNvPr id="46" name="カギ線コネクタ 45">
            <a:extLst>
              <a:ext uri="{FF2B5EF4-FFF2-40B4-BE49-F238E27FC236}">
                <a16:creationId xmlns:a16="http://schemas.microsoft.com/office/drawing/2014/main" id="{ABE4148A-C827-1C45-881C-78A1BBEF00C5}"/>
              </a:ext>
            </a:extLst>
          </p:cNvPr>
          <p:cNvCxnSpPr>
            <a:cxnSpLocks/>
          </p:cNvCxnSpPr>
          <p:nvPr/>
        </p:nvCxnSpPr>
        <p:spPr>
          <a:xfrm flipV="1">
            <a:off x="4408001" y="5586610"/>
            <a:ext cx="237346" cy="257290"/>
          </a:xfrm>
          <a:prstGeom prst="bentConnector2">
            <a:avLst/>
          </a:prstGeom>
          <a:solidFill>
            <a:srgbClr val="0066CC"/>
          </a:solidFill>
          <a:ln w="9525" cap="flat" cmpd="sng" algn="ctr">
            <a:solidFill>
              <a:srgbClr val="FF0000"/>
            </a:solidFill>
            <a:prstDash val="solid"/>
            <a:round/>
            <a:headEnd type="none" w="med" len="med"/>
            <a:tailEnd type="triangle"/>
          </a:ln>
          <a:effectLst/>
        </p:spPr>
      </p:cxnSp>
      <p:sp>
        <p:nvSpPr>
          <p:cNvPr id="47" name="字幕 2">
            <a:extLst>
              <a:ext uri="{FF2B5EF4-FFF2-40B4-BE49-F238E27FC236}">
                <a16:creationId xmlns:a16="http://schemas.microsoft.com/office/drawing/2014/main" id="{0D7B3DE6-A113-EA44-B19F-236583A35915}"/>
              </a:ext>
            </a:extLst>
          </p:cNvPr>
          <p:cNvSpPr txBox="1"/>
          <p:nvPr/>
        </p:nvSpPr>
        <p:spPr>
          <a:xfrm>
            <a:off x="2329594" y="5267217"/>
            <a:ext cx="397021" cy="318712"/>
          </a:xfrm>
          <a:prstGeom prst="homePlate">
            <a:avLst/>
          </a:prstGeom>
          <a:solidFill>
            <a:srgbClr val="FCDBE0"/>
          </a:solidFill>
          <a:ln>
            <a:solidFill>
              <a:srgbClr val="FF0000"/>
            </a:solidFill>
          </a:ln>
        </p:spPr>
        <p:txBody>
          <a:bodyPr vert="horz" lIns="36000" tIns="37148" rIns="36000" bIns="37148"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pPr>
            <a:r>
              <a:rPr lang="en-US" altLang="ja-JP" sz="900" dirty="0">
                <a:solidFill>
                  <a:srgbClr val="FF0000"/>
                </a:solidFill>
                <a:latin typeface="Meiryo UI" panose="020B0604030504040204" pitchFamily="34" charset="-128"/>
                <a:ea typeface="Meiryo UI" panose="020B0604030504040204" pitchFamily="34" charset="-128"/>
              </a:rPr>
              <a:t>Xx</a:t>
            </a:r>
            <a:endParaRPr lang="ja-JP" altLang="en-US" sz="900" dirty="0">
              <a:solidFill>
                <a:srgbClr val="FF0000"/>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1157043080"/>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397</Words>
  <Application>Microsoft Office PowerPoint</Application>
  <PresentationFormat>A4 210 x 297 mm</PresentationFormat>
  <Paragraphs>61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ＭＳ Ｐゴシック</vt:lpstr>
      <vt:lpstr>游ゴシック</vt:lpstr>
      <vt:lpstr>Arial</vt:lpstr>
      <vt:lpstr>テーマ1</vt:lpstr>
      <vt:lpstr>～〜〜～（提案する研究開発課題の件名）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dc:title>
  <dc:creator>橿原 義信</dc:creator>
  <cp:lastModifiedBy>ㅤ</cp:lastModifiedBy>
  <cp:revision>78</cp:revision>
  <cp:lastPrinted>2021-06-15T03:36:10Z</cp:lastPrinted>
  <dcterms:created xsi:type="dcterms:W3CDTF">2020-11-27T08:07:22Z</dcterms:created>
  <dcterms:modified xsi:type="dcterms:W3CDTF">2021-06-15T04:11:04Z</dcterms:modified>
</cp:coreProperties>
</file>