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906000" cy="6858000" type="A4"/>
  <p:notesSz cx="6735763" cy="98663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事業概要" id="{92303DCD-5D4D-48D3-AB54-D0DDB8DA7622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http://customooxmlschemas.google.com/"/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F0F748-7AA5-4B90-91AD-3F4FFDBD375E}">
  <a:tblStyle styleId="{69F0F748-7AA5-4B90-91AD-3F4FFDBD375E}" styleName="Table_0">
    <a:wholeTbl>
      <a:tcTxStyle b="off" i="off">
        <a:font>
          <a:latin typeface="游ゴシック"/>
          <a:ea typeface="游ゴシック"/>
          <a:cs typeface="游ゴシック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tcBdr/>
        <a:fill>
          <a:solidFill>
            <a:srgbClr val="D0DEE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DEE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游ゴシック"/>
          <a:ea typeface="游ゴシック"/>
          <a:cs typeface="游ゴシック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56"/>
    <p:restoredTop sz="94660"/>
  </p:normalViewPr>
  <p:slideViewPr>
    <p:cSldViewPr snapToGrid="0">
      <p:cViewPr varScale="1">
        <p:scale>
          <a:sx n="65" d="100"/>
          <a:sy n="65" d="100"/>
        </p:scale>
        <p:origin x="1440" y="7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Google Shape;3;n"/>
          <p:cNvSpPr txBox="1">
            <a:spLocks noGrp="1"/>
          </p:cNvSpPr>
          <p:nvPr>
            <p:ph type="hdr" idx="2"/>
          </p:nvPr>
        </p:nvSpPr>
        <p:spPr>
          <a:xfrm>
            <a:off x="2" y="2"/>
            <a:ext cx="2919413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95" name="Google Shape;4;n"/>
          <p:cNvSpPr txBox="1">
            <a:spLocks noGrp="1"/>
          </p:cNvSpPr>
          <p:nvPr>
            <p:ph type="dt" idx="10"/>
          </p:nvPr>
        </p:nvSpPr>
        <p:spPr>
          <a:xfrm>
            <a:off x="3814763" y="2"/>
            <a:ext cx="2919412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96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097" name="Google Shape;6;n"/>
          <p:cNvSpPr txBox="1">
            <a:spLocks noGrp="1"/>
          </p:cNvSpPr>
          <p:nvPr>
            <p:ph type="body" idx="1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98" name="Google Shape;7;n"/>
          <p:cNvSpPr txBox="1">
            <a:spLocks noGrp="1"/>
          </p:cNvSpPr>
          <p:nvPr>
            <p:ph type="ftr" idx="11"/>
          </p:nvPr>
        </p:nvSpPr>
        <p:spPr>
          <a:xfrm>
            <a:off x="2" y="9371013"/>
            <a:ext cx="2919413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99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9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73102" y="4686300"/>
            <a:ext cx="5389563" cy="4440238"/>
          </a:xfrm>
          <a:prstGeom prst="rect">
            <a:avLst/>
          </a:prstGeom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0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Google Shape;16;p5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2" name="Google Shape;17;p5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33" name="Google Shape;18;p5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4" name="Google Shape;19;p5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5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Google Shape;79;p15"/>
          <p:cNvSpPr txBox="1">
            <a:spLocks noGrp="1"/>
          </p:cNvSpPr>
          <p:nvPr>
            <p:ph type="title"/>
          </p:nvPr>
        </p:nvSpPr>
        <p:spPr>
          <a:xfrm rot="5400000">
            <a:off x="5251052" y="2203053"/>
            <a:ext cx="5811838" cy="2135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9" name="Google Shape;80;p15"/>
          <p:cNvSpPr txBox="1">
            <a:spLocks noGrp="1"/>
          </p:cNvSpPr>
          <p:nvPr>
            <p:ph type="body" idx="1"/>
          </p:nvPr>
        </p:nvSpPr>
        <p:spPr>
          <a:xfrm rot="5400000">
            <a:off x="917178" y="128985"/>
            <a:ext cx="5811838" cy="6284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90" name="Google Shape;81;p15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1" name="Google Shape;82;p15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2" name="Google Shape;83;p15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Google Shape;28;p7"/>
          <p:cNvSpPr txBox="1"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75"/>
              <a:buFont typeface="Arial"/>
              <a:buNone/>
              <a:defRPr sz="4875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8" name="Google Shape;29;p7"/>
          <p:cNvSpPr txBox="1"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rgbClr val="888888"/>
              </a:buClr>
              <a:buSzPts val="1950"/>
              <a:buNone/>
              <a:defRPr sz="195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625"/>
              <a:buNone/>
              <a:defRPr sz="1625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463"/>
              <a:buNone/>
              <a:defRPr sz="1463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rgbClr val="888888"/>
              </a:buClr>
              <a:buSzPts val="1300"/>
              <a:buNone/>
              <a:defRPr sz="13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39" name="Google Shape;30;p7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0" name="Google Shape;31;p7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1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Google Shape;34;p8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4" name="Google Shape;35;p8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45" name="Google Shape;36;p8"/>
          <p:cNvSpPr txBox="1">
            <a:spLocks noGrp="1"/>
          </p:cNvSpPr>
          <p:nvPr>
            <p:ph type="body" idx="2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46" name="Google Shape;37;p8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7" name="Google Shape;38;p8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8" name="Google Shape;39;p8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" name="Google Shape;41;p9"/>
          <p:cNvSpPr txBox="1"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1" name="Google Shape;42;p9"/>
          <p:cNvSpPr txBox="1"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950"/>
              <a:buNone/>
              <a:defRPr sz="1950" b="1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None/>
              <a:defRPr sz="1625" b="1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None/>
              <a:defRPr sz="1463" b="1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9pPr>
          </a:lstStyle>
          <a:p>
            <a:endParaRPr/>
          </a:p>
        </p:txBody>
      </p:sp>
      <p:sp>
        <p:nvSpPr>
          <p:cNvPr id="1052" name="Google Shape;43;p9"/>
          <p:cNvSpPr txBox="1">
            <a:spLocks noGrp="1"/>
          </p:cNvSpPr>
          <p:nvPr>
            <p:ph type="body" idx="2"/>
          </p:nvPr>
        </p:nvSpPr>
        <p:spPr>
          <a:xfrm>
            <a:off x="682328" y="2505075"/>
            <a:ext cx="4190702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3" name="Google Shape;44;p9"/>
          <p:cNvSpPr txBox="1">
            <a:spLocks noGrp="1"/>
          </p:cNvSpPr>
          <p:nvPr>
            <p:ph type="body" idx="3"/>
          </p:nvPr>
        </p:nvSpPr>
        <p:spPr>
          <a:xfrm>
            <a:off x="5014913" y="1681163"/>
            <a:ext cx="4211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950"/>
              <a:buNone/>
              <a:defRPr sz="1950" b="1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None/>
              <a:defRPr sz="1625" b="1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None/>
              <a:defRPr sz="1463" b="1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 b="1"/>
            </a:lvl9pPr>
          </a:lstStyle>
          <a:p>
            <a:endParaRPr/>
          </a:p>
        </p:txBody>
      </p:sp>
      <p:sp>
        <p:nvSpPr>
          <p:cNvPr id="1054" name="Google Shape;45;p9"/>
          <p:cNvSpPr txBox="1">
            <a:spLocks noGrp="1"/>
          </p:cNvSpPr>
          <p:nvPr>
            <p:ph type="body" idx="4"/>
          </p:nvPr>
        </p:nvSpPr>
        <p:spPr>
          <a:xfrm>
            <a:off x="5014913" y="2505075"/>
            <a:ext cx="4211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5" name="Google Shape;46;p9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6" name="Google Shape;47;p9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7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9" name="Google Shape;50;p10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0" name="Google Shape;51;p10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1" name="Google Shape;52;p10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2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" name="Google Shape;55;p11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5" name="Google Shape;56;p11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6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&#10;コンテンツ" type="objTx">
  <p:cSld name="OBJECT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8" name="Google Shape;59;p12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9" name="Google Shape;60;p12"/>
          <p:cNvSpPr txBox="1">
            <a:spLocks noGrp="1"/>
          </p:cNvSpPr>
          <p:nvPr>
            <p:ph type="body" idx="1"/>
          </p:nvPr>
        </p:nvSpPr>
        <p:spPr>
          <a:xfrm>
            <a:off x="4211340" y="987426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  <a:defRPr sz="2600"/>
            </a:lvl1pPr>
            <a:lvl2pPr marL="914400" lvl="1" indent="-373062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2275"/>
              <a:buChar char="•"/>
              <a:defRPr sz="2275"/>
            </a:lvl2pPr>
            <a:lvl3pPr marL="1371600" lvl="2" indent="-352425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Char char="•"/>
              <a:defRPr sz="1950"/>
            </a:lvl3pPr>
            <a:lvl4pPr marL="1828800" lvl="3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4pPr>
            <a:lvl5pPr marL="2286000" lvl="4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5pPr>
            <a:lvl6pPr marL="2743200" lvl="5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6pPr>
            <a:lvl7pPr marL="3200400" lvl="6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7pPr>
            <a:lvl8pPr marL="3657600" lvl="7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8pPr>
            <a:lvl9pPr marL="4114800" lvl="8" indent="-331787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Char char="•"/>
              <a:defRPr sz="1625"/>
            </a:lvl9pPr>
          </a:lstStyle>
          <a:p>
            <a:endParaRPr/>
          </a:p>
        </p:txBody>
      </p:sp>
      <p:sp>
        <p:nvSpPr>
          <p:cNvPr id="1070" name="Google Shape;61;p12"/>
          <p:cNvSpPr txBox="1">
            <a:spLocks noGrp="1"/>
          </p:cNvSpPr>
          <p:nvPr>
            <p:ph type="body" idx="2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138"/>
              <a:buNone/>
              <a:defRPr sz="1138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975"/>
              <a:buNone/>
              <a:defRPr sz="975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9pPr>
          </a:lstStyle>
          <a:p>
            <a:endParaRPr/>
          </a:p>
        </p:txBody>
      </p:sp>
      <p:sp>
        <p:nvSpPr>
          <p:cNvPr id="1071" name="Google Shape;62;p12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2" name="Google Shape;63;p12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3" name="Google Shape;64;p12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" name="Google Shape;66;p13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6" name="Google Shape;67;p13"/>
          <p:cNvSpPr>
            <a:spLocks noGrp="1"/>
          </p:cNvSpPr>
          <p:nvPr>
            <p:ph type="pic" idx="2"/>
          </p:nvPr>
        </p:nvSpPr>
        <p:spPr>
          <a:xfrm>
            <a:off x="4211340" y="987426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2275"/>
              <a:buFont typeface="Arial"/>
              <a:buNone/>
              <a:defRPr sz="22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Font typeface="Arial"/>
              <a:buNone/>
              <a:defRPr sz="19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None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77" name="Google Shape;68;p13"/>
          <p:cNvSpPr txBox="1">
            <a:spLocks noGrp="1"/>
          </p:cNvSpPr>
          <p:nvPr>
            <p:ph type="body" idx="1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300"/>
              <a:buNone/>
              <a:defRPr sz="1300"/>
            </a:lvl1pPr>
            <a:lvl2pPr marL="914400" lvl="1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138"/>
              <a:buNone/>
              <a:defRPr sz="1138"/>
            </a:lvl2pPr>
            <a:lvl3pPr marL="1371600" lvl="2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975"/>
              <a:buNone/>
              <a:defRPr sz="975"/>
            </a:lvl3pPr>
            <a:lvl4pPr marL="1828800" lvl="3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4pPr>
            <a:lvl5pPr marL="2286000" lvl="4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5pPr>
            <a:lvl6pPr marL="2743200" lvl="5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6pPr>
            <a:lvl7pPr marL="3200400" lvl="6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7pPr>
            <a:lvl8pPr marL="3657600" lvl="7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8pPr>
            <a:lvl9pPr marL="4114800" lvl="8" indent="-2286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813"/>
              <a:buNone/>
              <a:defRPr sz="813"/>
            </a:lvl9pPr>
          </a:lstStyle>
          <a:p>
            <a:endParaRPr/>
          </a:p>
        </p:txBody>
      </p:sp>
      <p:sp>
        <p:nvSpPr>
          <p:cNvPr id="1078" name="Google Shape;69;p13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9" name="Google Shape;70;p13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0" name="Google Shape;71;p13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&#10;縦書きテキスト" type="vertTx">
  <p:cSld name="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2" name="Google Shape;73;p14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3" name="Google Shape;74;p14"/>
          <p:cNvSpPr txBox="1">
            <a:spLocks noGrp="1"/>
          </p:cNvSpPr>
          <p:nvPr>
            <p:ph type="body" idx="1"/>
          </p:nvPr>
        </p:nvSpPr>
        <p:spPr>
          <a:xfrm rot="5400000">
            <a:off x="2777332" y="-270669"/>
            <a:ext cx="4351338" cy="854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84" name="Google Shape;75;p14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5" name="Google Shape;76;p14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6" name="Google Shape;77;p14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Google Shape;10;p4"/>
          <p:cNvSpPr txBox="1"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75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26" name="Google Shape;11;p4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73062" algn="l" rtl="0">
              <a:lnSpc>
                <a:spcPct val="90000"/>
              </a:lnSpc>
              <a:spcBef>
                <a:spcPts val="813"/>
              </a:spcBef>
              <a:spcAft>
                <a:spcPts val="0"/>
              </a:spcAft>
              <a:buClr>
                <a:schemeClr val="dk1"/>
              </a:buClr>
              <a:buSzPts val="2275"/>
              <a:buFont typeface="Arial"/>
              <a:buChar char="•"/>
              <a:defRPr sz="22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2425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950"/>
              <a:buFont typeface="Arial"/>
              <a:buChar char="•"/>
              <a:defRPr sz="19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1787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625"/>
              <a:buFont typeface="Arial"/>
              <a:buChar char="•"/>
              <a:defRPr sz="162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21500" algn="l" rtl="0">
              <a:lnSpc>
                <a:spcPct val="90000"/>
              </a:lnSpc>
              <a:spcBef>
                <a:spcPts val="406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7" name="Google Shape;12;p4"/>
          <p:cNvSpPr txBox="1">
            <a:spLocks noGrp="1"/>
          </p:cNvSpPr>
          <p:nvPr>
            <p:ph type="dt" idx="10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8" name="Google Shape;13;p4"/>
          <p:cNvSpPr txBox="1">
            <a:spLocks noGrp="1"/>
          </p:cNvSpPr>
          <p:nvPr>
            <p:ph type="ftr" idx="11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9" name="Google Shape;14;p4"/>
          <p:cNvSpPr txBox="1">
            <a:spLocks noGrp="1"/>
          </p:cNvSpPr>
          <p:nvPr>
            <p:ph type="sldNum" idx="12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975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1" name="Google Shape;92;p1"/>
          <p:cNvSpPr txBox="1">
            <a:spLocks noGrp="1"/>
          </p:cNvSpPr>
          <p:nvPr>
            <p:ph type="title"/>
          </p:nvPr>
        </p:nvSpPr>
        <p:spPr>
          <a:xfrm>
            <a:off x="33572" y="8845"/>
            <a:ext cx="898525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Meiryo"/>
              <a:buNone/>
            </a:pPr>
            <a:r>
              <a:rPr lang="ja-JP" altLang="en-US" sz="1900" dirty="0" smtClean="0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事業名</a:t>
            </a:r>
            <a:r>
              <a:rPr lang="ja-JP" sz="1900" dirty="0" smtClean="0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：</a:t>
            </a:r>
            <a:r>
              <a:rPr lang="ja-JP" sz="1900" dirty="0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○</a:t>
            </a:r>
            <a:r>
              <a:rPr lang="ja-JP" sz="1900" dirty="0" smtClean="0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○○</a:t>
            </a:r>
            <a:r>
              <a:rPr lang="ja-JP" sz="1900" dirty="0"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○【○○県○○市】 　</a:t>
            </a:r>
            <a:endParaRPr dirty="0">
              <a:latin typeface="Yu Gothic UI Semilight" panose="020B0400000000000000" pitchFamily="50" charset="-128"/>
              <a:ea typeface="Yu Gothic UI Semilight" panose="020B0400000000000000" pitchFamily="50" charset="-128"/>
            </a:endParaRPr>
          </a:p>
        </p:txBody>
      </p:sp>
      <p:sp>
        <p:nvSpPr>
          <p:cNvPr id="1102" name="Google Shape;93;p1"/>
          <p:cNvSpPr txBox="1"/>
          <p:nvPr/>
        </p:nvSpPr>
        <p:spPr>
          <a:xfrm>
            <a:off x="4927430" y="2092563"/>
            <a:ext cx="4860000" cy="3416279"/>
          </a:xfrm>
          <a:prstGeom prst="rect">
            <a:avLst/>
          </a:prstGeom>
          <a:noFill/>
          <a:ln w="127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200" dirty="0" smtClean="0">
                <a:solidFill>
                  <a:srgbClr val="00206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事業</a:t>
            </a:r>
            <a:r>
              <a:rPr lang="ja-JP" sz="1200" dirty="0" smtClean="0">
                <a:solidFill>
                  <a:srgbClr val="00206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地域のマップ上にイメージ図</a:t>
            </a:r>
            <a:r>
              <a:rPr lang="ja-JP" sz="1200" dirty="0">
                <a:solidFill>
                  <a:srgbClr val="00206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、写真等</a:t>
            </a:r>
            <a:r>
              <a:rPr lang="ja-JP" sz="1200" dirty="0" smtClean="0">
                <a:solidFill>
                  <a:srgbClr val="00206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を</a:t>
            </a:r>
            <a:r>
              <a:rPr lang="ja-JP" altLang="en-US" sz="1200" dirty="0" smtClean="0">
                <a:solidFill>
                  <a:srgbClr val="00206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添付</a:t>
            </a:r>
            <a:r>
              <a:rPr lang="ja-JP" sz="1200" dirty="0" smtClean="0">
                <a:solidFill>
                  <a:srgbClr val="00206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して</a:t>
            </a:r>
            <a:r>
              <a:rPr lang="ja-JP" sz="1200" dirty="0">
                <a:solidFill>
                  <a:srgbClr val="00206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ください</a:t>
            </a:r>
            <a:r>
              <a:rPr lang="ja-JP" sz="1200" dirty="0" smtClean="0">
                <a:solidFill>
                  <a:srgbClr val="00206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。</a:t>
            </a:r>
            <a:endParaRPr lang="en-US" altLang="ja-JP" sz="1200" dirty="0" smtClean="0">
              <a:solidFill>
                <a:srgbClr val="00206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200" dirty="0" smtClean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grpSp>
        <p:nvGrpSpPr>
          <p:cNvPr id="1105" name="Google Shape;99;p1"/>
          <p:cNvGrpSpPr/>
          <p:nvPr/>
        </p:nvGrpSpPr>
        <p:grpSpPr>
          <a:xfrm>
            <a:off x="-3175" y="476672"/>
            <a:ext cx="9910806" cy="110465"/>
            <a:chOff x="-3175" y="476672"/>
            <a:chExt cx="9910806" cy="110465"/>
          </a:xfrm>
        </p:grpSpPr>
        <p:cxnSp>
          <p:nvCxnSpPr>
            <p:cNvPr id="1106" name="Google Shape;100;p1"/>
            <p:cNvCxnSpPr/>
            <p:nvPr/>
          </p:nvCxnSpPr>
          <p:spPr>
            <a:xfrm>
              <a:off x="1631" y="476672"/>
              <a:ext cx="9906000" cy="0"/>
            </a:xfrm>
            <a:prstGeom prst="straightConnector1">
              <a:avLst/>
            </a:prstGeom>
            <a:noFill/>
            <a:ln w="57150" cap="flat" cmpd="sng">
              <a:solidFill>
                <a:srgbClr val="FFCCFF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07" name="Google Shape;101;p1"/>
            <p:cNvCxnSpPr/>
            <p:nvPr/>
          </p:nvCxnSpPr>
          <p:spPr>
            <a:xfrm>
              <a:off x="-3175" y="535980"/>
              <a:ext cx="9906000" cy="0"/>
            </a:xfrm>
            <a:prstGeom prst="straightConnector1">
              <a:avLst/>
            </a:prstGeom>
            <a:noFill/>
            <a:ln w="63500" cap="flat" cmpd="sng">
              <a:solidFill>
                <a:srgbClr val="FF99CC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108" name="Google Shape;102;p1"/>
            <p:cNvCxnSpPr/>
            <p:nvPr/>
          </p:nvCxnSpPr>
          <p:spPr>
            <a:xfrm>
              <a:off x="1631" y="587137"/>
              <a:ext cx="9906000" cy="0"/>
            </a:xfrm>
            <a:prstGeom prst="straightConnector1">
              <a:avLst/>
            </a:prstGeom>
            <a:noFill/>
            <a:ln w="60325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1109" name="Google Shape;103;p1"/>
          <p:cNvSpPr txBox="1"/>
          <p:nvPr/>
        </p:nvSpPr>
        <p:spPr>
          <a:xfrm>
            <a:off x="8385062" y="0"/>
            <a:ext cx="153649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20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【様式４】</a:t>
            </a:r>
            <a:endParaRPr>
              <a:latin typeface="Yu Gothic UI Semilight" panose="020B0400000000000000" pitchFamily="50" charset="-128"/>
              <a:ea typeface="Yu Gothic UI Semilight" panose="020B0400000000000000" pitchFamily="50" charset="-128"/>
            </a:endParaRPr>
          </a:p>
        </p:txBody>
      </p:sp>
      <p:sp>
        <p:nvSpPr>
          <p:cNvPr id="1110" name="Google Shape;104;p1"/>
          <p:cNvSpPr/>
          <p:nvPr/>
        </p:nvSpPr>
        <p:spPr>
          <a:xfrm>
            <a:off x="77534" y="685165"/>
            <a:ext cx="4730441" cy="242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b="1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事業概要</a:t>
            </a:r>
            <a:endParaRPr sz="1400" b="1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1111" name="Google Shape;105;p1"/>
          <p:cNvSpPr txBox="1"/>
          <p:nvPr/>
        </p:nvSpPr>
        <p:spPr>
          <a:xfrm>
            <a:off x="77533" y="910753"/>
            <a:ext cx="4730441" cy="2005603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1112" name="Google Shape;104;p1"/>
          <p:cNvSpPr/>
          <p:nvPr/>
        </p:nvSpPr>
        <p:spPr>
          <a:xfrm>
            <a:off x="4927430" y="670416"/>
            <a:ext cx="4860000" cy="20085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b="1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実施</a:t>
            </a:r>
            <a:r>
              <a:rPr lang="ja-JP" altLang="en-US" b="1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体制</a:t>
            </a:r>
            <a:endParaRPr sz="1400" b="1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1114" name="Google Shape;104;p1"/>
          <p:cNvSpPr/>
          <p:nvPr/>
        </p:nvSpPr>
        <p:spPr>
          <a:xfrm>
            <a:off x="77533" y="3019621"/>
            <a:ext cx="4730439" cy="242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b="1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新</a:t>
            </a:r>
            <a:r>
              <a:rPr lang="ja-JP" altLang="en-US" b="1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たな市場創出におけるターゲット</a:t>
            </a:r>
            <a:endParaRPr sz="1400" b="1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1115" name="Google Shape;105;p1"/>
          <p:cNvSpPr txBox="1"/>
          <p:nvPr/>
        </p:nvSpPr>
        <p:spPr>
          <a:xfrm>
            <a:off x="77535" y="3259738"/>
            <a:ext cx="4730439" cy="50685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19" name="Google Shape;105;p1"/>
          <p:cNvSpPr txBox="1"/>
          <p:nvPr/>
        </p:nvSpPr>
        <p:spPr>
          <a:xfrm>
            <a:off x="4927430" y="871275"/>
            <a:ext cx="4860000" cy="116589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 smtClean="0">
                <a:solidFill>
                  <a:srgbClr val="00206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代表主体、連携事業者及び各事業者の役割を記載してください。</a:t>
            </a:r>
            <a:endParaRPr sz="1200" dirty="0">
              <a:solidFill>
                <a:srgbClr val="00206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17" name="Google Shape;96;p1"/>
          <p:cNvSpPr/>
          <p:nvPr/>
        </p:nvSpPr>
        <p:spPr>
          <a:xfrm>
            <a:off x="4927430" y="5584512"/>
            <a:ext cx="4860000" cy="2955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ja-JP" altLang="en-US" b="1" dirty="0">
                <a:latin typeface="Yu Gothic UI Semilight" panose="020B0400000000000000" pitchFamily="50" charset="-128"/>
                <a:ea typeface="Yu Gothic UI Semilight" panose="020B0400000000000000" pitchFamily="50" charset="-128"/>
                <a:sym typeface="Meiryo"/>
              </a:rPr>
              <a:t>今年度</a:t>
            </a:r>
            <a:r>
              <a:rPr lang="ja-JP" altLang="en-US" b="1" dirty="0" smtClean="0">
                <a:latin typeface="Yu Gothic UI Semilight" panose="020B0400000000000000" pitchFamily="50" charset="-128"/>
                <a:ea typeface="Yu Gothic UI Semilight" panose="020B0400000000000000" pitchFamily="50" charset="-128"/>
                <a:sym typeface="Meiryo"/>
              </a:rPr>
              <a:t>事業の目標・</a:t>
            </a:r>
            <a:r>
              <a:rPr lang="en-US" altLang="ja-JP" b="1" dirty="0" smtClean="0">
                <a:latin typeface="Yu Gothic UI Semilight" panose="020B0400000000000000" pitchFamily="50" charset="-128"/>
                <a:ea typeface="Yu Gothic UI Semilight" panose="020B0400000000000000" pitchFamily="50" charset="-128"/>
                <a:sym typeface="Meiryo"/>
              </a:rPr>
              <a:t>KPI</a:t>
            </a:r>
            <a:endParaRPr lang="ja-JP" altLang="en-US" dirty="0">
              <a:latin typeface="Yu Gothic UI Semilight" panose="020B0400000000000000" pitchFamily="50" charset="-128"/>
              <a:ea typeface="Yu Gothic UI Semilight" panose="020B0400000000000000" pitchFamily="50" charset="-128"/>
            </a:endParaRPr>
          </a:p>
        </p:txBody>
      </p:sp>
      <p:sp>
        <p:nvSpPr>
          <p:cNvPr id="18" name="Google Shape;97;p1"/>
          <p:cNvSpPr txBox="1"/>
          <p:nvPr/>
        </p:nvSpPr>
        <p:spPr>
          <a:xfrm>
            <a:off x="4927430" y="5880012"/>
            <a:ext cx="4860000" cy="92313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</a:pPr>
            <a:endParaRPr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20" name="Google Shape;104;p1"/>
          <p:cNvSpPr/>
          <p:nvPr/>
        </p:nvSpPr>
        <p:spPr>
          <a:xfrm>
            <a:off x="77533" y="3849544"/>
            <a:ext cx="4730439" cy="242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400" b="1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取組内容</a:t>
            </a:r>
            <a:endParaRPr sz="1400" b="1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21" name="Google Shape;105;p1"/>
          <p:cNvSpPr txBox="1"/>
          <p:nvPr/>
        </p:nvSpPr>
        <p:spPr>
          <a:xfrm>
            <a:off x="77535" y="4089661"/>
            <a:ext cx="4730439" cy="764054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/>
            <a:r>
              <a:rPr lang="ja-JP" altLang="en-US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①</a:t>
            </a:r>
            <a:r>
              <a:rPr lang="ja-JP" altLang="en-US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初来訪、再来訪を促す要素・</a:t>
            </a:r>
            <a:r>
              <a:rPr lang="ja-JP" altLang="en-US" sz="1200" dirty="0" smtClean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仕組み作り</a:t>
            </a:r>
            <a:endParaRPr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22" name="Google Shape;105;p1"/>
          <p:cNvSpPr txBox="1"/>
          <p:nvPr/>
        </p:nvSpPr>
        <p:spPr>
          <a:xfrm>
            <a:off x="77535" y="4851621"/>
            <a:ext cx="4730439" cy="764054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/>
            <a:r>
              <a:rPr lang="ja-JP" altLang="en-US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②「何度も地域に通う旅、帰る旅」を実現するマーケティング手法の活用</a:t>
            </a:r>
            <a:endParaRPr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23" name="Google Shape;105;p1"/>
          <p:cNvSpPr txBox="1"/>
          <p:nvPr/>
        </p:nvSpPr>
        <p:spPr>
          <a:xfrm>
            <a:off x="77535" y="5613392"/>
            <a:ext cx="4730439" cy="118975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/>
            <a:r>
              <a:rPr lang="ja-JP" altLang="en-US" sz="1200" dirty="0">
                <a:solidFill>
                  <a:schemeClr val="dk1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③「何度も地域に通う旅、帰る旅」に求められる滞在・移動環境の整備</a:t>
            </a:r>
            <a:endParaRPr sz="1200" dirty="0">
              <a:solidFill>
                <a:schemeClr val="dk1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</p:txBody>
      </p:sp>
      <p:sp>
        <p:nvSpPr>
          <p:cNvPr id="24" name="Google Shape;92;p1"/>
          <p:cNvSpPr txBox="1">
            <a:spLocks/>
          </p:cNvSpPr>
          <p:nvPr/>
        </p:nvSpPr>
        <p:spPr>
          <a:xfrm>
            <a:off x="4927430" y="-44438"/>
            <a:ext cx="4344106" cy="659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5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1900"/>
              <a:buFont typeface="Meiryo"/>
              <a:buNone/>
            </a:pPr>
            <a:r>
              <a:rPr lang="en-US" altLang="ja-JP" sz="1200" dirty="0" smtClean="0">
                <a:solidFill>
                  <a:srgbClr val="FF000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※</a:t>
            </a:r>
            <a:r>
              <a:rPr lang="ja-JP" altLang="en-US" sz="1200" dirty="0" smtClean="0">
                <a:solidFill>
                  <a:srgbClr val="FF000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cs typeface="Meiryo"/>
                <a:sym typeface="Meiryo"/>
              </a:rPr>
              <a:t>観光庁等により公表することを前提として作成してください。</a:t>
            </a:r>
            <a:endParaRPr lang="en-US" altLang="ja-JP" sz="1200" dirty="0" smtClean="0">
              <a:solidFill>
                <a:srgbClr val="FF000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cs typeface="Meiryo"/>
              <a:sym typeface="Meiryo"/>
            </a:endParaRPr>
          </a:p>
          <a:p>
            <a:pPr>
              <a:buSzPts val="1900"/>
              <a:buFont typeface="Meiryo"/>
              <a:buNone/>
            </a:pPr>
            <a:r>
              <a:rPr lang="en-US" altLang="ja-JP" sz="1200" dirty="0" smtClean="0">
                <a:solidFill>
                  <a:srgbClr val="FF000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sym typeface="Meiryo"/>
              </a:rPr>
              <a:t>※</a:t>
            </a:r>
            <a:r>
              <a:rPr lang="ja-JP" altLang="en-US" sz="1200" dirty="0" smtClean="0">
                <a:solidFill>
                  <a:srgbClr val="FF000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sym typeface="Meiryo"/>
              </a:rPr>
              <a:t>フォントは</a:t>
            </a:r>
            <a:r>
              <a:rPr lang="en-US" altLang="ja-JP" sz="1200" dirty="0" smtClean="0">
                <a:solidFill>
                  <a:srgbClr val="FF000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sym typeface="Meiryo"/>
              </a:rPr>
              <a:t>12pt</a:t>
            </a:r>
            <a:r>
              <a:rPr lang="ja-JP" altLang="en-US" sz="1200" dirty="0" smtClean="0">
                <a:solidFill>
                  <a:srgbClr val="FF000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sym typeface="Meiryo"/>
              </a:rPr>
              <a:t>以上で作成してください。</a:t>
            </a:r>
            <a:endParaRPr lang="en-US" altLang="ja-JP" sz="1200" dirty="0" smtClean="0">
              <a:solidFill>
                <a:srgbClr val="FF000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  <a:sym typeface="Meiryo"/>
            </a:endParaRPr>
          </a:p>
          <a:p>
            <a:pPr>
              <a:buSzPts val="1900"/>
              <a:buFont typeface="Meiryo"/>
              <a:buNone/>
            </a:pPr>
            <a:r>
              <a:rPr lang="ja-JP" altLang="en-US" sz="1200" dirty="0" smtClean="0">
                <a:solidFill>
                  <a:srgbClr val="FF0000"/>
                </a:solidFill>
                <a:latin typeface="Yu Gothic UI Semilight" panose="020B0400000000000000" pitchFamily="50" charset="-128"/>
                <a:ea typeface="Yu Gothic UI Semilight" panose="020B0400000000000000" pitchFamily="50" charset="-128"/>
                <a:sym typeface="Meiryo"/>
              </a:rPr>
              <a:t>（本テキストボックスは提出時に削除してください。）</a:t>
            </a:r>
            <a:endParaRPr lang="zh-TW" altLang="en-US" sz="2400" dirty="0">
              <a:solidFill>
                <a:srgbClr val="FF0000"/>
              </a:solidFill>
              <a:latin typeface="Yu Gothic UI Semilight" panose="020B0400000000000000" pitchFamily="50" charset="-128"/>
              <a:ea typeface="Yu Gothic UI Semilight" panose="020B0400000000000000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77532" y="5831910"/>
            <a:ext cx="48779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u="sng" dirty="0" smtClean="0">
                <a:latin typeface="Yu Gothic UI" panose="020B0500000000000000" pitchFamily="50" charset="-128"/>
                <a:ea typeface="Yu Gothic UI" panose="020B0500000000000000" pitchFamily="50" charset="-128"/>
              </a:rPr>
              <a:t>重点的に取り組む機能（　ヤド　・　マチ　・　アシ　）</a:t>
            </a:r>
            <a:endParaRPr kumimoji="1" lang="ja-JP" altLang="en-US" sz="1200" b="1" u="sng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-1478830" y="5831910"/>
            <a:ext cx="15742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 smtClean="0">
                <a:solidFill>
                  <a:srgbClr val="FF0000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〇を付けてください→</a:t>
            </a:r>
            <a:endParaRPr kumimoji="1" lang="ja-JP" altLang="en-US" sz="1200" b="1" dirty="0">
              <a:solidFill>
                <a:srgbClr val="FF0000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atMod val="130000"/>
              </a:schemeClr>
            </a:gs>
            <a:gs pos="100000">
              <a:schemeClr val="phClr">
                <a:tint val="50000"/>
                <a:satMod val="35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atMod val="130000"/>
              </a:schemeClr>
            </a:gs>
            <a:gs pos="100000">
              <a:schemeClr val="phClr">
                <a:tint val="50000"/>
                <a:satMod val="35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170</Words>
  <Application>Microsoft Office PowerPoint</Application>
  <PresentationFormat>A4 210 x 297 mm</PresentationFormat>
  <Paragraphs>32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Yu Gothic UI</vt:lpstr>
      <vt:lpstr>Yu Gothic UI Semilight</vt:lpstr>
      <vt:lpstr>Meiryo</vt:lpstr>
      <vt:lpstr>Arial</vt:lpstr>
      <vt:lpstr>Office テーマ</vt:lpstr>
      <vt:lpstr>事業名：○○○○【○○県○○市】 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○○を活用した○○事業【○○県○○市】</dc:title>
  <dc:creator>行政情報システム室</dc:creator>
  <cp:lastModifiedBy>若林 ゆきこ</cp:lastModifiedBy>
  <cp:revision>29</cp:revision>
  <cp:lastPrinted>2022-01-26T10:28:13Z</cp:lastPrinted>
  <dcterms:created xsi:type="dcterms:W3CDTF">2007-11-06T12:19:33Z</dcterms:created>
  <dcterms:modified xsi:type="dcterms:W3CDTF">2022-01-28T07:08:15Z</dcterms:modified>
</cp:coreProperties>
</file>