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2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1" autoAdjust="0"/>
    <p:restoredTop sz="86414" autoAdjust="0"/>
  </p:normalViewPr>
  <p:slideViewPr>
    <p:cSldViewPr snapToGrid="0" showGuides="1">
      <p:cViewPr>
        <p:scale>
          <a:sx n="87" d="100"/>
          <a:sy n="87" d="100"/>
        </p:scale>
        <p:origin x="876" y="-1128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060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061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1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060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061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2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060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061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3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9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0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1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2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3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4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正方形/長方形 2"/>
          <p:cNvSpPr>
            <a:spLocks noChangeArrowheads="1"/>
          </p:cNvSpPr>
          <p:nvPr/>
        </p:nvSpPr>
        <p:spPr>
          <a:xfrm>
            <a:off x="0" y="0"/>
            <a:ext cx="8597899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城泊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ja-JP" altLang="en-US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0" name="テキスト ボックス 7"/>
          <p:cNvSpPr txBox="1"/>
          <p:nvPr/>
        </p:nvSpPr>
        <p:spPr>
          <a:xfrm>
            <a:off x="106800" y="6479659"/>
            <a:ext cx="9650272" cy="3683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注１：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公表される前提で作成してください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事業概要が本事業概要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説明書</a:t>
            </a:r>
            <a:r>
              <a:rPr lang="ja-JP" altLang="en-US" sz="900" u="sng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で分かるよう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に簡潔に記載して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900" dirty="0" smtClean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注３：フォントサイズは</a:t>
            </a:r>
            <a:r>
              <a:rPr lang="en-US" altLang="ja-JP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【10.5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とし、重要な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箇所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900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で記載してください。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注４：上記記載欄中の青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字及び下部の注１～４は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消してからご記入ください。</a:t>
            </a:r>
          </a:p>
        </p:txBody>
      </p:sp>
      <p:sp>
        <p:nvSpPr>
          <p:cNvPr id="1051" name="字幕 2"/>
          <p:cNvSpPr txBox="1"/>
          <p:nvPr/>
        </p:nvSpPr>
        <p:spPr>
          <a:xfrm>
            <a:off x="106800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＜事業概要・体制に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ついて＞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2" name="字幕 2"/>
          <p:cNvSpPr txBox="1"/>
          <p:nvPr/>
        </p:nvSpPr>
        <p:spPr>
          <a:xfrm>
            <a:off x="4578667" y="4874594"/>
            <a:ext cx="2635250" cy="28270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＜スケジュール＞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53" name="表 3"/>
          <p:cNvGraphicFramePr>
            <a:graphicFrameLocks noGrp="1"/>
          </p:cNvGraphicFramePr>
          <p:nvPr/>
        </p:nvGraphicFramePr>
        <p:xfrm>
          <a:off x="4663440" y="5159375"/>
          <a:ext cx="5219700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spc="-1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令和５年３月末まで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（事業実施期間）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令和５年４月以降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（実施期間後）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56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○月：事業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収支計画の策定及び策定に係る調査</a:t>
                      </a: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活用物件に関わる調査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○月：住民理解のための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セミナー等の開催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（例）</a:t>
                      </a: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○年○月頃：まちづくり組織組成</a:t>
                      </a: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○年○月頃：地域金融機関の参画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○年○月頃：実証実験</a:t>
                      </a: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○年○月頃：城泊開業、域内資源との連携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54" name="表 3"/>
          <p:cNvGraphicFramePr>
            <a:graphicFrameLocks noGrp="1"/>
          </p:cNvGraphicFramePr>
          <p:nvPr/>
        </p:nvGraphicFramePr>
        <p:xfrm>
          <a:off x="127000" y="1574800"/>
          <a:ext cx="4451350" cy="4889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1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申請者／</a:t>
                      </a:r>
                      <a:endParaRPr kumimoji="1" lang="en-US" altLang="ja-JP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申請団体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対象の城の名称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</a:t>
                      </a: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城の場所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○○県○○市／○○県○○郡○○町・村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地域及び城の歴史・文化的背景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74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受入環境整備の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補助対象経費のうち①～⑤に該当する内容について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66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コンテンツ充実の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補助対象経費のうち⑥～⑧に該当する内容について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本事業における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定量的な成果目標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</a:t>
                      </a:r>
                      <a:r>
                        <a:rPr 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KPI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や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KGI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地域に対する効果や影響等）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55" name="四角形 12"/>
          <p:cNvGraphicFramePr>
            <a:graphicFrameLocks noGrp="1"/>
          </p:cNvGraphicFramePr>
          <p:nvPr/>
        </p:nvGraphicFramePr>
        <p:xfrm>
          <a:off x="4645025" y="1574800"/>
          <a:ext cx="5219700" cy="332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9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目的や意義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（事業の目的・ゴール・意義。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地方自治体の基本計画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/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観光まちづくり計画に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明確に位置づけられている又は関係していることが好ましい。）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訪日外国人旅行者の主なターゲット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（想定している国・地域、年齢層、所得等。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ターゲットの根源的な欲求は何か。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（ターゲットのニーズを叶えるその地域ならではの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価値は何か。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地域観光資源の活用として何を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提供するか。</a:t>
                      </a: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地場産業と連携がある場合は、その内容。）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9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商品の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販売促進及び流通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（広域連携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DMO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との連携、ラグジュアリー商談会への出店、</a:t>
                      </a:r>
                    </a:p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HP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にオンライン窓口を設ける等）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56" name="表 1"/>
          <p:cNvGraphicFramePr>
            <a:graphicFrameLocks noGrp="1"/>
          </p:cNvGraphicFramePr>
          <p:nvPr/>
        </p:nvGraphicFramePr>
        <p:xfrm>
          <a:off x="153670" y="568960"/>
          <a:ext cx="9604375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文字以内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57" name="字幕 2"/>
          <p:cNvSpPr txBox="1"/>
          <p:nvPr/>
        </p:nvSpPr>
        <p:spPr>
          <a:xfrm>
            <a:off x="4511992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＜事業戦略について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正方形/長方形 2"/>
          <p:cNvSpPr>
            <a:spLocks noChangeArrowheads="1"/>
          </p:cNvSpPr>
          <p:nvPr/>
        </p:nvSpPr>
        <p:spPr>
          <a:xfrm>
            <a:off x="0" y="0"/>
            <a:ext cx="8597899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寺泊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ja-JP" altLang="en-US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1" name="字幕 2"/>
          <p:cNvSpPr txBox="1"/>
          <p:nvPr/>
        </p:nvSpPr>
        <p:spPr>
          <a:xfrm>
            <a:off x="106800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＜事業概要・体制に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ついて＞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2" name="字幕 2"/>
          <p:cNvSpPr txBox="1"/>
          <p:nvPr/>
        </p:nvSpPr>
        <p:spPr>
          <a:xfrm>
            <a:off x="4578667" y="4874594"/>
            <a:ext cx="2635250" cy="28270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＜スケジュール＞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53" name="表 3"/>
          <p:cNvGraphicFramePr>
            <a:graphicFrameLocks noGrp="1"/>
          </p:cNvGraphicFramePr>
          <p:nvPr/>
        </p:nvGraphicFramePr>
        <p:xfrm>
          <a:off x="4645660" y="5159375"/>
          <a:ext cx="5237480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8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spc="-1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令和５年３月末まで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（事業実施期間）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令和５年４月以降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（実施期間後）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56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（例）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○月：～～を整備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○月：予約サイトを改変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○月：ターゲット顧客へのモニターツアー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（例）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○年○月頃：客室の高付加化価値化改修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○年○月頃：○○のコンテンツの開始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55" name="四角形 12"/>
          <p:cNvGraphicFramePr>
            <a:graphicFrameLocks noGrp="1"/>
          </p:cNvGraphicFramePr>
          <p:nvPr/>
        </p:nvGraphicFramePr>
        <p:xfrm>
          <a:off x="4645025" y="1574800"/>
          <a:ext cx="5219700" cy="332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9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目的や意義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（事業の目的・ゴール・意義。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地域の課題解決や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地方自治体の基本計画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/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観光まちづくり計画に関係していると好ましい。）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訪日外国人旅行者の主なターゲット</a:t>
                      </a:r>
                      <a:endParaRPr kumimoji="1" lang="ja-JP" altLang="en-US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（想定している国・地域、年齢層、所得等。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特に上質な観光サービスを求める国内外の旅行者等をターゲット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にしていることが好ましい。またターゲットの根源的な欲求は何か。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（ターゲットのニーズを叶えるその地域ならではの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価値は何か。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地域観光資源の活用として何を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提供するか。</a:t>
                      </a: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地場産業と連携がある場合は、その内容。）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9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商品の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販売促進及び流通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（広域連携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DMO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との連携、</a:t>
                      </a: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トラベルデザイナーとのコネクション創り、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HP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にオンライン窓口を設ける等）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56" name="表 1"/>
          <p:cNvGraphicFramePr>
            <a:graphicFrameLocks noGrp="1"/>
          </p:cNvGraphicFramePr>
          <p:nvPr/>
        </p:nvGraphicFramePr>
        <p:xfrm>
          <a:off x="153670" y="568960"/>
          <a:ext cx="9604375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文字以内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57" name="字幕 2"/>
          <p:cNvSpPr txBox="1"/>
          <p:nvPr/>
        </p:nvSpPr>
        <p:spPr>
          <a:xfrm>
            <a:off x="4511992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＜事業戦略について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3"/>
          <p:cNvGraphicFramePr>
            <a:graphicFrameLocks noGrp="1"/>
          </p:cNvGraphicFramePr>
          <p:nvPr>
            <p:ph idx="1"/>
          </p:nvPr>
        </p:nvGraphicFramePr>
        <p:xfrm>
          <a:off x="153670" y="1574800"/>
          <a:ext cx="4282440" cy="4876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9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申請者／</a:t>
                      </a:r>
                      <a:endParaRPr kumimoji="1" lang="en-US" altLang="ja-JP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申請団体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対象の社寺の名称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</a:t>
                      </a: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社寺の場所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○○県○○市／○○県○○郡○○町・村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地域及び社寺の歴史・文化的背景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30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受入環境整備の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補助対象経費のうち①～⑤に該当する内容について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2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コンテンツ充実の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補助対象経費のうち⑥～⑧に該当する内容について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1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本事業における</a:t>
                      </a:r>
                      <a:endParaRPr kumimoji="1" lang="ja-JP" altLang="en-US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定量的な成果目標</a:t>
                      </a:r>
                      <a:endParaRPr kumimoji="1" lang="ja-JP" altLang="en-US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</a:t>
                      </a:r>
                      <a:r>
                        <a:rPr 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KPI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や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KGI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等。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客室平均単価の上昇や集客力の向上等高質化。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または地域に対する効果や影響等）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テキスト ボックス 7"/>
          <p:cNvSpPr txBox="1"/>
          <p:nvPr/>
        </p:nvSpPr>
        <p:spPr>
          <a:xfrm>
            <a:off x="106800" y="6479659"/>
            <a:ext cx="9650272" cy="3683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注１：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公表される前提で作成してください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事業概要が本事業概要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説明書</a:t>
            </a:r>
            <a:r>
              <a:rPr lang="ja-JP" altLang="en-US" sz="900" u="sng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で分かるよう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に簡潔に記載して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900" dirty="0" smtClean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注３：フォントサイズは</a:t>
            </a:r>
            <a:r>
              <a:rPr lang="en-US" altLang="ja-JP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【10.5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とし、重要な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箇所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900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で記載してください。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注４：上記記載欄中の青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字及び下部の注１～４は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消してからご記入ください。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正方形/長方形 2"/>
          <p:cNvSpPr>
            <a:spLocks noChangeArrowheads="1"/>
          </p:cNvSpPr>
          <p:nvPr/>
        </p:nvSpPr>
        <p:spPr>
          <a:xfrm>
            <a:off x="0" y="0"/>
            <a:ext cx="8597899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古民家泊</a:t>
            </a:r>
            <a:r>
              <a:rPr lang="en-US" altLang="ja-JP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4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ja-JP" altLang="en-US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1" name="字幕 2"/>
          <p:cNvSpPr txBox="1"/>
          <p:nvPr/>
        </p:nvSpPr>
        <p:spPr>
          <a:xfrm>
            <a:off x="106800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＜事業概要・体制に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ついて＞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2" name="字幕 2"/>
          <p:cNvSpPr txBox="1"/>
          <p:nvPr/>
        </p:nvSpPr>
        <p:spPr>
          <a:xfrm>
            <a:off x="4578667" y="4874594"/>
            <a:ext cx="2635250" cy="28270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＜スケジュール＞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53" name="表 3"/>
          <p:cNvGraphicFramePr>
            <a:graphicFrameLocks noGrp="1"/>
          </p:cNvGraphicFramePr>
          <p:nvPr/>
        </p:nvGraphicFramePr>
        <p:xfrm>
          <a:off x="4663440" y="5159375"/>
          <a:ext cx="5219700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spc="-1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令和５年３月末まで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（事業実施期間）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令和５年４月以降</a:t>
                      </a: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（実施期間後）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56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○月：活用物件の改修や家具の高質化</a:t>
                      </a: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ホームページのリニューアル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○月：住民理解のための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セミナー等の開催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（例）</a:t>
                      </a: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○年○月頃：新たな古民家の改修による客室数の増加</a:t>
                      </a:r>
                    </a:p>
                    <a:p>
                      <a:pPr algn="l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○年○月頃：新たな域内資源の活用・コンテンツ化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ja-JP" altLang="en-US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55" name="四角形 12"/>
          <p:cNvGraphicFramePr>
            <a:graphicFrameLocks noGrp="1"/>
          </p:cNvGraphicFramePr>
          <p:nvPr/>
        </p:nvGraphicFramePr>
        <p:xfrm>
          <a:off x="4645025" y="1574800"/>
          <a:ext cx="5219700" cy="332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9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目的や意義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（事業の目的・ゴール・意義。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地方自治体の基本計画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/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観光まちづくり計画に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明確に位置づけられている又は関係していることが好ましい。）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訪日外国人旅行者の主なターゲット</a:t>
                      </a:r>
                      <a:endParaRPr kumimoji="1" lang="ja-JP" altLang="en-US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（想定している国・地域、年齢層、所得等。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ターゲットの根源的な欲求は何か。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（ターゲットのニーズを叶えるその地域ならではの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価値は何か。</a:t>
                      </a:r>
                      <a:endParaRPr kumimoji="1" lang="ja-JP" altLang="en-US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地域観光資源の活用として何を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提供するか。</a:t>
                      </a: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地場産業と連携がある場合は、その内容。）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9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商品の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販売促進及び流通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（広域連携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DMO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との連携、ラグジュアリー商談会への出店、</a:t>
                      </a:r>
                    </a:p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HP</a:t>
                      </a:r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にオンライン窓口を設ける等）</a:t>
                      </a:r>
                      <a:endParaRPr kumimoji="1" lang="en-US" altLang="ja-JP" sz="1050" b="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050" b="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56" name="表 1"/>
          <p:cNvGraphicFramePr>
            <a:graphicFrameLocks noGrp="1"/>
          </p:cNvGraphicFramePr>
          <p:nvPr/>
        </p:nvGraphicFramePr>
        <p:xfrm>
          <a:off x="153670" y="568960"/>
          <a:ext cx="9604375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文字以内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57" name="字幕 2"/>
          <p:cNvSpPr txBox="1"/>
          <p:nvPr/>
        </p:nvSpPr>
        <p:spPr>
          <a:xfrm>
            <a:off x="4511992" y="1289105"/>
            <a:ext cx="3236686" cy="2442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＜事業戦略について</a:t>
            </a: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en-US" altLang="ja-JP" sz="13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3"/>
          <p:cNvGraphicFramePr>
            <a:graphicFrameLocks noGrp="1"/>
          </p:cNvGraphicFramePr>
          <p:nvPr>
            <p:ph idx="1"/>
          </p:nvPr>
        </p:nvGraphicFramePr>
        <p:xfrm>
          <a:off x="153670" y="1574800"/>
          <a:ext cx="4282440" cy="4876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2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9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申請者／</a:t>
                      </a:r>
                      <a:endParaRPr kumimoji="1" lang="en-US" altLang="ja-JP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申請団体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対象の古民家の名称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対象の</a:t>
                      </a: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古民家等の場所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○○県○○市／○○県○○郡○○町・村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</a:t>
                      </a:r>
                      <a:r>
                        <a:rPr kumimoji="1" lang="en-US" altLang="ja-JP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古民家</a:t>
                      </a:r>
                      <a:r>
                        <a:rPr kumimoji="1" lang="en-US" altLang="ja-JP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の歴史・文化的背景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30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受入環境整備の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補助対象経費のうち①～⑤に該当する内容について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2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体験型・滞在型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コンテンツ充実の</a:t>
                      </a:r>
                      <a:endParaRPr kumimoji="1" lang="en-US" altLang="ja-JP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pc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補助対象経費のうち⑥～⑧に該当する内容について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記載ください。</a:t>
                      </a:r>
                      <a:endParaRPr kumimoji="1"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1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本事業における</a:t>
                      </a:r>
                      <a:endParaRPr kumimoji="1" lang="ja-JP" altLang="en-US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定量的な成果目標</a:t>
                      </a:r>
                      <a:endParaRPr kumimoji="1" lang="ja-JP" altLang="en-US" sz="1050" b="1" spc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（</a:t>
                      </a:r>
                      <a:r>
                        <a:rPr 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KPI</a:t>
                      </a:r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や</a:t>
                      </a:r>
                      <a:r>
                        <a:rPr lang="en-US" altLang="ja-JP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KGI</a:t>
                      </a: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客室平均単価の上昇や集客力の向上等高質化。</a:t>
                      </a:r>
                      <a:endParaRPr lang="en-US" altLang="ja-JP" sz="1050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+mn-ea"/>
                      </a:endParaRPr>
                    </a:p>
                    <a:p>
                      <a:pPr algn="ctr"/>
                      <a:r>
                        <a:rPr lang="ja-JP" altLang="en-US" sz="105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+mn-ea"/>
                        </a:rPr>
                        <a:t>または地域に対する効果や影響等）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テキスト ボックス 7"/>
          <p:cNvSpPr txBox="1"/>
          <p:nvPr/>
        </p:nvSpPr>
        <p:spPr>
          <a:xfrm>
            <a:off x="106800" y="6479659"/>
            <a:ext cx="9650272" cy="3683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注１：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公表される前提で作成してください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事業概要が本事業概要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説明書</a:t>
            </a:r>
            <a:r>
              <a:rPr lang="ja-JP" altLang="en-US" sz="900" u="sng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１枚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で分かるよう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に簡潔に記載して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ください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900" dirty="0" smtClean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注３：フォントサイズは</a:t>
            </a:r>
            <a:r>
              <a:rPr lang="en-US" altLang="ja-JP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【10.5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とし、重要な</a:t>
            </a:r>
            <a:r>
              <a:rPr lang="ja-JP" altLang="en-US" sz="9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箇所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900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で記載してください。</a:t>
            </a:r>
            <a:r>
              <a:rPr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注４：上記記載欄中の青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字及び下部の注１～４は</a:t>
            </a:r>
            <a:r>
              <a:rPr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消してからご記入ください。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1333</Words>
  <Application>Microsoft Office PowerPoint</Application>
  <PresentationFormat>A4 210 x 297 mm</PresentationFormat>
  <Paragraphs>188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HGP創英角ｺﾞｼｯｸUB</vt:lpstr>
      <vt:lpstr>Meiryo UI</vt:lpstr>
      <vt:lpstr>游ゴシック</vt:lpstr>
      <vt:lpstr>テーマ1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 祐司</dc:creator>
  <cp:lastModifiedBy>川口 慎一郎</cp:lastModifiedBy>
  <cp:revision>29</cp:revision>
  <cp:lastPrinted>2022-01-31T02:21:51Z</cp:lastPrinted>
  <dcterms:created xsi:type="dcterms:W3CDTF">2021-05-17T01:57:00Z</dcterms:created>
  <dcterms:modified xsi:type="dcterms:W3CDTF">2022-01-31T05:39:04Z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