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0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橿原 義信" initials="橿原" lastIdx="1" clrIdx="0">
    <p:extLst>
      <p:ext uri="{19B8F6BF-5375-455C-9EA6-DF929625EA0E}">
        <p15:presenceInfo xmlns:p15="http://schemas.microsoft.com/office/powerpoint/2012/main" userId="ebcbbff0de73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/>
    <p:restoredTop sz="94650"/>
  </p:normalViewPr>
  <p:slideViewPr>
    <p:cSldViewPr snapToGrid="0" showGuides="1">
      <p:cViewPr varScale="1">
        <p:scale>
          <a:sx n="65" d="100"/>
          <a:sy n="65" d="100"/>
        </p:scale>
        <p:origin x="1320" y="72"/>
      </p:cViewPr>
      <p:guideLst>
        <p:guide orient="horz" pos="2160"/>
        <p:guide pos="31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2022/2/3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6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0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5440363" y="360363"/>
            <a:ext cx="2587625" cy="1792287"/>
          </a:xfrm>
        </p:spPr>
      </p:sp>
      <p:sp>
        <p:nvSpPr>
          <p:cNvPr id="10351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48570">
              <a:defRPr/>
            </a:pPr>
            <a:r>
              <a:rPr kumimoji="1" lang="en-US" altLang="ja-JP" dirty="0"/>
              <a:t>201012Yrev</a:t>
            </a:r>
            <a:endParaRPr kumimoji="1" lang="ja-JP" altLang="en-US" dirty="0"/>
          </a:p>
          <a:p>
            <a:endParaRPr kumimoji="1" lang="ja-JP" altLang="en-US" dirty="0"/>
          </a:p>
        </p:txBody>
      </p:sp>
      <p:sp>
        <p:nvSpPr>
          <p:cNvPr id="10352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47A257-4C07-4AB6-BC31-F377782D84F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3790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7" name="Picture 20" descr="ppjtitle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76950"/>
            <a:ext cx="99218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Rectangle 14"/>
          <p:cNvSpPr>
            <a:spLocks noChangeArrowheads="1"/>
          </p:cNvSpPr>
          <p:nvPr/>
        </p:nvSpPr>
        <p:spPr>
          <a:xfrm>
            <a:off x="1833563" y="3284544"/>
            <a:ext cx="8072437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6"/>
            <a:ext cx="81216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41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42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43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90049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97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9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52612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0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0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" y="0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0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630858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" name="コンテンツ プレースホルダ 1"/>
          <p:cNvSpPr>
            <a:spLocks noGrp="1"/>
          </p:cNvSpPr>
          <p:nvPr>
            <p:ph/>
          </p:nvPr>
        </p:nvSpPr>
        <p:spPr>
          <a:xfrm>
            <a:off x="0" y="0"/>
            <a:ext cx="9410700" cy="61261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775598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11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  <p:cxnSp>
        <p:nvCxnSpPr>
          <p:cNvPr id="1116" name="直線コネクタ 6"/>
          <p:cNvCxnSpPr/>
          <p:nvPr/>
        </p:nvCxnSpPr>
        <p:spPr>
          <a:xfrm>
            <a:off x="0" y="607299"/>
            <a:ext cx="990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2743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D65D9-31D7-4BAA-9731-87A52B1BA9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02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6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4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4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4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64233-5231-4BB3-864E-7369979C1539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907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タイトル 1"/>
          <p:cNvSpPr>
            <a:spLocks noGrp="1"/>
          </p:cNvSpPr>
          <p:nvPr>
            <p:ph type="title"/>
          </p:nvPr>
        </p:nvSpPr>
        <p:spPr>
          <a:xfrm>
            <a:off x="782638" y="4406906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5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5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EB25D-4B7B-45DF-AF0B-DD05B66E5003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46512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5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2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4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6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6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0630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7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9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8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9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7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7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62202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7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107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B3383-B952-447B-9C5E-1900D707C22A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993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107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108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F643B-1E2A-4F03-8182-047C0680F225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71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8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8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8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6717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90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091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9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9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9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95415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B376E9-991B-4BCB-8AA0-D825FCD5BED6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>
          <a:xfrm>
            <a:off x="0" y="1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1030" name="Group 27"/>
          <p:cNvGrpSpPr/>
          <p:nvPr/>
        </p:nvGrpSpPr>
        <p:grpSpPr>
          <a:xfrm>
            <a:off x="0" y="333378"/>
            <a:ext cx="9906000" cy="214313"/>
            <a:chOff x="0" y="255"/>
            <a:chExt cx="6240" cy="135"/>
          </a:xfrm>
        </p:grpSpPr>
        <p:sp>
          <p:nvSpPr>
            <p:cNvPr id="1031" name="Rectangle 28"/>
            <p:cNvSpPr>
              <a:spLocks noChangeArrowheads="1"/>
            </p:cNvSpPr>
            <p:nvPr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2" name="Rectangle 29"/>
            <p:cNvSpPr>
              <a:spLocks noChangeArrowheads="1"/>
            </p:cNvSpPr>
            <p:nvPr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  <p:sp>
          <p:nvSpPr>
            <p:cNvPr id="1033" name="Rectangle 30"/>
            <p:cNvSpPr>
              <a:spLocks noChangeArrowheads="1"/>
            </p:cNvSpPr>
            <p:nvPr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034" name="Rectangle 2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5" name="Picture 32" descr="ppjtitle"/>
          <p:cNvPicPr>
            <a:picLocks noChangeAspect="1" noChangeArrowheads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697916" y="1"/>
            <a:ext cx="12080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2" descr="ppjtitle"/>
          <p:cNvPicPr>
            <a:picLocks noChangeAspect="1" noChangeArrowheads="1"/>
          </p:cNvPicPr>
          <p:nvPr userDrawn="1"/>
        </p:nvPicPr>
        <p:blipFill>
          <a:blip r:embed="rId17"/>
          <a:srcRect l="1756" r="81940" b="42691"/>
          <a:stretch>
            <a:fillRect/>
          </a:stretch>
        </p:blipFill>
        <p:spPr>
          <a:xfrm>
            <a:off x="8697916" y="6"/>
            <a:ext cx="1208087" cy="334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1522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50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50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6" name="正方形/長方形 2"/>
          <p:cNvSpPr>
            <a:spLocks noChangeArrowheads="1"/>
          </p:cNvSpPr>
          <p:nvPr/>
        </p:nvSpPr>
        <p:spPr>
          <a:xfrm>
            <a:off x="698500" y="0"/>
            <a:ext cx="7974445" cy="34647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just">
              <a:buNone/>
            </a:pPr>
            <a:r>
              <a:rPr lang="ja-JP" altLang="en-US" sz="2400" kern="0">
                <a:solidFill>
                  <a:srgbClr val="0070C0"/>
                </a:solidFill>
              </a:rPr>
              <a:t>実証事業名</a:t>
            </a:r>
            <a:r>
              <a:rPr lang="ja-JP" altLang="en-US" sz="2400" kern="0" dirty="0">
                <a:solidFill>
                  <a:srgbClr val="0070C0"/>
                </a:solidFill>
              </a:rPr>
              <a:t>（</a:t>
            </a:r>
            <a:r>
              <a:rPr lang="ja-JP" altLang="en-US" sz="2400" kern="0">
                <a:solidFill>
                  <a:srgbClr val="0070C0"/>
                </a:solidFill>
              </a:rPr>
              <a:t>コンソーシアム名）</a:t>
            </a:r>
            <a:endParaRPr lang="ja-JP" altLang="en-US" sz="2400" kern="0" dirty="0">
              <a:solidFill>
                <a:srgbClr val="0070C0"/>
              </a:solidFill>
            </a:endParaRPr>
          </a:p>
        </p:txBody>
      </p:sp>
      <p:sp>
        <p:nvSpPr>
          <p:cNvPr id="6" name="字幕 2"/>
          <p:cNvSpPr txBox="1">
            <a:spLocks/>
          </p:cNvSpPr>
          <p:nvPr/>
        </p:nvSpPr>
        <p:spPr>
          <a:xfrm>
            <a:off x="269762" y="652278"/>
            <a:ext cx="9366476" cy="15812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itchFamily="50" charset="-128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itchFamily="50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300" kern="0" dirty="0"/>
              <a:t>＜背景・課題意識及び目的＞</a:t>
            </a:r>
            <a:endParaRPr lang="en-US" altLang="ja-JP" sz="1300" kern="0" dirty="0"/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300" i="1" kern="0" dirty="0">
                <a:solidFill>
                  <a:srgbClr val="0070C0"/>
                </a:solidFill>
              </a:rPr>
              <a:t>例：</a:t>
            </a:r>
            <a:r>
              <a:rPr lang="ja-JP" altLang="en-US" sz="1300" i="1" kern="0" dirty="0">
                <a:solidFill>
                  <a:schemeClr val="accent1"/>
                </a:solidFill>
              </a:rPr>
              <a:t> </a:t>
            </a:r>
            <a:endParaRPr lang="en-US" altLang="ja-JP" sz="1300" i="1" kern="0" dirty="0">
              <a:solidFill>
                <a:schemeClr val="accent1"/>
              </a:solidFill>
            </a:endParaRPr>
          </a:p>
          <a:p>
            <a:pPr marL="187325" indent="-176213" algn="just">
              <a:spcBef>
                <a:spcPts val="0"/>
              </a:spcBef>
              <a:spcAft>
                <a:spcPts val="0"/>
              </a:spcAft>
              <a:buFont typeface="Wingdings"/>
              <a:buChar char="l"/>
            </a:pPr>
            <a:r>
              <a:rPr lang="ja-JP" altLang="en-US" sz="1300" i="1" kern="0" dirty="0">
                <a:solidFill>
                  <a:srgbClr val="0070C0"/>
                </a:solidFill>
              </a:rPr>
              <a:t>～～（具体的な地域や観光シーン）には、～～という資源や潜在能力があるにもかかわらず、～～という課題を抱えている。</a:t>
            </a:r>
            <a:endParaRPr lang="en-US" altLang="ja-JP" sz="1300" i="1" kern="0" dirty="0">
              <a:solidFill>
                <a:srgbClr val="0070C0"/>
              </a:solidFill>
            </a:endParaRPr>
          </a:p>
          <a:p>
            <a:pPr marL="187325" indent="-176213" algn="just">
              <a:spcBef>
                <a:spcPts val="0"/>
              </a:spcBef>
              <a:spcAft>
                <a:spcPts val="0"/>
              </a:spcAft>
              <a:buFont typeface="Wingdings"/>
              <a:buChar char="l"/>
            </a:pPr>
            <a:r>
              <a:rPr lang="ja-JP" altLang="en-US" sz="1300" i="1" kern="0" dirty="0">
                <a:solidFill>
                  <a:srgbClr val="0070C0"/>
                </a:solidFill>
              </a:rPr>
              <a:t>そこで本事業において、～～（本事業のターゲット層に対するゴール等）を実現するべく、～～（観光関連サービスやデジタル技術）を構築し、その実証実験を～～（地域名・施設名）において実施する。</a:t>
            </a:r>
            <a:endParaRPr lang="en-US" altLang="ja-JP" sz="1300" i="1" kern="0" dirty="0">
              <a:solidFill>
                <a:srgbClr val="0070C0"/>
              </a:solidFill>
            </a:endParaRPr>
          </a:p>
          <a:p>
            <a:pPr marL="187325" indent="-176213" algn="just">
              <a:spcBef>
                <a:spcPts val="0"/>
              </a:spcBef>
              <a:spcAft>
                <a:spcPts val="0"/>
              </a:spcAft>
              <a:buFont typeface="Wingdings"/>
              <a:buChar char="l"/>
            </a:pPr>
            <a:r>
              <a:rPr lang="ja-JP" altLang="en-US" sz="1300" i="1" kern="0" dirty="0">
                <a:solidFill>
                  <a:srgbClr val="0070C0"/>
                </a:solidFill>
              </a:rPr>
              <a:t>また、本事業終了後は、更なる</a:t>
            </a:r>
            <a:r>
              <a:rPr lang="en-US" altLang="ja-JP" sz="1300" i="1" kern="0" dirty="0">
                <a:solidFill>
                  <a:srgbClr val="0070C0"/>
                </a:solidFill>
              </a:rPr>
              <a:t>〜〜</a:t>
            </a:r>
            <a:r>
              <a:rPr lang="ja-JP" altLang="en-US" sz="1300" i="1" kern="0" dirty="0">
                <a:solidFill>
                  <a:srgbClr val="0070C0"/>
                </a:solidFill>
              </a:rPr>
              <a:t>を行い、</a:t>
            </a:r>
            <a:r>
              <a:rPr lang="en-US" altLang="ja-JP" sz="1300" i="1" kern="0" dirty="0">
                <a:solidFill>
                  <a:srgbClr val="0070C0"/>
                </a:solidFill>
              </a:rPr>
              <a:t>〜〜</a:t>
            </a:r>
            <a:r>
              <a:rPr lang="ja-JP" altLang="en-US" sz="1300" i="1" kern="0" dirty="0">
                <a:solidFill>
                  <a:srgbClr val="0070C0"/>
                </a:solidFill>
              </a:rPr>
              <a:t>（具体的なビジョン・目指す姿・ロードマップ等）を実現することを目指す。</a:t>
            </a:r>
          </a:p>
        </p:txBody>
      </p:sp>
      <p:sp>
        <p:nvSpPr>
          <p:cNvPr id="7" name="字幕 2"/>
          <p:cNvSpPr txBox="1"/>
          <p:nvPr/>
        </p:nvSpPr>
        <p:spPr>
          <a:xfrm>
            <a:off x="269762" y="4727645"/>
            <a:ext cx="4581525" cy="16492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74295" tIns="37148" rIns="74295" bIns="37148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ja-JP" altLang="en-US" sz="1300" dirty="0"/>
              <a:t>＜</a:t>
            </a:r>
            <a:r>
              <a:rPr lang="ja-JP" altLang="en-US" sz="1300"/>
              <a:t>構築する観光地経営のモデル＞</a:t>
            </a:r>
            <a:endParaRPr lang="en-US" altLang="ja-JP" sz="13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altLang="ja-JP" sz="1300" dirty="0"/>
              <a:t>【</a:t>
            </a:r>
            <a:r>
              <a:rPr lang="ja-JP" altLang="en-US" sz="1300"/>
              <a:t>構築する観光地経営のモデル</a:t>
            </a:r>
            <a:r>
              <a:rPr lang="en-US" altLang="ja-JP" sz="1300" dirty="0"/>
              <a:t>】</a:t>
            </a:r>
            <a:r>
              <a:rPr lang="ja-JP" altLang="en-US" sz="1300" dirty="0"/>
              <a:t>：</a:t>
            </a:r>
            <a:endParaRPr lang="en-US" altLang="ja-JP" sz="1300" dirty="0"/>
          </a:p>
          <a:p>
            <a:pPr marL="314325" indent="-314325" algn="just">
              <a:lnSpc>
                <a:spcPct val="100000"/>
              </a:lnSpc>
              <a:spcBef>
                <a:spcPts val="0"/>
              </a:spcBef>
            </a:pPr>
            <a:r>
              <a:rPr lang="ja-JP" altLang="en-US" sz="1300" i="1">
                <a:solidFill>
                  <a:srgbClr val="0070C0"/>
                </a:solidFill>
              </a:rPr>
              <a:t>例：　～～（地域や観光シーン）</a:t>
            </a:r>
            <a:r>
              <a:rPr lang="ja-JP" altLang="en-US" sz="1300" i="1" dirty="0">
                <a:solidFill>
                  <a:srgbClr val="0070C0"/>
                </a:solidFill>
              </a:rPr>
              <a:t>において、～</a:t>
            </a:r>
            <a:r>
              <a:rPr lang="ja-JP" altLang="en-US" sz="1300" i="1">
                <a:solidFill>
                  <a:srgbClr val="0070C0"/>
                </a:solidFill>
              </a:rPr>
              <a:t>～（サービスや技術）</a:t>
            </a:r>
            <a:r>
              <a:rPr lang="ja-JP" altLang="en-US" sz="1300" i="1" dirty="0">
                <a:solidFill>
                  <a:srgbClr val="0070C0"/>
                </a:solidFill>
              </a:rPr>
              <a:t>を活用することにより、～～を実現し</a:t>
            </a:r>
            <a:r>
              <a:rPr lang="ja-JP" altLang="en-US" sz="1300" i="1">
                <a:solidFill>
                  <a:srgbClr val="0070C0"/>
                </a:solidFill>
              </a:rPr>
              <a:t>、～～を</a:t>
            </a:r>
            <a:r>
              <a:rPr lang="ja-JP" altLang="en-US" sz="1300" i="1" dirty="0">
                <a:solidFill>
                  <a:srgbClr val="0070C0"/>
                </a:solidFill>
              </a:rPr>
              <a:t>変革</a:t>
            </a:r>
            <a:r>
              <a:rPr lang="ja-JP" altLang="en-US" sz="1300" i="1">
                <a:solidFill>
                  <a:srgbClr val="0070C0"/>
                </a:solidFill>
              </a:rPr>
              <a:t>する。</a:t>
            </a:r>
            <a:endParaRPr lang="en-US" altLang="ja-JP" sz="1300" i="1" dirty="0">
              <a:solidFill>
                <a:srgbClr val="0070C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altLang="ja-JP" sz="1300" dirty="0"/>
              <a:t>【</a:t>
            </a:r>
            <a:r>
              <a:rPr lang="ja-JP" altLang="en-US" sz="1300"/>
              <a:t>他地域等との差別化や競争上の優位性を確保する方法</a:t>
            </a:r>
            <a:r>
              <a:rPr lang="en-US" altLang="ja-JP" sz="1300" dirty="0"/>
              <a:t>】</a:t>
            </a:r>
            <a:r>
              <a:rPr lang="ja-JP" altLang="en-US" sz="1300"/>
              <a:t>：</a:t>
            </a:r>
            <a:endParaRPr lang="en-US" altLang="ja-JP" sz="1300" dirty="0"/>
          </a:p>
          <a:p>
            <a:pPr marL="314325" indent="-314325" algn="just">
              <a:lnSpc>
                <a:spcPct val="100000"/>
              </a:lnSpc>
              <a:spcBef>
                <a:spcPts val="0"/>
              </a:spcBef>
            </a:pPr>
            <a:r>
              <a:rPr lang="ja-JP" altLang="en-US" sz="1300" i="1">
                <a:solidFill>
                  <a:srgbClr val="0070C0"/>
                </a:solidFill>
              </a:rPr>
              <a:t>例：　</a:t>
            </a:r>
            <a:r>
              <a:rPr lang="en-US" altLang="ja-JP" sz="1300" i="1" dirty="0">
                <a:solidFill>
                  <a:srgbClr val="0070C0"/>
                </a:solidFill>
              </a:rPr>
              <a:t>〜〜</a:t>
            </a:r>
            <a:r>
              <a:rPr lang="ja-JP" altLang="en-US" sz="1300" i="1">
                <a:solidFill>
                  <a:srgbClr val="0070C0"/>
                </a:solidFill>
              </a:rPr>
              <a:t>（データ分析や議論）の結果から、～～（ターゲットやニーズ）が多い当該地域において、～～（サービス）を提供することが</a:t>
            </a:r>
            <a:r>
              <a:rPr lang="en-US" altLang="ja-JP" sz="1300" i="1" dirty="0">
                <a:solidFill>
                  <a:srgbClr val="0070C0"/>
                </a:solidFill>
              </a:rPr>
              <a:t>〜〜</a:t>
            </a:r>
            <a:r>
              <a:rPr lang="ja-JP" altLang="en-US" sz="1300" i="1">
                <a:solidFill>
                  <a:srgbClr val="0070C0"/>
                </a:solidFill>
              </a:rPr>
              <a:t>に資すると考える。</a:t>
            </a:r>
          </a:p>
        </p:txBody>
      </p:sp>
      <p:sp>
        <p:nvSpPr>
          <p:cNvPr id="8" name="字幕 2"/>
          <p:cNvSpPr txBox="1"/>
          <p:nvPr/>
        </p:nvSpPr>
        <p:spPr>
          <a:xfrm>
            <a:off x="269762" y="2301850"/>
            <a:ext cx="9366476" cy="234441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74295" tIns="37148" rIns="74295" bIns="37148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ja-JP" altLang="en-US" sz="1300" dirty="0"/>
              <a:t>＜本事業の内容＞</a:t>
            </a:r>
            <a:r>
              <a:rPr lang="ja-JP" altLang="en-US" sz="1300" i="1" dirty="0">
                <a:solidFill>
                  <a:srgbClr val="0070C0"/>
                </a:solidFill>
              </a:rPr>
              <a:t>以下の具体的内容を簡潔に記載して</a:t>
            </a:r>
            <a:r>
              <a:rPr lang="ja-JP" altLang="en-US" sz="1300" i="1" dirty="0" smtClean="0">
                <a:solidFill>
                  <a:srgbClr val="0070C0"/>
                </a:solidFill>
              </a:rPr>
              <a:t>ください。</a:t>
            </a:r>
            <a:endParaRPr lang="en-US" altLang="ja-JP" sz="1300" i="1" dirty="0">
              <a:solidFill>
                <a:srgbClr val="0070C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n-US" altLang="ja-JP" sz="1300" dirty="0"/>
              <a:t>【</a:t>
            </a:r>
            <a:r>
              <a:rPr lang="ja-JP" altLang="en-US" sz="1300" dirty="0"/>
              <a:t>事業計画（スケジュール）</a:t>
            </a:r>
            <a:r>
              <a:rPr lang="en-US" altLang="ja-JP" sz="1300" dirty="0"/>
              <a:t>】</a:t>
            </a:r>
            <a:r>
              <a:rPr lang="ja-JP" altLang="en-US" sz="1300" dirty="0"/>
              <a:t>：</a:t>
            </a:r>
            <a:endParaRPr lang="en-US" altLang="ja-JP" sz="1300" dirty="0"/>
          </a:p>
          <a:p>
            <a:pPr algn="just">
              <a:spcBef>
                <a:spcPts val="0"/>
              </a:spcBef>
            </a:pPr>
            <a:r>
              <a:rPr lang="en-US" altLang="ja-JP" sz="1300" dirty="0"/>
              <a:t>【</a:t>
            </a:r>
            <a:r>
              <a:rPr lang="ja-JP" altLang="en-US" sz="1300" dirty="0"/>
              <a:t>開発・活用する技術・サービス</a:t>
            </a:r>
            <a:r>
              <a:rPr lang="en-US" altLang="ja-JP" sz="1300" dirty="0"/>
              <a:t>】</a:t>
            </a:r>
            <a:r>
              <a:rPr lang="ja-JP" altLang="en-US" sz="1300" dirty="0"/>
              <a:t>：</a:t>
            </a:r>
            <a:endParaRPr lang="en-US" altLang="ja-JP" sz="1300" dirty="0"/>
          </a:p>
          <a:p>
            <a:pPr algn="just">
              <a:spcBef>
                <a:spcPts val="0"/>
              </a:spcBef>
            </a:pPr>
            <a:r>
              <a:rPr lang="en-US" altLang="ja-JP" sz="1300" dirty="0"/>
              <a:t>【</a:t>
            </a:r>
            <a:r>
              <a:rPr lang="ja-JP" altLang="en-US" sz="1300" dirty="0"/>
              <a:t>実証実験内容</a:t>
            </a:r>
            <a:r>
              <a:rPr lang="en-US" altLang="ja-JP" sz="1300" dirty="0"/>
              <a:t>】</a:t>
            </a:r>
            <a:r>
              <a:rPr lang="ja-JP" altLang="en-US" sz="1300" dirty="0"/>
              <a:t>：</a:t>
            </a:r>
            <a:endParaRPr lang="en-US" altLang="ja-JP" sz="1300" dirty="0"/>
          </a:p>
          <a:p>
            <a:pPr algn="just">
              <a:spcBef>
                <a:spcPts val="0"/>
              </a:spcBef>
            </a:pPr>
            <a:r>
              <a:rPr lang="en-US" altLang="ja-JP" sz="1300" dirty="0"/>
              <a:t>【KPI</a:t>
            </a:r>
            <a:r>
              <a:rPr lang="ja-JP" altLang="en-US" sz="1300" dirty="0"/>
              <a:t>と効果検証手法</a:t>
            </a:r>
            <a:r>
              <a:rPr lang="en-US" altLang="ja-JP" sz="1300" dirty="0"/>
              <a:t>】</a:t>
            </a:r>
            <a:r>
              <a:rPr lang="ja-JP" altLang="en-US" sz="1300" dirty="0"/>
              <a:t>：</a:t>
            </a:r>
            <a:endParaRPr lang="en-US" altLang="ja-JP" sz="1300" dirty="0"/>
          </a:p>
        </p:txBody>
      </p:sp>
      <p:sp>
        <p:nvSpPr>
          <p:cNvPr id="9" name="字幕 2"/>
          <p:cNvSpPr txBox="1"/>
          <p:nvPr/>
        </p:nvSpPr>
        <p:spPr>
          <a:xfrm>
            <a:off x="4965700" y="4727646"/>
            <a:ext cx="4670540" cy="16492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74295" tIns="37148" rIns="74295" bIns="37148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ja-JP" altLang="en-US" sz="1300" dirty="0"/>
              <a:t>＜</a:t>
            </a:r>
            <a:r>
              <a:rPr lang="en-US" altLang="ja-JP" sz="1300" dirty="0"/>
              <a:t>DX</a:t>
            </a:r>
            <a:r>
              <a:rPr lang="ja-JP" altLang="en-US" sz="1300" dirty="0"/>
              <a:t>により実現したい姿とそのためのロードマップ</a:t>
            </a:r>
            <a:r>
              <a:rPr lang="ja-JP" altLang="en-US" sz="1300" dirty="0">
                <a:solidFill>
                  <a:srgbClr val="0070C0"/>
                </a:solidFill>
              </a:rPr>
              <a:t>（本年度事業期間を含む）</a:t>
            </a:r>
            <a:r>
              <a:rPr lang="ja-JP" altLang="en-US" sz="1300" dirty="0"/>
              <a:t>＞</a:t>
            </a:r>
            <a:endParaRPr lang="en-US" altLang="ja-JP" sz="1300" dirty="0"/>
          </a:p>
          <a:p>
            <a:pPr algn="just">
              <a:spcBef>
                <a:spcPts val="0"/>
              </a:spcBef>
            </a:pPr>
            <a:endParaRPr lang="en-US" altLang="ja-JP" sz="1300" i="1" dirty="0">
              <a:solidFill>
                <a:srgbClr val="0070C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ja-JP" altLang="en-US" sz="1300" i="1" dirty="0">
                <a:solidFill>
                  <a:srgbClr val="0070C0"/>
                </a:solidFill>
              </a:rPr>
              <a:t>例：　３年後には、来訪客の</a:t>
            </a:r>
            <a:r>
              <a:rPr lang="en-US" altLang="ja-JP" sz="1300" i="1" dirty="0">
                <a:solidFill>
                  <a:srgbClr val="0070C0"/>
                </a:solidFill>
              </a:rPr>
              <a:t>〜</a:t>
            </a:r>
            <a:r>
              <a:rPr lang="ja-JP" altLang="en-US" sz="1300" i="1" dirty="0">
                <a:solidFill>
                  <a:srgbClr val="0070C0"/>
                </a:solidFill>
              </a:rPr>
              <a:t>割が～～（本事業で構築したサービス）を利用し、</a:t>
            </a:r>
            <a:r>
              <a:rPr lang="en-US" altLang="ja-JP" sz="1300" i="1" dirty="0">
                <a:solidFill>
                  <a:srgbClr val="0070C0"/>
                </a:solidFill>
              </a:rPr>
              <a:t>〜〜</a:t>
            </a:r>
            <a:r>
              <a:rPr lang="ja-JP" altLang="en-US" sz="1300" i="1" dirty="0">
                <a:solidFill>
                  <a:srgbClr val="0070C0"/>
                </a:solidFill>
              </a:rPr>
              <a:t>円の消費が生まれ、地域経済の新たな軸となることを目指す。</a:t>
            </a:r>
            <a:endParaRPr lang="en-US" altLang="ja-JP" sz="1300" i="1" dirty="0">
              <a:solidFill>
                <a:srgbClr val="0070C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ja-JP" altLang="en-US" sz="1300" i="1" dirty="0">
                <a:solidFill>
                  <a:srgbClr val="0070C0"/>
                </a:solidFill>
              </a:rPr>
              <a:t>注：テキスト・図など自由に記載してください。</a:t>
            </a:r>
            <a:endParaRPr lang="en-US" altLang="ja-JP" sz="1300" i="1" dirty="0">
              <a:solidFill>
                <a:srgbClr val="0070C0"/>
              </a:solidFill>
            </a:endParaRPr>
          </a:p>
        </p:txBody>
      </p:sp>
      <p:sp>
        <p:nvSpPr>
          <p:cNvPr id="11" name="テキスト ボックス 7"/>
          <p:cNvSpPr txBox="1"/>
          <p:nvPr/>
        </p:nvSpPr>
        <p:spPr>
          <a:xfrm>
            <a:off x="240024" y="6376921"/>
            <a:ext cx="9194814" cy="5424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75" dirty="0">
                <a:solidFill>
                  <a:srgbClr val="0070C0"/>
                </a:solidFill>
              </a:rPr>
              <a:t>注：公表される前提で作成してください。　　　　　　　　　　　　　　　　　　　　　　　　　　　　　　　　　　　　　　　　　　　　　　　　　　　　</a:t>
            </a:r>
            <a:endParaRPr lang="en-US" altLang="ja-JP" sz="975" dirty="0">
              <a:solidFill>
                <a:srgbClr val="0070C0"/>
              </a:solidFill>
            </a:endParaRPr>
          </a:p>
          <a:p>
            <a:r>
              <a:rPr lang="ja-JP" altLang="en-US" sz="975">
                <a:solidFill>
                  <a:srgbClr val="0070C0"/>
                </a:solidFill>
              </a:rPr>
              <a:t>注：事業</a:t>
            </a:r>
            <a:r>
              <a:rPr lang="ja-JP" altLang="en-US" sz="975" dirty="0">
                <a:solidFill>
                  <a:srgbClr val="0070C0"/>
                </a:solidFill>
              </a:rPr>
              <a:t>の概要が本事業概要説明書一枚で分かるように作成してください。　　　　　　　　　　　　　　　　　　　　　　　　　　　　</a:t>
            </a:r>
            <a:r>
              <a:rPr lang="ja-JP" altLang="en-US" sz="975" i="1">
                <a:solidFill>
                  <a:srgbClr val="0070C0"/>
                </a:solidFill>
              </a:rPr>
              <a:t>青字は</a:t>
            </a:r>
            <a:r>
              <a:rPr lang="ja-JP" altLang="en-US" sz="975" i="1" dirty="0">
                <a:solidFill>
                  <a:srgbClr val="0070C0"/>
                </a:solidFill>
              </a:rPr>
              <a:t>、提出時に削除してください</a:t>
            </a:r>
            <a:r>
              <a:rPr lang="ja-JP" altLang="en-US" sz="975" dirty="0">
                <a:solidFill>
                  <a:srgbClr val="0070C0"/>
                </a:solidFill>
              </a:rPr>
              <a:t>。</a:t>
            </a:r>
          </a:p>
          <a:p>
            <a:endParaRPr lang="ja-JP" altLang="en-US" sz="975" dirty="0">
              <a:solidFill>
                <a:srgbClr val="0070C0"/>
              </a:solidFill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FD9B9F7-9BCA-FE4C-B5D9-D5F1A0B93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-1693"/>
            <a:ext cx="596900" cy="476250"/>
          </a:xfrm>
          <a:solidFill>
            <a:srgbClr val="FFFF00"/>
          </a:solidFill>
        </p:spPr>
        <p:txBody>
          <a:bodyPr anchor="ctr"/>
          <a:lstStyle/>
          <a:p>
            <a:pPr algn="ctr">
              <a:defRPr/>
            </a:pPr>
            <a:fld id="{58764233-5231-4BB3-864E-7369979C1539}" type="slidenum">
              <a:rPr lang="en-US" altLang="ja-JP" sz="2000" b="1" smtClean="0">
                <a:solidFill>
                  <a:srgbClr val="000000"/>
                </a:solidFill>
              </a:rPr>
              <a:pPr algn="ctr">
                <a:defRPr/>
              </a:pPr>
              <a:t>1</a:t>
            </a:fld>
            <a:endParaRPr lang="en-US" altLang="ja-JP" sz="2000" b="1" dirty="0">
              <a:solidFill>
                <a:srgbClr val="000000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6563032" y="2684206"/>
            <a:ext cx="2871806" cy="168131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prstDash val="sysDash"/>
            <a:round/>
            <a:headEnd/>
            <a:tailEnd/>
          </a:ln>
          <a:effectLst/>
        </p:spPr>
        <p:txBody>
          <a:bodyPr vertOverflow="overflow" horzOverflow="overflow" wrap="square" lIns="91422" tIns="45710" rIns="91422" bIns="45710" rtlCol="0" anchor="t" anchorCtr="0"/>
          <a:lstStyle/>
          <a:p>
            <a:pPr marL="1338263" algn="ctr">
              <a:lnSpc>
                <a:spcPct val="130000"/>
              </a:lnSpc>
              <a:tabLst>
                <a:tab pos="3136900" algn="ctr"/>
              </a:tabLst>
            </a:pPr>
            <a:endParaRPr kumimoji="1" lang="ja-JP" altLang="en-US" sz="1200" dirty="0" smtClean="0">
              <a:latin typeface="+mj-ea"/>
              <a:ea typeface="+mj-ea"/>
            </a:endParaRPr>
          </a:p>
        </p:txBody>
      </p:sp>
      <p:sp>
        <p:nvSpPr>
          <p:cNvPr id="10" name="テキスト ボックス 7"/>
          <p:cNvSpPr txBox="1"/>
          <p:nvPr/>
        </p:nvSpPr>
        <p:spPr>
          <a:xfrm>
            <a:off x="6636774" y="3263254"/>
            <a:ext cx="246458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1400" dirty="0">
                <a:solidFill>
                  <a:srgbClr val="0070C0"/>
                </a:solidFill>
              </a:rPr>
              <a:t>実施内容を示す画像や写真を掲載してください。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44410537"/>
      </p:ext>
    </p:extLst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FF00"/>
        </a:solidFill>
        <a:ln w="12700">
          <a:solidFill>
            <a:srgbClr val="FFFF00"/>
          </a:solidFill>
          <a:prstDash val="sysDash"/>
          <a:round/>
          <a:headEnd/>
          <a:tailEnd/>
        </a:ln>
        <a:effectLst/>
      </a:spPr>
      <a:bodyPr vertOverflow="overflow" horzOverflow="overflow" wrap="square" lIns="91422" tIns="45710" rIns="91422" bIns="45710" rtlCol="0" anchor="t" anchorCtr="0"/>
      <a:lstStyle>
        <a:defPPr marL="1338263">
          <a:lnSpc>
            <a:spcPct val="130000"/>
          </a:lnSpc>
          <a:tabLst>
            <a:tab pos="3136900" algn="ctr"/>
          </a:tabLst>
          <a:defRPr kumimoji="1" sz="1200" dirty="0" smtClean="0">
            <a:latin typeface="+mj-ea"/>
            <a:ea typeface="+mj-ea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ＭＳ Ｐゴシック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テーマ1" id="{F131A3AE-9FD4-449A-A77E-08135E4C135A}" vid="{81E3889F-47A8-4717-B30C-EFA6B05493BD}"/>
    </a:ext>
  </a:extLst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506</Words>
  <Application>Microsoft Office PowerPoint</Application>
  <PresentationFormat>A4 210 x 297 mm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ＭＳ Ｐゴシック</vt:lpstr>
      <vt:lpstr>游ゴシック</vt:lpstr>
      <vt:lpstr>Arial</vt:lpstr>
      <vt:lpstr>Wingdings</vt:lpstr>
      <vt:lpstr>テーマ1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事業名：</dc:title>
  <dc:creator>橿原 義信</dc:creator>
  <cp:lastModifiedBy>山﨑 英輝</cp:lastModifiedBy>
  <cp:revision>64</cp:revision>
  <cp:lastPrinted>2022-02-03T01:31:52Z</cp:lastPrinted>
  <dcterms:created xsi:type="dcterms:W3CDTF">2020-11-27T08:07:22Z</dcterms:created>
  <dcterms:modified xsi:type="dcterms:W3CDTF">2022-02-03T02:00:40Z</dcterms:modified>
</cp:coreProperties>
</file>