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48" r:id="rId1"/>
  </p:sldMasterIdLst>
  <p:notesMasterIdLst>
    <p:notesMasterId r:id="rId4"/>
  </p:notesMasterIdLst>
  <p:sldIdLst>
    <p:sldId id="256" r:id="rId2"/>
    <p:sldId id="257" r:id="rId3"/>
  </p:sldIdLst>
  <p:sldSz cx="9906000" cy="6858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http://customooxmlschemas.google.com/"/>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F0F748-7AA5-4B90-91AD-3F4FFDBD375E}">
  <a:tblStyle styleId="{69F0F748-7AA5-4B90-91AD-3F4FFDBD375E}" styleName="Table_0">
    <a:wholeTbl>
      <a:tcTxStyle b="off" i="off">
        <a:font>
          <a:latin typeface="游ゴシック"/>
          <a:ea typeface="游ゴシック"/>
          <a:cs typeface="游ゴシック"/>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游ゴシック"/>
          <a:ea typeface="游ゴシック"/>
          <a:cs typeface="游ゴシック"/>
        </a:font>
        <a:schemeClr val="lt1"/>
      </a:tcTxStyle>
      <a:tcStyle>
        <a:tcBdr/>
        <a:fill>
          <a:solidFill>
            <a:schemeClr val="accent1"/>
          </a:solidFill>
        </a:fill>
      </a:tcStyle>
    </a:lastCol>
    <a:firstCol>
      <a:tcTxStyle b="on" i="off">
        <a:font>
          <a:latin typeface="游ゴシック"/>
          <a:ea typeface="游ゴシック"/>
          <a:cs typeface="游ゴシック"/>
        </a:font>
        <a:schemeClr val="lt1"/>
      </a:tcTxStyle>
      <a:tcStyle>
        <a:tcBdr/>
        <a:fill>
          <a:solidFill>
            <a:schemeClr val="accent1"/>
          </a:solidFill>
        </a:fill>
      </a:tcStyle>
    </a:firstCol>
    <a:lastRow>
      <a:tcTxStyle b="on" i="off">
        <a:font>
          <a:latin typeface="游ゴシック"/>
          <a:ea typeface="游ゴシック"/>
          <a:cs typeface="游ゴシック"/>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游ゴシック"/>
          <a:ea typeface="游ゴシック"/>
          <a:cs typeface="游ゴシック"/>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175" autoAdjust="0"/>
    <p:restoredTop sz="95110" autoAdjust="0"/>
  </p:normalViewPr>
  <p:slideViewPr>
    <p:cSldViewPr snapToGrid="0">
      <p:cViewPr varScale="1">
        <p:scale>
          <a:sx n="73" d="100"/>
          <a:sy n="73" d="100"/>
        </p:scale>
        <p:origin x="810" y="6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100" name="Google Shape;3;n"/>
          <p:cNvSpPr txBox="1">
            <a:spLocks noGrp="1"/>
          </p:cNvSpPr>
          <p:nvPr>
            <p:ph type="hdr" idx="2"/>
          </p:nvPr>
        </p:nvSpPr>
        <p:spPr>
          <a:xfrm>
            <a:off x="2" y="2"/>
            <a:ext cx="2919413" cy="493713"/>
          </a:xfrm>
          <a:prstGeom prst="rect">
            <a:avLst/>
          </a:prstGeom>
          <a:noFill/>
          <a:ln>
            <a:noFill/>
          </a:ln>
        </p:spPr>
        <p:txBody>
          <a:bodyPr spcFirstLastPara="1" wrap="square" lIns="91400" tIns="45700" rIns="91400"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1" name="Google Shape;4;n"/>
          <p:cNvSpPr txBox="1">
            <a:spLocks noGrp="1"/>
          </p:cNvSpPr>
          <p:nvPr>
            <p:ph type="dt" idx="10"/>
          </p:nvPr>
        </p:nvSpPr>
        <p:spPr>
          <a:xfrm>
            <a:off x="3814763" y="2"/>
            <a:ext cx="2919412" cy="493713"/>
          </a:xfrm>
          <a:prstGeom prst="rect">
            <a:avLst/>
          </a:prstGeom>
          <a:noFill/>
          <a:ln>
            <a:noFill/>
          </a:ln>
        </p:spPr>
        <p:txBody>
          <a:bodyPr spcFirstLastPara="1" wrap="square" lIns="91400" tIns="45700" rIns="91400"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2" name="Google Shape;5;n"/>
          <p:cNvSpPr>
            <a:spLocks noGrp="1" noRot="1" noChangeAspect="1"/>
          </p:cNvSpPr>
          <p:nvPr>
            <p:ph type="sldImg" idx="3"/>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3" name="Google Shape;6;n"/>
          <p:cNvSpPr txBox="1">
            <a:spLocks noGrp="1"/>
          </p:cNvSpPr>
          <p:nvPr>
            <p:ph type="body" idx="1"/>
          </p:nvPr>
        </p:nvSpPr>
        <p:spPr>
          <a:xfrm>
            <a:off x="673102" y="4686300"/>
            <a:ext cx="5389563" cy="4440238"/>
          </a:xfrm>
          <a:prstGeom prst="rect">
            <a:avLst/>
          </a:prstGeom>
          <a:noFill/>
          <a:ln>
            <a:noFill/>
          </a:ln>
        </p:spPr>
        <p:txBody>
          <a:bodyPr spcFirstLastPara="1" wrap="square" lIns="91400" tIns="45700" rIns="91400"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1104" name="Google Shape;7;n"/>
          <p:cNvSpPr txBox="1">
            <a:spLocks noGrp="1"/>
          </p:cNvSpPr>
          <p:nvPr>
            <p:ph type="ftr" idx="11"/>
          </p:nvPr>
        </p:nvSpPr>
        <p:spPr>
          <a:xfrm>
            <a:off x="2" y="9371013"/>
            <a:ext cx="2919413" cy="493712"/>
          </a:xfrm>
          <a:prstGeom prst="rect">
            <a:avLst/>
          </a:prstGeom>
          <a:noFill/>
          <a:ln>
            <a:noFill/>
          </a:ln>
        </p:spPr>
        <p:txBody>
          <a:bodyPr spcFirstLastPara="1" wrap="square" lIns="91400" tIns="45700" rIns="91400"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5" name="Google Shape;8;n"/>
          <p:cNvSpPr txBox="1">
            <a:spLocks noGrp="1"/>
          </p:cNvSpPr>
          <p:nvPr>
            <p:ph type="sldNum" idx="12"/>
          </p:nvPr>
        </p:nvSpPr>
        <p:spPr>
          <a:xfrm>
            <a:off x="3814763" y="9371013"/>
            <a:ext cx="2919412" cy="493712"/>
          </a:xfrm>
          <a:prstGeom prst="rect">
            <a:avLst/>
          </a:prstGeom>
          <a:noFill/>
          <a:ln>
            <a:noFill/>
          </a:ln>
        </p:spPr>
        <p:txBody>
          <a:bodyPr spcFirstLastPara="1" wrap="square" lIns="91400" tIns="45700" rIns="91400"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1464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
        <p:cNvGrpSpPr/>
        <p:nvPr/>
      </p:nvGrpSpPr>
      <p:grpSpPr>
        <a:xfrm>
          <a:off x="0" y="0"/>
          <a:ext cx="0" cy="0"/>
          <a:chOff x="0" y="0"/>
          <a:chExt cx="0" cy="0"/>
        </a:xfrm>
      </p:grpSpPr>
      <p:sp>
        <p:nvSpPr>
          <p:cNvPr id="1031"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2"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33"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4"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5"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
        <p:cNvGrpSpPr/>
        <p:nvPr/>
      </p:nvGrpSpPr>
      <p:grpSpPr>
        <a:xfrm>
          <a:off x="0" y="0"/>
          <a:ext cx="0" cy="0"/>
          <a:chOff x="0" y="0"/>
          <a:chExt cx="0" cy="0"/>
        </a:xfrm>
      </p:grpSpPr>
      <p:sp>
        <p:nvSpPr>
          <p:cNvPr id="1094"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95"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6"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7"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8"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
        <p:cNvGrpSpPr/>
        <p:nvPr/>
      </p:nvGrpSpPr>
      <p:grpSpPr>
        <a:xfrm>
          <a:off x="0" y="0"/>
          <a:ext cx="0" cy="0"/>
          <a:chOff x="0" y="0"/>
          <a:chExt cx="0" cy="0"/>
        </a:xfrm>
      </p:grpSpPr>
      <p:sp>
        <p:nvSpPr>
          <p:cNvPr id="1043" name="Google Shape;28;p7"/>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75"/>
              <a:buFont typeface="Arial"/>
              <a:buNone/>
              <a:defRPr sz="48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4" name="Google Shape;29;p7"/>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rgbClr val="888888"/>
              </a:buClr>
              <a:buSzPts val="1950"/>
              <a:buNone/>
              <a:defRPr sz="1950">
                <a:solidFill>
                  <a:srgbClr val="888888"/>
                </a:solidFill>
              </a:defRPr>
            </a:lvl1pPr>
            <a:lvl2pPr marL="914400" lvl="1" indent="-228600" algn="l">
              <a:lnSpc>
                <a:spcPct val="90000"/>
              </a:lnSpc>
              <a:spcBef>
                <a:spcPts val="406"/>
              </a:spcBef>
              <a:spcAft>
                <a:spcPts val="0"/>
              </a:spcAft>
              <a:buClr>
                <a:srgbClr val="888888"/>
              </a:buClr>
              <a:buSzPts val="1625"/>
              <a:buNone/>
              <a:defRPr sz="1625">
                <a:solidFill>
                  <a:srgbClr val="888888"/>
                </a:solidFill>
              </a:defRPr>
            </a:lvl2pPr>
            <a:lvl3pPr marL="1371600" lvl="2" indent="-228600" algn="l">
              <a:lnSpc>
                <a:spcPct val="90000"/>
              </a:lnSpc>
              <a:spcBef>
                <a:spcPts val="406"/>
              </a:spcBef>
              <a:spcAft>
                <a:spcPts val="0"/>
              </a:spcAft>
              <a:buClr>
                <a:srgbClr val="888888"/>
              </a:buClr>
              <a:buSzPts val="1463"/>
              <a:buNone/>
              <a:defRPr sz="1463">
                <a:solidFill>
                  <a:srgbClr val="888888"/>
                </a:solidFill>
              </a:defRPr>
            </a:lvl3pPr>
            <a:lvl4pPr marL="1828800" lvl="3" indent="-228600" algn="l">
              <a:lnSpc>
                <a:spcPct val="90000"/>
              </a:lnSpc>
              <a:spcBef>
                <a:spcPts val="406"/>
              </a:spcBef>
              <a:spcAft>
                <a:spcPts val="0"/>
              </a:spcAft>
              <a:buClr>
                <a:srgbClr val="888888"/>
              </a:buClr>
              <a:buSzPts val="1300"/>
              <a:buNone/>
              <a:defRPr sz="1300">
                <a:solidFill>
                  <a:srgbClr val="888888"/>
                </a:solidFill>
              </a:defRPr>
            </a:lvl4pPr>
            <a:lvl5pPr marL="2286000" lvl="4" indent="-228600" algn="l">
              <a:lnSpc>
                <a:spcPct val="90000"/>
              </a:lnSpc>
              <a:spcBef>
                <a:spcPts val="406"/>
              </a:spcBef>
              <a:spcAft>
                <a:spcPts val="0"/>
              </a:spcAft>
              <a:buClr>
                <a:srgbClr val="888888"/>
              </a:buClr>
              <a:buSzPts val="1300"/>
              <a:buNone/>
              <a:defRPr sz="1300">
                <a:solidFill>
                  <a:srgbClr val="888888"/>
                </a:solidFill>
              </a:defRPr>
            </a:lvl5pPr>
            <a:lvl6pPr marL="2743200" lvl="5" indent="-228600" algn="l">
              <a:lnSpc>
                <a:spcPct val="90000"/>
              </a:lnSpc>
              <a:spcBef>
                <a:spcPts val="406"/>
              </a:spcBef>
              <a:spcAft>
                <a:spcPts val="0"/>
              </a:spcAft>
              <a:buClr>
                <a:srgbClr val="888888"/>
              </a:buClr>
              <a:buSzPts val="1300"/>
              <a:buNone/>
              <a:defRPr sz="1300">
                <a:solidFill>
                  <a:srgbClr val="888888"/>
                </a:solidFill>
              </a:defRPr>
            </a:lvl6pPr>
            <a:lvl7pPr marL="3200400" lvl="6" indent="-228600" algn="l">
              <a:lnSpc>
                <a:spcPct val="90000"/>
              </a:lnSpc>
              <a:spcBef>
                <a:spcPts val="406"/>
              </a:spcBef>
              <a:spcAft>
                <a:spcPts val="0"/>
              </a:spcAft>
              <a:buClr>
                <a:srgbClr val="888888"/>
              </a:buClr>
              <a:buSzPts val="1300"/>
              <a:buNone/>
              <a:defRPr sz="1300">
                <a:solidFill>
                  <a:srgbClr val="888888"/>
                </a:solidFill>
              </a:defRPr>
            </a:lvl7pPr>
            <a:lvl8pPr marL="3657600" lvl="7" indent="-228600" algn="l">
              <a:lnSpc>
                <a:spcPct val="90000"/>
              </a:lnSpc>
              <a:spcBef>
                <a:spcPts val="406"/>
              </a:spcBef>
              <a:spcAft>
                <a:spcPts val="0"/>
              </a:spcAft>
              <a:buClr>
                <a:srgbClr val="888888"/>
              </a:buClr>
              <a:buSzPts val="1300"/>
              <a:buNone/>
              <a:defRPr sz="1300">
                <a:solidFill>
                  <a:srgbClr val="888888"/>
                </a:solidFill>
              </a:defRPr>
            </a:lvl8pPr>
            <a:lvl9pPr marL="4114800" lvl="8" indent="-228600" algn="l">
              <a:lnSpc>
                <a:spcPct val="90000"/>
              </a:lnSpc>
              <a:spcBef>
                <a:spcPts val="406"/>
              </a:spcBef>
              <a:spcAft>
                <a:spcPts val="0"/>
              </a:spcAft>
              <a:buClr>
                <a:srgbClr val="888888"/>
              </a:buClr>
              <a:buSzPts val="1300"/>
              <a:buNone/>
              <a:defRPr sz="1300">
                <a:solidFill>
                  <a:srgbClr val="888888"/>
                </a:solidFill>
              </a:defRPr>
            </a:lvl9pPr>
          </a:lstStyle>
          <a:p>
            <a:endParaRPr/>
          </a:p>
        </p:txBody>
      </p:sp>
      <p:sp>
        <p:nvSpPr>
          <p:cNvPr id="1045" name="Google Shape;30;p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6" name="Google Shape;31;p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7" name="Google Shape;32;p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
        <p:cNvGrpSpPr/>
        <p:nvPr/>
      </p:nvGrpSpPr>
      <p:grpSpPr>
        <a:xfrm>
          <a:off x="0" y="0"/>
          <a:ext cx="0" cy="0"/>
          <a:chOff x="0" y="0"/>
          <a:chExt cx="0" cy="0"/>
        </a:xfrm>
      </p:grpSpPr>
      <p:sp>
        <p:nvSpPr>
          <p:cNvPr id="1049"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0"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1"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2"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3"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4"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
        <p:cNvGrpSpPr/>
        <p:nvPr/>
      </p:nvGrpSpPr>
      <p:grpSpPr>
        <a:xfrm>
          <a:off x="0" y="0"/>
          <a:ext cx="0" cy="0"/>
          <a:chOff x="0" y="0"/>
          <a:chExt cx="0" cy="0"/>
        </a:xfrm>
      </p:grpSpPr>
      <p:sp>
        <p:nvSpPr>
          <p:cNvPr id="1056"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7"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8"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9"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60"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61"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2"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3"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
        <p:cNvGrpSpPr/>
        <p:nvPr/>
      </p:nvGrpSpPr>
      <p:grpSpPr>
        <a:xfrm>
          <a:off x="0" y="0"/>
          <a:ext cx="0" cy="0"/>
          <a:chOff x="0" y="0"/>
          <a:chExt cx="0" cy="0"/>
        </a:xfrm>
      </p:grpSpPr>
      <p:sp>
        <p:nvSpPr>
          <p:cNvPr id="1065"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6"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7"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8"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
        <p:cNvGrpSpPr/>
        <p:nvPr/>
      </p:nvGrpSpPr>
      <p:grpSpPr>
        <a:xfrm>
          <a:off x="0" y="0"/>
          <a:ext cx="0" cy="0"/>
          <a:chOff x="0" y="0"/>
          <a:chExt cx="0" cy="0"/>
        </a:xfrm>
      </p:grpSpPr>
      <p:sp>
        <p:nvSpPr>
          <p:cNvPr id="1070"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1"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2"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OBJECT_WITH_CAPTION_TEXT">
    <p:spTree>
      <p:nvGrpSpPr>
        <p:cNvPr id="1" name=""/>
        <p:cNvGrpSpPr/>
        <p:nvPr/>
      </p:nvGrpSpPr>
      <p:grpSpPr>
        <a:xfrm>
          <a:off x="0" y="0"/>
          <a:ext cx="0" cy="0"/>
          <a:chOff x="0" y="0"/>
          <a:chExt cx="0" cy="0"/>
        </a:xfrm>
      </p:grpSpPr>
      <p:sp>
        <p:nvSpPr>
          <p:cNvPr id="1074"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5"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1076"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7"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8"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9"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
        <p:cNvGrpSpPr/>
        <p:nvPr/>
      </p:nvGrpSpPr>
      <p:grpSpPr>
        <a:xfrm>
          <a:off x="0" y="0"/>
          <a:ext cx="0" cy="0"/>
          <a:chOff x="0" y="0"/>
          <a:chExt cx="0" cy="0"/>
        </a:xfrm>
      </p:grpSpPr>
      <p:sp>
        <p:nvSpPr>
          <p:cNvPr id="1081"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2"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a:p>
        </p:txBody>
      </p:sp>
      <p:sp>
        <p:nvSpPr>
          <p:cNvPr id="1083"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84"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5"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6"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VERTICAL_TEXT">
    <p:spTree>
      <p:nvGrpSpPr>
        <p:cNvPr id="1" name=""/>
        <p:cNvGrpSpPr/>
        <p:nvPr/>
      </p:nvGrpSpPr>
      <p:grpSpPr>
        <a:xfrm>
          <a:off x="0" y="0"/>
          <a:ext cx="0" cy="0"/>
          <a:chOff x="0" y="0"/>
          <a:chExt cx="0" cy="0"/>
        </a:xfrm>
      </p:grpSpPr>
      <p:sp>
        <p:nvSpPr>
          <p:cNvPr id="1088"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9"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0"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1"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2"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25"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6"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027"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8"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9"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Google Shape;89;p1"/>
          <p:cNvSpPr/>
          <p:nvPr/>
        </p:nvSpPr>
        <p:spPr>
          <a:xfrm>
            <a:off x="33572" y="638294"/>
            <a:ext cx="9723754" cy="2435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b="1" dirty="0">
                <a:solidFill>
                  <a:schemeClr val="dk1"/>
                </a:solidFill>
                <a:latin typeface="メイリオ" panose="020B0604030504040204" pitchFamily="50" charset="-128"/>
                <a:ea typeface="メイリオ" panose="020B0604030504040204" pitchFamily="50" charset="-128"/>
                <a:cs typeface="Meiryo"/>
                <a:sym typeface="Meiryo"/>
              </a:rPr>
              <a:t>ALPS</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処理水の海洋放出に伴う風評の払拭に向けて</a:t>
            </a:r>
            <a:r>
              <a:rPr lang="ja-JP" altLang="en-US" b="1" dirty="0" smtClean="0">
                <a:solidFill>
                  <a:schemeClr val="dk1"/>
                </a:solidFill>
                <a:latin typeface="メイリオ" panose="020B0604030504040204" pitchFamily="50" charset="-128"/>
                <a:ea typeface="メイリオ" panose="020B0604030504040204" pitchFamily="50" charset="-128"/>
                <a:cs typeface="Meiryo"/>
                <a:sym typeface="Meiryo"/>
              </a:rPr>
              <a:t>目指す地域の姿</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08" name="Google Shape;90;p1"/>
          <p:cNvSpPr/>
          <p:nvPr/>
        </p:nvSpPr>
        <p:spPr>
          <a:xfrm>
            <a:off x="5121753" y="3214545"/>
            <a:ext cx="4640400" cy="283322"/>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latin typeface="メイリオ" panose="020B0604030504040204" pitchFamily="50" charset="-128"/>
                <a:ea typeface="メイリオ" panose="020B0604030504040204" pitchFamily="50" charset="-128"/>
                <a:cs typeface="Meiryo"/>
                <a:sym typeface="Meiryo"/>
              </a:rPr>
              <a:t>海水浴場</a:t>
            </a:r>
            <a:r>
              <a:rPr lang="ja-JP" altLang="en-US" b="1" dirty="0" smtClean="0">
                <a:latin typeface="メイリオ" panose="020B0604030504040204" pitchFamily="50" charset="-128"/>
                <a:ea typeface="メイリオ" panose="020B0604030504040204" pitchFamily="50" charset="-128"/>
                <a:cs typeface="Meiryo"/>
                <a:sym typeface="Meiryo"/>
              </a:rPr>
              <a:t>および関連</a:t>
            </a:r>
            <a:r>
              <a:rPr lang="ja-JP" altLang="en-US" b="1" dirty="0">
                <a:latin typeface="メイリオ" panose="020B0604030504040204" pitchFamily="50" charset="-128"/>
                <a:ea typeface="メイリオ" panose="020B0604030504040204" pitchFamily="50" charset="-128"/>
                <a:cs typeface="Meiryo"/>
                <a:sym typeface="Meiryo"/>
              </a:rPr>
              <a:t>施設を</a:t>
            </a:r>
            <a:r>
              <a:rPr lang="ja-JP" altLang="en-US" b="1" dirty="0" smtClean="0">
                <a:latin typeface="メイリオ" panose="020B0604030504040204" pitchFamily="50" charset="-128"/>
                <a:ea typeface="メイリオ" panose="020B0604030504040204" pitchFamily="50" charset="-128"/>
                <a:cs typeface="Meiryo"/>
                <a:sym typeface="Meiryo"/>
              </a:rPr>
              <a:t>含めた地域</a:t>
            </a:r>
            <a:r>
              <a:rPr lang="ja-JP" altLang="en-US" b="1" dirty="0">
                <a:latin typeface="メイリオ" panose="020B0604030504040204" pitchFamily="50" charset="-128"/>
                <a:ea typeface="メイリオ" panose="020B0604030504040204" pitchFamily="50" charset="-128"/>
                <a:cs typeface="Meiryo"/>
                <a:sym typeface="Meiryo"/>
              </a:rPr>
              <a:t>の</a:t>
            </a:r>
            <a:r>
              <a:rPr lang="ja-JP" altLang="en-US" b="1" dirty="0" smtClean="0">
                <a:latin typeface="メイリオ" panose="020B0604030504040204" pitchFamily="50" charset="-128"/>
                <a:ea typeface="メイリオ" panose="020B0604030504040204" pitchFamily="50" charset="-128"/>
                <a:cs typeface="Meiryo"/>
                <a:sym typeface="Meiryo"/>
              </a:rPr>
              <a:t>現状・課題</a:t>
            </a:r>
            <a:endParaRPr sz="1400" b="1" i="0" u="none" strike="noStrike" cap="none" dirty="0">
              <a:latin typeface="メイリオ" panose="020B0604030504040204" pitchFamily="50" charset="-128"/>
              <a:ea typeface="メイリオ" panose="020B0604030504040204" pitchFamily="50" charset="-128"/>
              <a:cs typeface="Meiryo"/>
              <a:sym typeface="Meiryo"/>
            </a:endParaRPr>
          </a:p>
        </p:txBody>
      </p:sp>
      <p:sp>
        <p:nvSpPr>
          <p:cNvPr id="1109" name="Google Shape;91;p1"/>
          <p:cNvSpPr txBox="1"/>
          <p:nvPr/>
        </p:nvSpPr>
        <p:spPr>
          <a:xfrm>
            <a:off x="5121753" y="3497867"/>
            <a:ext cx="4640400" cy="1459112"/>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r>
              <a:rPr lang="en-US" altLang="ja-JP" sz="1200" b="0" i="0" u="none" strike="noStrike" cap="none"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sz="1200" b="0" i="0" u="none" strike="noStrike" cap="none" dirty="0" smtClean="0">
                <a:solidFill>
                  <a:schemeClr val="tx1"/>
                </a:solidFill>
                <a:latin typeface="メイリオ" panose="020B0604030504040204" pitchFamily="50" charset="-128"/>
                <a:ea typeface="メイリオ" panose="020B0604030504040204" pitchFamily="50" charset="-128"/>
                <a:cs typeface="Meiryo"/>
                <a:sym typeface="Meiryo"/>
              </a:rPr>
              <a:t>事業</a:t>
            </a:r>
            <a:r>
              <a:rPr lang="ja-JP" sz="1200" b="0" i="0" u="none" strike="noStrike" cap="none" dirty="0">
                <a:solidFill>
                  <a:schemeClr val="tx1"/>
                </a:solidFill>
                <a:latin typeface="メイリオ" panose="020B0604030504040204" pitchFamily="50" charset="-128"/>
                <a:ea typeface="メイリオ" panose="020B0604030504040204" pitchFamily="50" charset="-128"/>
                <a:cs typeface="Meiryo"/>
                <a:sym typeface="Meiryo"/>
              </a:rPr>
              <a:t>実施地域の</a:t>
            </a:r>
            <a:r>
              <a:rPr lang="ja-JP" sz="1200" b="0" i="0" u="none" strike="noStrike" cap="none" dirty="0" smtClean="0">
                <a:solidFill>
                  <a:schemeClr val="tx1"/>
                </a:solidFill>
                <a:latin typeface="メイリオ" panose="020B0604030504040204" pitchFamily="50" charset="-128"/>
                <a:ea typeface="メイリオ" panose="020B0604030504040204" pitchFamily="50" charset="-128"/>
                <a:cs typeface="Meiryo"/>
                <a:sym typeface="Meiryo"/>
              </a:rPr>
              <a:t>現状</a:t>
            </a:r>
            <a:r>
              <a:rPr lang="ja-JP" altLang="en-US" sz="1200" b="0" i="0" u="none" strike="noStrike" cap="none" dirty="0" smtClean="0">
                <a:solidFill>
                  <a:schemeClr val="tx1"/>
                </a:solidFill>
                <a:latin typeface="メイリオ" panose="020B0604030504040204" pitchFamily="50" charset="-128"/>
                <a:ea typeface="メイリオ" panose="020B0604030504040204" pitchFamily="50" charset="-128"/>
                <a:cs typeface="Meiryo"/>
                <a:sym typeface="Meiryo"/>
              </a:rPr>
              <a:t>および</a:t>
            </a:r>
            <a:r>
              <a:rPr lang="ja-JP" sz="1200" b="0" i="0" u="none" strike="noStrike" cap="none" dirty="0" smtClean="0">
                <a:solidFill>
                  <a:schemeClr val="tx1"/>
                </a:solidFill>
                <a:latin typeface="メイリオ" panose="020B0604030504040204" pitchFamily="50" charset="-128"/>
                <a:ea typeface="メイリオ" panose="020B0604030504040204" pitchFamily="50" charset="-128"/>
                <a:cs typeface="Meiryo"/>
                <a:sym typeface="Meiryo"/>
              </a:rPr>
              <a:t>課題</a:t>
            </a:r>
            <a:r>
              <a:rPr lang="ja-JP" altLang="en-US" sz="1200" b="0" i="0" u="none" strike="noStrike" cap="none" dirty="0" smtClean="0">
                <a:solidFill>
                  <a:schemeClr val="tx1"/>
                </a:solidFill>
                <a:latin typeface="メイリオ" panose="020B0604030504040204" pitchFamily="50" charset="-128"/>
                <a:ea typeface="メイリオ" panose="020B0604030504040204" pitchFamily="50" charset="-128"/>
                <a:cs typeface="Meiryo"/>
                <a:sym typeface="Meiryo"/>
              </a:rPr>
              <a:t>を簡潔に</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記載</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してください。</a:t>
            </a:r>
          </a:p>
          <a:p>
            <a:pPr marR="0" lvl="0" algn="l" rtl="0">
              <a:spcBef>
                <a:spcPts val="0"/>
              </a:spcBef>
              <a:spcAft>
                <a:spcPts val="0"/>
              </a:spcAft>
            </a:pPr>
            <a:endParaRPr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1110" name="Google Shape;92;p1"/>
          <p:cNvSpPr txBox="1">
            <a:spLocks noGrp="1"/>
          </p:cNvSpPr>
          <p:nvPr>
            <p:ph type="title"/>
          </p:nvPr>
        </p:nvSpPr>
        <p:spPr>
          <a:xfrm>
            <a:off x="33572" y="8845"/>
            <a:ext cx="5361388" cy="5407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sz="1900" dirty="0">
                <a:latin typeface="メイリオ" panose="020B0604030504040204" pitchFamily="50" charset="-128"/>
                <a:ea typeface="メイリオ" panose="020B0604030504040204" pitchFamily="50" charset="-128"/>
                <a:cs typeface="Meiryo"/>
                <a:sym typeface="Meiryo"/>
              </a:rPr>
              <a:t>○</a:t>
            </a:r>
            <a:r>
              <a:rPr lang="ja-JP" sz="1900" dirty="0" smtClean="0">
                <a:latin typeface="メイリオ" panose="020B0604030504040204" pitchFamily="50" charset="-128"/>
                <a:ea typeface="メイリオ" panose="020B0604030504040204" pitchFamily="50" charset="-128"/>
                <a:cs typeface="Meiryo"/>
                <a:sym typeface="Meiryo"/>
              </a:rPr>
              <a:t>○○</a:t>
            </a:r>
            <a:r>
              <a:rPr lang="ja-JP" sz="1900" dirty="0">
                <a:latin typeface="メイリオ" panose="020B0604030504040204" pitchFamily="50" charset="-128"/>
                <a:ea typeface="メイリオ" panose="020B0604030504040204" pitchFamily="50" charset="-128"/>
                <a:cs typeface="Meiryo"/>
                <a:sym typeface="Meiryo"/>
              </a:rPr>
              <a:t>○事業【○○県</a:t>
            </a:r>
            <a:r>
              <a:rPr lang="ja-JP" sz="1900" dirty="0" smtClean="0">
                <a:latin typeface="メイリオ" panose="020B0604030504040204" pitchFamily="50" charset="-128"/>
                <a:ea typeface="メイリオ" panose="020B0604030504040204" pitchFamily="50" charset="-128"/>
                <a:cs typeface="Meiryo"/>
                <a:sym typeface="Meiryo"/>
              </a:rPr>
              <a:t>○○市</a:t>
            </a:r>
            <a:r>
              <a:rPr lang="ja-JP" altLang="en-US" sz="1900" dirty="0" smtClean="0">
                <a:latin typeface="メイリオ" panose="020B0604030504040204" pitchFamily="50" charset="-128"/>
                <a:ea typeface="メイリオ" panose="020B0604030504040204" pitchFamily="50" charset="-128"/>
                <a:cs typeface="Meiryo"/>
                <a:sym typeface="Meiryo"/>
              </a:rPr>
              <a:t>：○○海水浴場</a:t>
            </a:r>
            <a:r>
              <a:rPr lang="ja-JP" sz="1900" dirty="0" smtClean="0">
                <a:latin typeface="メイリオ" panose="020B0604030504040204" pitchFamily="50" charset="-128"/>
                <a:ea typeface="メイリオ" panose="020B0604030504040204" pitchFamily="50" charset="-128"/>
                <a:cs typeface="Meiryo"/>
                <a:sym typeface="Meiryo"/>
              </a:rPr>
              <a:t>】</a:t>
            </a:r>
            <a:r>
              <a:rPr lang="ja-JP" sz="1900" dirty="0">
                <a:latin typeface="メイリオ" panose="020B0604030504040204" pitchFamily="50" charset="-128"/>
                <a:ea typeface="メイリオ" panose="020B0604030504040204" pitchFamily="50" charset="-128"/>
                <a:cs typeface="Meiryo"/>
                <a:sym typeface="Meiryo"/>
              </a:rPr>
              <a:t>　</a:t>
            </a:r>
            <a:endParaRPr dirty="0">
              <a:latin typeface="メイリオ" panose="020B0604030504040204" pitchFamily="50" charset="-128"/>
              <a:ea typeface="メイリオ" panose="020B0604030504040204" pitchFamily="50" charset="-128"/>
            </a:endParaRPr>
          </a:p>
        </p:txBody>
      </p:sp>
      <p:sp>
        <p:nvSpPr>
          <p:cNvPr id="1112" name="Google Shape;96;p1"/>
          <p:cNvSpPr/>
          <p:nvPr/>
        </p:nvSpPr>
        <p:spPr>
          <a:xfrm>
            <a:off x="5121753" y="5036294"/>
            <a:ext cx="4640400" cy="30211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latin typeface="メイリオ" panose="020B0604030504040204" pitchFamily="50" charset="-128"/>
                <a:ea typeface="メイリオ" panose="020B0604030504040204" pitchFamily="50" charset="-128"/>
                <a:cs typeface="Meiryo"/>
                <a:sym typeface="Meiryo"/>
              </a:rPr>
              <a:t>事業実施により期待される効果</a:t>
            </a:r>
          </a:p>
        </p:txBody>
      </p:sp>
      <p:sp>
        <p:nvSpPr>
          <p:cNvPr id="1113" name="Google Shape;97;p1"/>
          <p:cNvSpPr txBox="1"/>
          <p:nvPr/>
        </p:nvSpPr>
        <p:spPr>
          <a:xfrm>
            <a:off x="5116925" y="5240301"/>
            <a:ext cx="4640400" cy="1541804"/>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sz="1200" dirty="0" smtClean="0">
                <a:solidFill>
                  <a:schemeClr val="tx1"/>
                </a:solidFill>
                <a:latin typeface="メイリオ" panose="020B0604030504040204" pitchFamily="50" charset="-128"/>
                <a:ea typeface="メイリオ" panose="020B0604030504040204" pitchFamily="50" charset="-128"/>
                <a:cs typeface="Meiryo"/>
                <a:sym typeface="Meiryo"/>
              </a:rPr>
              <a:t>本事業</a:t>
            </a:r>
            <a:r>
              <a:rPr lang="ja-JP" sz="1200" dirty="0">
                <a:solidFill>
                  <a:schemeClr val="tx1"/>
                </a:solidFill>
                <a:latin typeface="メイリオ" panose="020B0604030504040204" pitchFamily="50" charset="-128"/>
                <a:ea typeface="メイリオ" panose="020B0604030504040204" pitchFamily="50" charset="-128"/>
                <a:cs typeface="Meiryo"/>
                <a:sym typeface="Meiryo"/>
              </a:rPr>
              <a:t>の成果を翌年度</a:t>
            </a:r>
            <a:r>
              <a:rPr lang="ja-JP" sz="1200" dirty="0" smtClean="0">
                <a:solidFill>
                  <a:schemeClr val="tx1"/>
                </a:solidFill>
                <a:latin typeface="メイリオ" panose="020B0604030504040204" pitchFamily="50" charset="-128"/>
                <a:ea typeface="メイリオ" panose="020B0604030504040204" pitchFamily="50" charset="-128"/>
                <a:cs typeface="Meiryo"/>
                <a:sym typeface="Meiryo"/>
              </a:rPr>
              <a:t>以降どの</a:t>
            </a:r>
            <a:r>
              <a:rPr lang="ja-JP" sz="1200" dirty="0">
                <a:solidFill>
                  <a:schemeClr val="tx1"/>
                </a:solidFill>
                <a:latin typeface="メイリオ" panose="020B0604030504040204" pitchFamily="50" charset="-128"/>
                <a:ea typeface="メイリオ" panose="020B0604030504040204" pitchFamily="50" charset="-128"/>
                <a:cs typeface="Meiryo"/>
                <a:sym typeface="Meiryo"/>
              </a:rPr>
              <a:t>よう</a:t>
            </a:r>
            <a:r>
              <a:rPr lang="ja-JP" sz="1200" dirty="0" smtClean="0">
                <a:solidFill>
                  <a:schemeClr val="tx1"/>
                </a:solidFill>
                <a:latin typeface="メイリオ" panose="020B0604030504040204" pitchFamily="50" charset="-128"/>
                <a:ea typeface="メイリオ" panose="020B0604030504040204" pitchFamily="50" charset="-128"/>
                <a:cs typeface="Meiryo"/>
                <a:sym typeface="Meiryo"/>
              </a:rPr>
              <a:t>に</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継続して</a:t>
            </a:r>
            <a:r>
              <a:rPr lang="ja-JP" sz="1200" dirty="0" smtClean="0">
                <a:solidFill>
                  <a:schemeClr val="tx1"/>
                </a:solidFill>
                <a:latin typeface="メイリオ" panose="020B0604030504040204" pitchFamily="50" charset="-128"/>
                <a:ea typeface="メイリオ" panose="020B0604030504040204" pitchFamily="50" charset="-128"/>
                <a:cs typeface="Meiryo"/>
                <a:sym typeface="Meiryo"/>
              </a:rPr>
              <a:t>活かし、</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ALPS</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処理水の海洋放出に伴う</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風評払拭で期待される効果を</a:t>
            </a:r>
            <a:r>
              <a:rPr lang="ja-JP" sz="1200" dirty="0" smtClean="0">
                <a:solidFill>
                  <a:schemeClr val="tx1"/>
                </a:solidFill>
                <a:latin typeface="メイリオ" panose="020B0604030504040204" pitchFamily="50" charset="-128"/>
                <a:ea typeface="メイリオ" panose="020B0604030504040204" pitchFamily="50" charset="-128"/>
                <a:cs typeface="Meiryo"/>
                <a:sym typeface="Meiryo"/>
              </a:rPr>
              <a:t>記載</a:t>
            </a:r>
            <a:r>
              <a:rPr lang="ja-JP" sz="1200" dirty="0">
                <a:solidFill>
                  <a:schemeClr val="tx1"/>
                </a:solidFill>
                <a:latin typeface="メイリオ" panose="020B0604030504040204" pitchFamily="50" charset="-128"/>
                <a:ea typeface="メイリオ" panose="020B0604030504040204" pitchFamily="50" charset="-128"/>
                <a:cs typeface="Meiryo"/>
                <a:sym typeface="Meiryo"/>
              </a:rPr>
              <a:t>してください。</a:t>
            </a:r>
            <a:endParaRPr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1114" name="Google Shape;98;p1"/>
          <p:cNvSpPr txBox="1"/>
          <p:nvPr/>
        </p:nvSpPr>
        <p:spPr>
          <a:xfrm>
            <a:off x="33572" y="881793"/>
            <a:ext cx="9723754" cy="761743"/>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200" dirty="0">
                <a:solidFill>
                  <a:schemeClr val="dk1"/>
                </a:solidFill>
                <a:latin typeface="メイリオ" panose="020B0604030504040204" pitchFamily="50" charset="-128"/>
                <a:ea typeface="メイリオ" panose="020B0604030504040204" pitchFamily="50" charset="-128"/>
                <a:cs typeface="Meiryo"/>
                <a:sym typeface="Meiryo"/>
              </a:rPr>
              <a:t>※ALPS</a:t>
            </a:r>
            <a:r>
              <a:rPr lang="ja-JP" altLang="en-US" sz="1200" dirty="0">
                <a:solidFill>
                  <a:schemeClr val="dk1"/>
                </a:solidFill>
                <a:latin typeface="メイリオ" panose="020B0604030504040204" pitchFamily="50" charset="-128"/>
                <a:ea typeface="メイリオ" panose="020B0604030504040204" pitchFamily="50" charset="-128"/>
                <a:cs typeface="Meiryo"/>
                <a:sym typeface="Meiryo"/>
              </a:rPr>
              <a:t>処理水の海洋放出により想定される風評を記載するとともに、風評への対策として、海岸周辺地域で海の魅力を高めるブルーツーリズム推進により目指す地域の姿を</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記載してください。</a:t>
            </a:r>
            <a:endParaRPr sz="1200" dirty="0">
              <a:solidFill>
                <a:schemeClr val="dk1"/>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120" name="Google Shape;104;p1"/>
          <p:cNvSpPr/>
          <p:nvPr/>
        </p:nvSpPr>
        <p:spPr>
          <a:xfrm>
            <a:off x="33571" y="1694694"/>
            <a:ext cx="5001892" cy="2424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smtClean="0">
                <a:solidFill>
                  <a:schemeClr val="dk1"/>
                </a:solidFill>
                <a:latin typeface="メイリオ" panose="020B0604030504040204" pitchFamily="50" charset="-128"/>
                <a:ea typeface="メイリオ" panose="020B0604030504040204" pitchFamily="50" charset="-128"/>
                <a:cs typeface="Meiryo"/>
                <a:sym typeface="Meiryo"/>
              </a:rPr>
              <a:t>事業の概要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21" name="Google Shape;105;p1"/>
          <p:cNvSpPr txBox="1"/>
          <p:nvPr/>
        </p:nvSpPr>
        <p:spPr>
          <a:xfrm>
            <a:off x="33571" y="1950680"/>
            <a:ext cx="5001892" cy="4869708"/>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R="0" lvl="0" algn="l" rtl="0">
              <a:spcBef>
                <a:spcPts val="0"/>
              </a:spcBef>
              <a:spcAft>
                <a:spcPts val="0"/>
              </a:spcAft>
            </a:pP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r>
              <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本事業における取組内容について、写真や図を用いながら簡潔に</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記載してください。</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実施する取組のうち、主となる取組（１つのみ）は、</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段落の冒頭を　</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◎にして</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ください</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r>
              <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実施しない取組がある場合は、項目を削除してください。</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u="sng" dirty="0" smtClean="0">
                <a:solidFill>
                  <a:schemeClr val="tx1"/>
                </a:solidFill>
                <a:latin typeface="メイリオ" panose="020B0604030504040204" pitchFamily="50" charset="-128"/>
                <a:ea typeface="メイリオ" panose="020B0604030504040204" pitchFamily="50" charset="-128"/>
                <a:cs typeface="Meiryo"/>
                <a:sym typeface="Meiryo"/>
              </a:rPr>
              <a:t>海水浴場</a:t>
            </a:r>
            <a:r>
              <a:rPr lang="ja-JP" altLang="en-US" sz="1200" u="sng" dirty="0">
                <a:solidFill>
                  <a:schemeClr val="tx1"/>
                </a:solidFill>
                <a:latin typeface="メイリオ" panose="020B0604030504040204" pitchFamily="50" charset="-128"/>
                <a:ea typeface="メイリオ" panose="020B0604030504040204" pitchFamily="50" charset="-128"/>
                <a:cs typeface="Meiryo"/>
                <a:sym typeface="Meiryo"/>
              </a:rPr>
              <a:t>等の受入環境整備</a:t>
            </a:r>
            <a:endParaRPr lang="en-US" altLang="ja-JP" sz="1200" u="sng"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u="sng" dirty="0" smtClean="0">
                <a:solidFill>
                  <a:schemeClr val="tx1"/>
                </a:solidFill>
                <a:latin typeface="メイリオ" panose="020B0604030504040204" pitchFamily="50" charset="-128"/>
                <a:ea typeface="メイリオ" panose="020B0604030504040204" pitchFamily="50" charset="-128"/>
                <a:cs typeface="Meiryo"/>
                <a:sym typeface="Meiryo"/>
              </a:rPr>
              <a:t>海</a:t>
            </a:r>
            <a:r>
              <a:rPr lang="ja-JP" altLang="en-US" sz="1200" u="sng" dirty="0">
                <a:solidFill>
                  <a:schemeClr val="tx1"/>
                </a:solidFill>
                <a:latin typeface="メイリオ" panose="020B0604030504040204" pitchFamily="50" charset="-128"/>
                <a:ea typeface="メイリオ" panose="020B0604030504040204" pitchFamily="50" charset="-128"/>
                <a:cs typeface="Meiryo"/>
                <a:sym typeface="Meiryo"/>
              </a:rPr>
              <a:t>の魅力を体験できるコンテンツの充実</a:t>
            </a:r>
            <a:endParaRPr lang="en-US" sz="1200" u="sng"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u="sng" dirty="0" smtClean="0">
                <a:solidFill>
                  <a:schemeClr val="tx1"/>
                </a:solidFill>
                <a:latin typeface="メイリオ" panose="020B0604030504040204" pitchFamily="50" charset="-128"/>
                <a:ea typeface="メイリオ" panose="020B0604030504040204" pitchFamily="50" charset="-128"/>
                <a:cs typeface="Meiryo"/>
                <a:sym typeface="Meiryo"/>
              </a:rPr>
              <a:t>海</a:t>
            </a:r>
            <a:r>
              <a:rPr lang="ja-JP" altLang="en-US" sz="1200" u="sng" dirty="0">
                <a:solidFill>
                  <a:schemeClr val="tx1"/>
                </a:solidFill>
                <a:latin typeface="メイリオ" panose="020B0604030504040204" pitchFamily="50" charset="-128"/>
                <a:ea typeface="メイリオ" panose="020B0604030504040204" pitchFamily="50" charset="-128"/>
                <a:cs typeface="Meiryo"/>
                <a:sym typeface="Meiryo"/>
              </a:rPr>
              <a:t>にフォーカスしたプロモーションの強化</a:t>
            </a:r>
            <a:endParaRPr lang="en-US" sz="1200" u="sng"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u="sng" dirty="0" smtClean="0">
                <a:solidFill>
                  <a:schemeClr val="tx1"/>
                </a:solidFill>
                <a:latin typeface="メイリオ" panose="020B0604030504040204" pitchFamily="50" charset="-128"/>
                <a:ea typeface="メイリオ" panose="020B0604030504040204" pitchFamily="50" charset="-128"/>
                <a:cs typeface="Meiryo"/>
                <a:sym typeface="Meiryo"/>
              </a:rPr>
              <a:t>ブルーフラッグ</a:t>
            </a:r>
            <a:r>
              <a:rPr lang="ja-JP" altLang="en-US" sz="1200" u="sng" dirty="0">
                <a:solidFill>
                  <a:schemeClr val="tx1"/>
                </a:solidFill>
                <a:latin typeface="メイリオ" panose="020B0604030504040204" pitchFamily="50" charset="-128"/>
                <a:ea typeface="メイリオ" panose="020B0604030504040204" pitchFamily="50" charset="-128"/>
                <a:cs typeface="Meiryo"/>
                <a:sym typeface="Meiryo"/>
              </a:rPr>
              <a:t>認証の</a:t>
            </a:r>
            <a:r>
              <a:rPr lang="ja-JP" altLang="en-US" sz="1200" u="sng" dirty="0" smtClean="0">
                <a:solidFill>
                  <a:schemeClr val="tx1"/>
                </a:solidFill>
                <a:latin typeface="メイリオ" panose="020B0604030504040204" pitchFamily="50" charset="-128"/>
                <a:ea typeface="メイリオ" panose="020B0604030504040204" pitchFamily="50" charset="-128"/>
                <a:cs typeface="Meiryo"/>
                <a:sym typeface="Meiryo"/>
              </a:rPr>
              <a:t>取得</a:t>
            </a:r>
            <a:endParaRPr lang="en-US" altLang="ja-JP" sz="1200" u="sng" dirty="0" smtClean="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graphicFrame>
        <p:nvGraphicFramePr>
          <p:cNvPr id="1123" name="Google Shape;88;p1"/>
          <p:cNvGraphicFramePr/>
          <p:nvPr>
            <p:extLst>
              <p:ext uri="{D42A27DB-BD31-4B8C-83A1-F6EECF244321}">
                <p14:modId xmlns:p14="http://schemas.microsoft.com/office/powerpoint/2010/main" val="1937588669"/>
              </p:ext>
            </p:extLst>
          </p:nvPr>
        </p:nvGraphicFramePr>
        <p:xfrm>
          <a:off x="5121753" y="1937094"/>
          <a:ext cx="4635572" cy="1138651"/>
        </p:xfrm>
        <a:graphic>
          <a:graphicData uri="http://schemas.openxmlformats.org/drawingml/2006/table">
            <a:tbl>
              <a:tblPr firstRow="1" bandRow="1">
                <a:noFill/>
                <a:tableStyleId>{69F0F748-7AA5-4B90-91AD-3F4FFDBD375E}</a:tableStyleId>
              </a:tblPr>
              <a:tblGrid>
                <a:gridCol w="1222822">
                  <a:extLst>
                    <a:ext uri="{9D8B030D-6E8A-4147-A177-3AD203B41FA5}">
                      <a16:colId xmlns:a16="http://schemas.microsoft.com/office/drawing/2014/main" val="20000"/>
                    </a:ext>
                  </a:extLst>
                </a:gridCol>
                <a:gridCol w="3412750">
                  <a:extLst>
                    <a:ext uri="{9D8B030D-6E8A-4147-A177-3AD203B41FA5}">
                      <a16:colId xmlns:a16="http://schemas.microsoft.com/office/drawing/2014/main" val="20001"/>
                    </a:ext>
                  </a:extLst>
                </a:gridCol>
              </a:tblGrid>
              <a:tr h="315596">
                <a:tc>
                  <a:txBody>
                    <a:bodyPr/>
                    <a:lstStyle/>
                    <a:p>
                      <a:pPr marL="0" marR="0" lvl="0" indent="0" algn="ctr" rtl="0">
                        <a:spcBef>
                          <a:spcPts val="0"/>
                        </a:spcBef>
                        <a:spcAft>
                          <a:spcPts val="0"/>
                        </a:spcAft>
                        <a:buNone/>
                      </a:pPr>
                      <a:r>
                        <a:rPr lang="ja-JP" altLang="en-US" sz="1200" b="0" u="none" strike="noStrike" cap="none" dirty="0" smtClean="0">
                          <a:solidFill>
                            <a:schemeClr val="dk1"/>
                          </a:solidFill>
                          <a:latin typeface="メイリオ" panose="020B0604030504040204" pitchFamily="50" charset="-128"/>
                          <a:ea typeface="メイリオ" panose="020B0604030504040204" pitchFamily="50" charset="-128"/>
                          <a:cs typeface="Meiryo"/>
                          <a:sym typeface="Meiryo"/>
                        </a:rPr>
                        <a:t>実施主体</a:t>
                      </a:r>
                      <a:endParaRPr sz="1200" b="0" u="none" strike="noStrike" cap="none" dirty="0">
                        <a:solidFill>
                          <a:schemeClr val="dk1"/>
                        </a:solidFill>
                        <a:latin typeface="メイリオ" panose="020B0604030504040204" pitchFamily="50" charset="-128"/>
                        <a:ea typeface="メイリオ" panose="020B0604030504040204" pitchFamily="50" charset="-128"/>
                        <a:cs typeface="Meiryo"/>
                        <a:sym typeface="Meiryo"/>
                      </a:endParaRPr>
                    </a:p>
                  </a:txBody>
                  <a:tcPr marL="91450" marR="91450" marT="45725" marB="45725"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F2F2F2"/>
                    </a:solidFill>
                  </a:tcPr>
                </a:tc>
                <a:tc>
                  <a:txBody>
                    <a:bodyPr/>
                    <a:lstStyle/>
                    <a:p>
                      <a:pPr marL="0" marR="0" lvl="0" indent="0" algn="l" rtl="0">
                        <a:spcBef>
                          <a:spcPts val="0"/>
                        </a:spcBef>
                        <a:spcAft>
                          <a:spcPts val="0"/>
                        </a:spcAft>
                        <a:buNone/>
                      </a:pPr>
                      <a:endParaRPr sz="1200" b="0" dirty="0">
                        <a:latin typeface="Meiryo"/>
                        <a:ea typeface="Meiryo"/>
                        <a:cs typeface="Meiryo"/>
                        <a:sym typeface="Meiryo"/>
                      </a:endParaRPr>
                    </a:p>
                  </a:txBody>
                  <a:tcPr marL="91450" marR="91450" marT="45725" marB="45725">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0"/>
                  </a:ext>
                </a:extLst>
              </a:tr>
              <a:tr h="823055">
                <a:tc>
                  <a:txBody>
                    <a:bodyPr/>
                    <a:lstStyle/>
                    <a:p>
                      <a:pPr marL="0" marR="0" lvl="0" indent="0" algn="ctr" rtl="0">
                        <a:lnSpc>
                          <a:spcPct val="100000"/>
                        </a:lnSpc>
                        <a:spcBef>
                          <a:spcPts val="0"/>
                        </a:spcBef>
                        <a:spcAft>
                          <a:spcPts val="0"/>
                        </a:spcAft>
                        <a:buClr>
                          <a:schemeClr val="dk1"/>
                        </a:buClr>
                        <a:buSzPts val="1100"/>
                        <a:buFont typeface="Meiryo"/>
                        <a:buNone/>
                      </a:pPr>
                      <a:r>
                        <a:rPr lang="ja-JP" altLang="en-US" sz="1200" b="0" dirty="0" smtClean="0">
                          <a:latin typeface="メイリオ" panose="020B0604030504040204" pitchFamily="50" charset="-128"/>
                          <a:ea typeface="メイリオ" panose="020B0604030504040204" pitchFamily="50" charset="-128"/>
                        </a:rPr>
                        <a:t>連携団体との役割分担</a:t>
                      </a:r>
                      <a:endParaRPr sz="1200" b="0" dirty="0">
                        <a:latin typeface="メイリオ" panose="020B0604030504040204" pitchFamily="50" charset="-128"/>
                        <a:ea typeface="メイリオ" panose="020B0604030504040204" pitchFamily="50" charset="-128"/>
                      </a:endParaRPr>
                    </a:p>
                  </a:txBody>
                  <a:tcPr marL="91450" marR="91450" marT="45725" marB="45725"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F2F2F2"/>
                    </a:solidFill>
                  </a:tcPr>
                </a:tc>
                <a:tc>
                  <a:txBody>
                    <a:bodyPr/>
                    <a:lstStyle/>
                    <a:p>
                      <a:pPr marL="0" marR="0" lvl="0" indent="0" algn="l" rtl="0">
                        <a:spcBef>
                          <a:spcPts val="0"/>
                        </a:spcBef>
                        <a:spcAft>
                          <a:spcPts val="0"/>
                        </a:spcAft>
                        <a:buNone/>
                      </a:pPr>
                      <a:endParaRPr sz="1200" b="0" dirty="0">
                        <a:latin typeface="Meiryo"/>
                        <a:ea typeface="Meiryo"/>
                        <a:cs typeface="Meiryo"/>
                        <a:sym typeface="Meiryo"/>
                      </a:endParaRPr>
                    </a:p>
                  </a:txBody>
                  <a:tcPr marL="91450" marR="91450" marT="45725" marB="45725">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sp>
        <p:nvSpPr>
          <p:cNvPr id="1122" name="Google Shape;104;p1"/>
          <p:cNvSpPr/>
          <p:nvPr/>
        </p:nvSpPr>
        <p:spPr>
          <a:xfrm>
            <a:off x="5121753" y="1694694"/>
            <a:ext cx="4640400" cy="251523"/>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smtClean="0">
                <a:solidFill>
                  <a:schemeClr val="dk1"/>
                </a:solidFill>
                <a:latin typeface="メイリオ" panose="020B0604030504040204" pitchFamily="50" charset="-128"/>
                <a:ea typeface="メイリオ" panose="020B0604030504040204" pitchFamily="50" charset="-128"/>
                <a:cs typeface="Meiryo"/>
                <a:sym typeface="Meiryo"/>
              </a:rPr>
              <a:t>実施</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体制</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8"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smtClean="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smtClean="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Google Shape;89;p1"/>
          <p:cNvSpPr/>
          <p:nvPr/>
        </p:nvSpPr>
        <p:spPr>
          <a:xfrm>
            <a:off x="33571" y="638294"/>
            <a:ext cx="9724791" cy="30620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sz="1400" b="1" dirty="0" smtClean="0">
                <a:solidFill>
                  <a:schemeClr val="dk1"/>
                </a:solidFill>
                <a:latin typeface="メイリオ" panose="020B0604030504040204" pitchFamily="50" charset="-128"/>
                <a:ea typeface="メイリオ" panose="020B0604030504040204" pitchFamily="50" charset="-128"/>
                <a:cs typeface="Meiryo"/>
                <a:sym typeface="Meiryo"/>
              </a:rPr>
              <a:t>対象地域の周辺状況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11" name="Google Shape;93;p1"/>
          <p:cNvSpPr txBox="1"/>
          <p:nvPr/>
        </p:nvSpPr>
        <p:spPr>
          <a:xfrm>
            <a:off x="33571" y="944500"/>
            <a:ext cx="9724791" cy="581693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rPr>
              <a:t>※</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海水浴場を取り巻く周辺施設や掲示板設置箇所等の位置関係を図や写真等で簡潔に示してください。</a:t>
            </a:r>
            <a:endPar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r>
              <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rPr>
              <a:t>※</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情報等</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必要</a:t>
            </a:r>
            <a:r>
              <a:rPr lang="ja-JP" sz="1200" dirty="0">
                <a:solidFill>
                  <a:schemeClr val="dk1"/>
                </a:solidFill>
                <a:latin typeface="メイリオ" panose="020B0604030504040204" pitchFamily="50" charset="-128"/>
                <a:ea typeface="メイリオ" panose="020B0604030504040204" pitchFamily="50" charset="-128"/>
                <a:cs typeface="Meiryo"/>
                <a:sym typeface="Meiryo"/>
              </a:rPr>
              <a:t>に</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応じて事業</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の</a:t>
            </a:r>
            <a:r>
              <a:rPr lang="ja-JP" altLang="en-US" sz="1200" dirty="0">
                <a:solidFill>
                  <a:schemeClr val="dk1"/>
                </a:solidFill>
                <a:latin typeface="メイリオ" panose="020B0604030504040204" pitchFamily="50" charset="-128"/>
                <a:ea typeface="メイリオ" panose="020B0604030504040204" pitchFamily="50" charset="-128"/>
                <a:cs typeface="Meiryo"/>
                <a:sym typeface="Meiryo"/>
              </a:rPr>
              <a:t>内容</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を</a:t>
            </a:r>
            <a:r>
              <a:rPr lang="ja-JP" sz="1200" dirty="0">
                <a:solidFill>
                  <a:schemeClr val="dk1"/>
                </a:solidFill>
                <a:latin typeface="メイリオ" panose="020B0604030504040204" pitchFamily="50" charset="-128"/>
                <a:ea typeface="メイリオ" panose="020B0604030504040204" pitchFamily="50" charset="-128"/>
                <a:cs typeface="Meiryo"/>
                <a:sym typeface="Meiryo"/>
              </a:rPr>
              <a:t>説明</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する</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ための</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イメージ図</a:t>
            </a:r>
            <a:r>
              <a:rPr lang="ja-JP" sz="1200" dirty="0">
                <a:solidFill>
                  <a:schemeClr val="dk1"/>
                </a:solidFill>
                <a:latin typeface="メイリオ" panose="020B0604030504040204" pitchFamily="50" charset="-128"/>
                <a:ea typeface="メイリオ" panose="020B0604030504040204" pitchFamily="50" charset="-128"/>
                <a:cs typeface="Meiryo"/>
                <a:sym typeface="Meiryo"/>
              </a:rPr>
              <a:t>、写真等</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を</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添付</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して</a:t>
            </a:r>
            <a:r>
              <a:rPr lang="ja-JP" sz="1200" dirty="0">
                <a:solidFill>
                  <a:schemeClr val="dk1"/>
                </a:solidFill>
                <a:latin typeface="メイリオ" panose="020B0604030504040204" pitchFamily="50" charset="-128"/>
                <a:ea typeface="メイリオ" panose="020B0604030504040204" pitchFamily="50" charset="-128"/>
                <a:cs typeface="Meiryo"/>
                <a:sym typeface="Meiryo"/>
              </a:rPr>
              <a:t>ください</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a:t>
            </a:r>
            <a:endPar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sz="1200" dirty="0">
              <a:solidFill>
                <a:schemeClr val="dk1"/>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0"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smtClean="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smtClean="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2" name="Google Shape;92;p1"/>
          <p:cNvSpPr txBox="1">
            <a:spLocks noGrp="1"/>
          </p:cNvSpPr>
          <p:nvPr>
            <p:ph type="title"/>
          </p:nvPr>
        </p:nvSpPr>
        <p:spPr>
          <a:xfrm>
            <a:off x="33572" y="8845"/>
            <a:ext cx="5361388" cy="5407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sz="1900" dirty="0">
                <a:latin typeface="メイリオ" panose="020B0604030504040204" pitchFamily="50" charset="-128"/>
                <a:ea typeface="メイリオ" panose="020B0604030504040204" pitchFamily="50" charset="-128"/>
                <a:cs typeface="Meiryo"/>
                <a:sym typeface="Meiryo"/>
              </a:rPr>
              <a:t>○</a:t>
            </a:r>
            <a:r>
              <a:rPr lang="ja-JP" sz="1900" dirty="0" smtClean="0">
                <a:latin typeface="メイリオ" panose="020B0604030504040204" pitchFamily="50" charset="-128"/>
                <a:ea typeface="メイリオ" panose="020B0604030504040204" pitchFamily="50" charset="-128"/>
                <a:cs typeface="Meiryo"/>
                <a:sym typeface="Meiryo"/>
              </a:rPr>
              <a:t>○○</a:t>
            </a:r>
            <a:r>
              <a:rPr lang="ja-JP" sz="1900" dirty="0">
                <a:latin typeface="メイリオ" panose="020B0604030504040204" pitchFamily="50" charset="-128"/>
                <a:ea typeface="メイリオ" panose="020B0604030504040204" pitchFamily="50" charset="-128"/>
                <a:cs typeface="Meiryo"/>
                <a:sym typeface="Meiryo"/>
              </a:rPr>
              <a:t>○事業【○○県</a:t>
            </a:r>
            <a:r>
              <a:rPr lang="ja-JP" sz="1900" dirty="0" smtClean="0">
                <a:latin typeface="メイリオ" panose="020B0604030504040204" pitchFamily="50" charset="-128"/>
                <a:ea typeface="メイリオ" panose="020B0604030504040204" pitchFamily="50" charset="-128"/>
                <a:cs typeface="Meiryo"/>
                <a:sym typeface="Meiryo"/>
              </a:rPr>
              <a:t>○○市</a:t>
            </a:r>
            <a:r>
              <a:rPr lang="ja-JP" altLang="en-US" sz="1900" dirty="0" smtClean="0">
                <a:latin typeface="メイリオ" panose="020B0604030504040204" pitchFamily="50" charset="-128"/>
                <a:ea typeface="メイリオ" panose="020B0604030504040204" pitchFamily="50" charset="-128"/>
                <a:cs typeface="Meiryo"/>
                <a:sym typeface="Meiryo"/>
              </a:rPr>
              <a:t>：○○海水浴場</a:t>
            </a:r>
            <a:r>
              <a:rPr lang="ja-JP" sz="1900" dirty="0" smtClean="0">
                <a:latin typeface="メイリオ" panose="020B0604030504040204" pitchFamily="50" charset="-128"/>
                <a:ea typeface="メイリオ" panose="020B0604030504040204" pitchFamily="50" charset="-128"/>
                <a:cs typeface="Meiryo"/>
                <a:sym typeface="Meiryo"/>
              </a:rPr>
              <a:t>】</a:t>
            </a:r>
            <a:r>
              <a:rPr lang="ja-JP" sz="1900" dirty="0">
                <a:latin typeface="メイリオ" panose="020B0604030504040204" pitchFamily="50" charset="-128"/>
                <a:ea typeface="メイリオ" panose="020B0604030504040204" pitchFamily="50" charset="-128"/>
                <a:cs typeface="Meiryo"/>
                <a:sym typeface="Meiryo"/>
              </a:rPr>
              <a:t>　</a:t>
            </a:r>
            <a:endParaRPr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843721509"/>
      </p:ext>
    </p:extLst>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1400</TotalTime>
  <Words>383</Words>
  <Application>Microsoft Office PowerPoint</Application>
  <PresentationFormat>A4 210 x 297 mm</PresentationFormat>
  <Paragraphs>67</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vt:lpstr>
      <vt:lpstr>Meiryo</vt:lpstr>
      <vt:lpstr>游ゴシック</vt:lpstr>
      <vt:lpstr>Arial</vt:lpstr>
      <vt:lpstr>Office テーマ</vt:lpstr>
      <vt:lpstr>○○○○事業【○○県○○市：○○海水浴場】　</vt:lpstr>
      <vt:lpstr>○○○○事業【○○県○○市：○○海水浴場】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○○を活用した○○事業【○○県○○市】</dc:title>
  <dc:creator>行政情報システム室</dc:creator>
  <cp:lastModifiedBy>山形 健登</cp:lastModifiedBy>
  <cp:revision>41</cp:revision>
  <cp:lastPrinted>2021-05-31T04:55:56Z</cp:lastPrinted>
  <dcterms:created xsi:type="dcterms:W3CDTF">2007-11-06T12:19:33Z</dcterms:created>
  <dcterms:modified xsi:type="dcterms:W3CDTF">2022-06-07T06:19:57Z</dcterms:modified>
</cp:coreProperties>
</file>