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85E6E4-465D-43A6-ABBE-BFC6D342CBDF}" v="3" dt="2022-07-04T10:05:13.519"/>
    <p1510:client id="{C5906852-3590-4F2A-8416-ED24529931C7}" v="2" dt="2022-07-04T09:32:39.491"/>
    <p1510:client id="{E39D5158-FB62-4A59-A4DF-4F838E164387}" v="23" dt="2022-07-04T10:05:41.7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8F9621-EC79-47B8-9897-492667C5AE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C868033-8A2D-4008-9311-5C7B064DD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3936F9-C57C-4966-A3A0-17E914F02C77}"/>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A6E9288A-66B6-4F54-A7C1-8565218A0A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B9553DC-CDC4-439E-B60E-9263E2CE597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63434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5916B-8DA6-4B42-8C3B-FE7B280B101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B1014F-6B65-460F-8D7B-68CA5F0F9F4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C49DEF-044D-43C9-BCFB-203799684B45}"/>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6B47E97A-9292-4BB5-A33E-7FAD744314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BB5479-AC07-4FB6-8CD7-81CDE7137FE2}"/>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36262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49BFB83-1ACD-43AD-AD92-C87D3092DC4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F73D3E7-EC1D-47AD-B014-9C4FA74BDF0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63085E-95A8-41A1-A3D9-B9B2F0313F7D}"/>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9FC7E022-50E6-4FF5-8559-3767FBEC6B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59A29D-605B-47BE-8E46-B46F41E52A09}"/>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70107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39EA3F-5389-4112-A315-16C65F6B256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EC1448-37C6-456D-AFD4-BA8E0AC1C91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066332-1B0C-4140-808B-7AFCD57CEF4B}"/>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ABC95189-5871-4D33-85C2-AEE2FCF9AE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4D0CAC-3523-447A-AD74-6ACDB149E49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156159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E68D2D-1366-45F3-9F52-38E0A55317D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443AB4-32B9-4637-A1D8-59E672F3D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7D5286-CE04-4927-919E-7D0910FF93BB}"/>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7B9A1901-9EF1-4DFD-90B5-C0FA6EB63E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52AF77-76BB-4CCC-86D6-A5EC59231737}"/>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66010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089033-4AD0-4B2D-9A3B-848592CD9EA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4E2755-56E9-4945-A85B-49CDE2DC1B0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9DBAFE1-1BDF-4511-8AE4-4439E2305E9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DFEAF0C-1E8A-4C4F-8FA5-05EDEB98E229}"/>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6" name="フッター プレースホルダー 5">
            <a:extLst>
              <a:ext uri="{FF2B5EF4-FFF2-40B4-BE49-F238E27FC236}">
                <a16:creationId xmlns:a16="http://schemas.microsoft.com/office/drawing/2014/main" id="{0CE8A09D-9A7A-4EB9-8171-10B25BF7F9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62CE5D-82A1-429B-8D94-2C0D30F72C81}"/>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83035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4D1660-C01D-4A6F-8677-0C01B79F27A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D33A67-BF8A-459A-954F-C5CE87D5B0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D4E534E-D866-4BBA-8118-914D4EF2DF9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FB39FE7-42B3-4456-BD67-4D50DD020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C051236-7697-461C-8E94-B1FE480BAFB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D70D1BF-C99A-4731-A191-6A51650B6320}"/>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8" name="フッター プレースホルダー 7">
            <a:extLst>
              <a:ext uri="{FF2B5EF4-FFF2-40B4-BE49-F238E27FC236}">
                <a16:creationId xmlns:a16="http://schemas.microsoft.com/office/drawing/2014/main" id="{EEC3F15E-13CA-4707-AB04-70515D8BCCD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5A932CE-768B-44CF-B02D-CAE582041A89}"/>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5993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3C50AB-8519-4EA6-8165-B45D3FBCA9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6651FC7-07CA-4128-9736-AF46110CDC37}"/>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4" name="フッター プレースホルダー 3">
            <a:extLst>
              <a:ext uri="{FF2B5EF4-FFF2-40B4-BE49-F238E27FC236}">
                <a16:creationId xmlns:a16="http://schemas.microsoft.com/office/drawing/2014/main" id="{16BBB7B4-FF52-4C0F-8C6B-8FE27609C0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FDD0F58-4AC1-49EC-B2B1-ED3296938C6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413912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7FA9CCF-41B8-4D47-AB34-26DE1F5E03DA}"/>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3" name="フッター プレースホルダー 2">
            <a:extLst>
              <a:ext uri="{FF2B5EF4-FFF2-40B4-BE49-F238E27FC236}">
                <a16:creationId xmlns:a16="http://schemas.microsoft.com/office/drawing/2014/main" id="{57CE4742-AF2D-40D0-922A-4BD93F8D9DA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AD84A7-2115-4284-9C21-646F2834D080}"/>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57078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59F0AB-92E4-4A1F-8B34-0F1B125F9DF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F5E0EFF-D67E-408A-9AB9-CFBAFAF6D6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AE84D7-9386-47E3-B337-DEDD4884F3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DB8D49-4E43-4ABB-BC25-DC844C754B5A}"/>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6" name="フッター プレースホルダー 5">
            <a:extLst>
              <a:ext uri="{FF2B5EF4-FFF2-40B4-BE49-F238E27FC236}">
                <a16:creationId xmlns:a16="http://schemas.microsoft.com/office/drawing/2014/main" id="{167F9B93-4552-44D9-8724-326E3923C12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8B2E23-4FB3-48E1-A4C3-2A547ADDBFE1}"/>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04933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6D2662-D1B6-475C-9836-CB28AA8E343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4652D52-6601-48C4-82F4-97ACC25EF2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40EAF4D-233B-4F3F-8A49-F5045862D3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5E55A5-5BD9-46D1-8C8E-1CFFF8612F6C}"/>
              </a:ext>
            </a:extLst>
          </p:cNvPr>
          <p:cNvSpPr>
            <a:spLocks noGrp="1"/>
          </p:cNvSpPr>
          <p:nvPr>
            <p:ph type="dt" sz="half" idx="10"/>
          </p:nvPr>
        </p:nvSpPr>
        <p:spPr/>
        <p:txBody>
          <a:bodyPr/>
          <a:lstStyle/>
          <a:p>
            <a:fld id="{0DBC24CA-194D-4F2E-95C6-9E4A495E755B}" type="datetimeFigureOut">
              <a:rPr kumimoji="1" lang="ja-JP" altLang="en-US" smtClean="0"/>
              <a:t>2022/7/5</a:t>
            </a:fld>
            <a:endParaRPr kumimoji="1" lang="ja-JP" altLang="en-US"/>
          </a:p>
        </p:txBody>
      </p:sp>
      <p:sp>
        <p:nvSpPr>
          <p:cNvPr id="6" name="フッター プレースホルダー 5">
            <a:extLst>
              <a:ext uri="{FF2B5EF4-FFF2-40B4-BE49-F238E27FC236}">
                <a16:creationId xmlns:a16="http://schemas.microsoft.com/office/drawing/2014/main" id="{886F2D4F-5A88-47D6-B25A-1F683BB9B80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0801CA-BCE9-40CE-B954-FBFAF1F07A94}"/>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662595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B4E6201-8020-4381-9F6A-B19B0CDD5D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314EC6B-5ED3-41B5-AAD3-D73A60C458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B5AA17-1413-45E0-B732-4363856E92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BC24CA-194D-4F2E-95C6-9E4A495E755B}" type="datetimeFigureOut">
              <a:rPr kumimoji="1" lang="ja-JP" altLang="en-US" smtClean="0"/>
              <a:t>2022/7/5</a:t>
            </a:fld>
            <a:endParaRPr kumimoji="1" lang="ja-JP" altLang="en-US"/>
          </a:p>
        </p:txBody>
      </p:sp>
      <p:sp>
        <p:nvSpPr>
          <p:cNvPr id="5" name="フッター プレースホルダー 4">
            <a:extLst>
              <a:ext uri="{FF2B5EF4-FFF2-40B4-BE49-F238E27FC236}">
                <a16:creationId xmlns:a16="http://schemas.microsoft.com/office/drawing/2014/main" id="{4D9C6CF0-AA55-48DB-921A-0B6E64190B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98C640E-6E62-4AA8-9BDE-1F9F4DD72C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310194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0"/>
            <a:ext cx="12192000" cy="53010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80387"/>
            <a:ext cx="8534400" cy="369332"/>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事業者名●●●</a:t>
            </a:r>
            <a:r>
              <a:rPr kumimoji="1"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事業概要</a:t>
            </a:r>
            <a:endParaRPr kumimoji="1" lang="ja-JP" altLang="en-US" b="1"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10830561" y="80387"/>
            <a:ext cx="1361440" cy="369332"/>
          </a:xfrm>
          <a:prstGeom prst="rect">
            <a:avLst/>
          </a:prstGeom>
          <a:noFill/>
        </p:spPr>
        <p:txBody>
          <a:bodyPr wrap="square" rtlCol="0">
            <a:spAutoFit/>
          </a:bodyPr>
          <a:lstStyle/>
          <a:p>
            <a:pPr algn="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様式４</a:t>
            </a:r>
            <a:r>
              <a:rPr lang="en-US" altLang="ja-JP"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01600" y="609600"/>
            <a:ext cx="2204720" cy="53010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企画タイトル</a:t>
            </a: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01600" y="1219199"/>
            <a:ext cx="2204720" cy="7294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企画実施場所・実施時期</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01600" y="2044262"/>
            <a:ext cx="2204720" cy="51994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企画のターゲット</a:t>
            </a:r>
            <a:endParaRPr kumimoji="1" lang="ja-JP" altLang="en-US" sz="1400" dirty="0">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4E7D7D15-B192-4BC9-A942-FEED24B8A25C}"/>
              </a:ext>
            </a:extLst>
          </p:cNvPr>
          <p:cNvSpPr/>
          <p:nvPr/>
        </p:nvSpPr>
        <p:spPr>
          <a:xfrm>
            <a:off x="101600" y="3062942"/>
            <a:ext cx="6400800" cy="108888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accent1"/>
                </a:solidFill>
                <a:latin typeface="メイリオ" panose="020B0604030504040204" pitchFamily="50" charset="-128"/>
                <a:ea typeface="メイリオ" panose="020B0604030504040204" pitchFamily="50" charset="-128"/>
              </a:rPr>
              <a:t>□①地域事業者と連携した体験価値を高める地域内の周遊、学び体験</a:t>
            </a:r>
            <a:endParaRPr lang="en-US" altLang="ja-JP" sz="1300" dirty="0">
              <a:solidFill>
                <a:schemeClr val="accent1"/>
              </a:solidFill>
              <a:latin typeface="メイリオ" panose="020B0604030504040204" pitchFamily="50" charset="-128"/>
              <a:ea typeface="メイリオ" panose="020B0604030504040204" pitchFamily="50" charset="-128"/>
            </a:endParaRPr>
          </a:p>
          <a:p>
            <a:r>
              <a:rPr lang="ja-JP" altLang="en-US" sz="1300" dirty="0">
                <a:solidFill>
                  <a:schemeClr val="accent1"/>
                </a:solidFill>
                <a:latin typeface="メイリオ" panose="020B0604030504040204" pitchFamily="50" charset="-128"/>
                <a:ea typeface="メイリオ" panose="020B0604030504040204" pitchFamily="50" charset="-128"/>
              </a:rPr>
              <a:t>□②他の宿泊施設では体験できない唯一無二な宿泊サービスの提供</a:t>
            </a:r>
            <a:endParaRPr lang="ja-JP" altLang="ja-JP" sz="1300" dirty="0">
              <a:solidFill>
                <a:schemeClr val="accent1"/>
              </a:solidFill>
              <a:latin typeface="メイリオ" panose="020B0604030504040204" pitchFamily="50" charset="-128"/>
              <a:ea typeface="メイリオ" panose="020B0604030504040204" pitchFamily="50" charset="-128"/>
            </a:endParaRPr>
          </a:p>
          <a:p>
            <a:r>
              <a:rPr kumimoji="1" lang="ja-JP" altLang="en-US" sz="1300" dirty="0">
                <a:solidFill>
                  <a:schemeClr val="accent1"/>
                </a:solidFill>
                <a:latin typeface="メイリオ" panose="020B0604030504040204" pitchFamily="50" charset="-128"/>
                <a:ea typeface="メイリオ" panose="020B0604030504040204" pitchFamily="50" charset="-128"/>
              </a:rPr>
              <a:t>□③</a:t>
            </a:r>
            <a:r>
              <a:rPr lang="ja-JP" altLang="en-US" sz="1300" dirty="0">
                <a:solidFill>
                  <a:schemeClr val="accent1"/>
                </a:solidFill>
                <a:latin typeface="メイリオ" panose="020B0604030504040204" pitchFamily="50" charset="-128"/>
                <a:ea typeface="メイリオ" panose="020B0604030504040204" pitchFamily="50" charset="-128"/>
              </a:rPr>
              <a:t>体験型コンテンツやサブカルチャーなどを通じた特定のターゲットに対するハンドメイドな新サービスの提供</a:t>
            </a:r>
            <a:endParaRPr lang="en-US" altLang="ja-JP" sz="1300" dirty="0">
              <a:solidFill>
                <a:schemeClr val="accent1"/>
              </a:solidFill>
              <a:latin typeface="メイリオ" panose="020B0604030504040204" pitchFamily="50" charset="-128"/>
              <a:ea typeface="メイリオ" panose="020B0604030504040204" pitchFamily="50" charset="-128"/>
            </a:endParaRPr>
          </a:p>
          <a:p>
            <a:r>
              <a:rPr lang="ja-JP" altLang="en-US" sz="1300" dirty="0">
                <a:solidFill>
                  <a:schemeClr val="accent1"/>
                </a:solidFill>
                <a:latin typeface="メイリオ" panose="020B0604030504040204" pitchFamily="50" charset="-128"/>
                <a:ea typeface="メイリオ" panose="020B0604030504040204" pitchFamily="50" charset="-128"/>
              </a:rPr>
              <a:t>□④その他</a:t>
            </a:r>
            <a:endParaRPr lang="en-US" altLang="ja-JP" sz="1300" dirty="0">
              <a:solidFill>
                <a:schemeClr val="accent1"/>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4DE5CBB6-51C2-4FE9-9348-B13757DE7C57}"/>
              </a:ext>
            </a:extLst>
          </p:cNvPr>
          <p:cNvSpPr/>
          <p:nvPr/>
        </p:nvSpPr>
        <p:spPr>
          <a:xfrm>
            <a:off x="2306320" y="609600"/>
            <a:ext cx="4196080" cy="52413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2306320" y="1218307"/>
            <a:ext cx="4196080" cy="7294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2306320" y="2042476"/>
            <a:ext cx="4196080" cy="52413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D2046C2A-28A4-411E-B0E7-4B86FD99F333}"/>
              </a:ext>
            </a:extLst>
          </p:cNvPr>
          <p:cNvSpPr/>
          <p:nvPr/>
        </p:nvSpPr>
        <p:spPr>
          <a:xfrm>
            <a:off x="101600" y="2658049"/>
            <a:ext cx="6400800" cy="40489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メイリオ" panose="020B0604030504040204" pitchFamily="50" charset="-128"/>
                <a:ea typeface="メイリオ" panose="020B0604030504040204" pitchFamily="50" charset="-128"/>
              </a:rPr>
              <a:t>当てはまるテーマにチェックを入れてください</a:t>
            </a:r>
            <a:endParaRPr kumimoji="1" lang="ja-JP" altLang="en-US" sz="1400" dirty="0">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5BCC6427-66DC-4B50-AF22-E8AD88A3D7F5}"/>
              </a:ext>
            </a:extLst>
          </p:cNvPr>
          <p:cNvSpPr/>
          <p:nvPr/>
        </p:nvSpPr>
        <p:spPr>
          <a:xfrm>
            <a:off x="6634480" y="1094878"/>
            <a:ext cx="5455920" cy="308774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6634480" y="596146"/>
            <a:ext cx="5455920" cy="53758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メイリオ" panose="020B0604030504040204" pitchFamily="50" charset="-128"/>
                <a:ea typeface="メイリオ" panose="020B0604030504040204" pitchFamily="50" charset="-128"/>
              </a:rPr>
              <a:t>実施場所の写真、企画のイメージ、イラストなど</a:t>
            </a:r>
            <a:endParaRPr kumimoji="1" lang="ja-JP" altLang="en-US" sz="1400" dirty="0">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101600" y="4765039"/>
            <a:ext cx="6400800" cy="18072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101600" y="4266306"/>
            <a:ext cx="6400800" cy="49873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企画概要</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01600" y="4795519"/>
            <a:ext cx="6400800" cy="461665"/>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本企画で実現したい具体的なイメージ。企画で事務局側に支援が必要となる部分を具体的に記載してください。</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6634480" y="4266306"/>
            <a:ext cx="2895600" cy="49873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メイリオ" panose="020B0604030504040204" pitchFamily="50" charset="-128"/>
                <a:ea typeface="メイリオ" panose="020B0604030504040204" pitchFamily="50" charset="-128"/>
              </a:rPr>
              <a:t>連携事業者・コンテンツ</a:t>
            </a:r>
            <a:endParaRPr kumimoji="1" lang="ja-JP" altLang="en-US" sz="1400" dirty="0">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8EFD6A77-F84A-4F88-8E74-B359409061D8}"/>
              </a:ext>
            </a:extLst>
          </p:cNvPr>
          <p:cNvSpPr/>
          <p:nvPr/>
        </p:nvSpPr>
        <p:spPr>
          <a:xfrm>
            <a:off x="6634480" y="4765039"/>
            <a:ext cx="2895600" cy="18072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9621520" y="4266306"/>
            <a:ext cx="2468880" cy="49873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latin typeface="メイリオ" panose="020B0604030504040204" pitchFamily="50" charset="-128"/>
                <a:ea typeface="メイリオ" panose="020B0604030504040204" pitchFamily="50" charset="-128"/>
              </a:rPr>
              <a:t>見込まれる需要</a:t>
            </a:r>
          </a:p>
        </p:txBody>
      </p:sp>
      <p:sp>
        <p:nvSpPr>
          <p:cNvPr id="29" name="正方形/長方形 28">
            <a:extLst>
              <a:ext uri="{FF2B5EF4-FFF2-40B4-BE49-F238E27FC236}">
                <a16:creationId xmlns:a16="http://schemas.microsoft.com/office/drawing/2014/main" id="{C46592AC-F97E-4A7E-BA37-D5A1E90C3BCF}"/>
              </a:ext>
            </a:extLst>
          </p:cNvPr>
          <p:cNvSpPr/>
          <p:nvPr/>
        </p:nvSpPr>
        <p:spPr>
          <a:xfrm>
            <a:off x="9621520" y="4765039"/>
            <a:ext cx="2468880" cy="18072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799E2730-ACFC-484E-B435-B13E8DA7C626}"/>
              </a:ext>
            </a:extLst>
          </p:cNvPr>
          <p:cNvSpPr txBox="1"/>
          <p:nvPr/>
        </p:nvSpPr>
        <p:spPr>
          <a:xfrm>
            <a:off x="6634480" y="1146570"/>
            <a:ext cx="5455920" cy="461665"/>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企画を実施する予定の施設、周辺の現状の写真。企画実施後の完成イメージなどを写真、イラストで補足してください。</a:t>
            </a: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6634480" y="4765039"/>
            <a:ext cx="2895600" cy="830997"/>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企画で連携する事業者、使用するコンテンツがある場合は記載ください。コンテンツのマッチングを希望する場合はその旨を記載ください。</a:t>
            </a:r>
          </a:p>
        </p:txBody>
      </p:sp>
      <p:sp>
        <p:nvSpPr>
          <p:cNvPr id="33" name="テキスト ボックス 32">
            <a:extLst>
              <a:ext uri="{FF2B5EF4-FFF2-40B4-BE49-F238E27FC236}">
                <a16:creationId xmlns:a16="http://schemas.microsoft.com/office/drawing/2014/main" id="{64AC3C02-00A5-499D-8079-6D2DE955A213}"/>
              </a:ext>
            </a:extLst>
          </p:cNvPr>
          <p:cNvSpPr txBox="1"/>
          <p:nvPr/>
        </p:nvSpPr>
        <p:spPr>
          <a:xfrm>
            <a:off x="9621520" y="4765039"/>
            <a:ext cx="2468880" cy="646331"/>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本</a:t>
            </a:r>
            <a:r>
              <a:rPr lang="ja-JP" altLang="en-US" sz="1200" dirty="0">
                <a:solidFill>
                  <a:schemeClr val="accent1"/>
                </a:solidFill>
                <a:latin typeface="メイリオ" panose="020B0604030504040204" pitchFamily="50" charset="-128"/>
                <a:ea typeface="メイリオ" panose="020B0604030504040204" pitchFamily="50" charset="-128"/>
              </a:rPr>
              <a:t>企画</a:t>
            </a:r>
            <a:r>
              <a:rPr kumimoji="1" lang="ja-JP" altLang="en-US" sz="1200" dirty="0">
                <a:solidFill>
                  <a:schemeClr val="accent1"/>
                </a:solidFill>
                <a:latin typeface="メイリオ" panose="020B0604030504040204" pitchFamily="50" charset="-128"/>
                <a:ea typeface="メイリオ" panose="020B0604030504040204" pitchFamily="50" charset="-128"/>
              </a:rPr>
              <a:t>の実施により見込まれる旅行客のイメージを記載してください。</a:t>
            </a:r>
          </a:p>
        </p:txBody>
      </p:sp>
      <p:sp>
        <p:nvSpPr>
          <p:cNvPr id="34" name="テキスト ボックス 33">
            <a:extLst>
              <a:ext uri="{FF2B5EF4-FFF2-40B4-BE49-F238E27FC236}">
                <a16:creationId xmlns:a16="http://schemas.microsoft.com/office/drawing/2014/main" id="{BCA78D24-AB12-48DE-BB3A-A6E775F6AC7C}"/>
              </a:ext>
            </a:extLst>
          </p:cNvPr>
          <p:cNvSpPr txBox="1"/>
          <p:nvPr/>
        </p:nvSpPr>
        <p:spPr>
          <a:xfrm>
            <a:off x="57150" y="6579213"/>
            <a:ext cx="4046855" cy="278787"/>
          </a:xfrm>
          <a:prstGeom prst="rect">
            <a:avLst/>
          </a:prstGeom>
          <a:noFill/>
        </p:spPr>
        <p:txBody>
          <a:bodyPr wrap="square" rtlCol="0">
            <a:spAutoFit/>
          </a:bodyPr>
          <a:lstStyle/>
          <a:p>
            <a:r>
              <a:rPr lang="en-US" altLang="ja-JP" sz="1200" dirty="0">
                <a:solidFill>
                  <a:schemeClr val="accent1"/>
                </a:solidFill>
                <a:latin typeface="メイリオ" panose="020B0604030504040204" pitchFamily="50" charset="-128"/>
                <a:ea typeface="メイリオ" panose="020B0604030504040204" pitchFamily="50" charset="-128"/>
              </a:rPr>
              <a:t>※</a:t>
            </a:r>
            <a:r>
              <a:rPr lang="ja-JP" altLang="en-US" sz="1200" dirty="0">
                <a:solidFill>
                  <a:schemeClr val="accent1"/>
                </a:solidFill>
                <a:latin typeface="メイリオ" panose="020B0604030504040204" pitchFamily="50" charset="-128"/>
                <a:ea typeface="メイリオ" panose="020B0604030504040204" pitchFamily="50" charset="-128"/>
              </a:rPr>
              <a:t>記入時に枠内の文章は削除いただいてかまいません。</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EBB60F5F-0A36-4262-AC63-0DAFD634438B}"/>
              </a:ext>
            </a:extLst>
          </p:cNvPr>
          <p:cNvSpPr txBox="1"/>
          <p:nvPr/>
        </p:nvSpPr>
        <p:spPr>
          <a:xfrm>
            <a:off x="2306320" y="1248212"/>
            <a:ext cx="4196080" cy="646331"/>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施設のみで実施の場合は施設名、周辺地域も含める場合は地域名も記載してください。本企画の実施期間を記載してください。</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36CF7621-556A-44C0-92F7-8C30C2378B52}"/>
              </a:ext>
            </a:extLst>
          </p:cNvPr>
          <p:cNvSpPr txBox="1"/>
          <p:nvPr/>
        </p:nvSpPr>
        <p:spPr>
          <a:xfrm>
            <a:off x="2306320" y="2058232"/>
            <a:ext cx="4046855" cy="278787"/>
          </a:xfrm>
          <a:prstGeom prst="rect">
            <a:avLst/>
          </a:prstGeom>
          <a:noFill/>
        </p:spPr>
        <p:txBody>
          <a:bodyPr wrap="square" rtlCol="0">
            <a:spAutoFit/>
          </a:bodyPr>
          <a:lstStyle/>
          <a:p>
            <a:r>
              <a:rPr lang="ja-JP" altLang="en-US" sz="1200" dirty="0">
                <a:solidFill>
                  <a:schemeClr val="accent1"/>
                </a:solidFill>
                <a:latin typeface="メイリオ" panose="020B0604030504040204" pitchFamily="50" charset="-128"/>
                <a:ea typeface="メイリオ" panose="020B0604030504040204" pitchFamily="50" charset="-128"/>
              </a:rPr>
              <a:t>本企画のターゲットを記載してください。</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4414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0"/>
            <a:ext cx="12192000" cy="53010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80387"/>
            <a:ext cx="8534400" cy="369332"/>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事業者名●●●</a:t>
            </a:r>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参考資料</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23824" y="610493"/>
            <a:ext cx="11934825" cy="49873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メイリオ" panose="020B0604030504040204" pitchFamily="50" charset="-128"/>
                <a:ea typeface="メイリオ" panose="020B0604030504040204" pitchFamily="50" charset="-128"/>
              </a:rPr>
              <a:t>参考資料</a:t>
            </a:r>
            <a:endParaRPr kumimoji="1" lang="en-US" altLang="ja-JP" sz="1400" dirty="0">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CA596C42-D48E-4BF3-A81F-D91C40C013F3}"/>
              </a:ext>
            </a:extLst>
          </p:cNvPr>
          <p:cNvSpPr/>
          <p:nvPr/>
        </p:nvSpPr>
        <p:spPr>
          <a:xfrm>
            <a:off x="123824" y="1109227"/>
            <a:ext cx="11934825" cy="54630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F6326715-D036-4BA1-A593-C2D9EA898877}"/>
              </a:ext>
            </a:extLst>
          </p:cNvPr>
          <p:cNvSpPr txBox="1"/>
          <p:nvPr/>
        </p:nvSpPr>
        <p:spPr>
          <a:xfrm>
            <a:off x="120649" y="1151513"/>
            <a:ext cx="11490325" cy="276999"/>
          </a:xfrm>
          <a:prstGeom prst="rect">
            <a:avLst/>
          </a:prstGeom>
          <a:noFill/>
        </p:spPr>
        <p:txBody>
          <a:bodyPr wrap="square" lIns="91440" tIns="45720" rIns="91440" bIns="45720" rtlCol="0" anchor="t">
            <a:spAutoFit/>
          </a:bodyPr>
          <a:lstStyle/>
          <a:p>
            <a:r>
              <a:rPr kumimoji="1" lang="ja-JP" altLang="en-US" sz="1200">
                <a:solidFill>
                  <a:schemeClr val="accent1"/>
                </a:solidFill>
                <a:latin typeface="メイリオ"/>
                <a:ea typeface="メイリオ"/>
              </a:rPr>
              <a:t>様式</a:t>
            </a:r>
            <a:r>
              <a:rPr lang="ja-JP" altLang="en-US" sz="1200">
                <a:solidFill>
                  <a:schemeClr val="accent1"/>
                </a:solidFill>
                <a:latin typeface="メイリオ"/>
                <a:ea typeface="メイリオ"/>
              </a:rPr>
              <a:t>1</a:t>
            </a:r>
            <a:r>
              <a:rPr kumimoji="1" lang="ja-JP" altLang="en-US" sz="1200">
                <a:solidFill>
                  <a:schemeClr val="accent1"/>
                </a:solidFill>
                <a:latin typeface="メイリオ"/>
                <a:ea typeface="メイリオ"/>
              </a:rPr>
              <a:t>～</a:t>
            </a:r>
            <a:r>
              <a:rPr lang="ja-JP" altLang="en-US" sz="1200">
                <a:solidFill>
                  <a:schemeClr val="accent1"/>
                </a:solidFill>
                <a:latin typeface="メイリオ"/>
                <a:ea typeface="メイリオ"/>
              </a:rPr>
              <a:t>様式4</a:t>
            </a:r>
            <a:r>
              <a:rPr kumimoji="1" lang="ja-JP" altLang="en-US" sz="1200">
                <a:solidFill>
                  <a:schemeClr val="accent1"/>
                </a:solidFill>
                <a:latin typeface="メイリオ"/>
                <a:ea typeface="メイリオ"/>
              </a:rPr>
              <a:t>の補足となるものを記載ください。</a:t>
            </a:r>
          </a:p>
        </p:txBody>
      </p:sp>
      <p:sp>
        <p:nvSpPr>
          <p:cNvPr id="7" name="テキスト ボックス 6">
            <a:extLst>
              <a:ext uri="{FF2B5EF4-FFF2-40B4-BE49-F238E27FC236}">
                <a16:creationId xmlns:a16="http://schemas.microsoft.com/office/drawing/2014/main" id="{B4CE8B7F-9CE5-4502-AB67-5C86F193BA6A}"/>
              </a:ext>
            </a:extLst>
          </p:cNvPr>
          <p:cNvSpPr txBox="1"/>
          <p:nvPr/>
        </p:nvSpPr>
        <p:spPr>
          <a:xfrm>
            <a:off x="57150" y="6579213"/>
            <a:ext cx="4046855" cy="278787"/>
          </a:xfrm>
          <a:prstGeom prst="rect">
            <a:avLst/>
          </a:prstGeom>
          <a:noFill/>
        </p:spPr>
        <p:txBody>
          <a:bodyPr wrap="square" rtlCol="0">
            <a:spAutoFit/>
          </a:bodyPr>
          <a:lstStyle/>
          <a:p>
            <a:r>
              <a:rPr lang="en-US" altLang="ja-JP" sz="1200" dirty="0">
                <a:solidFill>
                  <a:schemeClr val="accent1"/>
                </a:solidFill>
                <a:latin typeface="メイリオ" panose="020B0604030504040204" pitchFamily="50" charset="-128"/>
                <a:ea typeface="メイリオ" panose="020B0604030504040204" pitchFamily="50" charset="-128"/>
              </a:rPr>
              <a:t>※</a:t>
            </a:r>
            <a:r>
              <a:rPr lang="ja-JP" altLang="en-US" sz="1200" dirty="0">
                <a:solidFill>
                  <a:schemeClr val="accent1"/>
                </a:solidFill>
                <a:latin typeface="メイリオ" panose="020B0604030504040204" pitchFamily="50" charset="-128"/>
                <a:ea typeface="メイリオ" panose="020B0604030504040204" pitchFamily="50" charset="-128"/>
              </a:rPr>
              <a:t>記入時に枠内の文章は削除いただいてかまいません。</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20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292</Words>
  <Application>Microsoft Office PowerPoint</Application>
  <PresentationFormat>ワイド画面</PresentationFormat>
  <Paragraphs>25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西淵 翔大</dc:creator>
  <cp:lastModifiedBy>久保木 亜美</cp:lastModifiedBy>
  <cp:revision>20</cp:revision>
  <dcterms:created xsi:type="dcterms:W3CDTF">2022-06-02T08:28:30Z</dcterms:created>
  <dcterms:modified xsi:type="dcterms:W3CDTF">2022-07-05T05:55:31Z</dcterms:modified>
</cp:coreProperties>
</file>