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autoCompressPictures="0">
  <p:sldMasterIdLst>
    <p:sldMasterId id="2147483648" r:id="rId1"/>
  </p:sldMasterIdLst>
  <p:notesMasterIdLst>
    <p:notesMasterId r:id="rId6"/>
  </p:notesMasterIdLst>
  <p:sldIdLst>
    <p:sldId id="256" r:id="rId2"/>
    <p:sldId id="257" r:id="rId3"/>
    <p:sldId id="258" r:id="rId4"/>
    <p:sldId id="259" r:id="rId5"/>
  </p:sldIdLst>
  <p:sldSz cx="9906000" cy="6858000" type="A4"/>
  <p:notesSz cx="6735763" cy="98663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http://customooxmlschemas.google.com/"/>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F0F748-7AA5-4B90-91AD-3F4FFDBD375E}">
  <a:tblStyle styleId="{69F0F748-7AA5-4B90-91AD-3F4FFDBD375E}" styleName="Table_0">
    <a:wholeTbl>
      <a:tcTxStyle b="off" i="off">
        <a:font>
          <a:latin typeface="游ゴシック"/>
          <a:ea typeface="游ゴシック"/>
          <a:cs typeface="游ゴシック"/>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游ゴシック"/>
          <a:ea typeface="游ゴシック"/>
          <a:cs typeface="游ゴシック"/>
        </a:font>
        <a:schemeClr val="lt1"/>
      </a:tcTxStyle>
      <a:tcStyle>
        <a:tcBdr/>
        <a:fill>
          <a:solidFill>
            <a:schemeClr val="accent1"/>
          </a:solidFill>
        </a:fill>
      </a:tcStyle>
    </a:lastCol>
    <a:firstCol>
      <a:tcTxStyle b="on" i="off">
        <a:font>
          <a:latin typeface="游ゴシック"/>
          <a:ea typeface="游ゴシック"/>
          <a:cs typeface="游ゴシック"/>
        </a:font>
        <a:schemeClr val="lt1"/>
      </a:tcTxStyle>
      <a:tcStyle>
        <a:tcBdr/>
        <a:fill>
          <a:solidFill>
            <a:schemeClr val="accent1"/>
          </a:solidFill>
        </a:fill>
      </a:tcStyle>
    </a:firstCol>
    <a:lastRow>
      <a:tcTxStyle b="on" i="off">
        <a:font>
          <a:latin typeface="游ゴシック"/>
          <a:ea typeface="游ゴシック"/>
          <a:cs typeface="游ゴシック"/>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游ゴシック"/>
          <a:ea typeface="游ゴシック"/>
          <a:cs typeface="游ゴシック"/>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175" autoAdjust="0"/>
    <p:restoredTop sz="95110" autoAdjust="0"/>
  </p:normalViewPr>
  <p:slideViewPr>
    <p:cSldViewPr snapToGrid="0">
      <p:cViewPr varScale="1">
        <p:scale>
          <a:sx n="73" d="100"/>
          <a:sy n="73" d="100"/>
        </p:scale>
        <p:origin x="810" y="66"/>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100" name="Google Shape;3;n"/>
          <p:cNvSpPr txBox="1">
            <a:spLocks noGrp="1"/>
          </p:cNvSpPr>
          <p:nvPr>
            <p:ph type="hdr" idx="2"/>
          </p:nvPr>
        </p:nvSpPr>
        <p:spPr>
          <a:xfrm>
            <a:off x="2" y="2"/>
            <a:ext cx="2919413" cy="493713"/>
          </a:xfrm>
          <a:prstGeom prst="rect">
            <a:avLst/>
          </a:prstGeom>
          <a:noFill/>
          <a:ln>
            <a:noFill/>
          </a:ln>
        </p:spPr>
        <p:txBody>
          <a:bodyPr spcFirstLastPara="1" wrap="square" lIns="91400" tIns="45700" rIns="91400"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101" name="Google Shape;4;n"/>
          <p:cNvSpPr txBox="1">
            <a:spLocks noGrp="1"/>
          </p:cNvSpPr>
          <p:nvPr>
            <p:ph type="dt" idx="10"/>
          </p:nvPr>
        </p:nvSpPr>
        <p:spPr>
          <a:xfrm>
            <a:off x="3814763" y="2"/>
            <a:ext cx="2919412" cy="493713"/>
          </a:xfrm>
          <a:prstGeom prst="rect">
            <a:avLst/>
          </a:prstGeom>
          <a:noFill/>
          <a:ln>
            <a:noFill/>
          </a:ln>
        </p:spPr>
        <p:txBody>
          <a:bodyPr spcFirstLastPara="1" wrap="square" lIns="91400" tIns="45700" rIns="91400"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102" name="Google Shape;5;n"/>
          <p:cNvSpPr>
            <a:spLocks noGrp="1" noRot="1" noChangeAspect="1"/>
          </p:cNvSpPr>
          <p:nvPr>
            <p:ph type="sldImg" idx="3"/>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103" name="Google Shape;6;n"/>
          <p:cNvSpPr txBox="1">
            <a:spLocks noGrp="1"/>
          </p:cNvSpPr>
          <p:nvPr>
            <p:ph type="body" idx="1"/>
          </p:nvPr>
        </p:nvSpPr>
        <p:spPr>
          <a:xfrm>
            <a:off x="673102" y="4686300"/>
            <a:ext cx="5389563" cy="4440238"/>
          </a:xfrm>
          <a:prstGeom prst="rect">
            <a:avLst/>
          </a:prstGeom>
          <a:noFill/>
          <a:ln>
            <a:noFill/>
          </a:ln>
        </p:spPr>
        <p:txBody>
          <a:bodyPr spcFirstLastPara="1" wrap="square" lIns="91400" tIns="45700" rIns="91400"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1104" name="Google Shape;7;n"/>
          <p:cNvSpPr txBox="1">
            <a:spLocks noGrp="1"/>
          </p:cNvSpPr>
          <p:nvPr>
            <p:ph type="ftr" idx="11"/>
          </p:nvPr>
        </p:nvSpPr>
        <p:spPr>
          <a:xfrm>
            <a:off x="2" y="9371013"/>
            <a:ext cx="2919413" cy="493712"/>
          </a:xfrm>
          <a:prstGeom prst="rect">
            <a:avLst/>
          </a:prstGeom>
          <a:noFill/>
          <a:ln>
            <a:noFill/>
          </a:ln>
        </p:spPr>
        <p:txBody>
          <a:bodyPr spcFirstLastPara="1" wrap="square" lIns="91400" tIns="45700" rIns="91400"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105" name="Google Shape;8;n"/>
          <p:cNvSpPr txBox="1">
            <a:spLocks noGrp="1"/>
          </p:cNvSpPr>
          <p:nvPr>
            <p:ph type="sldNum" idx="12"/>
          </p:nvPr>
        </p:nvSpPr>
        <p:spPr>
          <a:xfrm>
            <a:off x="3814763" y="9371013"/>
            <a:ext cx="2919412" cy="493712"/>
          </a:xfrm>
          <a:prstGeom prst="rect">
            <a:avLst/>
          </a:prstGeom>
          <a:noFill/>
          <a:ln>
            <a:noFill/>
          </a:ln>
        </p:spPr>
        <p:txBody>
          <a:bodyPr spcFirstLastPara="1" wrap="square" lIns="91400" tIns="45700" rIns="91400" bIns="45700" anchor="b" anchorCtr="0">
            <a:noAutofit/>
          </a:bodyPr>
          <a:lstStyle/>
          <a:p>
            <a:pPr marL="0" marR="0" lvl="0" indent="0" algn="r" rtl="0">
              <a:spcBef>
                <a:spcPts val="0"/>
              </a:spcBef>
              <a:spcAft>
                <a:spcPts val="0"/>
              </a:spcAft>
              <a:buNone/>
            </a:pPr>
            <a:fld id="{00000000-1234-1234-1234-123412341234}" type="slidenum">
              <a:rPr lang="ja-JP"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5" name="Google Shape;85;p1:notes"/>
          <p:cNvSpPr txBox="1">
            <a:spLocks noGrp="1"/>
          </p:cNvSpPr>
          <p:nvPr>
            <p:ph type="body" idx="1"/>
          </p:nvPr>
        </p:nvSpPr>
        <p:spPr>
          <a:xfrm>
            <a:off x="673102" y="4686300"/>
            <a:ext cx="5389563" cy="4440238"/>
          </a:xfrm>
          <a:prstGeom prst="rect">
            <a:avLst/>
          </a:prstGeom>
        </p:spPr>
        <p:txBody>
          <a:bodyPr spcFirstLastPara="1" wrap="square" lIns="91400" tIns="45700" rIns="91400" bIns="45700" anchor="t" anchorCtr="0">
            <a:noAutofit/>
          </a:bodyPr>
          <a:lstStyle/>
          <a:p>
            <a:pPr marL="0" lvl="0" indent="0" algn="l" rtl="0">
              <a:spcBef>
                <a:spcPts val="360"/>
              </a:spcBef>
              <a:spcAft>
                <a:spcPts val="0"/>
              </a:spcAft>
              <a:buNone/>
            </a:pPr>
            <a:endParaRPr/>
          </a:p>
        </p:txBody>
      </p:sp>
      <p:sp>
        <p:nvSpPr>
          <p:cNvPr id="1126" name="Google Shape;86;p1: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5" name="Google Shape;85;p1:notes"/>
          <p:cNvSpPr txBox="1">
            <a:spLocks noGrp="1"/>
          </p:cNvSpPr>
          <p:nvPr>
            <p:ph type="body" idx="1"/>
          </p:nvPr>
        </p:nvSpPr>
        <p:spPr>
          <a:xfrm>
            <a:off x="673102" y="4686300"/>
            <a:ext cx="5389563" cy="4440238"/>
          </a:xfrm>
          <a:prstGeom prst="rect">
            <a:avLst/>
          </a:prstGeom>
        </p:spPr>
        <p:txBody>
          <a:bodyPr spcFirstLastPara="1" wrap="square" lIns="91400" tIns="45700" rIns="91400" bIns="45700" anchor="t" anchorCtr="0">
            <a:noAutofit/>
          </a:bodyPr>
          <a:lstStyle/>
          <a:p>
            <a:pPr marL="0" lvl="0" indent="0" algn="l" rtl="0">
              <a:spcBef>
                <a:spcPts val="360"/>
              </a:spcBef>
              <a:spcAft>
                <a:spcPts val="0"/>
              </a:spcAft>
              <a:buNone/>
            </a:pPr>
            <a:endParaRPr/>
          </a:p>
        </p:txBody>
      </p:sp>
      <p:sp>
        <p:nvSpPr>
          <p:cNvPr id="1126" name="Google Shape;86;p1: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914640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5" name="Google Shape;85;p1:notes"/>
          <p:cNvSpPr txBox="1">
            <a:spLocks noGrp="1"/>
          </p:cNvSpPr>
          <p:nvPr>
            <p:ph type="body" idx="1"/>
          </p:nvPr>
        </p:nvSpPr>
        <p:spPr>
          <a:xfrm>
            <a:off x="673102" y="4686300"/>
            <a:ext cx="5389563" cy="4440238"/>
          </a:xfrm>
          <a:prstGeom prst="rect">
            <a:avLst/>
          </a:prstGeom>
        </p:spPr>
        <p:txBody>
          <a:bodyPr spcFirstLastPara="1" wrap="square" lIns="91400" tIns="45700" rIns="91400" bIns="45700" anchor="t" anchorCtr="0">
            <a:noAutofit/>
          </a:bodyPr>
          <a:lstStyle/>
          <a:p>
            <a:pPr marL="0" lvl="0" indent="0" algn="l" rtl="0">
              <a:spcBef>
                <a:spcPts val="360"/>
              </a:spcBef>
              <a:spcAft>
                <a:spcPts val="0"/>
              </a:spcAft>
              <a:buNone/>
            </a:pPr>
            <a:endParaRPr/>
          </a:p>
        </p:txBody>
      </p:sp>
      <p:sp>
        <p:nvSpPr>
          <p:cNvPr id="1126" name="Google Shape;86;p1: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15852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5" name="Google Shape;85;p1:notes"/>
          <p:cNvSpPr txBox="1">
            <a:spLocks noGrp="1"/>
          </p:cNvSpPr>
          <p:nvPr>
            <p:ph type="body" idx="1"/>
          </p:nvPr>
        </p:nvSpPr>
        <p:spPr>
          <a:xfrm>
            <a:off x="673102" y="4686300"/>
            <a:ext cx="5389563" cy="4440238"/>
          </a:xfrm>
          <a:prstGeom prst="rect">
            <a:avLst/>
          </a:prstGeom>
        </p:spPr>
        <p:txBody>
          <a:bodyPr spcFirstLastPara="1" wrap="square" lIns="91400" tIns="45700" rIns="91400" bIns="45700" anchor="t" anchorCtr="0">
            <a:noAutofit/>
          </a:bodyPr>
          <a:lstStyle/>
          <a:p>
            <a:pPr marL="0" lvl="0" indent="0" algn="l" rtl="0">
              <a:spcBef>
                <a:spcPts val="360"/>
              </a:spcBef>
              <a:spcAft>
                <a:spcPts val="0"/>
              </a:spcAft>
              <a:buNone/>
            </a:pPr>
            <a:endParaRPr/>
          </a:p>
        </p:txBody>
      </p:sp>
      <p:sp>
        <p:nvSpPr>
          <p:cNvPr id="1126" name="Google Shape;86;p1: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583870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
        <p:cNvGrpSpPr/>
        <p:nvPr/>
      </p:nvGrpSpPr>
      <p:grpSpPr>
        <a:xfrm>
          <a:off x="0" y="0"/>
          <a:ext cx="0" cy="0"/>
          <a:chOff x="0" y="0"/>
          <a:chExt cx="0" cy="0"/>
        </a:xfrm>
      </p:grpSpPr>
      <p:sp>
        <p:nvSpPr>
          <p:cNvPr id="1031" name="Google Shape;16;p5"/>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32" name="Google Shape;17;p5"/>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33" name="Google Shape;18;p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4" name="Google Shape;19;p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5" name="Google Shape;20;p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
        <p:cNvGrpSpPr/>
        <p:nvPr/>
      </p:nvGrpSpPr>
      <p:grpSpPr>
        <a:xfrm>
          <a:off x="0" y="0"/>
          <a:ext cx="0" cy="0"/>
          <a:chOff x="0" y="0"/>
          <a:chExt cx="0" cy="0"/>
        </a:xfrm>
      </p:grpSpPr>
      <p:sp>
        <p:nvSpPr>
          <p:cNvPr id="1094" name="Google Shape;79;p15"/>
          <p:cNvSpPr txBox="1">
            <a:spLocks noGrp="1"/>
          </p:cNvSpPr>
          <p:nvPr>
            <p:ph type="title"/>
          </p:nvPr>
        </p:nvSpPr>
        <p:spPr>
          <a:xfrm rot="5400000">
            <a:off x="5251052" y="2203053"/>
            <a:ext cx="5811838" cy="2135981"/>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95" name="Google Shape;80;p15"/>
          <p:cNvSpPr txBox="1">
            <a:spLocks noGrp="1"/>
          </p:cNvSpPr>
          <p:nvPr>
            <p:ph type="body" idx="1"/>
          </p:nvPr>
        </p:nvSpPr>
        <p:spPr>
          <a:xfrm rot="5400000">
            <a:off x="917178" y="128985"/>
            <a:ext cx="5811838" cy="628411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96" name="Google Shape;81;p1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7" name="Google Shape;82;p1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8" name="Google Shape;83;p1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
        <p:cNvGrpSpPr/>
        <p:nvPr/>
      </p:nvGrpSpPr>
      <p:grpSpPr>
        <a:xfrm>
          <a:off x="0" y="0"/>
          <a:ext cx="0" cy="0"/>
          <a:chOff x="0" y="0"/>
          <a:chExt cx="0" cy="0"/>
        </a:xfrm>
      </p:grpSpPr>
      <p:sp>
        <p:nvSpPr>
          <p:cNvPr id="1043" name="Google Shape;28;p7"/>
          <p:cNvSpPr txBox="1">
            <a:spLocks noGrp="1"/>
          </p:cNvSpPr>
          <p:nvPr>
            <p:ph type="title"/>
          </p:nvPr>
        </p:nvSpPr>
        <p:spPr>
          <a:xfrm>
            <a:off x="675878" y="1709739"/>
            <a:ext cx="8543925"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875"/>
              <a:buFont typeface="Arial"/>
              <a:buNone/>
              <a:defRPr sz="487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44" name="Google Shape;29;p7"/>
          <p:cNvSpPr txBox="1">
            <a:spLocks noGrp="1"/>
          </p:cNvSpPr>
          <p:nvPr>
            <p:ph type="body" idx="1"/>
          </p:nvPr>
        </p:nvSpPr>
        <p:spPr>
          <a:xfrm>
            <a:off x="675878" y="4589464"/>
            <a:ext cx="8543925"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rgbClr val="888888"/>
              </a:buClr>
              <a:buSzPts val="1950"/>
              <a:buNone/>
              <a:defRPr sz="1950">
                <a:solidFill>
                  <a:srgbClr val="888888"/>
                </a:solidFill>
              </a:defRPr>
            </a:lvl1pPr>
            <a:lvl2pPr marL="914400" lvl="1" indent="-228600" algn="l">
              <a:lnSpc>
                <a:spcPct val="90000"/>
              </a:lnSpc>
              <a:spcBef>
                <a:spcPts val="406"/>
              </a:spcBef>
              <a:spcAft>
                <a:spcPts val="0"/>
              </a:spcAft>
              <a:buClr>
                <a:srgbClr val="888888"/>
              </a:buClr>
              <a:buSzPts val="1625"/>
              <a:buNone/>
              <a:defRPr sz="1625">
                <a:solidFill>
                  <a:srgbClr val="888888"/>
                </a:solidFill>
              </a:defRPr>
            </a:lvl2pPr>
            <a:lvl3pPr marL="1371600" lvl="2" indent="-228600" algn="l">
              <a:lnSpc>
                <a:spcPct val="90000"/>
              </a:lnSpc>
              <a:spcBef>
                <a:spcPts val="406"/>
              </a:spcBef>
              <a:spcAft>
                <a:spcPts val="0"/>
              </a:spcAft>
              <a:buClr>
                <a:srgbClr val="888888"/>
              </a:buClr>
              <a:buSzPts val="1463"/>
              <a:buNone/>
              <a:defRPr sz="1463">
                <a:solidFill>
                  <a:srgbClr val="888888"/>
                </a:solidFill>
              </a:defRPr>
            </a:lvl3pPr>
            <a:lvl4pPr marL="1828800" lvl="3" indent="-228600" algn="l">
              <a:lnSpc>
                <a:spcPct val="90000"/>
              </a:lnSpc>
              <a:spcBef>
                <a:spcPts val="406"/>
              </a:spcBef>
              <a:spcAft>
                <a:spcPts val="0"/>
              </a:spcAft>
              <a:buClr>
                <a:srgbClr val="888888"/>
              </a:buClr>
              <a:buSzPts val="1300"/>
              <a:buNone/>
              <a:defRPr sz="1300">
                <a:solidFill>
                  <a:srgbClr val="888888"/>
                </a:solidFill>
              </a:defRPr>
            </a:lvl4pPr>
            <a:lvl5pPr marL="2286000" lvl="4" indent="-228600" algn="l">
              <a:lnSpc>
                <a:spcPct val="90000"/>
              </a:lnSpc>
              <a:spcBef>
                <a:spcPts val="406"/>
              </a:spcBef>
              <a:spcAft>
                <a:spcPts val="0"/>
              </a:spcAft>
              <a:buClr>
                <a:srgbClr val="888888"/>
              </a:buClr>
              <a:buSzPts val="1300"/>
              <a:buNone/>
              <a:defRPr sz="1300">
                <a:solidFill>
                  <a:srgbClr val="888888"/>
                </a:solidFill>
              </a:defRPr>
            </a:lvl5pPr>
            <a:lvl6pPr marL="2743200" lvl="5" indent="-228600" algn="l">
              <a:lnSpc>
                <a:spcPct val="90000"/>
              </a:lnSpc>
              <a:spcBef>
                <a:spcPts val="406"/>
              </a:spcBef>
              <a:spcAft>
                <a:spcPts val="0"/>
              </a:spcAft>
              <a:buClr>
                <a:srgbClr val="888888"/>
              </a:buClr>
              <a:buSzPts val="1300"/>
              <a:buNone/>
              <a:defRPr sz="1300">
                <a:solidFill>
                  <a:srgbClr val="888888"/>
                </a:solidFill>
              </a:defRPr>
            </a:lvl6pPr>
            <a:lvl7pPr marL="3200400" lvl="6" indent="-228600" algn="l">
              <a:lnSpc>
                <a:spcPct val="90000"/>
              </a:lnSpc>
              <a:spcBef>
                <a:spcPts val="406"/>
              </a:spcBef>
              <a:spcAft>
                <a:spcPts val="0"/>
              </a:spcAft>
              <a:buClr>
                <a:srgbClr val="888888"/>
              </a:buClr>
              <a:buSzPts val="1300"/>
              <a:buNone/>
              <a:defRPr sz="1300">
                <a:solidFill>
                  <a:srgbClr val="888888"/>
                </a:solidFill>
              </a:defRPr>
            </a:lvl7pPr>
            <a:lvl8pPr marL="3657600" lvl="7" indent="-228600" algn="l">
              <a:lnSpc>
                <a:spcPct val="90000"/>
              </a:lnSpc>
              <a:spcBef>
                <a:spcPts val="406"/>
              </a:spcBef>
              <a:spcAft>
                <a:spcPts val="0"/>
              </a:spcAft>
              <a:buClr>
                <a:srgbClr val="888888"/>
              </a:buClr>
              <a:buSzPts val="1300"/>
              <a:buNone/>
              <a:defRPr sz="1300">
                <a:solidFill>
                  <a:srgbClr val="888888"/>
                </a:solidFill>
              </a:defRPr>
            </a:lvl8pPr>
            <a:lvl9pPr marL="4114800" lvl="8" indent="-228600" algn="l">
              <a:lnSpc>
                <a:spcPct val="90000"/>
              </a:lnSpc>
              <a:spcBef>
                <a:spcPts val="406"/>
              </a:spcBef>
              <a:spcAft>
                <a:spcPts val="0"/>
              </a:spcAft>
              <a:buClr>
                <a:srgbClr val="888888"/>
              </a:buClr>
              <a:buSzPts val="1300"/>
              <a:buNone/>
              <a:defRPr sz="1300">
                <a:solidFill>
                  <a:srgbClr val="888888"/>
                </a:solidFill>
              </a:defRPr>
            </a:lvl9pPr>
          </a:lstStyle>
          <a:p>
            <a:endParaRPr/>
          </a:p>
        </p:txBody>
      </p:sp>
      <p:sp>
        <p:nvSpPr>
          <p:cNvPr id="1045" name="Google Shape;30;p7"/>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6" name="Google Shape;31;p7"/>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7" name="Google Shape;32;p7"/>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
        <p:cNvGrpSpPr/>
        <p:nvPr/>
      </p:nvGrpSpPr>
      <p:grpSpPr>
        <a:xfrm>
          <a:off x="0" y="0"/>
          <a:ext cx="0" cy="0"/>
          <a:chOff x="0" y="0"/>
          <a:chExt cx="0" cy="0"/>
        </a:xfrm>
      </p:grpSpPr>
      <p:sp>
        <p:nvSpPr>
          <p:cNvPr id="1049" name="Google Shape;34;p8"/>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50" name="Google Shape;35;p8"/>
          <p:cNvSpPr txBox="1">
            <a:spLocks noGrp="1"/>
          </p:cNvSpPr>
          <p:nvPr>
            <p:ph type="body" idx="1"/>
          </p:nvPr>
        </p:nvSpPr>
        <p:spPr>
          <a:xfrm>
            <a:off x="681038"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1" name="Google Shape;36;p8"/>
          <p:cNvSpPr txBox="1">
            <a:spLocks noGrp="1"/>
          </p:cNvSpPr>
          <p:nvPr>
            <p:ph type="body" idx="2"/>
          </p:nvPr>
        </p:nvSpPr>
        <p:spPr>
          <a:xfrm>
            <a:off x="5014913"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2" name="Google Shape;37;p8"/>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53" name="Google Shape;38;p8"/>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54" name="Google Shape;39;p8"/>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
        <p:cNvGrpSpPr/>
        <p:nvPr/>
      </p:nvGrpSpPr>
      <p:grpSpPr>
        <a:xfrm>
          <a:off x="0" y="0"/>
          <a:ext cx="0" cy="0"/>
          <a:chOff x="0" y="0"/>
          <a:chExt cx="0" cy="0"/>
        </a:xfrm>
      </p:grpSpPr>
      <p:sp>
        <p:nvSpPr>
          <p:cNvPr id="1056" name="Google Shape;41;p9"/>
          <p:cNvSpPr txBox="1">
            <a:spLocks noGrp="1"/>
          </p:cNvSpPr>
          <p:nvPr>
            <p:ph type="title"/>
          </p:nvPr>
        </p:nvSpPr>
        <p:spPr>
          <a:xfrm>
            <a:off x="68232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57" name="Google Shape;42;p9"/>
          <p:cNvSpPr txBox="1">
            <a:spLocks noGrp="1"/>
          </p:cNvSpPr>
          <p:nvPr>
            <p:ph type="body" idx="1"/>
          </p:nvPr>
        </p:nvSpPr>
        <p:spPr>
          <a:xfrm>
            <a:off x="682328" y="1681163"/>
            <a:ext cx="4190702"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1058" name="Google Shape;43;p9"/>
          <p:cNvSpPr txBox="1">
            <a:spLocks noGrp="1"/>
          </p:cNvSpPr>
          <p:nvPr>
            <p:ph type="body" idx="2"/>
          </p:nvPr>
        </p:nvSpPr>
        <p:spPr>
          <a:xfrm>
            <a:off x="682328" y="2505075"/>
            <a:ext cx="4190702"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9" name="Google Shape;44;p9"/>
          <p:cNvSpPr txBox="1">
            <a:spLocks noGrp="1"/>
          </p:cNvSpPr>
          <p:nvPr>
            <p:ph type="body" idx="3"/>
          </p:nvPr>
        </p:nvSpPr>
        <p:spPr>
          <a:xfrm>
            <a:off x="5014913" y="1681163"/>
            <a:ext cx="4211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1060" name="Google Shape;45;p9"/>
          <p:cNvSpPr txBox="1">
            <a:spLocks noGrp="1"/>
          </p:cNvSpPr>
          <p:nvPr>
            <p:ph type="body" idx="4"/>
          </p:nvPr>
        </p:nvSpPr>
        <p:spPr>
          <a:xfrm>
            <a:off x="5014913" y="2505075"/>
            <a:ext cx="4211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61" name="Google Shape;46;p9"/>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2" name="Google Shape;47;p9"/>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3" name="Google Shape;48;p9"/>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
        <p:cNvGrpSpPr/>
        <p:nvPr/>
      </p:nvGrpSpPr>
      <p:grpSpPr>
        <a:xfrm>
          <a:off x="0" y="0"/>
          <a:ext cx="0" cy="0"/>
          <a:chOff x="0" y="0"/>
          <a:chExt cx="0" cy="0"/>
        </a:xfrm>
      </p:grpSpPr>
      <p:sp>
        <p:nvSpPr>
          <p:cNvPr id="1065" name="Google Shape;50;p10"/>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66" name="Google Shape;51;p10"/>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7" name="Google Shape;52;p10"/>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8" name="Google Shape;53;p10"/>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
        <p:cNvGrpSpPr/>
        <p:nvPr/>
      </p:nvGrpSpPr>
      <p:grpSpPr>
        <a:xfrm>
          <a:off x="0" y="0"/>
          <a:ext cx="0" cy="0"/>
          <a:chOff x="0" y="0"/>
          <a:chExt cx="0" cy="0"/>
        </a:xfrm>
      </p:grpSpPr>
      <p:sp>
        <p:nvSpPr>
          <p:cNvPr id="1070" name="Google Shape;55;p11"/>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1" name="Google Shape;56;p11"/>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2" name="Google Shape;57;p11"/>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タイトル付きの&#10;コンテンツ" type="objTx">
  <p:cSld name="OBJECT_WITH_CAPTION_TEXT">
    <p:spTree>
      <p:nvGrpSpPr>
        <p:cNvPr id="1" name=""/>
        <p:cNvGrpSpPr/>
        <p:nvPr/>
      </p:nvGrpSpPr>
      <p:grpSpPr>
        <a:xfrm>
          <a:off x="0" y="0"/>
          <a:ext cx="0" cy="0"/>
          <a:chOff x="0" y="0"/>
          <a:chExt cx="0" cy="0"/>
        </a:xfrm>
      </p:grpSpPr>
      <p:sp>
        <p:nvSpPr>
          <p:cNvPr id="1074" name="Google Shape;59;p12"/>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75" name="Google Shape;60;p12"/>
          <p:cNvSpPr txBox="1">
            <a:spLocks noGrp="1"/>
          </p:cNvSpPr>
          <p:nvPr>
            <p:ph type="body" idx="1"/>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L="457200" lvl="0" indent="-393700" algn="l">
              <a:lnSpc>
                <a:spcPct val="90000"/>
              </a:lnSpc>
              <a:spcBef>
                <a:spcPts val="813"/>
              </a:spcBef>
              <a:spcAft>
                <a:spcPts val="0"/>
              </a:spcAft>
              <a:buClr>
                <a:schemeClr val="dk1"/>
              </a:buClr>
              <a:buSzPts val="2600"/>
              <a:buChar char="•"/>
              <a:defRPr sz="2600"/>
            </a:lvl1pPr>
            <a:lvl2pPr marL="914400" lvl="1" indent="-373062" algn="l">
              <a:lnSpc>
                <a:spcPct val="90000"/>
              </a:lnSpc>
              <a:spcBef>
                <a:spcPts val="406"/>
              </a:spcBef>
              <a:spcAft>
                <a:spcPts val="0"/>
              </a:spcAft>
              <a:buClr>
                <a:schemeClr val="dk1"/>
              </a:buClr>
              <a:buSzPts val="2275"/>
              <a:buChar char="•"/>
              <a:defRPr sz="2275"/>
            </a:lvl2pPr>
            <a:lvl3pPr marL="1371600" lvl="2" indent="-352425" algn="l">
              <a:lnSpc>
                <a:spcPct val="90000"/>
              </a:lnSpc>
              <a:spcBef>
                <a:spcPts val="406"/>
              </a:spcBef>
              <a:spcAft>
                <a:spcPts val="0"/>
              </a:spcAft>
              <a:buClr>
                <a:schemeClr val="dk1"/>
              </a:buClr>
              <a:buSzPts val="1950"/>
              <a:buChar char="•"/>
              <a:defRPr sz="1950"/>
            </a:lvl3pPr>
            <a:lvl4pPr marL="1828800" lvl="3" indent="-331787" algn="l">
              <a:lnSpc>
                <a:spcPct val="90000"/>
              </a:lnSpc>
              <a:spcBef>
                <a:spcPts val="406"/>
              </a:spcBef>
              <a:spcAft>
                <a:spcPts val="0"/>
              </a:spcAft>
              <a:buClr>
                <a:schemeClr val="dk1"/>
              </a:buClr>
              <a:buSzPts val="1625"/>
              <a:buChar char="•"/>
              <a:defRPr sz="1625"/>
            </a:lvl4pPr>
            <a:lvl5pPr marL="2286000" lvl="4" indent="-331787" algn="l">
              <a:lnSpc>
                <a:spcPct val="90000"/>
              </a:lnSpc>
              <a:spcBef>
                <a:spcPts val="406"/>
              </a:spcBef>
              <a:spcAft>
                <a:spcPts val="0"/>
              </a:spcAft>
              <a:buClr>
                <a:schemeClr val="dk1"/>
              </a:buClr>
              <a:buSzPts val="1625"/>
              <a:buChar char="•"/>
              <a:defRPr sz="1625"/>
            </a:lvl5pPr>
            <a:lvl6pPr marL="2743200" lvl="5" indent="-331787" algn="l">
              <a:lnSpc>
                <a:spcPct val="90000"/>
              </a:lnSpc>
              <a:spcBef>
                <a:spcPts val="406"/>
              </a:spcBef>
              <a:spcAft>
                <a:spcPts val="0"/>
              </a:spcAft>
              <a:buClr>
                <a:schemeClr val="dk1"/>
              </a:buClr>
              <a:buSzPts val="1625"/>
              <a:buChar char="•"/>
              <a:defRPr sz="1625"/>
            </a:lvl6pPr>
            <a:lvl7pPr marL="3200400" lvl="6" indent="-331787" algn="l">
              <a:lnSpc>
                <a:spcPct val="90000"/>
              </a:lnSpc>
              <a:spcBef>
                <a:spcPts val="406"/>
              </a:spcBef>
              <a:spcAft>
                <a:spcPts val="0"/>
              </a:spcAft>
              <a:buClr>
                <a:schemeClr val="dk1"/>
              </a:buClr>
              <a:buSzPts val="1625"/>
              <a:buChar char="•"/>
              <a:defRPr sz="1625"/>
            </a:lvl7pPr>
            <a:lvl8pPr marL="3657600" lvl="7" indent="-331787" algn="l">
              <a:lnSpc>
                <a:spcPct val="90000"/>
              </a:lnSpc>
              <a:spcBef>
                <a:spcPts val="406"/>
              </a:spcBef>
              <a:spcAft>
                <a:spcPts val="0"/>
              </a:spcAft>
              <a:buClr>
                <a:schemeClr val="dk1"/>
              </a:buClr>
              <a:buSzPts val="1625"/>
              <a:buChar char="•"/>
              <a:defRPr sz="1625"/>
            </a:lvl8pPr>
            <a:lvl9pPr marL="4114800" lvl="8" indent="-331787" algn="l">
              <a:lnSpc>
                <a:spcPct val="90000"/>
              </a:lnSpc>
              <a:spcBef>
                <a:spcPts val="406"/>
              </a:spcBef>
              <a:spcAft>
                <a:spcPts val="0"/>
              </a:spcAft>
              <a:buClr>
                <a:schemeClr val="dk1"/>
              </a:buClr>
              <a:buSzPts val="1625"/>
              <a:buChar char="•"/>
              <a:defRPr sz="1625"/>
            </a:lvl9pPr>
          </a:lstStyle>
          <a:p>
            <a:endParaRPr/>
          </a:p>
        </p:txBody>
      </p:sp>
      <p:sp>
        <p:nvSpPr>
          <p:cNvPr id="1076" name="Google Shape;61;p12"/>
          <p:cNvSpPr txBox="1">
            <a:spLocks noGrp="1"/>
          </p:cNvSpPr>
          <p:nvPr>
            <p:ph type="body" idx="2"/>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1077" name="Google Shape;62;p12"/>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8" name="Google Shape;63;p12"/>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9" name="Google Shape;64;p12"/>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
        <p:cNvGrpSpPr/>
        <p:nvPr/>
      </p:nvGrpSpPr>
      <p:grpSpPr>
        <a:xfrm>
          <a:off x="0" y="0"/>
          <a:ext cx="0" cy="0"/>
          <a:chOff x="0" y="0"/>
          <a:chExt cx="0" cy="0"/>
        </a:xfrm>
      </p:grpSpPr>
      <p:sp>
        <p:nvSpPr>
          <p:cNvPr id="1081" name="Google Shape;66;p13"/>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2" name="Google Shape;67;p13"/>
          <p:cNvSpPr>
            <a:spLocks noGrp="1"/>
          </p:cNvSpPr>
          <p:nvPr>
            <p:ph type="pic" idx="2"/>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813"/>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R="0" lvl="1" algn="l" rtl="0">
              <a:lnSpc>
                <a:spcPct val="90000"/>
              </a:lnSpc>
              <a:spcBef>
                <a:spcPts val="406"/>
              </a:spcBef>
              <a:spcAft>
                <a:spcPts val="0"/>
              </a:spcAft>
              <a:buClr>
                <a:schemeClr val="dk1"/>
              </a:buClr>
              <a:buSzPts val="2275"/>
              <a:buFont typeface="Arial"/>
              <a:buNone/>
              <a:defRPr sz="2275" b="0" i="0" u="none" strike="noStrike" cap="none">
                <a:solidFill>
                  <a:schemeClr val="dk1"/>
                </a:solidFill>
                <a:latin typeface="Arial"/>
                <a:ea typeface="Arial"/>
                <a:cs typeface="Arial"/>
                <a:sym typeface="Arial"/>
              </a:defRPr>
            </a:lvl2pPr>
            <a:lvl3pPr marR="0" lvl="2" algn="l" rtl="0">
              <a:lnSpc>
                <a:spcPct val="90000"/>
              </a:lnSpc>
              <a:spcBef>
                <a:spcPts val="406"/>
              </a:spcBef>
              <a:spcAft>
                <a:spcPts val="0"/>
              </a:spcAft>
              <a:buClr>
                <a:schemeClr val="dk1"/>
              </a:buClr>
              <a:buSzPts val="1950"/>
              <a:buFont typeface="Arial"/>
              <a:buNone/>
              <a:defRPr sz="1950" b="0" i="0" u="none" strike="noStrike" cap="none">
                <a:solidFill>
                  <a:schemeClr val="dk1"/>
                </a:solidFill>
                <a:latin typeface="Arial"/>
                <a:ea typeface="Arial"/>
                <a:cs typeface="Arial"/>
                <a:sym typeface="Arial"/>
              </a:defRPr>
            </a:lvl3pPr>
            <a:lvl4pPr marR="0" lvl="3"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4pPr>
            <a:lvl5pPr marR="0" lvl="4"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5pPr>
            <a:lvl6pPr marR="0" lvl="5"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6pPr>
            <a:lvl7pPr marR="0" lvl="6"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7pPr>
            <a:lvl8pPr marR="0" lvl="7"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8pPr>
            <a:lvl9pPr marR="0" lvl="8"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9pPr>
          </a:lstStyle>
          <a:p>
            <a:endParaRPr/>
          </a:p>
        </p:txBody>
      </p:sp>
      <p:sp>
        <p:nvSpPr>
          <p:cNvPr id="1083" name="Google Shape;68;p13"/>
          <p:cNvSpPr txBox="1">
            <a:spLocks noGrp="1"/>
          </p:cNvSpPr>
          <p:nvPr>
            <p:ph type="body" idx="1"/>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1084" name="Google Shape;69;p13"/>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85" name="Google Shape;70;p13"/>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86" name="Google Shape;71;p13"/>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タイトルと&#10;縦書きテキスト" type="vertTx">
  <p:cSld name="VERTICAL_TEXT">
    <p:spTree>
      <p:nvGrpSpPr>
        <p:cNvPr id="1" name=""/>
        <p:cNvGrpSpPr/>
        <p:nvPr/>
      </p:nvGrpSpPr>
      <p:grpSpPr>
        <a:xfrm>
          <a:off x="0" y="0"/>
          <a:ext cx="0" cy="0"/>
          <a:chOff x="0" y="0"/>
          <a:chExt cx="0" cy="0"/>
        </a:xfrm>
      </p:grpSpPr>
      <p:sp>
        <p:nvSpPr>
          <p:cNvPr id="1088" name="Google Shape;73;p1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9" name="Google Shape;74;p14"/>
          <p:cNvSpPr txBox="1">
            <a:spLocks noGrp="1"/>
          </p:cNvSpPr>
          <p:nvPr>
            <p:ph type="body" idx="1"/>
          </p:nvPr>
        </p:nvSpPr>
        <p:spPr>
          <a:xfrm rot="5400000">
            <a:off x="2777332" y="-270669"/>
            <a:ext cx="4351338" cy="85439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90" name="Google Shape;75;p1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1" name="Google Shape;76;p1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2" name="Google Shape;77;p1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025" name="Google Shape;10;p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575"/>
              <a:buFont typeface="Arial"/>
              <a:buNone/>
              <a:defRPr sz="3575"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26" name="Google Shape;11;p4"/>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marR="0" lvl="0" indent="-373062" algn="l" rtl="0">
              <a:lnSpc>
                <a:spcPct val="90000"/>
              </a:lnSpc>
              <a:spcBef>
                <a:spcPts val="813"/>
              </a:spcBef>
              <a:spcAft>
                <a:spcPts val="0"/>
              </a:spcAft>
              <a:buClr>
                <a:schemeClr val="dk1"/>
              </a:buClr>
              <a:buSzPts val="2275"/>
              <a:buFont typeface="Arial"/>
              <a:buChar char="•"/>
              <a:defRPr sz="2275" b="0" i="0" u="none" strike="noStrike" cap="none">
                <a:solidFill>
                  <a:schemeClr val="dk1"/>
                </a:solidFill>
                <a:latin typeface="Arial"/>
                <a:ea typeface="Arial"/>
                <a:cs typeface="Arial"/>
                <a:sym typeface="Arial"/>
              </a:defRPr>
            </a:lvl1pPr>
            <a:lvl2pPr marL="914400" marR="0" lvl="1" indent="-352425" algn="l" rtl="0">
              <a:lnSpc>
                <a:spcPct val="90000"/>
              </a:lnSpc>
              <a:spcBef>
                <a:spcPts val="406"/>
              </a:spcBef>
              <a:spcAft>
                <a:spcPts val="0"/>
              </a:spcAft>
              <a:buClr>
                <a:schemeClr val="dk1"/>
              </a:buClr>
              <a:buSzPts val="1950"/>
              <a:buFont typeface="Arial"/>
              <a:buChar char="•"/>
              <a:defRPr sz="1950" b="0" i="0" u="none" strike="noStrike" cap="none">
                <a:solidFill>
                  <a:schemeClr val="dk1"/>
                </a:solidFill>
                <a:latin typeface="Arial"/>
                <a:ea typeface="Arial"/>
                <a:cs typeface="Arial"/>
                <a:sym typeface="Arial"/>
              </a:defRPr>
            </a:lvl2pPr>
            <a:lvl3pPr marL="1371600" marR="0" lvl="2" indent="-331787" algn="l" rtl="0">
              <a:lnSpc>
                <a:spcPct val="90000"/>
              </a:lnSpc>
              <a:spcBef>
                <a:spcPts val="406"/>
              </a:spcBef>
              <a:spcAft>
                <a:spcPts val="0"/>
              </a:spcAft>
              <a:buClr>
                <a:schemeClr val="dk1"/>
              </a:buClr>
              <a:buSzPts val="1625"/>
              <a:buFont typeface="Arial"/>
              <a:buChar char="•"/>
              <a:defRPr sz="1625" b="0" i="0" u="none" strike="noStrike" cap="none">
                <a:solidFill>
                  <a:schemeClr val="dk1"/>
                </a:solidFill>
                <a:latin typeface="Arial"/>
                <a:ea typeface="Arial"/>
                <a:cs typeface="Arial"/>
                <a:sym typeface="Arial"/>
              </a:defRPr>
            </a:lvl3pPr>
            <a:lvl4pPr marL="1828800" marR="0" lvl="3"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4pPr>
            <a:lvl5pPr marL="2286000" marR="0" lvl="4"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5pPr>
            <a:lvl6pPr marL="2743200" marR="0" lvl="5"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6pPr>
            <a:lvl7pPr marL="3200400" marR="0" lvl="6"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7pPr>
            <a:lvl8pPr marL="3657600" marR="0" lvl="7"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8pPr>
            <a:lvl9pPr marL="4114800" marR="0" lvl="8"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9pPr>
          </a:lstStyle>
          <a:p>
            <a:endParaRPr/>
          </a:p>
        </p:txBody>
      </p:sp>
      <p:sp>
        <p:nvSpPr>
          <p:cNvPr id="1027" name="Google Shape;12;p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28" name="Google Shape;13;p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29" name="Google Shape;14;p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975" b="0" i="0" u="none" strike="noStrike" cap="none">
                <a:solidFill>
                  <a:srgbClr val="888888"/>
                </a:solidFill>
                <a:latin typeface="Arial"/>
                <a:ea typeface="Arial"/>
                <a:cs typeface="Arial"/>
                <a:sym typeface="Arial"/>
              </a:defRPr>
            </a:lvl1pPr>
            <a:lvl2pPr marL="0" marR="0" lvl="1" indent="0" algn="r" rtl="0">
              <a:spcBef>
                <a:spcPts val="0"/>
              </a:spcBef>
              <a:spcAft>
                <a:spcPts val="0"/>
              </a:spcAft>
              <a:buNone/>
              <a:defRPr sz="975" b="0" i="0" u="none" strike="noStrike" cap="none">
                <a:solidFill>
                  <a:srgbClr val="888888"/>
                </a:solidFill>
                <a:latin typeface="Arial"/>
                <a:ea typeface="Arial"/>
                <a:cs typeface="Arial"/>
                <a:sym typeface="Arial"/>
              </a:defRPr>
            </a:lvl2pPr>
            <a:lvl3pPr marL="0" marR="0" lvl="2" indent="0" algn="r" rtl="0">
              <a:spcBef>
                <a:spcPts val="0"/>
              </a:spcBef>
              <a:spcAft>
                <a:spcPts val="0"/>
              </a:spcAft>
              <a:buNone/>
              <a:defRPr sz="975" b="0" i="0" u="none" strike="noStrike" cap="none">
                <a:solidFill>
                  <a:srgbClr val="888888"/>
                </a:solidFill>
                <a:latin typeface="Arial"/>
                <a:ea typeface="Arial"/>
                <a:cs typeface="Arial"/>
                <a:sym typeface="Arial"/>
              </a:defRPr>
            </a:lvl3pPr>
            <a:lvl4pPr marL="0" marR="0" lvl="3" indent="0" algn="r" rtl="0">
              <a:spcBef>
                <a:spcPts val="0"/>
              </a:spcBef>
              <a:spcAft>
                <a:spcPts val="0"/>
              </a:spcAft>
              <a:buNone/>
              <a:defRPr sz="975" b="0" i="0" u="none" strike="noStrike" cap="none">
                <a:solidFill>
                  <a:srgbClr val="888888"/>
                </a:solidFill>
                <a:latin typeface="Arial"/>
                <a:ea typeface="Arial"/>
                <a:cs typeface="Arial"/>
                <a:sym typeface="Arial"/>
              </a:defRPr>
            </a:lvl4pPr>
            <a:lvl5pPr marL="0" marR="0" lvl="4" indent="0" algn="r" rtl="0">
              <a:spcBef>
                <a:spcPts val="0"/>
              </a:spcBef>
              <a:spcAft>
                <a:spcPts val="0"/>
              </a:spcAft>
              <a:buNone/>
              <a:defRPr sz="975" b="0" i="0" u="none" strike="noStrike" cap="none">
                <a:solidFill>
                  <a:srgbClr val="888888"/>
                </a:solidFill>
                <a:latin typeface="Arial"/>
                <a:ea typeface="Arial"/>
                <a:cs typeface="Arial"/>
                <a:sym typeface="Arial"/>
              </a:defRPr>
            </a:lvl5pPr>
            <a:lvl6pPr marL="0" marR="0" lvl="5" indent="0" algn="r" rtl="0">
              <a:spcBef>
                <a:spcPts val="0"/>
              </a:spcBef>
              <a:spcAft>
                <a:spcPts val="0"/>
              </a:spcAft>
              <a:buNone/>
              <a:defRPr sz="975" b="0" i="0" u="none" strike="noStrike" cap="none">
                <a:solidFill>
                  <a:srgbClr val="888888"/>
                </a:solidFill>
                <a:latin typeface="Arial"/>
                <a:ea typeface="Arial"/>
                <a:cs typeface="Arial"/>
                <a:sym typeface="Arial"/>
              </a:defRPr>
            </a:lvl6pPr>
            <a:lvl7pPr marL="0" marR="0" lvl="6" indent="0" algn="r" rtl="0">
              <a:spcBef>
                <a:spcPts val="0"/>
              </a:spcBef>
              <a:spcAft>
                <a:spcPts val="0"/>
              </a:spcAft>
              <a:buNone/>
              <a:defRPr sz="975" b="0" i="0" u="none" strike="noStrike" cap="none">
                <a:solidFill>
                  <a:srgbClr val="888888"/>
                </a:solidFill>
                <a:latin typeface="Arial"/>
                <a:ea typeface="Arial"/>
                <a:cs typeface="Arial"/>
                <a:sym typeface="Arial"/>
              </a:defRPr>
            </a:lvl7pPr>
            <a:lvl8pPr marL="0" marR="0" lvl="7" indent="0" algn="r" rtl="0">
              <a:spcBef>
                <a:spcPts val="0"/>
              </a:spcBef>
              <a:spcAft>
                <a:spcPts val="0"/>
              </a:spcAft>
              <a:buNone/>
              <a:defRPr sz="975" b="0" i="0" u="none" strike="noStrike" cap="none">
                <a:solidFill>
                  <a:srgbClr val="888888"/>
                </a:solidFill>
                <a:latin typeface="Arial"/>
                <a:ea typeface="Arial"/>
                <a:cs typeface="Arial"/>
                <a:sym typeface="Arial"/>
              </a:defRPr>
            </a:lvl8pPr>
            <a:lvl9pPr marL="0" marR="0" lvl="8" indent="0" algn="r" rtl="0">
              <a:spcBef>
                <a:spcPts val="0"/>
              </a:spcBef>
              <a:spcAft>
                <a:spcPts val="0"/>
              </a:spcAft>
              <a:buNone/>
              <a:defRPr sz="975"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8" name="Google Shape;90;p1"/>
          <p:cNvSpPr/>
          <p:nvPr/>
        </p:nvSpPr>
        <p:spPr>
          <a:xfrm>
            <a:off x="5170477" y="3231212"/>
            <a:ext cx="4640400" cy="283322"/>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b="1" dirty="0" smtClean="0">
                <a:latin typeface="メイリオ" panose="020B0604030504040204" pitchFamily="50" charset="-128"/>
                <a:ea typeface="メイリオ" panose="020B0604030504040204" pitchFamily="50" charset="-128"/>
                <a:cs typeface="Meiryo"/>
                <a:sym typeface="Meiryo"/>
              </a:rPr>
              <a:t>　海水浴場および関連</a:t>
            </a:r>
            <a:r>
              <a:rPr lang="ja-JP" altLang="en-US" b="1" dirty="0">
                <a:latin typeface="メイリオ" panose="020B0604030504040204" pitchFamily="50" charset="-128"/>
                <a:ea typeface="メイリオ" panose="020B0604030504040204" pitchFamily="50" charset="-128"/>
                <a:cs typeface="Meiryo"/>
                <a:sym typeface="Meiryo"/>
              </a:rPr>
              <a:t>施設を</a:t>
            </a:r>
            <a:r>
              <a:rPr lang="ja-JP" altLang="en-US" b="1" dirty="0" smtClean="0">
                <a:latin typeface="メイリオ" panose="020B0604030504040204" pitchFamily="50" charset="-128"/>
                <a:ea typeface="メイリオ" panose="020B0604030504040204" pitchFamily="50" charset="-128"/>
                <a:cs typeface="Meiryo"/>
                <a:sym typeface="Meiryo"/>
              </a:rPr>
              <a:t>含めた地域</a:t>
            </a:r>
            <a:r>
              <a:rPr lang="ja-JP" altLang="en-US" b="1" dirty="0">
                <a:latin typeface="メイリオ" panose="020B0604030504040204" pitchFamily="50" charset="-128"/>
                <a:ea typeface="メイリオ" panose="020B0604030504040204" pitchFamily="50" charset="-128"/>
                <a:cs typeface="Meiryo"/>
                <a:sym typeface="Meiryo"/>
              </a:rPr>
              <a:t>の</a:t>
            </a:r>
            <a:r>
              <a:rPr lang="ja-JP" altLang="en-US" b="1" dirty="0" smtClean="0">
                <a:latin typeface="メイリオ" panose="020B0604030504040204" pitchFamily="50" charset="-128"/>
                <a:ea typeface="メイリオ" panose="020B0604030504040204" pitchFamily="50" charset="-128"/>
                <a:cs typeface="Meiryo"/>
                <a:sym typeface="Meiryo"/>
              </a:rPr>
              <a:t>現状・課題</a:t>
            </a:r>
            <a:endParaRPr sz="1400" b="1" i="0" u="none" strike="noStrike" cap="none" dirty="0">
              <a:latin typeface="メイリオ" panose="020B0604030504040204" pitchFamily="50" charset="-128"/>
              <a:ea typeface="メイリオ" panose="020B0604030504040204" pitchFamily="50" charset="-128"/>
              <a:cs typeface="Meiryo"/>
              <a:sym typeface="Meiryo"/>
            </a:endParaRPr>
          </a:p>
        </p:txBody>
      </p:sp>
      <p:sp>
        <p:nvSpPr>
          <p:cNvPr id="1109" name="Google Shape;91;p1"/>
          <p:cNvSpPr txBox="1"/>
          <p:nvPr/>
        </p:nvSpPr>
        <p:spPr>
          <a:xfrm>
            <a:off x="5170477" y="3514534"/>
            <a:ext cx="4640400" cy="147600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r>
              <a:rPr lang="en-US" altLang="ja-JP" sz="1200" b="0" i="0" u="none" strike="noStrike" cap="none" dirty="0" smtClean="0">
                <a:solidFill>
                  <a:srgbClr val="0070C0"/>
                </a:solidFill>
                <a:latin typeface="メイリオ" panose="020B0604030504040204" pitchFamily="50" charset="-128"/>
                <a:ea typeface="メイリオ" panose="020B0604030504040204" pitchFamily="50" charset="-128"/>
                <a:cs typeface="Meiryo"/>
                <a:sym typeface="Meiryo"/>
              </a:rPr>
              <a:t>※</a:t>
            </a:r>
            <a:r>
              <a:rPr lang="ja-JP" sz="1200" b="0" i="0" u="none" strike="noStrike" cap="none" dirty="0" smtClean="0">
                <a:solidFill>
                  <a:srgbClr val="0070C0"/>
                </a:solidFill>
                <a:latin typeface="メイリオ" panose="020B0604030504040204" pitchFamily="50" charset="-128"/>
                <a:ea typeface="メイリオ" panose="020B0604030504040204" pitchFamily="50" charset="-128"/>
                <a:cs typeface="Meiryo"/>
                <a:sym typeface="Meiryo"/>
              </a:rPr>
              <a:t>事業</a:t>
            </a:r>
            <a:r>
              <a:rPr lang="ja-JP" sz="1200" b="0" i="0" u="none" strike="noStrike" cap="none" dirty="0">
                <a:solidFill>
                  <a:srgbClr val="0070C0"/>
                </a:solidFill>
                <a:latin typeface="メイリオ" panose="020B0604030504040204" pitchFamily="50" charset="-128"/>
                <a:ea typeface="メイリオ" panose="020B0604030504040204" pitchFamily="50" charset="-128"/>
                <a:cs typeface="Meiryo"/>
                <a:sym typeface="Meiryo"/>
              </a:rPr>
              <a:t>実施地域の</a:t>
            </a:r>
            <a:r>
              <a:rPr lang="ja-JP" sz="1200" b="0" i="0" u="none" strike="noStrike" cap="none" dirty="0" smtClean="0">
                <a:solidFill>
                  <a:srgbClr val="0070C0"/>
                </a:solidFill>
                <a:latin typeface="メイリオ" panose="020B0604030504040204" pitchFamily="50" charset="-128"/>
                <a:ea typeface="メイリオ" panose="020B0604030504040204" pitchFamily="50" charset="-128"/>
                <a:cs typeface="Meiryo"/>
                <a:sym typeface="Meiryo"/>
              </a:rPr>
              <a:t>現状</a:t>
            </a:r>
            <a:r>
              <a:rPr lang="ja-JP" altLang="en-US" sz="1200" b="0" i="0" u="none" strike="noStrike" cap="none" dirty="0" smtClean="0">
                <a:solidFill>
                  <a:srgbClr val="0070C0"/>
                </a:solidFill>
                <a:latin typeface="メイリオ" panose="020B0604030504040204" pitchFamily="50" charset="-128"/>
                <a:ea typeface="メイリオ" panose="020B0604030504040204" pitchFamily="50" charset="-128"/>
                <a:cs typeface="Meiryo"/>
                <a:sym typeface="Meiryo"/>
              </a:rPr>
              <a:t>および</a:t>
            </a:r>
            <a:r>
              <a:rPr lang="ja-JP" sz="1200" b="0" i="0" u="none" strike="noStrike" cap="none" dirty="0" smtClean="0">
                <a:solidFill>
                  <a:srgbClr val="0070C0"/>
                </a:solidFill>
                <a:latin typeface="メイリオ" panose="020B0604030504040204" pitchFamily="50" charset="-128"/>
                <a:ea typeface="メイリオ" panose="020B0604030504040204" pitchFamily="50" charset="-128"/>
                <a:cs typeface="Meiryo"/>
                <a:sym typeface="Meiryo"/>
              </a:rPr>
              <a:t>課題</a:t>
            </a:r>
            <a:r>
              <a:rPr lang="ja-JP" altLang="en-US" sz="1200" b="0" i="0" u="none" strike="noStrike" cap="none" dirty="0" smtClean="0">
                <a:solidFill>
                  <a:srgbClr val="0070C0"/>
                </a:solidFill>
                <a:latin typeface="メイリオ" panose="020B0604030504040204" pitchFamily="50" charset="-128"/>
                <a:ea typeface="メイリオ" panose="020B0604030504040204" pitchFamily="50" charset="-128"/>
                <a:cs typeface="Meiryo"/>
                <a:sym typeface="Meiryo"/>
              </a:rPr>
              <a:t>を簡潔に</a:t>
            </a:r>
            <a:r>
              <a:rPr lang="ja-JP" altLang="en-US" sz="1200" dirty="0" smtClean="0">
                <a:solidFill>
                  <a:srgbClr val="0070C0"/>
                </a:solidFill>
                <a:latin typeface="メイリオ" panose="020B0604030504040204" pitchFamily="50" charset="-128"/>
                <a:ea typeface="メイリオ" panose="020B0604030504040204" pitchFamily="50" charset="-128"/>
                <a:cs typeface="Meiryo"/>
                <a:sym typeface="Meiryo"/>
              </a:rPr>
              <a:t>記載</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してください。</a:t>
            </a:r>
          </a:p>
          <a:p>
            <a:pPr marR="0" lvl="0" algn="l" rtl="0">
              <a:spcBef>
                <a:spcPts val="0"/>
              </a:spcBef>
              <a:spcAft>
                <a:spcPts val="0"/>
              </a:spcAft>
            </a:pPr>
            <a:endParaRPr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1110" name="Google Shape;92;p1"/>
          <p:cNvSpPr txBox="1">
            <a:spLocks noGrp="1"/>
          </p:cNvSpPr>
          <p:nvPr>
            <p:ph type="title"/>
          </p:nvPr>
        </p:nvSpPr>
        <p:spPr>
          <a:xfrm>
            <a:off x="33572" y="8845"/>
            <a:ext cx="5361388" cy="5407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900"/>
              <a:buFont typeface="Meiryo"/>
              <a:buNone/>
            </a:pPr>
            <a:r>
              <a:rPr lang="ja-JP" sz="1900" dirty="0">
                <a:latin typeface="メイリオ" panose="020B0604030504040204" pitchFamily="50" charset="-128"/>
                <a:ea typeface="メイリオ" panose="020B0604030504040204" pitchFamily="50" charset="-128"/>
                <a:cs typeface="Meiryo"/>
                <a:sym typeface="Meiryo"/>
              </a:rPr>
              <a:t>○</a:t>
            </a:r>
            <a:r>
              <a:rPr lang="ja-JP" sz="1900" dirty="0" smtClean="0">
                <a:latin typeface="メイリオ" panose="020B0604030504040204" pitchFamily="50" charset="-128"/>
                <a:ea typeface="メイリオ" panose="020B0604030504040204" pitchFamily="50" charset="-128"/>
                <a:cs typeface="Meiryo"/>
                <a:sym typeface="Meiryo"/>
              </a:rPr>
              <a:t>○○</a:t>
            </a:r>
            <a:r>
              <a:rPr lang="ja-JP" sz="1900" dirty="0">
                <a:latin typeface="メイリオ" panose="020B0604030504040204" pitchFamily="50" charset="-128"/>
                <a:ea typeface="メイリオ" panose="020B0604030504040204" pitchFamily="50" charset="-128"/>
                <a:cs typeface="Meiryo"/>
                <a:sym typeface="Meiryo"/>
              </a:rPr>
              <a:t>○事業</a:t>
            </a:r>
            <a:r>
              <a:rPr lang="ja-JP" sz="1400" dirty="0">
                <a:latin typeface="メイリオ" panose="020B0604030504040204" pitchFamily="50" charset="-128"/>
                <a:ea typeface="メイリオ" panose="020B0604030504040204" pitchFamily="50" charset="-128"/>
                <a:cs typeface="Meiryo"/>
                <a:sym typeface="Meiryo"/>
              </a:rPr>
              <a:t>【○○県</a:t>
            </a:r>
            <a:r>
              <a:rPr lang="ja-JP" sz="1400" dirty="0" smtClean="0">
                <a:latin typeface="メイリオ" panose="020B0604030504040204" pitchFamily="50" charset="-128"/>
                <a:ea typeface="メイリオ" panose="020B0604030504040204" pitchFamily="50" charset="-128"/>
                <a:cs typeface="Meiryo"/>
                <a:sym typeface="Meiryo"/>
              </a:rPr>
              <a:t>○○市】</a:t>
            </a:r>
            <a:r>
              <a:rPr lang="ja-JP" sz="1900" dirty="0">
                <a:latin typeface="メイリオ" panose="020B0604030504040204" pitchFamily="50" charset="-128"/>
                <a:ea typeface="メイリオ" panose="020B0604030504040204" pitchFamily="50" charset="-128"/>
                <a:cs typeface="Meiryo"/>
                <a:sym typeface="Meiryo"/>
              </a:rPr>
              <a:t>　</a:t>
            </a:r>
            <a:endParaRPr dirty="0">
              <a:latin typeface="メイリオ" panose="020B0604030504040204" pitchFamily="50" charset="-128"/>
              <a:ea typeface="メイリオ" panose="020B0604030504040204" pitchFamily="50" charset="-128"/>
            </a:endParaRPr>
          </a:p>
        </p:txBody>
      </p:sp>
      <p:sp>
        <p:nvSpPr>
          <p:cNvPr id="1113" name="Google Shape;97;p1"/>
          <p:cNvSpPr txBox="1"/>
          <p:nvPr/>
        </p:nvSpPr>
        <p:spPr>
          <a:xfrm>
            <a:off x="5172477" y="5355076"/>
            <a:ext cx="4640400" cy="147600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en-US" altLang="ja-JP" sz="1200" dirty="0" smtClean="0">
                <a:solidFill>
                  <a:srgbClr val="0070C0"/>
                </a:solidFill>
                <a:latin typeface="メイリオ" panose="020B0604030504040204" pitchFamily="50" charset="-128"/>
                <a:ea typeface="メイリオ" panose="020B0604030504040204" pitchFamily="50" charset="-128"/>
                <a:cs typeface="Meiryo"/>
                <a:sym typeface="Meiryo"/>
              </a:rPr>
              <a:t>※</a:t>
            </a:r>
            <a:r>
              <a:rPr lang="ja-JP" sz="1200" dirty="0" smtClean="0">
                <a:solidFill>
                  <a:srgbClr val="0070C0"/>
                </a:solidFill>
                <a:latin typeface="メイリオ" panose="020B0604030504040204" pitchFamily="50" charset="-128"/>
                <a:ea typeface="メイリオ" panose="020B0604030504040204" pitchFamily="50" charset="-128"/>
                <a:cs typeface="Meiryo"/>
                <a:sym typeface="Meiryo"/>
              </a:rPr>
              <a:t>本事業</a:t>
            </a:r>
            <a:r>
              <a:rPr lang="ja-JP" sz="1200" dirty="0">
                <a:solidFill>
                  <a:srgbClr val="0070C0"/>
                </a:solidFill>
                <a:latin typeface="メイリオ" panose="020B0604030504040204" pitchFamily="50" charset="-128"/>
                <a:ea typeface="メイリオ" panose="020B0604030504040204" pitchFamily="50" charset="-128"/>
                <a:cs typeface="Meiryo"/>
                <a:sym typeface="Meiryo"/>
              </a:rPr>
              <a:t>の成果を翌年度</a:t>
            </a:r>
            <a:r>
              <a:rPr lang="ja-JP" sz="1200" dirty="0" smtClean="0">
                <a:solidFill>
                  <a:srgbClr val="0070C0"/>
                </a:solidFill>
                <a:latin typeface="メイリオ" panose="020B0604030504040204" pitchFamily="50" charset="-128"/>
                <a:ea typeface="メイリオ" panose="020B0604030504040204" pitchFamily="50" charset="-128"/>
                <a:cs typeface="Meiryo"/>
                <a:sym typeface="Meiryo"/>
              </a:rPr>
              <a:t>以降どの</a:t>
            </a:r>
            <a:r>
              <a:rPr lang="ja-JP" sz="1200" dirty="0">
                <a:solidFill>
                  <a:srgbClr val="0070C0"/>
                </a:solidFill>
                <a:latin typeface="メイリオ" panose="020B0604030504040204" pitchFamily="50" charset="-128"/>
                <a:ea typeface="メイリオ" panose="020B0604030504040204" pitchFamily="50" charset="-128"/>
                <a:cs typeface="Meiryo"/>
                <a:sym typeface="Meiryo"/>
              </a:rPr>
              <a:t>よう</a:t>
            </a:r>
            <a:r>
              <a:rPr lang="ja-JP" sz="1200" dirty="0" smtClean="0">
                <a:solidFill>
                  <a:srgbClr val="0070C0"/>
                </a:solidFill>
                <a:latin typeface="メイリオ" panose="020B0604030504040204" pitchFamily="50" charset="-128"/>
                <a:ea typeface="メイリオ" panose="020B0604030504040204" pitchFamily="50" charset="-128"/>
                <a:cs typeface="Meiryo"/>
                <a:sym typeface="Meiryo"/>
              </a:rPr>
              <a:t>に</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継続して</a:t>
            </a:r>
            <a:r>
              <a:rPr lang="ja-JP" sz="1200" dirty="0" smtClean="0">
                <a:solidFill>
                  <a:srgbClr val="0070C0"/>
                </a:solidFill>
                <a:latin typeface="メイリオ" panose="020B0604030504040204" pitchFamily="50" charset="-128"/>
                <a:ea typeface="メイリオ" panose="020B0604030504040204" pitchFamily="50" charset="-128"/>
                <a:cs typeface="Meiryo"/>
                <a:sym typeface="Meiryo"/>
              </a:rPr>
              <a:t>活かし、</a:t>
            </a: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ALPS</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処理水の海洋放出に伴う</a:t>
            </a:r>
            <a:r>
              <a:rPr lang="ja-JP" altLang="en-US" sz="1200" dirty="0" smtClean="0">
                <a:solidFill>
                  <a:srgbClr val="0070C0"/>
                </a:solidFill>
                <a:latin typeface="メイリオ" panose="020B0604030504040204" pitchFamily="50" charset="-128"/>
                <a:ea typeface="メイリオ" panose="020B0604030504040204" pitchFamily="50" charset="-128"/>
                <a:cs typeface="Meiryo"/>
                <a:sym typeface="Meiryo"/>
              </a:rPr>
              <a:t>風評払拭において期待される効果を</a:t>
            </a:r>
            <a:r>
              <a:rPr lang="ja-JP" sz="1200" dirty="0" smtClean="0">
                <a:solidFill>
                  <a:srgbClr val="0070C0"/>
                </a:solidFill>
                <a:latin typeface="メイリオ" panose="020B0604030504040204" pitchFamily="50" charset="-128"/>
                <a:ea typeface="メイリオ" panose="020B0604030504040204" pitchFamily="50" charset="-128"/>
                <a:cs typeface="Meiryo"/>
                <a:sym typeface="Meiryo"/>
              </a:rPr>
              <a:t>記載</a:t>
            </a:r>
            <a:r>
              <a:rPr lang="ja-JP" sz="1200" dirty="0">
                <a:solidFill>
                  <a:srgbClr val="0070C0"/>
                </a:solidFill>
                <a:latin typeface="メイリオ" panose="020B0604030504040204" pitchFamily="50" charset="-128"/>
                <a:ea typeface="メイリオ" panose="020B0604030504040204" pitchFamily="50" charset="-128"/>
                <a:cs typeface="Meiryo"/>
                <a:sym typeface="Meiryo"/>
              </a:rPr>
              <a:t>してください。</a:t>
            </a:r>
            <a:endParaRPr sz="1200" dirty="0">
              <a:solidFill>
                <a:srgbClr val="0070C0"/>
              </a:solidFill>
              <a:latin typeface="メイリオ" panose="020B0604030504040204" pitchFamily="50" charset="-128"/>
              <a:ea typeface="メイリオ" panose="020B0604030504040204" pitchFamily="50" charset="-128"/>
              <a:cs typeface="Meiryo"/>
              <a:sym typeface="Meiryo"/>
            </a:endParaRPr>
          </a:p>
        </p:txBody>
      </p:sp>
      <p:grpSp>
        <p:nvGrpSpPr>
          <p:cNvPr id="1115" name="Google Shape;99;p1"/>
          <p:cNvGrpSpPr/>
          <p:nvPr/>
        </p:nvGrpSpPr>
        <p:grpSpPr>
          <a:xfrm>
            <a:off x="-3175" y="476672"/>
            <a:ext cx="9910806" cy="110465"/>
            <a:chOff x="-3175" y="476672"/>
            <a:chExt cx="9910806" cy="110465"/>
          </a:xfrm>
        </p:grpSpPr>
        <p:cxnSp>
          <p:nvCxnSpPr>
            <p:cNvPr id="1116" name="Google Shape;100;p1"/>
            <p:cNvCxnSpPr/>
            <p:nvPr/>
          </p:nvCxnSpPr>
          <p:spPr>
            <a:xfrm>
              <a:off x="1631" y="476672"/>
              <a:ext cx="9906000" cy="0"/>
            </a:xfrm>
            <a:prstGeom prst="straightConnector1">
              <a:avLst/>
            </a:prstGeom>
            <a:noFill/>
            <a:ln w="57150" cap="flat" cmpd="sng">
              <a:solidFill>
                <a:srgbClr val="FFCCFF"/>
              </a:solidFill>
              <a:prstDash val="solid"/>
              <a:miter lim="800000"/>
              <a:headEnd type="none" w="sm" len="sm"/>
              <a:tailEnd type="none" w="sm" len="sm"/>
            </a:ln>
          </p:spPr>
        </p:cxnSp>
        <p:cxnSp>
          <p:nvCxnSpPr>
            <p:cNvPr id="1117" name="Google Shape;101;p1"/>
            <p:cNvCxnSpPr/>
            <p:nvPr/>
          </p:nvCxnSpPr>
          <p:spPr>
            <a:xfrm>
              <a:off x="-3175" y="535980"/>
              <a:ext cx="9906000" cy="0"/>
            </a:xfrm>
            <a:prstGeom prst="straightConnector1">
              <a:avLst/>
            </a:prstGeom>
            <a:noFill/>
            <a:ln w="63500" cap="flat" cmpd="sng">
              <a:solidFill>
                <a:srgbClr val="FF99CC"/>
              </a:solidFill>
              <a:prstDash val="solid"/>
              <a:miter lim="800000"/>
              <a:headEnd type="none" w="sm" len="sm"/>
              <a:tailEnd type="none" w="sm" len="sm"/>
            </a:ln>
          </p:spPr>
        </p:cxnSp>
        <p:cxnSp>
          <p:nvCxnSpPr>
            <p:cNvPr id="1118" name="Google Shape;102;p1"/>
            <p:cNvCxnSpPr/>
            <p:nvPr/>
          </p:nvCxnSpPr>
          <p:spPr>
            <a:xfrm>
              <a:off x="1631" y="587137"/>
              <a:ext cx="9906000" cy="0"/>
            </a:xfrm>
            <a:prstGeom prst="straightConnector1">
              <a:avLst/>
            </a:prstGeom>
            <a:noFill/>
            <a:ln w="60325" cap="flat" cmpd="sng">
              <a:solidFill>
                <a:srgbClr val="FF0000"/>
              </a:solidFill>
              <a:prstDash val="solid"/>
              <a:miter lim="800000"/>
              <a:headEnd type="none" w="sm" len="sm"/>
              <a:tailEnd type="none" w="sm" len="sm"/>
            </a:ln>
          </p:spPr>
        </p:cxnSp>
      </p:grpSp>
      <p:sp>
        <p:nvSpPr>
          <p:cNvPr id="1119" name="Google Shape;103;p1"/>
          <p:cNvSpPr txBox="1"/>
          <p:nvPr/>
        </p:nvSpPr>
        <p:spPr>
          <a:xfrm>
            <a:off x="8385062" y="0"/>
            <a:ext cx="1536490" cy="276999"/>
          </a:xfrm>
          <a:prstGeom prst="rect">
            <a:avLst/>
          </a:prstGeom>
          <a:noFill/>
          <a:ln>
            <a:noFill/>
          </a:ln>
        </p:spPr>
        <p:txBody>
          <a:bodyPr spcFirstLastPara="1" wrap="square" lIns="91425" tIns="45700" rIns="91425" bIns="45700" anchor="ctr" anchorCtr="0">
            <a:spAutoFit/>
          </a:bodyPr>
          <a:lstStyle/>
          <a:p>
            <a:pPr marL="0" marR="0" lvl="0" indent="0" algn="r" rtl="0">
              <a:spcBef>
                <a:spcPts val="0"/>
              </a:spcBef>
              <a:spcAft>
                <a:spcPts val="0"/>
              </a:spcAft>
              <a:buNone/>
            </a:pPr>
            <a:r>
              <a:rPr lang="ja-JP" sz="1200">
                <a:solidFill>
                  <a:schemeClr val="dk1"/>
                </a:solidFill>
                <a:latin typeface="メイリオ" panose="020B0604030504040204" pitchFamily="50" charset="-128"/>
                <a:ea typeface="メイリオ" panose="020B0604030504040204" pitchFamily="50" charset="-128"/>
                <a:cs typeface="Meiryo"/>
                <a:sym typeface="Meiryo"/>
              </a:rPr>
              <a:t>【様式４】</a:t>
            </a:r>
            <a:endParaRPr>
              <a:latin typeface="メイリオ" panose="020B0604030504040204" pitchFamily="50" charset="-128"/>
              <a:ea typeface="メイリオ" panose="020B0604030504040204" pitchFamily="50" charset="-128"/>
            </a:endParaRPr>
          </a:p>
        </p:txBody>
      </p:sp>
      <p:sp>
        <p:nvSpPr>
          <p:cNvPr id="1120" name="Google Shape;104;p1"/>
          <p:cNvSpPr/>
          <p:nvPr/>
        </p:nvSpPr>
        <p:spPr>
          <a:xfrm>
            <a:off x="84295" y="1732306"/>
            <a:ext cx="5001892" cy="2520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ja-JP" altLang="en-US" b="1" dirty="0" smtClean="0">
                <a:solidFill>
                  <a:schemeClr val="dk1"/>
                </a:solidFill>
                <a:latin typeface="メイリオ" panose="020B0604030504040204" pitchFamily="50" charset="-128"/>
                <a:ea typeface="メイリオ" panose="020B0604030504040204" pitchFamily="50" charset="-128"/>
                <a:cs typeface="Meiryo"/>
                <a:sym typeface="Meiryo"/>
              </a:rPr>
              <a:t>　</a:t>
            </a:r>
            <a:r>
              <a:rPr lang="ja-JP" altLang="en-US" b="1" dirty="0" smtClean="0">
                <a:solidFill>
                  <a:schemeClr val="tx1"/>
                </a:solidFill>
                <a:latin typeface="メイリオ" panose="020B0604030504040204" pitchFamily="50" charset="-128"/>
                <a:ea typeface="メイリオ" panose="020B0604030504040204" pitchFamily="50" charset="-128"/>
                <a:cs typeface="Meiryo"/>
                <a:sym typeface="Meiryo"/>
              </a:rPr>
              <a:t>取組</a:t>
            </a:r>
            <a:r>
              <a:rPr lang="ja-JP" altLang="en-US" b="1" dirty="0" smtClean="0">
                <a:solidFill>
                  <a:schemeClr val="dk1"/>
                </a:solidFill>
                <a:latin typeface="メイリオ" panose="020B0604030504040204" pitchFamily="50" charset="-128"/>
                <a:ea typeface="メイリオ" panose="020B0604030504040204" pitchFamily="50" charset="-128"/>
                <a:cs typeface="Meiryo"/>
                <a:sym typeface="Meiryo"/>
              </a:rPr>
              <a:t>の概要</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121" name="Google Shape;105;p1"/>
          <p:cNvSpPr txBox="1"/>
          <p:nvPr/>
        </p:nvSpPr>
        <p:spPr>
          <a:xfrm>
            <a:off x="84295" y="1988292"/>
            <a:ext cx="5001892" cy="4842784"/>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R="0" lvl="0" algn="l" rtl="0">
              <a:spcBef>
                <a:spcPts val="0"/>
              </a:spcBef>
              <a:spcAft>
                <a:spcPts val="0"/>
              </a:spcAft>
            </a:pPr>
            <a:endPar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endParaRPr>
          </a:p>
          <a:p>
            <a:pPr lvl="0"/>
            <a:endParaRPr 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graphicFrame>
        <p:nvGraphicFramePr>
          <p:cNvPr id="1123" name="Google Shape;88;p1"/>
          <p:cNvGraphicFramePr/>
          <p:nvPr>
            <p:extLst>
              <p:ext uri="{D42A27DB-BD31-4B8C-83A1-F6EECF244321}">
                <p14:modId xmlns:p14="http://schemas.microsoft.com/office/powerpoint/2010/main" val="3546250767"/>
              </p:ext>
            </p:extLst>
          </p:nvPr>
        </p:nvGraphicFramePr>
        <p:xfrm>
          <a:off x="5179305" y="1983264"/>
          <a:ext cx="4635572" cy="1138651"/>
        </p:xfrm>
        <a:graphic>
          <a:graphicData uri="http://schemas.openxmlformats.org/drawingml/2006/table">
            <a:tbl>
              <a:tblPr firstRow="1" bandRow="1">
                <a:noFill/>
                <a:tableStyleId>{69F0F748-7AA5-4B90-91AD-3F4FFDBD375E}</a:tableStyleId>
              </a:tblPr>
              <a:tblGrid>
                <a:gridCol w="1222822">
                  <a:extLst>
                    <a:ext uri="{9D8B030D-6E8A-4147-A177-3AD203B41FA5}">
                      <a16:colId xmlns:a16="http://schemas.microsoft.com/office/drawing/2014/main" val="20000"/>
                    </a:ext>
                  </a:extLst>
                </a:gridCol>
                <a:gridCol w="3412750">
                  <a:extLst>
                    <a:ext uri="{9D8B030D-6E8A-4147-A177-3AD203B41FA5}">
                      <a16:colId xmlns:a16="http://schemas.microsoft.com/office/drawing/2014/main" val="20001"/>
                    </a:ext>
                  </a:extLst>
                </a:gridCol>
              </a:tblGrid>
              <a:tr h="315596">
                <a:tc>
                  <a:txBody>
                    <a:bodyPr/>
                    <a:lstStyle/>
                    <a:p>
                      <a:pPr marL="0" marR="0" lvl="0" indent="0" algn="ctr" rtl="0">
                        <a:spcBef>
                          <a:spcPts val="0"/>
                        </a:spcBef>
                        <a:spcAft>
                          <a:spcPts val="0"/>
                        </a:spcAft>
                        <a:buNone/>
                      </a:pPr>
                      <a:r>
                        <a:rPr lang="ja-JP" altLang="en-US" sz="1200" b="0" u="none" strike="noStrike" cap="none" dirty="0" smtClean="0">
                          <a:solidFill>
                            <a:schemeClr val="dk1"/>
                          </a:solidFill>
                          <a:latin typeface="メイリオ" panose="020B0604030504040204" pitchFamily="50" charset="-128"/>
                          <a:ea typeface="メイリオ" panose="020B0604030504040204" pitchFamily="50" charset="-128"/>
                          <a:cs typeface="Meiryo"/>
                          <a:sym typeface="Meiryo"/>
                        </a:rPr>
                        <a:t>実施主体</a:t>
                      </a:r>
                      <a:endParaRPr sz="1200" b="0" u="none" strike="noStrike" cap="none" dirty="0">
                        <a:solidFill>
                          <a:schemeClr val="dk1"/>
                        </a:solidFill>
                        <a:latin typeface="メイリオ" panose="020B0604030504040204" pitchFamily="50" charset="-128"/>
                        <a:ea typeface="メイリオ" panose="020B0604030504040204" pitchFamily="50" charset="-128"/>
                        <a:cs typeface="Meiryo"/>
                        <a:sym typeface="Meiryo"/>
                      </a:endParaRPr>
                    </a:p>
                  </a:txBody>
                  <a:tcPr marL="91450" marR="91450" marT="45725" marB="45725" anchor="ctr">
                    <a:lnL w="12700" cap="flat" cmpd="sng">
                      <a:solidFill>
                        <a:srgbClr val="7F7F7F"/>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solidFill>
                        <a:srgbClr val="7F7F7F"/>
                      </a:solidFill>
                      <a:prstDash val="solid"/>
                      <a:round/>
                      <a:headEnd type="none" w="sm" len="sm"/>
                      <a:tailEnd type="none" w="sm" len="sm"/>
                    </a:lnT>
                    <a:lnB w="12700" cap="flat" cmpd="sng" algn="ctr">
                      <a:solidFill>
                        <a:schemeClr val="tx1"/>
                      </a:solidFill>
                      <a:prstDash val="solid"/>
                      <a:round/>
                      <a:headEnd type="none" w="med" len="med"/>
                      <a:tailEnd type="none" w="med" len="med"/>
                    </a:lnB>
                    <a:solidFill>
                      <a:srgbClr val="F2F2F2"/>
                    </a:solidFill>
                  </a:tcPr>
                </a:tc>
                <a:tc>
                  <a:txBody>
                    <a:bodyPr/>
                    <a:lstStyle/>
                    <a:p>
                      <a:pPr marL="0" marR="0" lvl="0" indent="0" algn="l" rtl="0">
                        <a:spcBef>
                          <a:spcPts val="0"/>
                        </a:spcBef>
                        <a:spcAft>
                          <a:spcPts val="0"/>
                        </a:spcAft>
                        <a:buNone/>
                      </a:pPr>
                      <a:endParaRPr sz="1200" b="0" dirty="0">
                        <a:solidFill>
                          <a:schemeClr val="tx1"/>
                        </a:solidFill>
                        <a:latin typeface="Meiryo"/>
                        <a:ea typeface="Meiryo"/>
                        <a:cs typeface="Meiryo"/>
                        <a:sym typeface="Meiryo"/>
                      </a:endParaRPr>
                    </a:p>
                  </a:txBody>
                  <a:tcPr marL="91450" marR="91450" marT="45725" marB="45725">
                    <a:lnL w="12700" cap="flat" cmpd="sng" algn="ctr">
                      <a:solidFill>
                        <a:schemeClr val="tx1"/>
                      </a:solidFill>
                      <a:prstDash val="solid"/>
                      <a:round/>
                      <a:headEnd type="none" w="med" len="med"/>
                      <a:tailEnd type="none" w="med" len="med"/>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lgn="ctr">
                      <a:solidFill>
                        <a:schemeClr val="tx1"/>
                      </a:solidFill>
                      <a:prstDash val="solid"/>
                      <a:round/>
                      <a:headEnd type="none" w="med" len="med"/>
                      <a:tailEnd type="none" w="med" len="med"/>
                    </a:lnB>
                    <a:solidFill>
                      <a:schemeClr val="lt1"/>
                    </a:solidFill>
                  </a:tcPr>
                </a:tc>
                <a:extLst>
                  <a:ext uri="{0D108BD9-81ED-4DB2-BD59-A6C34878D82A}">
                    <a16:rowId xmlns:a16="http://schemas.microsoft.com/office/drawing/2014/main" val="10000"/>
                  </a:ext>
                </a:extLst>
              </a:tr>
              <a:tr h="823055">
                <a:tc>
                  <a:txBody>
                    <a:bodyPr/>
                    <a:lstStyle/>
                    <a:p>
                      <a:pPr marL="0" marR="0" lvl="0" indent="0" algn="ctr" rtl="0">
                        <a:lnSpc>
                          <a:spcPct val="100000"/>
                        </a:lnSpc>
                        <a:spcBef>
                          <a:spcPts val="0"/>
                        </a:spcBef>
                        <a:spcAft>
                          <a:spcPts val="0"/>
                        </a:spcAft>
                        <a:buClr>
                          <a:schemeClr val="dk1"/>
                        </a:buClr>
                        <a:buSzPts val="1100"/>
                        <a:buFont typeface="Meiryo"/>
                        <a:buNone/>
                      </a:pPr>
                      <a:r>
                        <a:rPr lang="ja-JP" altLang="en-US" sz="1200" b="0" dirty="0" smtClean="0">
                          <a:latin typeface="メイリオ" panose="020B0604030504040204" pitchFamily="50" charset="-128"/>
                          <a:ea typeface="メイリオ" panose="020B0604030504040204" pitchFamily="50" charset="-128"/>
                        </a:rPr>
                        <a:t>連携団体との役割分担</a:t>
                      </a:r>
                      <a:endParaRPr sz="1200" b="0" dirty="0">
                        <a:latin typeface="メイリオ" panose="020B0604030504040204" pitchFamily="50" charset="-128"/>
                        <a:ea typeface="メイリオ" panose="020B0604030504040204" pitchFamily="50" charset="-128"/>
                      </a:endParaRPr>
                    </a:p>
                  </a:txBody>
                  <a:tcPr marL="91450" marR="91450" marT="45725" marB="45725" anchor="ctr">
                    <a:lnL w="12700" cap="flat" cmpd="sng">
                      <a:solidFill>
                        <a:srgbClr val="7F7F7F"/>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solidFill>
                        <a:srgbClr val="7F7F7F"/>
                      </a:solidFill>
                      <a:prstDash val="solid"/>
                      <a:round/>
                      <a:headEnd type="none" w="sm" len="sm"/>
                      <a:tailEnd type="none" w="sm" len="sm"/>
                    </a:lnB>
                    <a:solidFill>
                      <a:srgbClr val="F2F2F2"/>
                    </a:solidFill>
                  </a:tcPr>
                </a:tc>
                <a:tc>
                  <a:txBody>
                    <a:bodyPr/>
                    <a:lstStyle/>
                    <a:p>
                      <a:pPr marL="0" marR="0" lvl="0" indent="0" algn="l" rtl="0">
                        <a:spcBef>
                          <a:spcPts val="0"/>
                        </a:spcBef>
                        <a:spcAft>
                          <a:spcPts val="0"/>
                        </a:spcAft>
                        <a:buNone/>
                      </a:pPr>
                      <a:endParaRPr sz="1200" b="0" dirty="0">
                        <a:solidFill>
                          <a:schemeClr val="tx1"/>
                        </a:solidFill>
                        <a:latin typeface="Meiryo"/>
                        <a:ea typeface="Meiryo"/>
                        <a:cs typeface="Meiryo"/>
                        <a:sym typeface="Meiryo"/>
                      </a:endParaRPr>
                    </a:p>
                  </a:txBody>
                  <a:tcPr marL="91450" marR="91450" marT="45725" marB="45725">
                    <a:lnL w="12700" cap="flat" cmpd="sng" algn="ctr">
                      <a:solidFill>
                        <a:schemeClr val="tx1"/>
                      </a:solidFill>
                      <a:prstDash val="solid"/>
                      <a:round/>
                      <a:headEnd type="none" w="med" len="med"/>
                      <a:tailEnd type="none" w="med" len="med"/>
                    </a:lnL>
                    <a:lnR w="12700" cap="flat" cmpd="sng">
                      <a:solidFill>
                        <a:srgbClr val="7F7F7F"/>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solidFill>
                        <a:srgbClr val="7F7F7F"/>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bl>
          </a:graphicData>
        </a:graphic>
      </p:graphicFrame>
      <p:sp>
        <p:nvSpPr>
          <p:cNvPr id="1122" name="Google Shape;104;p1"/>
          <p:cNvSpPr/>
          <p:nvPr/>
        </p:nvSpPr>
        <p:spPr>
          <a:xfrm>
            <a:off x="5172477" y="1732306"/>
            <a:ext cx="4640400" cy="251523"/>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ja-JP" altLang="en-US" b="1" dirty="0" smtClean="0">
                <a:solidFill>
                  <a:schemeClr val="dk1"/>
                </a:solidFill>
                <a:latin typeface="メイリオ" panose="020B0604030504040204" pitchFamily="50" charset="-128"/>
                <a:ea typeface="メイリオ" panose="020B0604030504040204" pitchFamily="50" charset="-128"/>
                <a:cs typeface="Meiryo"/>
                <a:sym typeface="Meiryo"/>
              </a:rPr>
              <a:t>　実施</a:t>
            </a:r>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体制</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8" name="Google Shape;92;p1"/>
          <p:cNvSpPr txBox="1">
            <a:spLocks/>
          </p:cNvSpPr>
          <p:nvPr/>
        </p:nvSpPr>
        <p:spPr>
          <a:xfrm>
            <a:off x="6596743" y="148840"/>
            <a:ext cx="3306082" cy="361911"/>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ja-JP" altLang="en-US" sz="1600" dirty="0" smtClean="0">
                <a:solidFill>
                  <a:schemeClr val="tx1"/>
                </a:solidFill>
                <a:latin typeface="メイリオ" panose="020B0604030504040204" pitchFamily="50" charset="-128"/>
                <a:ea typeface="メイリオ" panose="020B0604030504040204" pitchFamily="50" charset="-128"/>
                <a:cs typeface="Meiryo"/>
                <a:sym typeface="Meiryo"/>
              </a:rPr>
              <a:t>総事業費：○○○千円</a:t>
            </a:r>
            <a:r>
              <a:rPr lang="zh-TW" altLang="en-US" sz="1600" dirty="0" smtClean="0">
                <a:solidFill>
                  <a:schemeClr val="tx1"/>
                </a:solidFill>
                <a:latin typeface="メイリオ" panose="020B0604030504040204" pitchFamily="50" charset="-128"/>
                <a:ea typeface="メイリオ" panose="020B0604030504040204" pitchFamily="50" charset="-128"/>
                <a:cs typeface="Meiryo"/>
                <a:sym typeface="Meiryo"/>
              </a:rPr>
              <a:t>　</a:t>
            </a:r>
            <a:endParaRPr lang="zh-TW" altLang="en-US" sz="2800" dirty="0">
              <a:solidFill>
                <a:schemeClr val="tx1"/>
              </a:solidFill>
              <a:latin typeface="メイリオ" panose="020B0604030504040204" pitchFamily="50" charset="-128"/>
              <a:ea typeface="メイリオ" panose="020B0604030504040204" pitchFamily="50" charset="-128"/>
            </a:endParaRPr>
          </a:p>
        </p:txBody>
      </p:sp>
      <p:sp>
        <p:nvSpPr>
          <p:cNvPr id="1112" name="Google Shape;96;p1"/>
          <p:cNvSpPr/>
          <p:nvPr/>
        </p:nvSpPr>
        <p:spPr>
          <a:xfrm>
            <a:off x="5170477" y="5052961"/>
            <a:ext cx="4640400" cy="302116"/>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b="1" dirty="0" smtClean="0">
                <a:latin typeface="メイリオ" panose="020B0604030504040204" pitchFamily="50" charset="-128"/>
                <a:ea typeface="メイリオ" panose="020B0604030504040204" pitchFamily="50" charset="-128"/>
                <a:cs typeface="Meiryo"/>
                <a:sym typeface="Meiryo"/>
              </a:rPr>
              <a:t>　事業</a:t>
            </a:r>
            <a:r>
              <a:rPr lang="ja-JP" altLang="en-US" b="1" dirty="0">
                <a:latin typeface="メイリオ" panose="020B0604030504040204" pitchFamily="50" charset="-128"/>
                <a:ea typeface="メイリオ" panose="020B0604030504040204" pitchFamily="50" charset="-128"/>
                <a:cs typeface="Meiryo"/>
                <a:sym typeface="Meiryo"/>
              </a:rPr>
              <a:t>実施により期待される効果</a:t>
            </a:r>
          </a:p>
        </p:txBody>
      </p:sp>
      <p:sp>
        <p:nvSpPr>
          <p:cNvPr id="19" name="Google Shape;105;p1"/>
          <p:cNvSpPr txBox="1"/>
          <p:nvPr/>
        </p:nvSpPr>
        <p:spPr>
          <a:xfrm>
            <a:off x="122026" y="1974128"/>
            <a:ext cx="5001892" cy="1155346"/>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marR="0" lvl="0" algn="l" rtl="0">
              <a:spcBef>
                <a:spcPts val="0"/>
              </a:spcBef>
              <a:spcAft>
                <a:spcPts val="0"/>
              </a:spcAft>
            </a:pPr>
            <a:endPar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endParaRPr>
          </a:p>
          <a:p>
            <a:pPr marR="0" lvl="0" algn="l" rtl="0">
              <a:spcBef>
                <a:spcPts val="0"/>
              </a:spcBef>
              <a:spcAft>
                <a:spcPts val="0"/>
              </a:spcAft>
            </a:pPr>
            <a:r>
              <a:rPr lang="en-US" altLang="ja-JP" sz="1200" dirty="0" smtClean="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smtClean="0">
                <a:solidFill>
                  <a:srgbClr val="0070C0"/>
                </a:solidFill>
                <a:latin typeface="メイリオ" panose="020B0604030504040204" pitchFamily="50" charset="-128"/>
                <a:ea typeface="メイリオ" panose="020B0604030504040204" pitchFamily="50" charset="-128"/>
                <a:cs typeface="Meiryo"/>
                <a:sym typeface="Meiryo"/>
              </a:rPr>
              <a:t>本事業における取組内容について、</a:t>
            </a:r>
            <a:r>
              <a:rPr lang="ja-JP" altLang="en-US" sz="1200" u="sng" dirty="0" smtClean="0">
                <a:solidFill>
                  <a:srgbClr val="0070C0"/>
                </a:solidFill>
                <a:latin typeface="メイリオ" panose="020B0604030504040204" pitchFamily="50" charset="-128"/>
                <a:ea typeface="メイリオ" panose="020B0604030504040204" pitchFamily="50" charset="-128"/>
                <a:cs typeface="Meiryo"/>
                <a:sym typeface="Meiryo"/>
              </a:rPr>
              <a:t>写真や図を用いながら</a:t>
            </a:r>
            <a:r>
              <a:rPr lang="ja-JP" altLang="en-US" sz="1200" dirty="0" smtClean="0">
                <a:solidFill>
                  <a:srgbClr val="0070C0"/>
                </a:solidFill>
                <a:latin typeface="メイリオ" panose="020B0604030504040204" pitchFamily="50" charset="-128"/>
                <a:ea typeface="メイリオ" panose="020B0604030504040204" pitchFamily="50" charset="-128"/>
                <a:cs typeface="Meiryo"/>
                <a:sym typeface="Meiryo"/>
              </a:rPr>
              <a:t>簡潔に</a:t>
            </a:r>
            <a:endParaRPr lang="en-US" altLang="ja-JP" sz="1200" dirty="0" smtClean="0">
              <a:solidFill>
                <a:srgbClr val="0070C0"/>
              </a:solidFill>
              <a:latin typeface="メイリオ" panose="020B0604030504040204" pitchFamily="50" charset="-128"/>
              <a:ea typeface="メイリオ" panose="020B0604030504040204" pitchFamily="50" charset="-128"/>
              <a:cs typeface="Meiryo"/>
              <a:sym typeface="Meiryo"/>
            </a:endParaRPr>
          </a:p>
          <a:p>
            <a:pPr marR="0" lvl="0" algn="l" rtl="0">
              <a:spcBef>
                <a:spcPts val="0"/>
              </a:spcBef>
              <a:spcAft>
                <a:spcPts val="0"/>
              </a:spcAft>
            </a:pP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　</a:t>
            </a:r>
            <a:r>
              <a:rPr lang="ja-JP" altLang="en-US" sz="1200" dirty="0" smtClean="0">
                <a:solidFill>
                  <a:srgbClr val="0070C0"/>
                </a:solidFill>
                <a:latin typeface="メイリオ" panose="020B0604030504040204" pitchFamily="50" charset="-128"/>
                <a:ea typeface="メイリオ" panose="020B0604030504040204" pitchFamily="50" charset="-128"/>
                <a:cs typeface="Meiryo"/>
                <a:sym typeface="Meiryo"/>
              </a:rPr>
              <a:t>記載してください。</a:t>
            </a:r>
            <a:endParaRPr lang="en-US" altLang="ja-JP" sz="1200" dirty="0" smtClean="0">
              <a:solidFill>
                <a:srgbClr val="0070C0"/>
              </a:solidFill>
              <a:latin typeface="メイリオ" panose="020B0604030504040204" pitchFamily="50" charset="-128"/>
              <a:ea typeface="メイリオ" panose="020B0604030504040204" pitchFamily="50" charset="-128"/>
              <a:cs typeface="Meiryo"/>
              <a:sym typeface="Meiryo"/>
            </a:endParaRPr>
          </a:p>
          <a:p>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実施する取組のうち、主となる取組（１つのみ）は、</a:t>
            </a:r>
            <a:r>
              <a:rPr lang="ja-JP" altLang="en-US" sz="1200" dirty="0" smtClean="0">
                <a:solidFill>
                  <a:srgbClr val="0070C0"/>
                </a:solidFill>
                <a:latin typeface="メイリオ" panose="020B0604030504040204" pitchFamily="50" charset="-128"/>
                <a:ea typeface="メイリオ" panose="020B0604030504040204" pitchFamily="50" charset="-128"/>
                <a:cs typeface="Meiryo"/>
                <a:sym typeface="Meiryo"/>
              </a:rPr>
              <a:t>段落の冒頭を　</a:t>
            </a:r>
            <a:endParaRPr lang="en-US" altLang="ja-JP" sz="1200" dirty="0" smtClean="0">
              <a:solidFill>
                <a:srgbClr val="0070C0"/>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　</a:t>
            </a:r>
            <a:r>
              <a:rPr lang="ja-JP" altLang="en-US" sz="1200" dirty="0" smtClean="0">
                <a:solidFill>
                  <a:srgbClr val="0070C0"/>
                </a:solidFill>
                <a:latin typeface="メイリオ" panose="020B0604030504040204" pitchFamily="50" charset="-128"/>
                <a:ea typeface="メイリオ" panose="020B0604030504040204" pitchFamily="50" charset="-128"/>
                <a:cs typeface="Meiryo"/>
                <a:sym typeface="Meiryo"/>
              </a:rPr>
              <a:t>◎にして</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ください</a:t>
            </a:r>
            <a:r>
              <a:rPr lang="ja-JP" altLang="en-US" sz="1200" dirty="0" smtClean="0">
                <a:solidFill>
                  <a:srgbClr val="0070C0"/>
                </a:solidFill>
                <a:latin typeface="メイリオ" panose="020B0604030504040204" pitchFamily="50" charset="-128"/>
                <a:ea typeface="メイリオ" panose="020B0604030504040204" pitchFamily="50" charset="-128"/>
                <a:cs typeface="Meiryo"/>
                <a:sym typeface="Meiryo"/>
              </a:rPr>
              <a:t>。</a:t>
            </a:r>
            <a:endParaRPr lang="en-US" altLang="ja-JP" sz="1200" dirty="0" smtClean="0">
              <a:solidFill>
                <a:srgbClr val="0070C0"/>
              </a:solidFill>
              <a:latin typeface="メイリオ" panose="020B0604030504040204" pitchFamily="50" charset="-128"/>
              <a:ea typeface="メイリオ" panose="020B0604030504040204" pitchFamily="50" charset="-128"/>
              <a:cs typeface="Meiryo"/>
              <a:sym typeface="Meiryo"/>
            </a:endParaRPr>
          </a:p>
          <a:p>
            <a:pPr marR="0" lvl="0" algn="l" rtl="0">
              <a:spcBef>
                <a:spcPts val="0"/>
              </a:spcBef>
              <a:spcAft>
                <a:spcPts val="0"/>
              </a:spcAft>
            </a:pPr>
            <a:r>
              <a:rPr lang="en-US" altLang="ja-JP" sz="1200" dirty="0" smtClean="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smtClean="0">
                <a:solidFill>
                  <a:srgbClr val="0070C0"/>
                </a:solidFill>
                <a:latin typeface="メイリオ" panose="020B0604030504040204" pitchFamily="50" charset="-128"/>
                <a:ea typeface="メイリオ" panose="020B0604030504040204" pitchFamily="50" charset="-128"/>
                <a:cs typeface="Meiryo"/>
                <a:sym typeface="Meiryo"/>
              </a:rPr>
              <a:t>実施しない取組がある場合は、項目を削除してください。</a:t>
            </a:r>
            <a:endParaRPr lang="en-US" altLang="ja-JP" sz="1200" dirty="0" smtClean="0">
              <a:solidFill>
                <a:srgbClr val="0070C0"/>
              </a:solidFill>
              <a:latin typeface="メイリオ" panose="020B0604030504040204" pitchFamily="50" charset="-128"/>
              <a:ea typeface="メイリオ" panose="020B0604030504040204" pitchFamily="50" charset="-128"/>
              <a:cs typeface="Meiryo"/>
              <a:sym typeface="Meiryo"/>
            </a:endParaRPr>
          </a:p>
        </p:txBody>
      </p:sp>
      <p:sp>
        <p:nvSpPr>
          <p:cNvPr id="20" name="Google Shape;105;p1"/>
          <p:cNvSpPr txBox="1"/>
          <p:nvPr/>
        </p:nvSpPr>
        <p:spPr>
          <a:xfrm>
            <a:off x="124440" y="3371296"/>
            <a:ext cx="5001892" cy="648000"/>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b="1" u="sng" dirty="0" smtClean="0">
                <a:solidFill>
                  <a:schemeClr val="tx1"/>
                </a:solidFill>
                <a:latin typeface="メイリオ" panose="020B0604030504040204" pitchFamily="50" charset="-128"/>
                <a:ea typeface="メイリオ" panose="020B0604030504040204" pitchFamily="50" charset="-128"/>
                <a:cs typeface="Meiryo"/>
                <a:sym typeface="Meiryo"/>
              </a:rPr>
              <a:t>海水浴場</a:t>
            </a:r>
            <a:r>
              <a:rPr lang="ja-JP" altLang="en-US" sz="1200" b="1" u="sng" dirty="0">
                <a:solidFill>
                  <a:schemeClr val="tx1"/>
                </a:solidFill>
                <a:latin typeface="メイリオ" panose="020B0604030504040204" pitchFamily="50" charset="-128"/>
                <a:ea typeface="メイリオ" panose="020B0604030504040204" pitchFamily="50" charset="-128"/>
                <a:cs typeface="Meiryo"/>
                <a:sym typeface="Meiryo"/>
              </a:rPr>
              <a:t>等の受入環境整備</a:t>
            </a:r>
            <a:endParaRPr lang="en-US" altLang="ja-JP" sz="1200" b="1" u="sng" dirty="0" smtClean="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　</a:t>
            </a:r>
            <a:r>
              <a:rPr lang="en-US" altLang="ja-JP" sz="1200" dirty="0" smtClean="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smtClean="0">
                <a:solidFill>
                  <a:srgbClr val="0070C0"/>
                </a:solidFill>
                <a:latin typeface="メイリオ" panose="020B0604030504040204" pitchFamily="50" charset="-128"/>
                <a:ea typeface="メイリオ" panose="020B0604030504040204" pitchFamily="50" charset="-128"/>
                <a:cs typeface="Meiryo"/>
                <a:sym typeface="Meiryo"/>
              </a:rPr>
              <a:t>主な取組とアウトカムを記載すること。</a:t>
            </a:r>
            <a:endParaRPr lang="en-US" altLang="ja-JP" sz="1200" dirty="0" smtClean="0">
              <a:solidFill>
                <a:srgbClr val="0070C0"/>
              </a:solidFill>
              <a:latin typeface="メイリオ" panose="020B0604030504040204" pitchFamily="50" charset="-128"/>
              <a:ea typeface="メイリオ" panose="020B0604030504040204" pitchFamily="50" charset="-128"/>
              <a:cs typeface="Meiryo"/>
              <a:sym typeface="Meiryo"/>
            </a:endParaRPr>
          </a:p>
        </p:txBody>
      </p:sp>
      <p:sp>
        <p:nvSpPr>
          <p:cNvPr id="21" name="Google Shape;105;p1"/>
          <p:cNvSpPr txBox="1"/>
          <p:nvPr/>
        </p:nvSpPr>
        <p:spPr>
          <a:xfrm>
            <a:off x="124440" y="4082044"/>
            <a:ext cx="5001892" cy="648000"/>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b="1" u="sng" dirty="0" smtClean="0">
                <a:solidFill>
                  <a:schemeClr val="tx1"/>
                </a:solidFill>
                <a:latin typeface="メイリオ" panose="020B0604030504040204" pitchFamily="50" charset="-128"/>
                <a:ea typeface="メイリオ" panose="020B0604030504040204" pitchFamily="50" charset="-128"/>
                <a:cs typeface="Meiryo"/>
                <a:sym typeface="Meiryo"/>
              </a:rPr>
              <a:t>海</a:t>
            </a:r>
            <a:r>
              <a:rPr lang="ja-JP" altLang="en-US" sz="1200" b="1" u="sng" dirty="0">
                <a:solidFill>
                  <a:schemeClr val="tx1"/>
                </a:solidFill>
                <a:latin typeface="メイリオ" panose="020B0604030504040204" pitchFamily="50" charset="-128"/>
                <a:ea typeface="メイリオ" panose="020B0604030504040204" pitchFamily="50" charset="-128"/>
                <a:cs typeface="Meiryo"/>
                <a:sym typeface="Meiryo"/>
              </a:rPr>
              <a:t>の魅力を体験できるコンテンツの充実</a:t>
            </a:r>
            <a:endParaRPr lang="en-US" sz="1200" b="1" u="sng"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　</a:t>
            </a: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主な取組とアウトカムを記載すること。</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lvl="0"/>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lvl="0"/>
            <a:endParaRPr 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2" name="Google Shape;105;p1"/>
          <p:cNvSpPr txBox="1"/>
          <p:nvPr/>
        </p:nvSpPr>
        <p:spPr>
          <a:xfrm>
            <a:off x="126440" y="4792792"/>
            <a:ext cx="5001892" cy="648000"/>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b="1" u="sng" dirty="0" smtClean="0">
                <a:solidFill>
                  <a:schemeClr val="tx1"/>
                </a:solidFill>
                <a:latin typeface="メイリオ" panose="020B0604030504040204" pitchFamily="50" charset="-128"/>
                <a:ea typeface="メイリオ" panose="020B0604030504040204" pitchFamily="50" charset="-128"/>
                <a:cs typeface="Meiryo"/>
                <a:sym typeface="Meiryo"/>
              </a:rPr>
              <a:t>海</a:t>
            </a:r>
            <a:r>
              <a:rPr lang="ja-JP" altLang="en-US" sz="1200" b="1" u="sng" dirty="0">
                <a:solidFill>
                  <a:schemeClr val="tx1"/>
                </a:solidFill>
                <a:latin typeface="メイリオ" panose="020B0604030504040204" pitchFamily="50" charset="-128"/>
                <a:ea typeface="メイリオ" panose="020B0604030504040204" pitchFamily="50" charset="-128"/>
                <a:cs typeface="Meiryo"/>
                <a:sym typeface="Meiryo"/>
              </a:rPr>
              <a:t>にフォーカスした</a:t>
            </a:r>
            <a:r>
              <a:rPr lang="ja-JP" altLang="en-US" sz="1200" b="1" u="sng" dirty="0" smtClean="0">
                <a:solidFill>
                  <a:schemeClr val="tx1"/>
                </a:solidFill>
                <a:latin typeface="メイリオ" panose="020B0604030504040204" pitchFamily="50" charset="-128"/>
                <a:ea typeface="メイリオ" panose="020B0604030504040204" pitchFamily="50" charset="-128"/>
                <a:cs typeface="Meiryo"/>
                <a:sym typeface="Meiryo"/>
              </a:rPr>
              <a:t>プロモーション</a:t>
            </a:r>
            <a:endParaRPr lang="en-US" altLang="ja-JP" sz="1200" b="1" u="sng" dirty="0" smtClean="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　</a:t>
            </a: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主な取組とアウトカムを記載すること。</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lvl="0"/>
            <a:endParaRPr 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3" name="Google Shape;105;p1"/>
          <p:cNvSpPr txBox="1"/>
          <p:nvPr/>
        </p:nvSpPr>
        <p:spPr>
          <a:xfrm>
            <a:off x="124440" y="5503539"/>
            <a:ext cx="5001892" cy="648000"/>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b="1" u="sng" dirty="0" smtClean="0">
                <a:solidFill>
                  <a:schemeClr val="tx1"/>
                </a:solidFill>
                <a:latin typeface="メイリオ" panose="020B0604030504040204" pitchFamily="50" charset="-128"/>
                <a:ea typeface="メイリオ" panose="020B0604030504040204" pitchFamily="50" charset="-128"/>
                <a:cs typeface="Meiryo"/>
                <a:sym typeface="Meiryo"/>
              </a:rPr>
              <a:t>ブルーフラッグ</a:t>
            </a:r>
            <a:r>
              <a:rPr lang="ja-JP" altLang="en-US" sz="1200" b="1" u="sng" dirty="0">
                <a:solidFill>
                  <a:schemeClr val="tx1"/>
                </a:solidFill>
                <a:latin typeface="メイリオ" panose="020B0604030504040204" pitchFamily="50" charset="-128"/>
                <a:ea typeface="メイリオ" panose="020B0604030504040204" pitchFamily="50" charset="-128"/>
                <a:cs typeface="Meiryo"/>
                <a:sym typeface="Meiryo"/>
              </a:rPr>
              <a:t>認証の</a:t>
            </a:r>
            <a:r>
              <a:rPr lang="ja-JP" altLang="en-US" sz="1200" b="1" u="sng" dirty="0" smtClean="0">
                <a:solidFill>
                  <a:schemeClr val="tx1"/>
                </a:solidFill>
                <a:latin typeface="メイリオ" panose="020B0604030504040204" pitchFamily="50" charset="-128"/>
                <a:ea typeface="メイリオ" panose="020B0604030504040204" pitchFamily="50" charset="-128"/>
                <a:cs typeface="Meiryo"/>
                <a:sym typeface="Meiryo"/>
              </a:rPr>
              <a:t>取得</a:t>
            </a:r>
            <a:endParaRPr lang="en-US" altLang="ja-JP" sz="1200" b="1" u="sng" dirty="0" smtClean="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　</a:t>
            </a:r>
            <a:r>
              <a:rPr lang="en-US" altLang="ja-JP" sz="1200" dirty="0" smtClean="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主な取組とアウトカムを記載すること。</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lvl="0"/>
            <a:endParaRPr 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4" name="Google Shape;89;p1"/>
          <p:cNvSpPr/>
          <p:nvPr/>
        </p:nvSpPr>
        <p:spPr>
          <a:xfrm>
            <a:off x="91123" y="641248"/>
            <a:ext cx="8348027" cy="25248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b="1" dirty="0" smtClean="0">
                <a:solidFill>
                  <a:schemeClr val="dk1"/>
                </a:solidFill>
                <a:latin typeface="メイリオ" panose="020B0604030504040204" pitchFamily="50" charset="-128"/>
                <a:ea typeface="メイリオ" panose="020B0604030504040204" pitchFamily="50" charset="-128"/>
                <a:cs typeface="Meiryo"/>
                <a:sym typeface="Meiryo"/>
              </a:rPr>
              <a:t>　</a:t>
            </a:r>
            <a:r>
              <a:rPr lang="en-US" altLang="ja-JP" b="1" dirty="0" smtClean="0">
                <a:solidFill>
                  <a:schemeClr val="dk1"/>
                </a:solidFill>
                <a:latin typeface="メイリオ" panose="020B0604030504040204" pitchFamily="50" charset="-128"/>
                <a:ea typeface="メイリオ" panose="020B0604030504040204" pitchFamily="50" charset="-128"/>
                <a:cs typeface="Meiryo"/>
                <a:sym typeface="Meiryo"/>
              </a:rPr>
              <a:t>ALPS</a:t>
            </a:r>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処理水の海洋放出に伴う風評の払拭に向けて</a:t>
            </a:r>
            <a:r>
              <a:rPr lang="ja-JP" altLang="en-US" b="1" dirty="0" smtClean="0">
                <a:solidFill>
                  <a:schemeClr val="dk1"/>
                </a:solidFill>
                <a:latin typeface="メイリオ" panose="020B0604030504040204" pitchFamily="50" charset="-128"/>
                <a:ea typeface="メイリオ" panose="020B0604030504040204" pitchFamily="50" charset="-128"/>
                <a:cs typeface="Meiryo"/>
                <a:sym typeface="Meiryo"/>
              </a:rPr>
              <a:t>目指す地域の姿</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25" name="Google Shape;98;p1"/>
          <p:cNvSpPr txBox="1"/>
          <p:nvPr/>
        </p:nvSpPr>
        <p:spPr>
          <a:xfrm>
            <a:off x="91123" y="884747"/>
            <a:ext cx="8348027" cy="808251"/>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※ALPS</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処理水の海洋放出により想定される風評を記載するとともに、風評への対策として、海岸周辺地域で海の魅力を高める</a:t>
            </a:r>
            <a:r>
              <a:rPr lang="ja-JP" altLang="en-US" sz="1200" dirty="0" smtClean="0">
                <a:solidFill>
                  <a:srgbClr val="0070C0"/>
                </a:solidFill>
                <a:latin typeface="メイリオ" panose="020B0604030504040204" pitchFamily="50" charset="-128"/>
                <a:ea typeface="メイリオ" panose="020B0604030504040204" pitchFamily="50" charset="-128"/>
                <a:cs typeface="Meiryo"/>
                <a:sym typeface="Meiryo"/>
              </a:rPr>
              <a:t>ブルーツーリズムの推進</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により目指す地域の姿を記載してください。</a:t>
            </a:r>
          </a:p>
        </p:txBody>
      </p:sp>
      <p:sp>
        <p:nvSpPr>
          <p:cNvPr id="26" name="Google Shape;98;p1"/>
          <p:cNvSpPr txBox="1"/>
          <p:nvPr/>
        </p:nvSpPr>
        <p:spPr>
          <a:xfrm>
            <a:off x="8483600" y="883872"/>
            <a:ext cx="1327277" cy="810000"/>
          </a:xfrm>
          <a:prstGeom prst="rect">
            <a:avLst/>
          </a:prstGeom>
          <a:solidFill>
            <a:schemeClr val="lt1"/>
          </a:solidFill>
          <a:ln w="12700" cap="flat" cmpd="sng">
            <a:solidFill>
              <a:schemeClr val="tx1"/>
            </a:solidFill>
            <a:prstDash val="solid"/>
            <a:round/>
            <a:headEnd type="none" w="sm" len="sm"/>
            <a:tailEnd type="none" w="sm" len="sm"/>
          </a:ln>
        </p:spPr>
        <p:txBody>
          <a:bodyPr spcFirstLastPara="1" wrap="square" lIns="91425" tIns="45700" rIns="91425" bIns="45700" anchor="t" anchorCtr="0">
            <a:noAutofit/>
          </a:bodyPr>
          <a:lstStyle/>
          <a:p>
            <a:pPr lvl="0"/>
            <a:r>
              <a:rPr lang="en-US" altLang="ja-JP" sz="1100" dirty="0" smtClean="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100" dirty="0" smtClean="0">
                <a:solidFill>
                  <a:srgbClr val="0070C0"/>
                </a:solidFill>
                <a:latin typeface="メイリオ" panose="020B0604030504040204" pitchFamily="50" charset="-128"/>
                <a:ea typeface="メイリオ" panose="020B0604030504040204" pitchFamily="50" charset="-128"/>
                <a:cs typeface="Meiryo"/>
                <a:sym typeface="Meiryo"/>
              </a:rPr>
              <a:t>主となるターゲットを記載してください。</a:t>
            </a:r>
            <a:endParaRPr sz="1100" dirty="0">
              <a:solidFill>
                <a:srgbClr val="0070C0"/>
              </a:solidFill>
              <a:latin typeface="メイリオ" panose="020B0604030504040204" pitchFamily="50" charset="-128"/>
              <a:ea typeface="メイリオ" panose="020B0604030504040204" pitchFamily="50" charset="-128"/>
              <a:cs typeface="Meiryo"/>
              <a:sym typeface="Meiryo"/>
            </a:endParaRPr>
          </a:p>
        </p:txBody>
      </p:sp>
      <p:sp>
        <p:nvSpPr>
          <p:cNvPr id="27" name="Google Shape;89;p1"/>
          <p:cNvSpPr/>
          <p:nvPr/>
        </p:nvSpPr>
        <p:spPr>
          <a:xfrm>
            <a:off x="8483600" y="639952"/>
            <a:ext cx="1327277" cy="252000"/>
          </a:xfrm>
          <a:prstGeom prst="rect">
            <a:avLst/>
          </a:prstGeom>
          <a:solidFill>
            <a:schemeClr val="accent5">
              <a:lumMod val="20000"/>
              <a:lumOff val="80000"/>
            </a:schemeClr>
          </a:solidFill>
          <a:ln w="12700" cap="flat" cmpd="sng">
            <a:solidFill>
              <a:schemeClr val="tx1"/>
            </a:solid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b="1" dirty="0" smtClean="0">
                <a:solidFill>
                  <a:schemeClr val="tx1"/>
                </a:solidFill>
                <a:latin typeface="メイリオ" panose="020B0604030504040204" pitchFamily="50" charset="-128"/>
                <a:ea typeface="メイリオ" panose="020B0604030504040204" pitchFamily="50" charset="-128"/>
                <a:cs typeface="Meiryo"/>
                <a:sym typeface="Meiryo"/>
              </a:rPr>
              <a:t>ターゲット</a:t>
            </a:r>
            <a:endParaRPr sz="1400" b="1" dirty="0">
              <a:solidFill>
                <a:schemeClr val="tx1"/>
              </a:solidFill>
              <a:latin typeface="メイリオ" panose="020B0604030504040204" pitchFamily="50" charset="-128"/>
              <a:ea typeface="メイリオ" panose="020B0604030504040204" pitchFamily="50" charset="-128"/>
              <a:cs typeface="Meiryo"/>
              <a:sym typeface="Meiryo"/>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Google Shape;89;p1"/>
          <p:cNvSpPr/>
          <p:nvPr/>
        </p:nvSpPr>
        <p:spPr>
          <a:xfrm>
            <a:off x="90605" y="638294"/>
            <a:ext cx="9724791" cy="306206"/>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lvl="0"/>
            <a:r>
              <a:rPr lang="ja-JP" altLang="en-US" sz="1400" b="1" dirty="0" smtClean="0">
                <a:solidFill>
                  <a:schemeClr val="dk1"/>
                </a:solidFill>
                <a:latin typeface="メイリオ" panose="020B0604030504040204" pitchFamily="50" charset="-128"/>
                <a:ea typeface="メイリオ" panose="020B0604030504040204" pitchFamily="50" charset="-128"/>
                <a:cs typeface="Meiryo"/>
                <a:sym typeface="Meiryo"/>
              </a:rPr>
              <a:t>対象地域の周辺状況</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111" name="Google Shape;93;p1"/>
          <p:cNvSpPr txBox="1"/>
          <p:nvPr/>
        </p:nvSpPr>
        <p:spPr>
          <a:xfrm>
            <a:off x="90605" y="944500"/>
            <a:ext cx="9724791" cy="5816937"/>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lvl="0"/>
            <a:endParaRPr lang="en-US" altLang="ja-JP" sz="1200" dirty="0" smtClean="0">
              <a:solidFill>
                <a:srgbClr val="0070C0"/>
              </a:solidFill>
              <a:latin typeface="メイリオ" panose="020B0604030504040204" pitchFamily="50" charset="-128"/>
              <a:ea typeface="メイリオ" panose="020B0604030504040204" pitchFamily="50" charset="-128"/>
              <a:cs typeface="Meiryo"/>
              <a:sym typeface="Meiryo"/>
            </a:endParaRPr>
          </a:p>
          <a:p>
            <a:pPr lvl="0"/>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lvl="0"/>
            <a:r>
              <a:rPr lang="ja-JP" altLang="en-US" sz="1200" dirty="0" smtClean="0">
                <a:solidFill>
                  <a:srgbClr val="0070C0"/>
                </a:solidFill>
                <a:latin typeface="メイリオ" panose="020B0604030504040204" pitchFamily="50" charset="-128"/>
                <a:ea typeface="メイリオ" panose="020B0604030504040204" pitchFamily="50" charset="-128"/>
                <a:cs typeface="Meiryo"/>
                <a:sym typeface="Meiryo"/>
              </a:rPr>
              <a:t>　　</a:t>
            </a:r>
            <a:r>
              <a:rPr lang="en-US" altLang="ja-JP" sz="1200" dirty="0" smtClean="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smtClean="0">
                <a:solidFill>
                  <a:srgbClr val="0070C0"/>
                </a:solidFill>
                <a:latin typeface="メイリオ" panose="020B0604030504040204" pitchFamily="50" charset="-128"/>
                <a:ea typeface="メイリオ" panose="020B0604030504040204" pitchFamily="50" charset="-128"/>
                <a:cs typeface="Meiryo"/>
                <a:sym typeface="Meiryo"/>
              </a:rPr>
              <a:t>海水浴場・観光コンテンツ・関連施設等の</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位置</a:t>
            </a:r>
            <a:r>
              <a:rPr lang="ja-JP" altLang="en-US" sz="1200" dirty="0" smtClean="0">
                <a:solidFill>
                  <a:srgbClr val="0070C0"/>
                </a:solidFill>
                <a:latin typeface="メイリオ" panose="020B0604030504040204" pitchFamily="50" charset="-128"/>
                <a:ea typeface="メイリオ" panose="020B0604030504040204" pitchFamily="50" charset="-128"/>
                <a:cs typeface="Meiryo"/>
                <a:sym typeface="Meiryo"/>
              </a:rPr>
              <a:t>関係、及び閑散期対策等を図や写真等を用いながら、</a:t>
            </a:r>
            <a:endParaRPr lang="en-US" altLang="ja-JP" sz="1200" dirty="0" smtClean="0">
              <a:solidFill>
                <a:srgbClr val="0070C0"/>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　</a:t>
            </a:r>
            <a:r>
              <a:rPr lang="ja-JP" altLang="en-US" sz="1200" dirty="0" smtClean="0">
                <a:solidFill>
                  <a:srgbClr val="0070C0"/>
                </a:solidFill>
                <a:latin typeface="メイリオ" panose="020B0604030504040204" pitchFamily="50" charset="-128"/>
                <a:ea typeface="メイリオ" panose="020B0604030504040204" pitchFamily="50" charset="-128"/>
                <a:cs typeface="Meiryo"/>
                <a:sym typeface="Meiryo"/>
              </a:rPr>
              <a:t>　　取組を実施する周辺</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地域の</a:t>
            </a:r>
            <a:r>
              <a:rPr lang="ja-JP" altLang="en-US" sz="1200" dirty="0" smtClean="0">
                <a:solidFill>
                  <a:srgbClr val="0070C0"/>
                </a:solidFill>
                <a:latin typeface="メイリオ" panose="020B0604030504040204" pitchFamily="50" charset="-128"/>
                <a:ea typeface="メイリオ" panose="020B0604030504040204" pitchFamily="50" charset="-128"/>
                <a:cs typeface="Meiryo"/>
                <a:sym typeface="Meiryo"/>
              </a:rPr>
              <a:t>年間</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の</a:t>
            </a:r>
            <a:r>
              <a:rPr lang="ja-JP" altLang="en-US" sz="1200" dirty="0" smtClean="0">
                <a:solidFill>
                  <a:srgbClr val="0070C0"/>
                </a:solidFill>
                <a:latin typeface="メイリオ" panose="020B0604030504040204" pitchFamily="50" charset="-128"/>
                <a:ea typeface="メイリオ" panose="020B0604030504040204" pitchFamily="50" charset="-128"/>
                <a:cs typeface="Meiryo"/>
                <a:sym typeface="Meiryo"/>
              </a:rPr>
              <a:t>状況を簡潔に示してください。</a:t>
            </a:r>
            <a:endParaRPr lang="en-US" altLang="ja-JP" sz="1200" dirty="0" smtClean="0">
              <a:solidFill>
                <a:srgbClr val="0070C0"/>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altLang="ja-JP" sz="1200" dirty="0" smtClean="0">
              <a:solidFill>
                <a:srgbClr val="0070C0"/>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　</a:t>
            </a:r>
            <a:r>
              <a:rPr lang="ja-JP" altLang="en-US" sz="1200" dirty="0" smtClean="0">
                <a:solidFill>
                  <a:srgbClr val="0070C0"/>
                </a:solidFill>
                <a:latin typeface="メイリオ" panose="020B0604030504040204" pitchFamily="50" charset="-128"/>
                <a:ea typeface="メイリオ" panose="020B0604030504040204" pitchFamily="50" charset="-128"/>
                <a:cs typeface="Meiryo"/>
                <a:sym typeface="Meiryo"/>
              </a:rPr>
              <a:t>　</a:t>
            </a:r>
            <a:r>
              <a:rPr lang="en-US" altLang="ja-JP" sz="1200" dirty="0" smtClean="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当該</a:t>
            </a:r>
            <a:r>
              <a:rPr lang="ja-JP" sz="1200" dirty="0" smtClean="0">
                <a:solidFill>
                  <a:srgbClr val="0070C0"/>
                </a:solidFill>
                <a:latin typeface="メイリオ" panose="020B0604030504040204" pitchFamily="50" charset="-128"/>
                <a:ea typeface="メイリオ" panose="020B0604030504040204" pitchFamily="50" charset="-128"/>
                <a:cs typeface="Meiryo"/>
                <a:sym typeface="Meiryo"/>
              </a:rPr>
              <a:t>事業</a:t>
            </a:r>
            <a:r>
              <a:rPr lang="ja-JP" altLang="en-US" sz="1200" dirty="0" smtClean="0">
                <a:solidFill>
                  <a:srgbClr val="0070C0"/>
                </a:solidFill>
                <a:latin typeface="メイリオ" panose="020B0604030504040204" pitchFamily="50" charset="-128"/>
                <a:ea typeface="メイリオ" panose="020B0604030504040204" pitchFamily="50" charset="-128"/>
                <a:cs typeface="Meiryo"/>
                <a:sym typeface="Meiryo"/>
              </a:rPr>
              <a:t>や必要に応じて当該事業と関連して取組む事業の内容</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及び</a:t>
            </a:r>
            <a:r>
              <a:rPr lang="ja-JP" altLang="en-US" sz="1200" dirty="0" smtClean="0">
                <a:solidFill>
                  <a:srgbClr val="0070C0"/>
                </a:solidFill>
                <a:latin typeface="メイリオ" panose="020B0604030504040204" pitchFamily="50" charset="-128"/>
                <a:ea typeface="メイリオ" panose="020B0604030504040204" pitchFamily="50" charset="-128"/>
                <a:cs typeface="Meiryo"/>
                <a:sym typeface="Meiryo"/>
              </a:rPr>
              <a:t>実施範囲の説明や</a:t>
            </a:r>
            <a:r>
              <a:rPr lang="ja-JP" sz="1200" dirty="0" smtClean="0">
                <a:solidFill>
                  <a:srgbClr val="0070C0"/>
                </a:solidFill>
                <a:latin typeface="メイリオ" panose="020B0604030504040204" pitchFamily="50" charset="-128"/>
                <a:ea typeface="メイリオ" panose="020B0604030504040204" pitchFamily="50" charset="-128"/>
                <a:cs typeface="Meiryo"/>
                <a:sym typeface="Meiryo"/>
              </a:rPr>
              <a:t>イメージ図、写真等を</a:t>
            </a:r>
            <a:r>
              <a:rPr lang="ja-JP" altLang="en-US" sz="1200" dirty="0" smtClean="0">
                <a:solidFill>
                  <a:srgbClr val="0070C0"/>
                </a:solidFill>
                <a:latin typeface="メイリオ" panose="020B0604030504040204" pitchFamily="50" charset="-128"/>
                <a:ea typeface="メイリオ" panose="020B0604030504040204" pitchFamily="50" charset="-128"/>
                <a:cs typeface="Meiryo"/>
                <a:sym typeface="Meiryo"/>
              </a:rPr>
              <a:t>添付</a:t>
            </a:r>
            <a:r>
              <a:rPr lang="ja-JP" sz="1200" dirty="0" smtClean="0">
                <a:solidFill>
                  <a:srgbClr val="0070C0"/>
                </a:solidFill>
                <a:latin typeface="メイリオ" panose="020B0604030504040204" pitchFamily="50" charset="-128"/>
                <a:ea typeface="メイリオ" panose="020B0604030504040204" pitchFamily="50" charset="-128"/>
                <a:cs typeface="Meiryo"/>
                <a:sym typeface="Meiryo"/>
              </a:rPr>
              <a:t>してください。</a:t>
            </a:r>
            <a:endParaRPr lang="en-US" altLang="ja-JP" sz="1200" dirty="0" smtClean="0">
              <a:solidFill>
                <a:srgbClr val="0070C0"/>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rgbClr val="0070C0"/>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sz="1200" dirty="0">
              <a:solidFill>
                <a:schemeClr val="dk1"/>
              </a:solidFill>
              <a:latin typeface="メイリオ" panose="020B0604030504040204" pitchFamily="50" charset="-128"/>
              <a:ea typeface="メイリオ" panose="020B0604030504040204" pitchFamily="50" charset="-128"/>
              <a:cs typeface="Meiryo"/>
              <a:sym typeface="Meiryo"/>
            </a:endParaRPr>
          </a:p>
        </p:txBody>
      </p:sp>
      <p:grpSp>
        <p:nvGrpSpPr>
          <p:cNvPr id="1115" name="Google Shape;99;p1"/>
          <p:cNvGrpSpPr/>
          <p:nvPr/>
        </p:nvGrpSpPr>
        <p:grpSpPr>
          <a:xfrm>
            <a:off x="-3175" y="476672"/>
            <a:ext cx="9910806" cy="110465"/>
            <a:chOff x="-3175" y="476672"/>
            <a:chExt cx="9910806" cy="110465"/>
          </a:xfrm>
        </p:grpSpPr>
        <p:cxnSp>
          <p:nvCxnSpPr>
            <p:cNvPr id="1116" name="Google Shape;100;p1"/>
            <p:cNvCxnSpPr/>
            <p:nvPr/>
          </p:nvCxnSpPr>
          <p:spPr>
            <a:xfrm>
              <a:off x="1631" y="476672"/>
              <a:ext cx="9906000" cy="0"/>
            </a:xfrm>
            <a:prstGeom prst="straightConnector1">
              <a:avLst/>
            </a:prstGeom>
            <a:noFill/>
            <a:ln w="57150" cap="flat" cmpd="sng">
              <a:solidFill>
                <a:srgbClr val="FFCCFF"/>
              </a:solidFill>
              <a:prstDash val="solid"/>
              <a:miter lim="800000"/>
              <a:headEnd type="none" w="sm" len="sm"/>
              <a:tailEnd type="none" w="sm" len="sm"/>
            </a:ln>
          </p:spPr>
        </p:cxnSp>
        <p:cxnSp>
          <p:nvCxnSpPr>
            <p:cNvPr id="1117" name="Google Shape;101;p1"/>
            <p:cNvCxnSpPr/>
            <p:nvPr/>
          </p:nvCxnSpPr>
          <p:spPr>
            <a:xfrm>
              <a:off x="-3175" y="535980"/>
              <a:ext cx="9906000" cy="0"/>
            </a:xfrm>
            <a:prstGeom prst="straightConnector1">
              <a:avLst/>
            </a:prstGeom>
            <a:noFill/>
            <a:ln w="63500" cap="flat" cmpd="sng">
              <a:solidFill>
                <a:srgbClr val="FF99CC"/>
              </a:solidFill>
              <a:prstDash val="solid"/>
              <a:miter lim="800000"/>
              <a:headEnd type="none" w="sm" len="sm"/>
              <a:tailEnd type="none" w="sm" len="sm"/>
            </a:ln>
          </p:spPr>
        </p:cxnSp>
        <p:cxnSp>
          <p:nvCxnSpPr>
            <p:cNvPr id="1118" name="Google Shape;102;p1"/>
            <p:cNvCxnSpPr/>
            <p:nvPr/>
          </p:nvCxnSpPr>
          <p:spPr>
            <a:xfrm>
              <a:off x="1631" y="587137"/>
              <a:ext cx="9906000" cy="0"/>
            </a:xfrm>
            <a:prstGeom prst="straightConnector1">
              <a:avLst/>
            </a:prstGeom>
            <a:noFill/>
            <a:ln w="60325" cap="flat" cmpd="sng">
              <a:solidFill>
                <a:srgbClr val="FF0000"/>
              </a:solidFill>
              <a:prstDash val="solid"/>
              <a:miter lim="800000"/>
              <a:headEnd type="none" w="sm" len="sm"/>
              <a:tailEnd type="none" w="sm" len="sm"/>
            </a:ln>
          </p:spPr>
        </p:cxnSp>
      </p:grpSp>
      <p:sp>
        <p:nvSpPr>
          <p:cNvPr id="1119" name="Google Shape;103;p1"/>
          <p:cNvSpPr txBox="1"/>
          <p:nvPr/>
        </p:nvSpPr>
        <p:spPr>
          <a:xfrm>
            <a:off x="8385062" y="0"/>
            <a:ext cx="1536490" cy="276999"/>
          </a:xfrm>
          <a:prstGeom prst="rect">
            <a:avLst/>
          </a:prstGeom>
          <a:noFill/>
          <a:ln>
            <a:noFill/>
          </a:ln>
        </p:spPr>
        <p:txBody>
          <a:bodyPr spcFirstLastPara="1" wrap="square" lIns="91425" tIns="45700" rIns="91425" bIns="45700" anchor="ctr" anchorCtr="0">
            <a:spAutoFit/>
          </a:bodyPr>
          <a:lstStyle/>
          <a:p>
            <a:pPr marL="0" marR="0" lvl="0" indent="0" algn="r" rtl="0">
              <a:spcBef>
                <a:spcPts val="0"/>
              </a:spcBef>
              <a:spcAft>
                <a:spcPts val="0"/>
              </a:spcAft>
              <a:buNone/>
            </a:pPr>
            <a:r>
              <a:rPr lang="ja-JP" sz="1200">
                <a:solidFill>
                  <a:schemeClr val="dk1"/>
                </a:solidFill>
                <a:latin typeface="メイリオ" panose="020B0604030504040204" pitchFamily="50" charset="-128"/>
                <a:ea typeface="メイリオ" panose="020B0604030504040204" pitchFamily="50" charset="-128"/>
                <a:cs typeface="Meiryo"/>
                <a:sym typeface="Meiryo"/>
              </a:rPr>
              <a:t>【様式４】</a:t>
            </a:r>
            <a:endParaRPr>
              <a:latin typeface="メイリオ" panose="020B0604030504040204" pitchFamily="50" charset="-128"/>
              <a:ea typeface="メイリオ" panose="020B0604030504040204" pitchFamily="50" charset="-128"/>
            </a:endParaRPr>
          </a:p>
        </p:txBody>
      </p:sp>
      <p:sp>
        <p:nvSpPr>
          <p:cNvPr id="10" name="Google Shape;92;p1"/>
          <p:cNvSpPr txBox="1">
            <a:spLocks/>
          </p:cNvSpPr>
          <p:nvPr/>
        </p:nvSpPr>
        <p:spPr>
          <a:xfrm>
            <a:off x="6596743" y="148840"/>
            <a:ext cx="3306082" cy="361911"/>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ja-JP" altLang="en-US" sz="1600" dirty="0" smtClean="0">
                <a:solidFill>
                  <a:schemeClr val="tx1"/>
                </a:solidFill>
                <a:latin typeface="メイリオ" panose="020B0604030504040204" pitchFamily="50" charset="-128"/>
                <a:ea typeface="メイリオ" panose="020B0604030504040204" pitchFamily="50" charset="-128"/>
                <a:cs typeface="Meiryo"/>
                <a:sym typeface="Meiryo"/>
              </a:rPr>
              <a:t>総事業費：○○○千円</a:t>
            </a:r>
            <a:r>
              <a:rPr lang="zh-TW" altLang="en-US" sz="1600" dirty="0" smtClean="0">
                <a:solidFill>
                  <a:schemeClr val="tx1"/>
                </a:solidFill>
                <a:latin typeface="メイリオ" panose="020B0604030504040204" pitchFamily="50" charset="-128"/>
                <a:ea typeface="メイリオ" panose="020B0604030504040204" pitchFamily="50" charset="-128"/>
                <a:cs typeface="Meiryo"/>
                <a:sym typeface="Meiryo"/>
              </a:rPr>
              <a:t>　</a:t>
            </a:r>
            <a:endParaRPr lang="zh-TW" altLang="en-US" sz="2800" dirty="0">
              <a:solidFill>
                <a:schemeClr val="tx1"/>
              </a:solidFill>
              <a:latin typeface="メイリオ" panose="020B0604030504040204" pitchFamily="50" charset="-128"/>
              <a:ea typeface="メイリオ" panose="020B0604030504040204" pitchFamily="50" charset="-128"/>
            </a:endParaRPr>
          </a:p>
        </p:txBody>
      </p:sp>
      <p:sp>
        <p:nvSpPr>
          <p:cNvPr id="12" name="Google Shape;92;p1"/>
          <p:cNvSpPr txBox="1">
            <a:spLocks noGrp="1"/>
          </p:cNvSpPr>
          <p:nvPr>
            <p:ph type="title"/>
          </p:nvPr>
        </p:nvSpPr>
        <p:spPr>
          <a:xfrm>
            <a:off x="33572" y="8845"/>
            <a:ext cx="5361388" cy="540722"/>
          </a:xfrm>
          <a:prstGeom prst="rect">
            <a:avLst/>
          </a:prstGeom>
          <a:noFill/>
          <a:ln>
            <a:noFill/>
          </a:ln>
        </p:spPr>
        <p:txBody>
          <a:bodyPr spcFirstLastPara="1" wrap="square" lIns="91425" tIns="45700" rIns="91425" bIns="45700" anchor="ctr" anchorCtr="0">
            <a:normAutofit/>
          </a:bodyPr>
          <a:lstStyle/>
          <a:p>
            <a:pPr lvl="0">
              <a:buSzPts val="1900"/>
            </a:pPr>
            <a:r>
              <a:rPr lang="ja-JP" altLang="ja-JP" sz="1900" dirty="0">
                <a:latin typeface="メイリオ" panose="020B0604030504040204" pitchFamily="50" charset="-128"/>
                <a:ea typeface="メイリオ" panose="020B0604030504040204" pitchFamily="50" charset="-128"/>
                <a:cs typeface="Meiryo"/>
                <a:sym typeface="Meiryo"/>
              </a:rPr>
              <a:t>○○○○事業</a:t>
            </a:r>
            <a:r>
              <a:rPr lang="ja-JP" altLang="ja-JP" sz="1400" dirty="0">
                <a:latin typeface="メイリオ" panose="020B0604030504040204" pitchFamily="50" charset="-128"/>
                <a:ea typeface="メイリオ" panose="020B0604030504040204" pitchFamily="50" charset="-128"/>
                <a:cs typeface="Meiryo"/>
                <a:sym typeface="Meiryo"/>
              </a:rPr>
              <a:t>【○○県</a:t>
            </a:r>
            <a:r>
              <a:rPr lang="ja-JP" altLang="ja-JP" sz="1400" dirty="0" smtClean="0">
                <a:latin typeface="メイリオ" panose="020B0604030504040204" pitchFamily="50" charset="-128"/>
                <a:ea typeface="メイリオ" panose="020B0604030504040204" pitchFamily="50" charset="-128"/>
                <a:cs typeface="Meiryo"/>
                <a:sym typeface="Meiryo"/>
              </a:rPr>
              <a:t>○○市】 </a:t>
            </a:r>
            <a:r>
              <a:rPr lang="ja-JP" sz="1900" dirty="0">
                <a:latin typeface="メイリオ" panose="020B0604030504040204" pitchFamily="50" charset="-128"/>
                <a:ea typeface="メイリオ" panose="020B0604030504040204" pitchFamily="50" charset="-128"/>
                <a:cs typeface="Meiryo"/>
                <a:sym typeface="Meiryo"/>
              </a:rPr>
              <a:t>　</a:t>
            </a:r>
            <a:endParaRPr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843721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Google Shape;89;p1"/>
          <p:cNvSpPr/>
          <p:nvPr/>
        </p:nvSpPr>
        <p:spPr>
          <a:xfrm>
            <a:off x="91123" y="638294"/>
            <a:ext cx="8348027" cy="25248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b="1" dirty="0" smtClean="0">
                <a:solidFill>
                  <a:schemeClr val="dk1"/>
                </a:solidFill>
                <a:latin typeface="メイリオ" panose="020B0604030504040204" pitchFamily="50" charset="-128"/>
                <a:ea typeface="メイリオ" panose="020B0604030504040204" pitchFamily="50" charset="-128"/>
                <a:cs typeface="Meiryo"/>
                <a:sym typeface="Meiryo"/>
              </a:rPr>
              <a:t>　</a:t>
            </a:r>
            <a:r>
              <a:rPr lang="en-US" altLang="ja-JP" b="1" dirty="0" smtClean="0">
                <a:solidFill>
                  <a:schemeClr val="dk1"/>
                </a:solidFill>
                <a:latin typeface="メイリオ" panose="020B0604030504040204" pitchFamily="50" charset="-128"/>
                <a:ea typeface="メイリオ" panose="020B0604030504040204" pitchFamily="50" charset="-128"/>
                <a:cs typeface="Meiryo"/>
                <a:sym typeface="Meiryo"/>
              </a:rPr>
              <a:t>ALPS</a:t>
            </a:r>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処理水の海洋放出に伴う風評の払拭に向けて</a:t>
            </a:r>
            <a:r>
              <a:rPr lang="ja-JP" altLang="en-US" b="1" dirty="0" smtClean="0">
                <a:solidFill>
                  <a:schemeClr val="dk1"/>
                </a:solidFill>
                <a:latin typeface="メイリオ" panose="020B0604030504040204" pitchFamily="50" charset="-128"/>
                <a:ea typeface="メイリオ" panose="020B0604030504040204" pitchFamily="50" charset="-128"/>
                <a:cs typeface="Meiryo"/>
                <a:sym typeface="Meiryo"/>
              </a:rPr>
              <a:t>目指す地域の姿</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108" name="Google Shape;90;p1"/>
          <p:cNvSpPr/>
          <p:nvPr/>
        </p:nvSpPr>
        <p:spPr>
          <a:xfrm>
            <a:off x="5170477" y="3217173"/>
            <a:ext cx="4640400" cy="283322"/>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b="1" dirty="0" smtClean="0">
                <a:latin typeface="メイリオ" panose="020B0604030504040204" pitchFamily="50" charset="-128"/>
                <a:ea typeface="メイリオ" panose="020B0604030504040204" pitchFamily="50" charset="-128"/>
                <a:cs typeface="Meiryo"/>
                <a:sym typeface="Meiryo"/>
              </a:rPr>
              <a:t>　海水浴場および関連</a:t>
            </a:r>
            <a:r>
              <a:rPr lang="ja-JP" altLang="en-US" b="1" dirty="0">
                <a:latin typeface="メイリオ" panose="020B0604030504040204" pitchFamily="50" charset="-128"/>
                <a:ea typeface="メイリオ" panose="020B0604030504040204" pitchFamily="50" charset="-128"/>
                <a:cs typeface="Meiryo"/>
                <a:sym typeface="Meiryo"/>
              </a:rPr>
              <a:t>施設を</a:t>
            </a:r>
            <a:r>
              <a:rPr lang="ja-JP" altLang="en-US" b="1" dirty="0" smtClean="0">
                <a:latin typeface="メイリオ" panose="020B0604030504040204" pitchFamily="50" charset="-128"/>
                <a:ea typeface="メイリオ" panose="020B0604030504040204" pitchFamily="50" charset="-128"/>
                <a:cs typeface="Meiryo"/>
                <a:sym typeface="Meiryo"/>
              </a:rPr>
              <a:t>含めた地域</a:t>
            </a:r>
            <a:r>
              <a:rPr lang="ja-JP" altLang="en-US" b="1" dirty="0">
                <a:latin typeface="メイリオ" panose="020B0604030504040204" pitchFamily="50" charset="-128"/>
                <a:ea typeface="メイリオ" panose="020B0604030504040204" pitchFamily="50" charset="-128"/>
                <a:cs typeface="Meiryo"/>
                <a:sym typeface="Meiryo"/>
              </a:rPr>
              <a:t>の</a:t>
            </a:r>
            <a:r>
              <a:rPr lang="ja-JP" altLang="en-US" b="1" dirty="0" smtClean="0">
                <a:latin typeface="メイリオ" panose="020B0604030504040204" pitchFamily="50" charset="-128"/>
                <a:ea typeface="メイリオ" panose="020B0604030504040204" pitchFamily="50" charset="-128"/>
                <a:cs typeface="Meiryo"/>
                <a:sym typeface="Meiryo"/>
              </a:rPr>
              <a:t>現状・課題</a:t>
            </a:r>
            <a:endParaRPr sz="1400" b="1" i="0" u="none" strike="noStrike" cap="none" dirty="0">
              <a:latin typeface="メイリオ" panose="020B0604030504040204" pitchFamily="50" charset="-128"/>
              <a:ea typeface="メイリオ" panose="020B0604030504040204" pitchFamily="50" charset="-128"/>
              <a:cs typeface="Meiryo"/>
              <a:sym typeface="Meiryo"/>
            </a:endParaRPr>
          </a:p>
        </p:txBody>
      </p:sp>
      <p:sp>
        <p:nvSpPr>
          <p:cNvPr id="1109" name="Google Shape;91;p1"/>
          <p:cNvSpPr txBox="1"/>
          <p:nvPr/>
        </p:nvSpPr>
        <p:spPr>
          <a:xfrm>
            <a:off x="5170477" y="3500495"/>
            <a:ext cx="4640400" cy="147600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・海水浴場周辺は隣県からの来訪が主であり、関東圏からの来訪者は少ない。</a:t>
            </a:r>
            <a:endPar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・代表的な観光スポットではあるものの、「観光客と地元住民との関わり合いが薄い」、「公衆トイレが老朽化していて不便」という声が寄せられている。（●●アンケート結果より）</a:t>
            </a:r>
            <a:endPar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・震災から</a:t>
            </a:r>
            <a:r>
              <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rPr>
              <a:t>12</a:t>
            </a:r>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年が経過し、各種施設等が復旧しつつあるものの、海水浴関連のバリアフリー化に対応出来ていない。</a:t>
            </a:r>
            <a:endPar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1110" name="Google Shape;92;p1"/>
          <p:cNvSpPr txBox="1">
            <a:spLocks noGrp="1"/>
          </p:cNvSpPr>
          <p:nvPr>
            <p:ph type="title"/>
          </p:nvPr>
        </p:nvSpPr>
        <p:spPr>
          <a:xfrm>
            <a:off x="33572" y="8845"/>
            <a:ext cx="6672028" cy="5407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900"/>
              <a:buFont typeface="Meiryo"/>
              <a:buNone/>
            </a:pPr>
            <a:r>
              <a:rPr lang="ja-JP" altLang="en-US" sz="1900" dirty="0" smtClean="0">
                <a:latin typeface="メイリオ" panose="020B0604030504040204" pitchFamily="50" charset="-128"/>
                <a:ea typeface="メイリオ" panose="020B0604030504040204" pitchFamily="50" charset="-128"/>
                <a:cs typeface="Meiryo"/>
                <a:sym typeface="Meiryo"/>
              </a:rPr>
              <a:t>ブルーツーリズム推進</a:t>
            </a:r>
            <a:r>
              <a:rPr lang="ja-JP" sz="1900" dirty="0" smtClean="0">
                <a:latin typeface="メイリオ" panose="020B0604030504040204" pitchFamily="50" charset="-128"/>
                <a:ea typeface="メイリオ" panose="020B0604030504040204" pitchFamily="50" charset="-128"/>
                <a:cs typeface="Meiryo"/>
                <a:sym typeface="Meiryo"/>
              </a:rPr>
              <a:t>事業</a:t>
            </a:r>
            <a:r>
              <a:rPr lang="ja-JP" sz="1400" dirty="0" smtClean="0">
                <a:latin typeface="メイリオ" panose="020B0604030504040204" pitchFamily="50" charset="-128"/>
                <a:ea typeface="メイリオ" panose="020B0604030504040204" pitchFamily="50" charset="-128"/>
                <a:cs typeface="Meiryo"/>
                <a:sym typeface="Meiryo"/>
              </a:rPr>
              <a:t>【</a:t>
            </a:r>
            <a:r>
              <a:rPr lang="ja-JP" sz="1400" dirty="0">
                <a:latin typeface="メイリオ" panose="020B0604030504040204" pitchFamily="50" charset="-128"/>
                <a:ea typeface="メイリオ" panose="020B0604030504040204" pitchFamily="50" charset="-128"/>
                <a:cs typeface="Meiryo"/>
                <a:sym typeface="Meiryo"/>
              </a:rPr>
              <a:t>○○県</a:t>
            </a:r>
            <a:r>
              <a:rPr lang="ja-JP" sz="1400" dirty="0" smtClean="0">
                <a:latin typeface="メイリオ" panose="020B0604030504040204" pitchFamily="50" charset="-128"/>
                <a:ea typeface="メイリオ" panose="020B0604030504040204" pitchFamily="50" charset="-128"/>
                <a:cs typeface="Meiryo"/>
                <a:sym typeface="Meiryo"/>
              </a:rPr>
              <a:t>○○市】</a:t>
            </a:r>
            <a:r>
              <a:rPr lang="ja-JP" sz="1900" dirty="0">
                <a:latin typeface="メイリオ" panose="020B0604030504040204" pitchFamily="50" charset="-128"/>
                <a:ea typeface="メイリオ" panose="020B0604030504040204" pitchFamily="50" charset="-128"/>
                <a:cs typeface="Meiryo"/>
                <a:sym typeface="Meiryo"/>
              </a:rPr>
              <a:t>　</a:t>
            </a:r>
            <a:endParaRPr dirty="0">
              <a:latin typeface="メイリオ" panose="020B0604030504040204" pitchFamily="50" charset="-128"/>
              <a:ea typeface="メイリオ" panose="020B0604030504040204" pitchFamily="50" charset="-128"/>
            </a:endParaRPr>
          </a:p>
        </p:txBody>
      </p:sp>
      <p:sp>
        <p:nvSpPr>
          <p:cNvPr id="1113" name="Google Shape;97;p1"/>
          <p:cNvSpPr txBox="1"/>
          <p:nvPr/>
        </p:nvSpPr>
        <p:spPr>
          <a:xfrm>
            <a:off x="5172477" y="5355076"/>
            <a:ext cx="4640400" cy="147600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　事業で造成したコンテンツの魅力と併せて処理水の安全性に関する情報発信を行うことで、当地域の誘客を図り観光客の安心へと繋げる。また、老朽化した公衆トイレの改修、及び地元食材を使った郷土料理を提供することで、訪問満足度が高まり、リピーター獲得が期待される。</a:t>
            </a:r>
            <a:endPar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　さらに、ブルーフラッグ認証の取得を通じて、海外からの注目度を高めるとともに継続して認証取得することで、風評の影響を生じさせない地域作りを目指す。</a:t>
            </a:r>
            <a:endParaRPr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1114" name="Google Shape;98;p1"/>
          <p:cNvSpPr txBox="1"/>
          <p:nvPr/>
        </p:nvSpPr>
        <p:spPr>
          <a:xfrm>
            <a:off x="91123" y="881793"/>
            <a:ext cx="8348027" cy="808251"/>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　●●海水浴場周辺は、年間を通じて観光客が賑わう代表的な観光スポットであり、●●などは全国的な知名度を有する特産品である。しかし、</a:t>
            </a:r>
            <a:r>
              <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rPr>
              <a:t>ALPS</a:t>
            </a: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処理水の海洋放出</a:t>
            </a:r>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に伴う風評により、水質の安全性に対する誤認識により観光客離れや、海産物の買い控えが危惧される。</a:t>
            </a: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そのため</a:t>
            </a:r>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、風評</a:t>
            </a: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への対策として</a:t>
            </a:r>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、伝統漁法を体験できるコンテンツ造成および特産品の知名度を活かした情報発信などを行うことで、海の魅力を高め風評の影響を生じさせない地域を目指す。</a:t>
            </a:r>
            <a:endParaRPr sz="1200" dirty="0">
              <a:solidFill>
                <a:schemeClr val="tx1"/>
              </a:solidFill>
              <a:latin typeface="メイリオ" panose="020B0604030504040204" pitchFamily="50" charset="-128"/>
              <a:ea typeface="メイリオ" panose="020B0604030504040204" pitchFamily="50" charset="-128"/>
              <a:cs typeface="Meiryo"/>
              <a:sym typeface="Meiryo"/>
            </a:endParaRPr>
          </a:p>
        </p:txBody>
      </p:sp>
      <p:grpSp>
        <p:nvGrpSpPr>
          <p:cNvPr id="1115" name="Google Shape;99;p1"/>
          <p:cNvGrpSpPr/>
          <p:nvPr/>
        </p:nvGrpSpPr>
        <p:grpSpPr>
          <a:xfrm>
            <a:off x="-3175" y="476672"/>
            <a:ext cx="9910806" cy="110465"/>
            <a:chOff x="-3175" y="476672"/>
            <a:chExt cx="9910806" cy="110465"/>
          </a:xfrm>
        </p:grpSpPr>
        <p:cxnSp>
          <p:nvCxnSpPr>
            <p:cNvPr id="1116" name="Google Shape;100;p1"/>
            <p:cNvCxnSpPr/>
            <p:nvPr/>
          </p:nvCxnSpPr>
          <p:spPr>
            <a:xfrm>
              <a:off x="1631" y="476672"/>
              <a:ext cx="9906000" cy="0"/>
            </a:xfrm>
            <a:prstGeom prst="straightConnector1">
              <a:avLst/>
            </a:prstGeom>
            <a:noFill/>
            <a:ln w="57150" cap="flat" cmpd="sng">
              <a:solidFill>
                <a:srgbClr val="FFCCFF"/>
              </a:solidFill>
              <a:prstDash val="solid"/>
              <a:miter lim="800000"/>
              <a:headEnd type="none" w="sm" len="sm"/>
              <a:tailEnd type="none" w="sm" len="sm"/>
            </a:ln>
          </p:spPr>
        </p:cxnSp>
        <p:cxnSp>
          <p:nvCxnSpPr>
            <p:cNvPr id="1117" name="Google Shape;101;p1"/>
            <p:cNvCxnSpPr/>
            <p:nvPr/>
          </p:nvCxnSpPr>
          <p:spPr>
            <a:xfrm>
              <a:off x="-3175" y="535980"/>
              <a:ext cx="9906000" cy="0"/>
            </a:xfrm>
            <a:prstGeom prst="straightConnector1">
              <a:avLst/>
            </a:prstGeom>
            <a:noFill/>
            <a:ln w="63500" cap="flat" cmpd="sng">
              <a:solidFill>
                <a:srgbClr val="FF99CC"/>
              </a:solidFill>
              <a:prstDash val="solid"/>
              <a:miter lim="800000"/>
              <a:headEnd type="none" w="sm" len="sm"/>
              <a:tailEnd type="none" w="sm" len="sm"/>
            </a:ln>
          </p:spPr>
        </p:cxnSp>
        <p:cxnSp>
          <p:nvCxnSpPr>
            <p:cNvPr id="1118" name="Google Shape;102;p1"/>
            <p:cNvCxnSpPr/>
            <p:nvPr/>
          </p:nvCxnSpPr>
          <p:spPr>
            <a:xfrm>
              <a:off x="1631" y="587137"/>
              <a:ext cx="9906000" cy="0"/>
            </a:xfrm>
            <a:prstGeom prst="straightConnector1">
              <a:avLst/>
            </a:prstGeom>
            <a:noFill/>
            <a:ln w="60325" cap="flat" cmpd="sng">
              <a:solidFill>
                <a:srgbClr val="FF0000"/>
              </a:solidFill>
              <a:prstDash val="solid"/>
              <a:miter lim="800000"/>
              <a:headEnd type="none" w="sm" len="sm"/>
              <a:tailEnd type="none" w="sm" len="sm"/>
            </a:ln>
          </p:spPr>
        </p:cxnSp>
      </p:grpSp>
      <p:sp>
        <p:nvSpPr>
          <p:cNvPr id="1119" name="Google Shape;103;p1"/>
          <p:cNvSpPr txBox="1"/>
          <p:nvPr/>
        </p:nvSpPr>
        <p:spPr>
          <a:xfrm>
            <a:off x="8385062" y="0"/>
            <a:ext cx="1536490" cy="276999"/>
          </a:xfrm>
          <a:prstGeom prst="rect">
            <a:avLst/>
          </a:prstGeom>
          <a:noFill/>
          <a:ln>
            <a:noFill/>
          </a:ln>
        </p:spPr>
        <p:txBody>
          <a:bodyPr spcFirstLastPara="1" wrap="square" lIns="91425" tIns="45700" rIns="91425" bIns="45700" anchor="ctr" anchorCtr="0">
            <a:spAutoFit/>
          </a:bodyPr>
          <a:lstStyle/>
          <a:p>
            <a:pPr marL="0" marR="0" lvl="0" indent="0" algn="r" rtl="0">
              <a:spcBef>
                <a:spcPts val="0"/>
              </a:spcBef>
              <a:spcAft>
                <a:spcPts val="0"/>
              </a:spcAft>
              <a:buNone/>
            </a:pPr>
            <a:r>
              <a:rPr lang="ja-JP" sz="1200">
                <a:solidFill>
                  <a:schemeClr val="dk1"/>
                </a:solidFill>
                <a:latin typeface="メイリオ" panose="020B0604030504040204" pitchFamily="50" charset="-128"/>
                <a:ea typeface="メイリオ" panose="020B0604030504040204" pitchFamily="50" charset="-128"/>
                <a:cs typeface="Meiryo"/>
                <a:sym typeface="Meiryo"/>
              </a:rPr>
              <a:t>【様式４】</a:t>
            </a:r>
            <a:endParaRPr>
              <a:latin typeface="メイリオ" panose="020B0604030504040204" pitchFamily="50" charset="-128"/>
              <a:ea typeface="メイリオ" panose="020B0604030504040204" pitchFamily="50" charset="-128"/>
            </a:endParaRPr>
          </a:p>
        </p:txBody>
      </p:sp>
      <p:sp>
        <p:nvSpPr>
          <p:cNvPr id="1120" name="Google Shape;104;p1"/>
          <p:cNvSpPr/>
          <p:nvPr/>
        </p:nvSpPr>
        <p:spPr>
          <a:xfrm>
            <a:off x="84295" y="1732306"/>
            <a:ext cx="5001892" cy="2520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ja-JP" altLang="en-US" b="1" dirty="0" smtClean="0">
                <a:solidFill>
                  <a:schemeClr val="dk1"/>
                </a:solidFill>
                <a:latin typeface="メイリオ" panose="020B0604030504040204" pitchFamily="50" charset="-128"/>
                <a:ea typeface="メイリオ" panose="020B0604030504040204" pitchFamily="50" charset="-128"/>
                <a:cs typeface="Meiryo"/>
                <a:sym typeface="Meiryo"/>
              </a:rPr>
              <a:t>　取組の概要</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121" name="Google Shape;105;p1"/>
          <p:cNvSpPr txBox="1"/>
          <p:nvPr/>
        </p:nvSpPr>
        <p:spPr>
          <a:xfrm>
            <a:off x="84295" y="1988292"/>
            <a:ext cx="5001892" cy="4842784"/>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endParaRPr 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graphicFrame>
        <p:nvGraphicFramePr>
          <p:cNvPr id="1123" name="Google Shape;88;p1"/>
          <p:cNvGraphicFramePr/>
          <p:nvPr>
            <p:extLst>
              <p:ext uri="{D42A27DB-BD31-4B8C-83A1-F6EECF244321}">
                <p14:modId xmlns:p14="http://schemas.microsoft.com/office/powerpoint/2010/main" val="1619526788"/>
              </p:ext>
            </p:extLst>
          </p:nvPr>
        </p:nvGraphicFramePr>
        <p:xfrm>
          <a:off x="5179305" y="1983264"/>
          <a:ext cx="4635572" cy="1138651"/>
        </p:xfrm>
        <a:graphic>
          <a:graphicData uri="http://schemas.openxmlformats.org/drawingml/2006/table">
            <a:tbl>
              <a:tblPr firstRow="1" bandRow="1">
                <a:noFill/>
                <a:tableStyleId>{69F0F748-7AA5-4B90-91AD-3F4FFDBD375E}</a:tableStyleId>
              </a:tblPr>
              <a:tblGrid>
                <a:gridCol w="1222822">
                  <a:extLst>
                    <a:ext uri="{9D8B030D-6E8A-4147-A177-3AD203B41FA5}">
                      <a16:colId xmlns:a16="http://schemas.microsoft.com/office/drawing/2014/main" val="20000"/>
                    </a:ext>
                  </a:extLst>
                </a:gridCol>
                <a:gridCol w="3412750">
                  <a:extLst>
                    <a:ext uri="{9D8B030D-6E8A-4147-A177-3AD203B41FA5}">
                      <a16:colId xmlns:a16="http://schemas.microsoft.com/office/drawing/2014/main" val="20001"/>
                    </a:ext>
                  </a:extLst>
                </a:gridCol>
              </a:tblGrid>
              <a:tr h="315596">
                <a:tc>
                  <a:txBody>
                    <a:bodyPr/>
                    <a:lstStyle/>
                    <a:p>
                      <a:pPr marL="0" marR="0" lvl="0" indent="0" algn="ctr" rtl="0">
                        <a:spcBef>
                          <a:spcPts val="0"/>
                        </a:spcBef>
                        <a:spcAft>
                          <a:spcPts val="0"/>
                        </a:spcAft>
                        <a:buNone/>
                      </a:pPr>
                      <a:r>
                        <a:rPr lang="ja-JP" altLang="en-US" sz="1200" b="0" u="none" strike="noStrike" cap="none" dirty="0" smtClean="0">
                          <a:solidFill>
                            <a:schemeClr val="dk1"/>
                          </a:solidFill>
                          <a:latin typeface="メイリオ" panose="020B0604030504040204" pitchFamily="50" charset="-128"/>
                          <a:ea typeface="メイリオ" panose="020B0604030504040204" pitchFamily="50" charset="-128"/>
                          <a:cs typeface="Meiryo"/>
                          <a:sym typeface="Meiryo"/>
                        </a:rPr>
                        <a:t>実施主体</a:t>
                      </a:r>
                      <a:endParaRPr sz="1200" b="0" u="none" strike="noStrike" cap="none" dirty="0">
                        <a:solidFill>
                          <a:schemeClr val="dk1"/>
                        </a:solidFill>
                        <a:latin typeface="メイリオ" panose="020B0604030504040204" pitchFamily="50" charset="-128"/>
                        <a:ea typeface="メイリオ" panose="020B0604030504040204" pitchFamily="50" charset="-128"/>
                        <a:cs typeface="Meiryo"/>
                        <a:sym typeface="Meiryo"/>
                      </a:endParaRPr>
                    </a:p>
                  </a:txBody>
                  <a:tcPr marL="91450" marR="91450" marT="45725" marB="45725" anchor="ctr">
                    <a:lnL w="12700" cap="flat" cmpd="sng">
                      <a:solidFill>
                        <a:srgbClr val="7F7F7F"/>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solidFill>
                        <a:srgbClr val="7F7F7F"/>
                      </a:solidFill>
                      <a:prstDash val="solid"/>
                      <a:round/>
                      <a:headEnd type="none" w="sm" len="sm"/>
                      <a:tailEnd type="none" w="sm" len="sm"/>
                    </a:lnT>
                    <a:lnB w="12700" cap="flat" cmpd="sng" algn="ctr">
                      <a:solidFill>
                        <a:schemeClr val="tx1"/>
                      </a:solidFill>
                      <a:prstDash val="solid"/>
                      <a:round/>
                      <a:headEnd type="none" w="med" len="med"/>
                      <a:tailEnd type="none" w="med" len="med"/>
                    </a:lnB>
                    <a:solidFill>
                      <a:srgbClr val="F2F2F2"/>
                    </a:solidFill>
                  </a:tcPr>
                </a:tc>
                <a:tc>
                  <a:txBody>
                    <a:bodyPr/>
                    <a:lstStyle/>
                    <a:p>
                      <a:pPr marL="0" marR="0" lvl="0" indent="0" algn="l" rtl="0">
                        <a:spcBef>
                          <a:spcPts val="0"/>
                        </a:spcBef>
                        <a:spcAft>
                          <a:spcPts val="0"/>
                        </a:spcAft>
                        <a:buNone/>
                      </a:pPr>
                      <a:r>
                        <a:rPr lang="ja-JP" altLang="en-US" sz="1200" b="0" dirty="0" smtClean="0">
                          <a:solidFill>
                            <a:schemeClr val="tx1"/>
                          </a:solidFill>
                          <a:latin typeface="Meiryo"/>
                          <a:ea typeface="Meiryo"/>
                          <a:cs typeface="Meiryo"/>
                          <a:sym typeface="Meiryo"/>
                        </a:rPr>
                        <a:t>●●県●●市</a:t>
                      </a:r>
                      <a:endParaRPr sz="1200" b="0" dirty="0">
                        <a:solidFill>
                          <a:schemeClr val="tx1"/>
                        </a:solidFill>
                        <a:latin typeface="Meiryo"/>
                        <a:ea typeface="Meiryo"/>
                        <a:cs typeface="Meiryo"/>
                        <a:sym typeface="Meiryo"/>
                      </a:endParaRPr>
                    </a:p>
                  </a:txBody>
                  <a:tcPr marL="91450" marR="91450" marT="45725" marB="45725">
                    <a:lnL w="12700" cap="flat" cmpd="sng" algn="ctr">
                      <a:solidFill>
                        <a:schemeClr val="tx1"/>
                      </a:solidFill>
                      <a:prstDash val="solid"/>
                      <a:round/>
                      <a:headEnd type="none" w="med" len="med"/>
                      <a:tailEnd type="none" w="med" len="med"/>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lgn="ctr">
                      <a:solidFill>
                        <a:schemeClr val="tx1"/>
                      </a:solidFill>
                      <a:prstDash val="solid"/>
                      <a:round/>
                      <a:headEnd type="none" w="med" len="med"/>
                      <a:tailEnd type="none" w="med" len="med"/>
                    </a:lnB>
                    <a:solidFill>
                      <a:schemeClr val="lt1"/>
                    </a:solidFill>
                  </a:tcPr>
                </a:tc>
                <a:extLst>
                  <a:ext uri="{0D108BD9-81ED-4DB2-BD59-A6C34878D82A}">
                    <a16:rowId xmlns:a16="http://schemas.microsoft.com/office/drawing/2014/main" val="10000"/>
                  </a:ext>
                </a:extLst>
              </a:tr>
              <a:tr h="823055">
                <a:tc>
                  <a:txBody>
                    <a:bodyPr/>
                    <a:lstStyle/>
                    <a:p>
                      <a:pPr marL="0" marR="0" lvl="0" indent="0" algn="ctr" rtl="0">
                        <a:lnSpc>
                          <a:spcPct val="100000"/>
                        </a:lnSpc>
                        <a:spcBef>
                          <a:spcPts val="0"/>
                        </a:spcBef>
                        <a:spcAft>
                          <a:spcPts val="0"/>
                        </a:spcAft>
                        <a:buClr>
                          <a:schemeClr val="dk1"/>
                        </a:buClr>
                        <a:buSzPts val="1100"/>
                        <a:buFont typeface="Meiryo"/>
                        <a:buNone/>
                      </a:pPr>
                      <a:r>
                        <a:rPr lang="ja-JP" altLang="en-US" sz="1200" b="0" dirty="0" smtClean="0">
                          <a:latin typeface="メイリオ" panose="020B0604030504040204" pitchFamily="50" charset="-128"/>
                          <a:ea typeface="メイリオ" panose="020B0604030504040204" pitchFamily="50" charset="-128"/>
                        </a:rPr>
                        <a:t>連携団体との役割分担</a:t>
                      </a:r>
                      <a:endParaRPr sz="1200" b="0" dirty="0">
                        <a:latin typeface="メイリオ" panose="020B0604030504040204" pitchFamily="50" charset="-128"/>
                        <a:ea typeface="メイリオ" panose="020B0604030504040204" pitchFamily="50" charset="-128"/>
                      </a:endParaRPr>
                    </a:p>
                  </a:txBody>
                  <a:tcPr marL="91450" marR="91450" marT="45725" marB="45725" anchor="ctr">
                    <a:lnL w="12700" cap="flat" cmpd="sng">
                      <a:solidFill>
                        <a:srgbClr val="7F7F7F"/>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solidFill>
                        <a:srgbClr val="7F7F7F"/>
                      </a:solidFill>
                      <a:prstDash val="solid"/>
                      <a:round/>
                      <a:headEnd type="none" w="sm" len="sm"/>
                      <a:tailEnd type="none" w="sm" len="sm"/>
                    </a:lnB>
                    <a:solidFill>
                      <a:srgbClr val="F2F2F2"/>
                    </a:solidFill>
                  </a:tcPr>
                </a:tc>
                <a:tc>
                  <a:txBody>
                    <a:bodyPr/>
                    <a:lstStyle/>
                    <a:p>
                      <a:pPr marL="0" marR="0" lvl="0" indent="0" algn="l" rtl="0">
                        <a:spcBef>
                          <a:spcPts val="0"/>
                        </a:spcBef>
                        <a:spcAft>
                          <a:spcPts val="0"/>
                        </a:spcAft>
                        <a:buNone/>
                      </a:pPr>
                      <a:r>
                        <a:rPr lang="ja-JP" altLang="en-US" sz="1100" b="0" dirty="0" smtClean="0">
                          <a:solidFill>
                            <a:schemeClr val="tx1"/>
                          </a:solidFill>
                          <a:latin typeface="Meiryo"/>
                          <a:ea typeface="Meiryo"/>
                          <a:cs typeface="Meiryo"/>
                          <a:sym typeface="Meiryo"/>
                        </a:rPr>
                        <a:t>・</a:t>
                      </a:r>
                      <a:r>
                        <a:rPr lang="en-US" altLang="ja-JP" sz="1100" b="0" dirty="0" smtClean="0">
                          <a:solidFill>
                            <a:schemeClr val="tx1"/>
                          </a:solidFill>
                          <a:latin typeface="Meiryo"/>
                          <a:ea typeface="Meiryo"/>
                          <a:cs typeface="Meiryo"/>
                          <a:sym typeface="Meiryo"/>
                        </a:rPr>
                        <a:t>(</a:t>
                      </a:r>
                      <a:r>
                        <a:rPr lang="ja-JP" altLang="en-US" sz="1100" b="0" dirty="0" smtClean="0">
                          <a:solidFill>
                            <a:schemeClr val="tx1"/>
                          </a:solidFill>
                          <a:latin typeface="Meiryo"/>
                          <a:ea typeface="Meiryo"/>
                          <a:cs typeface="Meiryo"/>
                          <a:sym typeface="Meiryo"/>
                        </a:rPr>
                        <a:t>一社</a:t>
                      </a:r>
                      <a:r>
                        <a:rPr lang="en-US" altLang="ja-JP" sz="1100" b="0" dirty="0" smtClean="0">
                          <a:solidFill>
                            <a:schemeClr val="tx1"/>
                          </a:solidFill>
                          <a:latin typeface="Meiryo"/>
                          <a:ea typeface="Meiryo"/>
                          <a:cs typeface="Meiryo"/>
                          <a:sym typeface="Meiryo"/>
                        </a:rPr>
                        <a:t>)</a:t>
                      </a:r>
                      <a:r>
                        <a:rPr lang="ja-JP" altLang="en-US" sz="1100" b="0" dirty="0" smtClean="0">
                          <a:solidFill>
                            <a:schemeClr val="tx1"/>
                          </a:solidFill>
                          <a:latin typeface="Meiryo"/>
                          <a:ea typeface="Meiryo"/>
                          <a:cs typeface="Meiryo"/>
                          <a:sym typeface="Meiryo"/>
                        </a:rPr>
                        <a:t>●●協議会：事業全体の執行管理　等</a:t>
                      </a:r>
                      <a:endParaRPr lang="en-US" altLang="ja-JP" sz="1100" b="0" dirty="0" smtClean="0">
                        <a:solidFill>
                          <a:schemeClr val="tx1"/>
                        </a:solidFill>
                        <a:latin typeface="Meiryo"/>
                        <a:ea typeface="Meiryo"/>
                        <a:cs typeface="Meiryo"/>
                        <a:sym typeface="Meiryo"/>
                      </a:endParaRPr>
                    </a:p>
                    <a:p>
                      <a:pPr marL="0" marR="0" lvl="0" indent="0" algn="l" rtl="0">
                        <a:spcBef>
                          <a:spcPts val="0"/>
                        </a:spcBef>
                        <a:spcAft>
                          <a:spcPts val="0"/>
                        </a:spcAft>
                        <a:buNone/>
                      </a:pPr>
                      <a:r>
                        <a:rPr lang="ja-JP" altLang="en-US" sz="1100" b="0" dirty="0" smtClean="0">
                          <a:solidFill>
                            <a:schemeClr val="tx1"/>
                          </a:solidFill>
                          <a:latin typeface="Meiryo"/>
                          <a:ea typeface="Meiryo"/>
                          <a:cs typeface="Meiryo"/>
                          <a:sym typeface="Meiryo"/>
                        </a:rPr>
                        <a:t>・</a:t>
                      </a:r>
                      <a:r>
                        <a:rPr lang="en-US" altLang="ja-JP" sz="1100" b="0" dirty="0" smtClean="0">
                          <a:solidFill>
                            <a:schemeClr val="tx1"/>
                          </a:solidFill>
                          <a:latin typeface="Meiryo"/>
                          <a:ea typeface="Meiryo"/>
                          <a:cs typeface="Meiryo"/>
                          <a:sym typeface="Meiryo"/>
                        </a:rPr>
                        <a:t>(</a:t>
                      </a:r>
                      <a:r>
                        <a:rPr lang="ja-JP" altLang="en-US" sz="1100" b="0" dirty="0" smtClean="0">
                          <a:solidFill>
                            <a:schemeClr val="tx1"/>
                          </a:solidFill>
                          <a:latin typeface="Meiryo"/>
                          <a:ea typeface="Meiryo"/>
                          <a:cs typeface="Meiryo"/>
                          <a:sym typeface="Meiryo"/>
                        </a:rPr>
                        <a:t>一社</a:t>
                      </a:r>
                      <a:r>
                        <a:rPr lang="en-US" altLang="ja-JP" sz="1100" b="0" dirty="0" smtClean="0">
                          <a:solidFill>
                            <a:schemeClr val="tx1"/>
                          </a:solidFill>
                          <a:latin typeface="Meiryo"/>
                          <a:ea typeface="Meiryo"/>
                          <a:cs typeface="Meiryo"/>
                          <a:sym typeface="Meiryo"/>
                        </a:rPr>
                        <a:t>)</a:t>
                      </a:r>
                      <a:r>
                        <a:rPr lang="ja-JP" altLang="en-US" sz="1100" b="0" dirty="0" smtClean="0">
                          <a:solidFill>
                            <a:schemeClr val="tx1"/>
                          </a:solidFill>
                          <a:latin typeface="Meiryo"/>
                          <a:ea typeface="Meiryo"/>
                          <a:cs typeface="Meiryo"/>
                          <a:sym typeface="Meiryo"/>
                        </a:rPr>
                        <a:t>●●観光協会：連絡調整　等</a:t>
                      </a:r>
                      <a:endParaRPr lang="en-US" altLang="ja-JP" sz="1100" b="0" dirty="0" smtClean="0">
                        <a:solidFill>
                          <a:schemeClr val="tx1"/>
                        </a:solidFill>
                        <a:latin typeface="Meiryo"/>
                        <a:ea typeface="Meiryo"/>
                        <a:cs typeface="Meiryo"/>
                        <a:sym typeface="Meiryo"/>
                      </a:endParaRPr>
                    </a:p>
                    <a:p>
                      <a:pPr marL="0" marR="0" lvl="0" indent="0" algn="l" rtl="0">
                        <a:spcBef>
                          <a:spcPts val="0"/>
                        </a:spcBef>
                        <a:spcAft>
                          <a:spcPts val="0"/>
                        </a:spcAft>
                        <a:buNone/>
                      </a:pPr>
                      <a:r>
                        <a:rPr lang="ja-JP" altLang="en-US" sz="1100" b="0" dirty="0" smtClean="0">
                          <a:solidFill>
                            <a:schemeClr val="tx1"/>
                          </a:solidFill>
                          <a:latin typeface="Meiryo"/>
                          <a:ea typeface="Meiryo"/>
                          <a:cs typeface="Meiryo"/>
                          <a:sym typeface="Meiryo"/>
                        </a:rPr>
                        <a:t>・●●株式会社：観光資源の磨き上げ　等</a:t>
                      </a:r>
                      <a:endParaRPr lang="en-US" altLang="ja-JP" sz="1100" b="0" dirty="0" smtClean="0">
                        <a:solidFill>
                          <a:schemeClr val="tx1"/>
                        </a:solidFill>
                        <a:latin typeface="Meiryo"/>
                        <a:ea typeface="Meiryo"/>
                        <a:cs typeface="Meiryo"/>
                        <a:sym typeface="Meiryo"/>
                      </a:endParaRPr>
                    </a:p>
                    <a:p>
                      <a:pPr marL="0" marR="0" lvl="0" indent="0" algn="l" rtl="0">
                        <a:spcBef>
                          <a:spcPts val="0"/>
                        </a:spcBef>
                        <a:spcAft>
                          <a:spcPts val="0"/>
                        </a:spcAft>
                        <a:buNone/>
                      </a:pPr>
                      <a:r>
                        <a:rPr lang="ja-JP" altLang="en-US" sz="1100" b="0" dirty="0" smtClean="0">
                          <a:solidFill>
                            <a:schemeClr val="tx1"/>
                          </a:solidFill>
                          <a:latin typeface="Meiryo"/>
                          <a:ea typeface="Meiryo"/>
                          <a:cs typeface="Meiryo"/>
                          <a:sym typeface="Meiryo"/>
                        </a:rPr>
                        <a:t>・●●株式会社：情報発信の企画・発注</a:t>
                      </a:r>
                      <a:endParaRPr sz="1100" b="0" dirty="0">
                        <a:solidFill>
                          <a:schemeClr val="tx1"/>
                        </a:solidFill>
                        <a:latin typeface="Meiryo"/>
                        <a:ea typeface="Meiryo"/>
                        <a:cs typeface="Meiryo"/>
                        <a:sym typeface="Meiryo"/>
                      </a:endParaRPr>
                    </a:p>
                  </a:txBody>
                  <a:tcPr marL="91450" marR="91450" marT="45725" marB="45725">
                    <a:lnL w="12700" cap="flat" cmpd="sng" algn="ctr">
                      <a:solidFill>
                        <a:schemeClr val="tx1"/>
                      </a:solidFill>
                      <a:prstDash val="solid"/>
                      <a:round/>
                      <a:headEnd type="none" w="med" len="med"/>
                      <a:tailEnd type="none" w="med" len="med"/>
                    </a:lnL>
                    <a:lnR w="12700" cap="flat" cmpd="sng">
                      <a:solidFill>
                        <a:srgbClr val="7F7F7F"/>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solidFill>
                        <a:srgbClr val="7F7F7F"/>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bl>
          </a:graphicData>
        </a:graphic>
      </p:graphicFrame>
      <p:sp>
        <p:nvSpPr>
          <p:cNvPr id="1122" name="Google Shape;104;p1"/>
          <p:cNvSpPr/>
          <p:nvPr/>
        </p:nvSpPr>
        <p:spPr>
          <a:xfrm>
            <a:off x="5172477" y="1732306"/>
            <a:ext cx="4640400" cy="251523"/>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ja-JP" altLang="en-US" b="1" dirty="0" smtClean="0">
                <a:solidFill>
                  <a:schemeClr val="dk1"/>
                </a:solidFill>
                <a:latin typeface="メイリオ" panose="020B0604030504040204" pitchFamily="50" charset="-128"/>
                <a:ea typeface="メイリオ" panose="020B0604030504040204" pitchFamily="50" charset="-128"/>
                <a:cs typeface="Meiryo"/>
                <a:sym typeface="Meiryo"/>
              </a:rPr>
              <a:t>　実施</a:t>
            </a:r>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体制</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8" name="Google Shape;92;p1"/>
          <p:cNvSpPr txBox="1">
            <a:spLocks/>
          </p:cNvSpPr>
          <p:nvPr/>
        </p:nvSpPr>
        <p:spPr>
          <a:xfrm>
            <a:off x="6596743" y="148840"/>
            <a:ext cx="3306082" cy="361911"/>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ja-JP" altLang="en-US" sz="1600" dirty="0" smtClean="0">
                <a:solidFill>
                  <a:schemeClr val="tx1"/>
                </a:solidFill>
                <a:latin typeface="メイリオ" panose="020B0604030504040204" pitchFamily="50" charset="-128"/>
                <a:ea typeface="メイリオ" panose="020B0604030504040204" pitchFamily="50" charset="-128"/>
                <a:cs typeface="Meiryo"/>
                <a:sym typeface="Meiryo"/>
              </a:rPr>
              <a:t>総事業費：○○○千円</a:t>
            </a:r>
            <a:r>
              <a:rPr lang="zh-TW" altLang="en-US" sz="1600" dirty="0" smtClean="0">
                <a:solidFill>
                  <a:schemeClr val="tx1"/>
                </a:solidFill>
                <a:latin typeface="メイリオ" panose="020B0604030504040204" pitchFamily="50" charset="-128"/>
                <a:ea typeface="メイリオ" panose="020B0604030504040204" pitchFamily="50" charset="-128"/>
                <a:cs typeface="Meiryo"/>
                <a:sym typeface="Meiryo"/>
              </a:rPr>
              <a:t>　</a:t>
            </a:r>
            <a:endParaRPr lang="zh-TW" altLang="en-US" sz="2800" dirty="0">
              <a:solidFill>
                <a:schemeClr val="tx1"/>
              </a:solidFill>
              <a:latin typeface="メイリオ" panose="020B0604030504040204" pitchFamily="50" charset="-128"/>
              <a:ea typeface="メイリオ" panose="020B0604030504040204" pitchFamily="50" charset="-128"/>
            </a:endParaRPr>
          </a:p>
        </p:txBody>
      </p:sp>
      <p:sp>
        <p:nvSpPr>
          <p:cNvPr id="1112" name="Google Shape;96;p1"/>
          <p:cNvSpPr/>
          <p:nvPr/>
        </p:nvSpPr>
        <p:spPr>
          <a:xfrm>
            <a:off x="5170477" y="5052961"/>
            <a:ext cx="4640400" cy="302116"/>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b="1" dirty="0" smtClean="0">
                <a:latin typeface="メイリオ" panose="020B0604030504040204" pitchFamily="50" charset="-128"/>
                <a:ea typeface="メイリオ" panose="020B0604030504040204" pitchFamily="50" charset="-128"/>
                <a:cs typeface="Meiryo"/>
                <a:sym typeface="Meiryo"/>
              </a:rPr>
              <a:t>　事業</a:t>
            </a:r>
            <a:r>
              <a:rPr lang="ja-JP" altLang="en-US" b="1" dirty="0">
                <a:latin typeface="メイリオ" panose="020B0604030504040204" pitchFamily="50" charset="-128"/>
                <a:ea typeface="メイリオ" panose="020B0604030504040204" pitchFamily="50" charset="-128"/>
                <a:cs typeface="Meiryo"/>
                <a:sym typeface="Meiryo"/>
              </a:rPr>
              <a:t>実施により期待される効果</a:t>
            </a:r>
          </a:p>
        </p:txBody>
      </p:sp>
      <p:sp>
        <p:nvSpPr>
          <p:cNvPr id="19" name="Google Shape;92;p1"/>
          <p:cNvSpPr txBox="1">
            <a:spLocks/>
          </p:cNvSpPr>
          <p:nvPr/>
        </p:nvSpPr>
        <p:spPr>
          <a:xfrm>
            <a:off x="8882743" y="181528"/>
            <a:ext cx="1020083" cy="361911"/>
          </a:xfrm>
          <a:prstGeom prst="rect">
            <a:avLst/>
          </a:prstGeom>
          <a:noFill/>
          <a:ln>
            <a:noFill/>
          </a:ln>
        </p:spPr>
        <p:txBody>
          <a:bodyPr spcFirstLastPara="1" wrap="square" lIns="91425" tIns="45700" rIns="91425" bIns="45700" anchor="ctr" anchorCtr="0">
            <a:normAutofit fontScale="77500" lnSpcReduction="20000"/>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ja-JP" altLang="en-US" sz="1600" dirty="0" smtClean="0">
                <a:solidFill>
                  <a:srgbClr val="FF0000"/>
                </a:solidFill>
                <a:latin typeface="メイリオ" panose="020B0604030504040204" pitchFamily="50" charset="-128"/>
                <a:ea typeface="メイリオ" panose="020B0604030504040204" pitchFamily="50" charset="-128"/>
                <a:cs typeface="Meiryo"/>
                <a:sym typeface="Meiryo"/>
              </a:rPr>
              <a:t>（記載例）</a:t>
            </a:r>
            <a:r>
              <a:rPr lang="zh-TW" altLang="en-US" sz="1600" dirty="0" smtClean="0">
                <a:solidFill>
                  <a:srgbClr val="FF0000"/>
                </a:solidFill>
                <a:latin typeface="メイリオ" panose="020B0604030504040204" pitchFamily="50" charset="-128"/>
                <a:ea typeface="メイリオ" panose="020B0604030504040204" pitchFamily="50" charset="-128"/>
                <a:cs typeface="Meiryo"/>
                <a:sym typeface="Meiryo"/>
              </a:rPr>
              <a:t>　</a:t>
            </a:r>
            <a:endParaRPr lang="zh-TW" altLang="en-US" sz="2800" dirty="0">
              <a:solidFill>
                <a:srgbClr val="FF0000"/>
              </a:solidFill>
              <a:latin typeface="メイリオ" panose="020B0604030504040204" pitchFamily="50" charset="-128"/>
              <a:ea typeface="メイリオ" panose="020B0604030504040204" pitchFamily="50" charset="-128"/>
            </a:endParaRPr>
          </a:p>
        </p:txBody>
      </p:sp>
      <p:sp>
        <p:nvSpPr>
          <p:cNvPr id="21" name="Google Shape;105;p1"/>
          <p:cNvSpPr txBox="1"/>
          <p:nvPr/>
        </p:nvSpPr>
        <p:spPr>
          <a:xfrm>
            <a:off x="91122" y="2027480"/>
            <a:ext cx="4944341" cy="1075697"/>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b="1" u="sng" dirty="0">
                <a:solidFill>
                  <a:schemeClr val="tx1"/>
                </a:solidFill>
                <a:latin typeface="メイリオ" panose="020B0604030504040204" pitchFamily="50" charset="-128"/>
                <a:ea typeface="メイリオ" panose="020B0604030504040204" pitchFamily="50" charset="-128"/>
                <a:cs typeface="Meiryo"/>
                <a:sym typeface="Meiryo"/>
              </a:rPr>
              <a:t>海水浴場等の受入環境整備</a:t>
            </a:r>
            <a:endParaRPr lang="en-US" altLang="ja-JP" sz="1200" b="1" u="sng"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・海水浴場</a:t>
            </a: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利用客</a:t>
            </a:r>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が使用する公衆</a:t>
            </a: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トイレ</a:t>
            </a:r>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の</a:t>
            </a:r>
            <a:endPar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　安全性向上</a:t>
            </a: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の</a:t>
            </a:r>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ための洋式化改修</a:t>
            </a: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・ブルーツーリズムの取組に向けた</a:t>
            </a:r>
            <a:endPar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　機運</a:t>
            </a: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醸成のため</a:t>
            </a:r>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の住民向け</a:t>
            </a: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セミナー</a:t>
            </a:r>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開催　等</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2" name="Google Shape;105;p1"/>
          <p:cNvSpPr txBox="1"/>
          <p:nvPr/>
        </p:nvSpPr>
        <p:spPr>
          <a:xfrm>
            <a:off x="91122" y="3430198"/>
            <a:ext cx="5001892" cy="810048"/>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b="1" u="sng" dirty="0" smtClean="0">
                <a:solidFill>
                  <a:schemeClr val="tx1"/>
                </a:solidFill>
                <a:latin typeface="メイリオ" panose="020B0604030504040204" pitchFamily="50" charset="-128"/>
                <a:ea typeface="メイリオ" panose="020B0604030504040204" pitchFamily="50" charset="-128"/>
                <a:cs typeface="Meiryo"/>
                <a:sym typeface="Meiryo"/>
              </a:rPr>
              <a:t>海</a:t>
            </a:r>
            <a:r>
              <a:rPr lang="ja-JP" altLang="en-US" sz="1200" b="1" u="sng" dirty="0">
                <a:solidFill>
                  <a:schemeClr val="tx1"/>
                </a:solidFill>
                <a:latin typeface="メイリオ" panose="020B0604030504040204" pitchFamily="50" charset="-128"/>
                <a:ea typeface="メイリオ" panose="020B0604030504040204" pitchFamily="50" charset="-128"/>
                <a:cs typeface="Meiryo"/>
                <a:sym typeface="Meiryo"/>
              </a:rPr>
              <a:t>の魅力を体験できるコンテンツの充実</a:t>
            </a:r>
            <a:endParaRPr lang="en-US" sz="1200" b="1" u="sng"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・地元漁師による●●の伝統漁法を学び、</a:t>
            </a:r>
            <a:endPar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　獲れた海産物を食すコンテンツの造成</a:t>
            </a:r>
            <a:endPar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・造成コンテンツを組み入れた旅行商品造成　等</a:t>
            </a:r>
            <a:endParaRPr 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3" name="Google Shape;105;p1"/>
          <p:cNvSpPr txBox="1"/>
          <p:nvPr/>
        </p:nvSpPr>
        <p:spPr>
          <a:xfrm>
            <a:off x="84295" y="4644104"/>
            <a:ext cx="5001892" cy="648000"/>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b="1" u="sng" dirty="0" smtClean="0">
                <a:solidFill>
                  <a:schemeClr val="tx1"/>
                </a:solidFill>
                <a:latin typeface="メイリオ" panose="020B0604030504040204" pitchFamily="50" charset="-128"/>
                <a:ea typeface="メイリオ" panose="020B0604030504040204" pitchFamily="50" charset="-128"/>
                <a:cs typeface="Meiryo"/>
                <a:sym typeface="Meiryo"/>
              </a:rPr>
              <a:t>海</a:t>
            </a:r>
            <a:r>
              <a:rPr lang="ja-JP" altLang="en-US" sz="1200" b="1" u="sng" dirty="0">
                <a:solidFill>
                  <a:schemeClr val="tx1"/>
                </a:solidFill>
                <a:latin typeface="メイリオ" panose="020B0604030504040204" pitchFamily="50" charset="-128"/>
                <a:ea typeface="メイリオ" panose="020B0604030504040204" pitchFamily="50" charset="-128"/>
                <a:cs typeface="Meiryo"/>
                <a:sym typeface="Meiryo"/>
              </a:rPr>
              <a:t>にフォーカスした</a:t>
            </a:r>
            <a:r>
              <a:rPr lang="ja-JP" altLang="en-US" sz="1200" b="1" u="sng" dirty="0" smtClean="0">
                <a:solidFill>
                  <a:schemeClr val="tx1"/>
                </a:solidFill>
                <a:latin typeface="メイリオ" panose="020B0604030504040204" pitchFamily="50" charset="-128"/>
                <a:ea typeface="メイリオ" panose="020B0604030504040204" pitchFamily="50" charset="-128"/>
                <a:cs typeface="Meiryo"/>
                <a:sym typeface="Meiryo"/>
              </a:rPr>
              <a:t>プロモーション</a:t>
            </a:r>
            <a:endParaRPr lang="en-US" altLang="ja-JP" sz="1200" b="1" u="sng" dirty="0" smtClean="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a:t>
            </a:r>
            <a:r>
              <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rPr>
              <a:t>ALPS</a:t>
            </a:r>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処理水の安全性に係る情報と併せて</a:t>
            </a:r>
            <a:endPar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　海外インフルエンサーを招請し造成コンテンツを</a:t>
            </a:r>
            <a:r>
              <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rPr>
              <a:t>SNS</a:t>
            </a:r>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発信　等</a:t>
            </a:r>
            <a:endParaRPr 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4" name="Google Shape;105;p1"/>
          <p:cNvSpPr txBox="1"/>
          <p:nvPr/>
        </p:nvSpPr>
        <p:spPr>
          <a:xfrm>
            <a:off x="119807" y="5687820"/>
            <a:ext cx="5001892" cy="829771"/>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b="1" u="sng" dirty="0" smtClean="0">
                <a:solidFill>
                  <a:schemeClr val="tx1"/>
                </a:solidFill>
                <a:latin typeface="メイリオ" panose="020B0604030504040204" pitchFamily="50" charset="-128"/>
                <a:ea typeface="メイリオ" panose="020B0604030504040204" pitchFamily="50" charset="-128"/>
                <a:cs typeface="Meiryo"/>
                <a:sym typeface="Meiryo"/>
              </a:rPr>
              <a:t>ブルーフラッグ</a:t>
            </a:r>
            <a:r>
              <a:rPr lang="ja-JP" altLang="en-US" sz="1200" b="1" u="sng" dirty="0">
                <a:solidFill>
                  <a:schemeClr val="tx1"/>
                </a:solidFill>
                <a:latin typeface="メイリオ" panose="020B0604030504040204" pitchFamily="50" charset="-128"/>
                <a:ea typeface="メイリオ" panose="020B0604030504040204" pitchFamily="50" charset="-128"/>
                <a:cs typeface="Meiryo"/>
                <a:sym typeface="Meiryo"/>
              </a:rPr>
              <a:t>認証の</a:t>
            </a:r>
            <a:r>
              <a:rPr lang="ja-JP" altLang="en-US" sz="1200" b="1" u="sng" dirty="0" smtClean="0">
                <a:solidFill>
                  <a:schemeClr val="tx1"/>
                </a:solidFill>
                <a:latin typeface="メイリオ" panose="020B0604030504040204" pitchFamily="50" charset="-128"/>
                <a:ea typeface="メイリオ" panose="020B0604030504040204" pitchFamily="50" charset="-128"/>
                <a:cs typeface="Meiryo"/>
                <a:sym typeface="Meiryo"/>
              </a:rPr>
              <a:t>取得</a:t>
            </a:r>
            <a:endParaRPr lang="en-US" altLang="ja-JP" sz="1200" b="1" u="sng" dirty="0" smtClean="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・車椅子利用者が砂浜へ進入するための</a:t>
            </a:r>
            <a:endPar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　ビーチマット設置</a:t>
            </a:r>
            <a:endParaRPr lang="en-US" altLang="ja-JP" sz="1200" dirty="0" smtClean="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smtClean="0">
                <a:solidFill>
                  <a:schemeClr val="tx1"/>
                </a:solidFill>
                <a:latin typeface="メイリオ" panose="020B0604030504040204" pitchFamily="50" charset="-128"/>
                <a:ea typeface="メイリオ" panose="020B0604030504040204" pitchFamily="50" charset="-128"/>
                <a:cs typeface="Meiryo"/>
                <a:sym typeface="Meiryo"/>
              </a:rPr>
              <a:t>・ブルーフラッグ取得に向けた申請手続き　等</a:t>
            </a:r>
            <a:endParaRPr 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6" name="Google Shape;105;p1"/>
          <p:cNvSpPr txBox="1"/>
          <p:nvPr/>
        </p:nvSpPr>
        <p:spPr>
          <a:xfrm>
            <a:off x="49114" y="2974279"/>
            <a:ext cx="2719486" cy="394606"/>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100" dirty="0" smtClean="0">
                <a:solidFill>
                  <a:schemeClr val="tx1"/>
                </a:solidFill>
                <a:latin typeface="メイリオ" panose="020B0604030504040204" pitchFamily="50" charset="-128"/>
                <a:ea typeface="メイリオ" panose="020B0604030504040204" pitchFamily="50" charset="-128"/>
                <a:cs typeface="Meiryo"/>
                <a:sym typeface="Meiryo"/>
              </a:rPr>
              <a:t>（アウトカム）</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100" dirty="0" smtClean="0">
                <a:solidFill>
                  <a:schemeClr val="tx1"/>
                </a:solidFill>
                <a:latin typeface="メイリオ" panose="020B0604030504040204" pitchFamily="50" charset="-128"/>
                <a:ea typeface="メイリオ" panose="020B0604030504040204" pitchFamily="50" charset="-128"/>
                <a:cs typeface="Meiryo"/>
                <a:sym typeface="Meiryo"/>
              </a:rPr>
              <a:t>　・来訪者アンケート満足度 </a:t>
            </a:r>
            <a:r>
              <a:rPr lang="en-US" altLang="ja-JP" sz="1100" dirty="0" smtClean="0">
                <a:solidFill>
                  <a:schemeClr val="tx1"/>
                </a:solidFill>
                <a:latin typeface="メイリオ" panose="020B0604030504040204" pitchFamily="50" charset="-128"/>
                <a:ea typeface="メイリオ" panose="020B0604030504040204" pitchFamily="50" charset="-128"/>
                <a:cs typeface="Meiryo"/>
                <a:sym typeface="Meiryo"/>
              </a:rPr>
              <a:t>80</a:t>
            </a:r>
            <a:r>
              <a:rPr lang="ja-JP" altLang="en-US" sz="1100" dirty="0" smtClean="0">
                <a:solidFill>
                  <a:schemeClr val="tx1"/>
                </a:solidFill>
                <a:latin typeface="メイリオ" panose="020B0604030504040204" pitchFamily="50" charset="-128"/>
                <a:ea typeface="メイリオ" panose="020B0604030504040204" pitchFamily="50" charset="-128"/>
                <a:cs typeface="Meiryo"/>
                <a:sym typeface="Meiryo"/>
              </a:rPr>
              <a:t>％以上</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 </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 name="正方形/長方形 1"/>
          <p:cNvSpPr/>
          <p:nvPr/>
        </p:nvSpPr>
        <p:spPr>
          <a:xfrm>
            <a:off x="3601443" y="2050437"/>
            <a:ext cx="1406892" cy="792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latin typeface="メイリオ" panose="020B0604030504040204" pitchFamily="50" charset="-128"/>
                <a:ea typeface="メイリオ" panose="020B0604030504040204" pitchFamily="50" charset="-128"/>
              </a:rPr>
              <a:t>写真</a:t>
            </a:r>
            <a:endParaRPr kumimoji="1" lang="ja-JP" altLang="en-US" dirty="0">
              <a:latin typeface="メイリオ" panose="020B0604030504040204" pitchFamily="50" charset="-128"/>
              <a:ea typeface="メイリオ" panose="020B0604030504040204" pitchFamily="50" charset="-128"/>
            </a:endParaRPr>
          </a:p>
        </p:txBody>
      </p:sp>
      <p:sp>
        <p:nvSpPr>
          <p:cNvPr id="28" name="Google Shape;105;p1"/>
          <p:cNvSpPr txBox="1"/>
          <p:nvPr/>
        </p:nvSpPr>
        <p:spPr>
          <a:xfrm>
            <a:off x="3397384" y="2841619"/>
            <a:ext cx="1815009" cy="208556"/>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sz="900" dirty="0" smtClean="0">
                <a:solidFill>
                  <a:schemeClr val="tx1"/>
                </a:solidFill>
                <a:latin typeface="メイリオ" panose="020B0604030504040204" pitchFamily="50" charset="-128"/>
                <a:ea typeface="メイリオ" panose="020B0604030504040204" pitchFamily="50" charset="-128"/>
                <a:cs typeface="Meiryo"/>
                <a:sym typeface="Meiryo"/>
              </a:rPr>
              <a:t>（改修予定の公衆トイレ）</a:t>
            </a:r>
            <a:endParaRPr lang="en-US" altLang="ja-JP" sz="9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9" name="Google Shape;105;p1"/>
          <p:cNvSpPr txBox="1"/>
          <p:nvPr/>
        </p:nvSpPr>
        <p:spPr>
          <a:xfrm>
            <a:off x="118250" y="4219647"/>
            <a:ext cx="4917213" cy="394606"/>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100" dirty="0" smtClean="0">
                <a:solidFill>
                  <a:schemeClr val="tx1"/>
                </a:solidFill>
                <a:latin typeface="メイリオ" panose="020B0604030504040204" pitchFamily="50" charset="-128"/>
                <a:ea typeface="メイリオ" panose="020B0604030504040204" pitchFamily="50" charset="-128"/>
                <a:cs typeface="Meiryo"/>
                <a:sym typeface="Meiryo"/>
              </a:rPr>
              <a:t>（アウトカム）</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100" dirty="0" smtClean="0">
                <a:solidFill>
                  <a:schemeClr val="tx1"/>
                </a:solidFill>
                <a:latin typeface="メイリオ" panose="020B0604030504040204" pitchFamily="50" charset="-128"/>
                <a:ea typeface="メイリオ" panose="020B0604030504040204" pitchFamily="50" charset="-128"/>
                <a:cs typeface="Meiryo"/>
                <a:sym typeface="Meiryo"/>
              </a:rPr>
              <a:t>　・モニターツアー改善提言数  </a:t>
            </a:r>
            <a:r>
              <a:rPr lang="en-US" altLang="ja-JP" sz="1100" dirty="0" smtClean="0">
                <a:solidFill>
                  <a:schemeClr val="tx1"/>
                </a:solidFill>
                <a:latin typeface="メイリオ" panose="020B0604030504040204" pitchFamily="50" charset="-128"/>
                <a:ea typeface="メイリオ" panose="020B0604030504040204" pitchFamily="50" charset="-128"/>
                <a:cs typeface="Meiryo"/>
                <a:sym typeface="Meiryo"/>
              </a:rPr>
              <a:t>15</a:t>
            </a:r>
            <a:r>
              <a:rPr lang="ja-JP" altLang="en-US" sz="1100" dirty="0" smtClean="0">
                <a:solidFill>
                  <a:schemeClr val="tx1"/>
                </a:solidFill>
                <a:latin typeface="メイリオ" panose="020B0604030504040204" pitchFamily="50" charset="-128"/>
                <a:ea typeface="メイリオ" panose="020B0604030504040204" pitchFamily="50" charset="-128"/>
                <a:cs typeface="Meiryo"/>
                <a:sym typeface="Meiryo"/>
              </a:rPr>
              <a:t>箇所　・コンテンツ売上額 </a:t>
            </a:r>
            <a:r>
              <a:rPr lang="en-US" altLang="ja-JP" sz="1100" dirty="0" smtClean="0">
                <a:solidFill>
                  <a:schemeClr val="tx1"/>
                </a:solidFill>
                <a:latin typeface="メイリオ" panose="020B0604030504040204" pitchFamily="50" charset="-128"/>
                <a:ea typeface="メイリオ" panose="020B0604030504040204" pitchFamily="50" charset="-128"/>
                <a:cs typeface="Meiryo"/>
                <a:sym typeface="Meiryo"/>
              </a:rPr>
              <a:t>20</a:t>
            </a:r>
            <a:r>
              <a:rPr lang="ja-JP" altLang="en-US" sz="1100" dirty="0" smtClean="0">
                <a:solidFill>
                  <a:schemeClr val="tx1"/>
                </a:solidFill>
                <a:latin typeface="メイリオ" panose="020B0604030504040204" pitchFamily="50" charset="-128"/>
                <a:ea typeface="メイリオ" panose="020B0604030504040204" pitchFamily="50" charset="-128"/>
                <a:cs typeface="Meiryo"/>
                <a:sym typeface="Meiryo"/>
              </a:rPr>
              <a:t>万　</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0" name="正方形/長方形 29"/>
          <p:cNvSpPr/>
          <p:nvPr/>
        </p:nvSpPr>
        <p:spPr>
          <a:xfrm>
            <a:off x="3601443" y="3470131"/>
            <a:ext cx="1406892" cy="792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latin typeface="メイリオ" panose="020B0604030504040204" pitchFamily="50" charset="-128"/>
                <a:ea typeface="メイリオ" panose="020B0604030504040204" pitchFamily="50" charset="-128"/>
              </a:rPr>
              <a:t>写真</a:t>
            </a:r>
            <a:endParaRPr kumimoji="1" lang="ja-JP" altLang="en-US" dirty="0">
              <a:latin typeface="メイリオ" panose="020B0604030504040204" pitchFamily="50" charset="-128"/>
              <a:ea typeface="メイリオ" panose="020B0604030504040204" pitchFamily="50" charset="-128"/>
            </a:endParaRPr>
          </a:p>
        </p:txBody>
      </p:sp>
      <p:sp>
        <p:nvSpPr>
          <p:cNvPr id="31" name="Google Shape;105;p1"/>
          <p:cNvSpPr txBox="1"/>
          <p:nvPr/>
        </p:nvSpPr>
        <p:spPr>
          <a:xfrm>
            <a:off x="3609021" y="4256179"/>
            <a:ext cx="1460397" cy="225637"/>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sz="900" dirty="0" smtClean="0">
                <a:solidFill>
                  <a:schemeClr val="tx1"/>
                </a:solidFill>
                <a:latin typeface="メイリオ" panose="020B0604030504040204" pitchFamily="50" charset="-128"/>
                <a:ea typeface="メイリオ" panose="020B0604030504040204" pitchFamily="50" charset="-128"/>
                <a:cs typeface="Meiryo"/>
                <a:sym typeface="Meiryo"/>
              </a:rPr>
              <a:t>（●●湾で獲れる●●）</a:t>
            </a:r>
            <a:endParaRPr lang="en-US" altLang="ja-JP" sz="9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3" name="Google Shape;105;p1"/>
          <p:cNvSpPr txBox="1"/>
          <p:nvPr/>
        </p:nvSpPr>
        <p:spPr>
          <a:xfrm>
            <a:off x="119807" y="5181203"/>
            <a:ext cx="4917213" cy="394606"/>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100" dirty="0" smtClean="0">
                <a:solidFill>
                  <a:schemeClr val="tx1"/>
                </a:solidFill>
                <a:latin typeface="メイリオ" panose="020B0604030504040204" pitchFamily="50" charset="-128"/>
                <a:ea typeface="メイリオ" panose="020B0604030504040204" pitchFamily="50" charset="-128"/>
                <a:cs typeface="Meiryo"/>
                <a:sym typeface="Meiryo"/>
              </a:rPr>
              <a:t>（アウトカム）</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100" dirty="0" smtClean="0">
                <a:solidFill>
                  <a:schemeClr val="tx1"/>
                </a:solidFill>
                <a:latin typeface="メイリオ" panose="020B0604030504040204" pitchFamily="50" charset="-128"/>
                <a:ea typeface="メイリオ" panose="020B0604030504040204" pitchFamily="50" charset="-128"/>
                <a:cs typeface="Meiryo"/>
                <a:sym typeface="Meiryo"/>
              </a:rPr>
              <a:t>　・記事視聴による旅行商品販売数 </a:t>
            </a:r>
            <a:r>
              <a:rPr lang="en-US" altLang="ja-JP" sz="1100" dirty="0" smtClean="0">
                <a:solidFill>
                  <a:schemeClr val="tx1"/>
                </a:solidFill>
                <a:latin typeface="メイリオ" panose="020B0604030504040204" pitchFamily="50" charset="-128"/>
                <a:ea typeface="メイリオ" panose="020B0604030504040204" pitchFamily="50" charset="-128"/>
                <a:cs typeface="Meiryo"/>
                <a:sym typeface="Meiryo"/>
              </a:rPr>
              <a:t>10</a:t>
            </a:r>
            <a:r>
              <a:rPr lang="ja-JP" altLang="en-US" sz="1100" dirty="0" smtClean="0">
                <a:solidFill>
                  <a:schemeClr val="tx1"/>
                </a:solidFill>
                <a:latin typeface="メイリオ" panose="020B0604030504040204" pitchFamily="50" charset="-128"/>
                <a:ea typeface="メイリオ" panose="020B0604030504040204" pitchFamily="50" charset="-128"/>
                <a:cs typeface="Meiryo"/>
                <a:sym typeface="Meiryo"/>
              </a:rPr>
              <a:t>件　・記事リーチ数 </a:t>
            </a:r>
            <a:r>
              <a:rPr lang="en-US" altLang="ja-JP" sz="1100" dirty="0" smtClean="0">
                <a:solidFill>
                  <a:schemeClr val="tx1"/>
                </a:solidFill>
                <a:latin typeface="メイリオ" panose="020B0604030504040204" pitchFamily="50" charset="-128"/>
                <a:ea typeface="メイリオ" panose="020B0604030504040204" pitchFamily="50" charset="-128"/>
                <a:cs typeface="Meiryo"/>
                <a:sym typeface="Meiryo"/>
              </a:rPr>
              <a:t>100UU</a:t>
            </a:r>
            <a:r>
              <a:rPr lang="ja-JP" altLang="en-US" sz="1100" dirty="0" smtClean="0">
                <a:solidFill>
                  <a:schemeClr val="tx1"/>
                </a:solidFill>
                <a:latin typeface="メイリオ" panose="020B0604030504040204" pitchFamily="50" charset="-128"/>
                <a:ea typeface="メイリオ" panose="020B0604030504040204" pitchFamily="50" charset="-128"/>
                <a:cs typeface="Meiryo"/>
                <a:sym typeface="Meiryo"/>
              </a:rPr>
              <a:t>　</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4" name="Google Shape;105;p1"/>
          <p:cNvSpPr txBox="1"/>
          <p:nvPr/>
        </p:nvSpPr>
        <p:spPr>
          <a:xfrm>
            <a:off x="104685" y="6436470"/>
            <a:ext cx="4917213" cy="394606"/>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100" dirty="0" smtClean="0">
                <a:solidFill>
                  <a:schemeClr val="tx1"/>
                </a:solidFill>
                <a:latin typeface="メイリオ" panose="020B0604030504040204" pitchFamily="50" charset="-128"/>
                <a:ea typeface="メイリオ" panose="020B0604030504040204" pitchFamily="50" charset="-128"/>
                <a:cs typeface="Meiryo"/>
                <a:sym typeface="Meiryo"/>
              </a:rPr>
              <a:t>（アウトカム）</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100" dirty="0" smtClean="0">
                <a:solidFill>
                  <a:schemeClr val="tx1"/>
                </a:solidFill>
                <a:latin typeface="メイリオ" panose="020B0604030504040204" pitchFamily="50" charset="-128"/>
                <a:ea typeface="メイリオ" panose="020B0604030504040204" pitchFamily="50" charset="-128"/>
                <a:cs typeface="Meiryo"/>
                <a:sym typeface="Meiryo"/>
              </a:rPr>
              <a:t>　・車椅子利用者来訪者数 </a:t>
            </a:r>
            <a:r>
              <a:rPr lang="en-US" altLang="ja-JP" sz="1100" dirty="0" smtClean="0">
                <a:solidFill>
                  <a:schemeClr val="tx1"/>
                </a:solidFill>
                <a:latin typeface="メイリオ" panose="020B0604030504040204" pitchFamily="50" charset="-128"/>
                <a:ea typeface="メイリオ" panose="020B0604030504040204" pitchFamily="50" charset="-128"/>
                <a:cs typeface="Meiryo"/>
                <a:sym typeface="Meiryo"/>
              </a:rPr>
              <a:t>20</a:t>
            </a:r>
            <a:r>
              <a:rPr lang="ja-JP" altLang="en-US" sz="1100" dirty="0" smtClean="0">
                <a:solidFill>
                  <a:schemeClr val="tx1"/>
                </a:solidFill>
                <a:latin typeface="メイリオ" panose="020B0604030504040204" pitchFamily="50" charset="-128"/>
                <a:ea typeface="メイリオ" panose="020B0604030504040204" pitchFamily="50" charset="-128"/>
                <a:cs typeface="Meiryo"/>
                <a:sym typeface="Meiryo"/>
              </a:rPr>
              <a:t>名　・ブルーフラッグ取得審査項目達成数 </a:t>
            </a:r>
            <a:r>
              <a:rPr lang="en-US" altLang="ja-JP" sz="1100" dirty="0" smtClean="0">
                <a:solidFill>
                  <a:schemeClr val="tx1"/>
                </a:solidFill>
                <a:latin typeface="メイリオ" panose="020B0604030504040204" pitchFamily="50" charset="-128"/>
                <a:ea typeface="メイリオ" panose="020B0604030504040204" pitchFamily="50" charset="-128"/>
                <a:cs typeface="Meiryo"/>
                <a:sym typeface="Meiryo"/>
              </a:rPr>
              <a:t>3</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5" name="正方形/長方形 34"/>
          <p:cNvSpPr/>
          <p:nvPr/>
        </p:nvSpPr>
        <p:spPr>
          <a:xfrm>
            <a:off x="3594616" y="5605589"/>
            <a:ext cx="1406892" cy="792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latin typeface="メイリオ" panose="020B0604030504040204" pitchFamily="50" charset="-128"/>
                <a:ea typeface="メイリオ" panose="020B0604030504040204" pitchFamily="50" charset="-128"/>
              </a:rPr>
              <a:t>イメージ図</a:t>
            </a:r>
            <a:endParaRPr kumimoji="1" lang="ja-JP" altLang="en-US" dirty="0">
              <a:latin typeface="メイリオ" panose="020B0604030504040204" pitchFamily="50" charset="-128"/>
              <a:ea typeface="メイリオ" panose="020B0604030504040204" pitchFamily="50" charset="-128"/>
            </a:endParaRPr>
          </a:p>
        </p:txBody>
      </p:sp>
      <p:sp>
        <p:nvSpPr>
          <p:cNvPr id="36" name="Google Shape;105;p1"/>
          <p:cNvSpPr txBox="1"/>
          <p:nvPr/>
        </p:nvSpPr>
        <p:spPr>
          <a:xfrm>
            <a:off x="3397384" y="6396189"/>
            <a:ext cx="1834913" cy="228626"/>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sz="900" dirty="0" smtClean="0">
                <a:solidFill>
                  <a:schemeClr val="tx1"/>
                </a:solidFill>
                <a:latin typeface="メイリオ" panose="020B0604030504040204" pitchFamily="50" charset="-128"/>
                <a:ea typeface="メイリオ" panose="020B0604030504040204" pitchFamily="50" charset="-128"/>
                <a:cs typeface="Meiryo"/>
                <a:sym typeface="Meiryo"/>
              </a:rPr>
              <a:t>（ビーチマットの設置）</a:t>
            </a:r>
            <a:endParaRPr lang="en-US" altLang="ja-JP" sz="9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7" name="Google Shape;98;p1"/>
          <p:cNvSpPr txBox="1"/>
          <p:nvPr/>
        </p:nvSpPr>
        <p:spPr>
          <a:xfrm>
            <a:off x="8483600" y="880918"/>
            <a:ext cx="1327277" cy="81000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en-US" altLang="ja-JP" sz="1100" dirty="0" smtClean="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100" dirty="0" smtClean="0">
                <a:solidFill>
                  <a:schemeClr val="tx1"/>
                </a:solidFill>
                <a:latin typeface="メイリオ" panose="020B0604030504040204" pitchFamily="50" charset="-128"/>
                <a:ea typeface="メイリオ" panose="020B0604030504040204" pitchFamily="50" charset="-128"/>
                <a:cs typeface="Meiryo"/>
                <a:sym typeface="Meiryo"/>
              </a:rPr>
              <a:t>国内）</a:t>
            </a:r>
            <a:endParaRPr lang="en-US" altLang="ja-JP" sz="1100" dirty="0" smtClean="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100" dirty="0" smtClean="0">
                <a:solidFill>
                  <a:schemeClr val="tx1"/>
                </a:solidFill>
                <a:latin typeface="メイリオ" panose="020B0604030504040204" pitchFamily="50" charset="-128"/>
                <a:ea typeface="メイリオ" panose="020B0604030504040204" pitchFamily="50" charset="-128"/>
                <a:cs typeface="Meiryo"/>
                <a:sym typeface="Meiryo"/>
              </a:rPr>
              <a:t>関東圏</a:t>
            </a:r>
            <a:r>
              <a:rPr lang="en-US" altLang="ja-JP" sz="1100" dirty="0" smtClean="0">
                <a:solidFill>
                  <a:schemeClr val="tx1"/>
                </a:solidFill>
                <a:latin typeface="メイリオ" panose="020B0604030504040204" pitchFamily="50" charset="-128"/>
                <a:ea typeface="メイリオ" panose="020B0604030504040204" pitchFamily="50" charset="-128"/>
                <a:cs typeface="Meiryo"/>
                <a:sym typeface="Meiryo"/>
              </a:rPr>
              <a:t>20</a:t>
            </a:r>
            <a:r>
              <a:rPr lang="ja-JP" altLang="en-US" sz="1100" dirty="0" smtClean="0">
                <a:solidFill>
                  <a:schemeClr val="tx1"/>
                </a:solidFill>
                <a:latin typeface="メイリオ" panose="020B0604030504040204" pitchFamily="50" charset="-128"/>
                <a:ea typeface="メイリオ" panose="020B0604030504040204" pitchFamily="50" charset="-128"/>
                <a:cs typeface="Meiryo"/>
                <a:sym typeface="Meiryo"/>
              </a:rPr>
              <a:t>～</a:t>
            </a:r>
            <a:r>
              <a:rPr lang="en-US" altLang="ja-JP" sz="1100" dirty="0" smtClean="0">
                <a:solidFill>
                  <a:schemeClr val="tx1"/>
                </a:solidFill>
                <a:latin typeface="メイリオ" panose="020B0604030504040204" pitchFamily="50" charset="-128"/>
                <a:ea typeface="メイリオ" panose="020B0604030504040204" pitchFamily="50" charset="-128"/>
                <a:cs typeface="Meiryo"/>
                <a:sym typeface="Meiryo"/>
              </a:rPr>
              <a:t>40</a:t>
            </a:r>
            <a:r>
              <a:rPr lang="ja-JP" altLang="en-US" sz="1100" dirty="0" smtClean="0">
                <a:solidFill>
                  <a:schemeClr val="tx1"/>
                </a:solidFill>
                <a:latin typeface="メイリオ" panose="020B0604030504040204" pitchFamily="50" charset="-128"/>
                <a:ea typeface="メイリオ" panose="020B0604030504040204" pitchFamily="50" charset="-128"/>
                <a:cs typeface="Meiryo"/>
                <a:sym typeface="Meiryo"/>
              </a:rPr>
              <a:t>代</a:t>
            </a:r>
            <a:endParaRPr lang="en-US" altLang="ja-JP" sz="1100" dirty="0" smtClean="0">
              <a:solidFill>
                <a:schemeClr val="tx1"/>
              </a:solidFill>
              <a:latin typeface="メイリオ" panose="020B0604030504040204" pitchFamily="50" charset="-128"/>
              <a:ea typeface="メイリオ" panose="020B0604030504040204" pitchFamily="50" charset="-128"/>
              <a:cs typeface="Meiryo"/>
              <a:sym typeface="Meiryo"/>
            </a:endParaRPr>
          </a:p>
          <a:p>
            <a:pPr lvl="0"/>
            <a:r>
              <a:rPr lang="en-US" altLang="ja-JP" sz="1100" dirty="0" smtClean="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100" dirty="0" smtClean="0">
                <a:solidFill>
                  <a:schemeClr val="tx1"/>
                </a:solidFill>
                <a:latin typeface="メイリオ" panose="020B0604030504040204" pitchFamily="50" charset="-128"/>
                <a:ea typeface="メイリオ" panose="020B0604030504040204" pitchFamily="50" charset="-128"/>
                <a:cs typeface="Meiryo"/>
                <a:sym typeface="Meiryo"/>
              </a:rPr>
              <a:t>国外</a:t>
            </a:r>
            <a:r>
              <a:rPr lang="en-US" altLang="ja-JP" sz="1100" dirty="0" smtClean="0">
                <a:solidFill>
                  <a:schemeClr val="tx1"/>
                </a:solidFill>
                <a:latin typeface="メイリオ" panose="020B0604030504040204" pitchFamily="50" charset="-128"/>
                <a:ea typeface="メイリオ" panose="020B0604030504040204" pitchFamily="50" charset="-128"/>
                <a:cs typeface="Meiryo"/>
                <a:sym typeface="Meiryo"/>
              </a:rPr>
              <a:t>)</a:t>
            </a:r>
          </a:p>
          <a:p>
            <a:pPr lvl="0"/>
            <a:r>
              <a:rPr lang="ja-JP" altLang="en-US" sz="1100" dirty="0" smtClean="0">
                <a:solidFill>
                  <a:schemeClr val="tx1"/>
                </a:solidFill>
                <a:latin typeface="メイリオ" panose="020B0604030504040204" pitchFamily="50" charset="-128"/>
                <a:ea typeface="メイリオ" panose="020B0604030504040204" pitchFamily="50" charset="-128"/>
                <a:cs typeface="Meiryo"/>
                <a:sym typeface="Meiryo"/>
              </a:rPr>
              <a:t>台湾</a:t>
            </a:r>
            <a:endParaRPr sz="11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8" name="Google Shape;89;p1"/>
          <p:cNvSpPr/>
          <p:nvPr/>
        </p:nvSpPr>
        <p:spPr>
          <a:xfrm>
            <a:off x="8483600" y="636998"/>
            <a:ext cx="1327277" cy="2520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b="1" dirty="0" smtClean="0">
                <a:solidFill>
                  <a:schemeClr val="dk1"/>
                </a:solidFill>
                <a:latin typeface="メイリオ" panose="020B0604030504040204" pitchFamily="50" charset="-128"/>
                <a:ea typeface="メイリオ" panose="020B0604030504040204" pitchFamily="50" charset="-128"/>
                <a:cs typeface="Meiryo"/>
                <a:sym typeface="Meiryo"/>
              </a:rPr>
              <a:t>ターゲット</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40" name="Google Shape;105;p1"/>
          <p:cNvSpPr txBox="1"/>
          <p:nvPr/>
        </p:nvSpPr>
        <p:spPr>
          <a:xfrm>
            <a:off x="2438228" y="3013002"/>
            <a:ext cx="2978331" cy="363684"/>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100" dirty="0" smtClean="0">
                <a:solidFill>
                  <a:schemeClr val="tx1"/>
                </a:solidFill>
                <a:latin typeface="メイリオ" panose="020B0604030504040204" pitchFamily="50" charset="-128"/>
                <a:ea typeface="メイリオ" panose="020B0604030504040204" pitchFamily="50" charset="-128"/>
                <a:cs typeface="Meiryo"/>
                <a:sym typeface="Meiryo"/>
              </a:rPr>
              <a:t>・セミナー参加者による第三者への訪問</a:t>
            </a:r>
            <a:endParaRPr lang="en-US" altLang="ja-JP" sz="1100" dirty="0" smtClean="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100" dirty="0" smtClean="0">
                <a:solidFill>
                  <a:schemeClr val="tx1"/>
                </a:solidFill>
                <a:latin typeface="メイリオ" panose="020B0604030504040204" pitchFamily="50" charset="-128"/>
                <a:ea typeface="メイリオ" panose="020B0604030504040204" pitchFamily="50" charset="-128"/>
                <a:cs typeface="Meiryo"/>
                <a:sym typeface="Meiryo"/>
              </a:rPr>
              <a:t>　推奨度 </a:t>
            </a:r>
            <a:r>
              <a:rPr lang="en-US" altLang="ja-JP" sz="1100" dirty="0" smtClean="0">
                <a:solidFill>
                  <a:schemeClr val="tx1"/>
                </a:solidFill>
                <a:latin typeface="メイリオ" panose="020B0604030504040204" pitchFamily="50" charset="-128"/>
                <a:ea typeface="メイリオ" panose="020B0604030504040204" pitchFamily="50" charset="-128"/>
                <a:cs typeface="Meiryo"/>
                <a:sym typeface="Meiryo"/>
              </a:rPr>
              <a:t>7</a:t>
            </a:r>
            <a:r>
              <a:rPr lang="ja-JP" altLang="en-US" sz="1100" dirty="0" smtClean="0">
                <a:solidFill>
                  <a:schemeClr val="tx1"/>
                </a:solidFill>
                <a:latin typeface="メイリオ" panose="020B0604030504040204" pitchFamily="50" charset="-128"/>
                <a:ea typeface="メイリオ" panose="020B0604030504040204" pitchFamily="50" charset="-128"/>
                <a:cs typeface="Meiryo"/>
                <a:sym typeface="Meiryo"/>
              </a:rPr>
              <a:t>点以上 </a:t>
            </a:r>
            <a:r>
              <a:rPr lang="en-US" altLang="ja-JP" sz="800" dirty="0" smtClean="0">
                <a:solidFill>
                  <a:schemeClr val="tx1"/>
                </a:solidFill>
                <a:latin typeface="メイリオ" panose="020B0604030504040204" pitchFamily="50" charset="-128"/>
                <a:ea typeface="メイリオ" panose="020B0604030504040204" pitchFamily="50" charset="-128"/>
                <a:cs typeface="Meiryo"/>
                <a:sym typeface="Meiryo"/>
              </a:rPr>
              <a:t>※0</a:t>
            </a:r>
            <a:r>
              <a:rPr lang="ja-JP" altLang="en-US" sz="800" dirty="0" smtClean="0">
                <a:solidFill>
                  <a:schemeClr val="tx1"/>
                </a:solidFill>
                <a:latin typeface="メイリオ" panose="020B0604030504040204" pitchFamily="50" charset="-128"/>
                <a:ea typeface="メイリオ" panose="020B0604030504040204" pitchFamily="50" charset="-128"/>
                <a:cs typeface="Meiryo"/>
                <a:sym typeface="Meiryo"/>
              </a:rPr>
              <a:t>～</a:t>
            </a:r>
            <a:r>
              <a:rPr lang="en-US" altLang="ja-JP" sz="800" dirty="0" smtClean="0">
                <a:solidFill>
                  <a:schemeClr val="tx1"/>
                </a:solidFill>
                <a:latin typeface="メイリオ" panose="020B0604030504040204" pitchFamily="50" charset="-128"/>
                <a:ea typeface="メイリオ" panose="020B0604030504040204" pitchFamily="50" charset="-128"/>
                <a:cs typeface="Meiryo"/>
                <a:sym typeface="Meiryo"/>
              </a:rPr>
              <a:t>10</a:t>
            </a:r>
            <a:r>
              <a:rPr lang="ja-JP" altLang="en-US" sz="800" dirty="0" smtClean="0">
                <a:solidFill>
                  <a:schemeClr val="tx1"/>
                </a:solidFill>
                <a:latin typeface="メイリオ" panose="020B0604030504040204" pitchFamily="50" charset="-128"/>
                <a:ea typeface="メイリオ" panose="020B0604030504040204" pitchFamily="50" charset="-128"/>
                <a:cs typeface="Meiryo"/>
                <a:sym typeface="Meiryo"/>
              </a:rPr>
              <a:t>点の</a:t>
            </a:r>
            <a:r>
              <a:rPr lang="en-US" altLang="ja-JP" sz="800" dirty="0" smtClean="0">
                <a:solidFill>
                  <a:schemeClr val="tx1"/>
                </a:solidFill>
                <a:latin typeface="メイリオ" panose="020B0604030504040204" pitchFamily="50" charset="-128"/>
                <a:ea typeface="メイリオ" panose="020B0604030504040204" pitchFamily="50" charset="-128"/>
                <a:cs typeface="Meiryo"/>
                <a:sym typeface="Meiryo"/>
              </a:rPr>
              <a:t>11</a:t>
            </a:r>
            <a:r>
              <a:rPr lang="ja-JP" altLang="en-US" sz="800" dirty="0" smtClean="0">
                <a:solidFill>
                  <a:schemeClr val="tx1"/>
                </a:solidFill>
                <a:latin typeface="メイリオ" panose="020B0604030504040204" pitchFamily="50" charset="-128"/>
                <a:ea typeface="メイリオ" panose="020B0604030504040204" pitchFamily="50" charset="-128"/>
                <a:cs typeface="Meiryo"/>
                <a:sym typeface="Meiryo"/>
              </a:rPr>
              <a:t>段階の場合</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p:txBody>
      </p:sp>
    </p:spTree>
    <p:extLst>
      <p:ext uri="{BB962C8B-B14F-4D97-AF65-F5344CB8AC3E}">
        <p14:creationId xmlns:p14="http://schemas.microsoft.com/office/powerpoint/2010/main" val="2869388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Google Shape;89;p1"/>
          <p:cNvSpPr/>
          <p:nvPr/>
        </p:nvSpPr>
        <p:spPr>
          <a:xfrm>
            <a:off x="90605" y="638294"/>
            <a:ext cx="9724791" cy="306206"/>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lvl="0"/>
            <a:r>
              <a:rPr lang="ja-JP" altLang="en-US" sz="1400" b="1" dirty="0" smtClean="0">
                <a:solidFill>
                  <a:schemeClr val="dk1"/>
                </a:solidFill>
                <a:latin typeface="メイリオ" panose="020B0604030504040204" pitchFamily="50" charset="-128"/>
                <a:ea typeface="メイリオ" panose="020B0604030504040204" pitchFamily="50" charset="-128"/>
                <a:cs typeface="Meiryo"/>
                <a:sym typeface="Meiryo"/>
              </a:rPr>
              <a:t>対象地域の周辺状況</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111" name="Google Shape;93;p1"/>
          <p:cNvSpPr txBox="1"/>
          <p:nvPr/>
        </p:nvSpPr>
        <p:spPr>
          <a:xfrm>
            <a:off x="90605" y="944500"/>
            <a:ext cx="9724791" cy="5822060"/>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sz="1200" dirty="0">
              <a:solidFill>
                <a:schemeClr val="dk1"/>
              </a:solidFill>
              <a:latin typeface="メイリオ" panose="020B0604030504040204" pitchFamily="50" charset="-128"/>
              <a:ea typeface="メイリオ" panose="020B0604030504040204" pitchFamily="50" charset="-128"/>
              <a:cs typeface="Meiryo"/>
              <a:sym typeface="Meiryo"/>
            </a:endParaRPr>
          </a:p>
        </p:txBody>
      </p:sp>
      <p:grpSp>
        <p:nvGrpSpPr>
          <p:cNvPr id="1115" name="Google Shape;99;p1"/>
          <p:cNvGrpSpPr/>
          <p:nvPr/>
        </p:nvGrpSpPr>
        <p:grpSpPr>
          <a:xfrm>
            <a:off x="-3175" y="476672"/>
            <a:ext cx="9910806" cy="110465"/>
            <a:chOff x="-3175" y="476672"/>
            <a:chExt cx="9910806" cy="110465"/>
          </a:xfrm>
        </p:grpSpPr>
        <p:cxnSp>
          <p:nvCxnSpPr>
            <p:cNvPr id="1116" name="Google Shape;100;p1"/>
            <p:cNvCxnSpPr/>
            <p:nvPr/>
          </p:nvCxnSpPr>
          <p:spPr>
            <a:xfrm>
              <a:off x="1631" y="476672"/>
              <a:ext cx="9906000" cy="0"/>
            </a:xfrm>
            <a:prstGeom prst="straightConnector1">
              <a:avLst/>
            </a:prstGeom>
            <a:noFill/>
            <a:ln w="57150" cap="flat" cmpd="sng">
              <a:solidFill>
                <a:srgbClr val="FFCCFF"/>
              </a:solidFill>
              <a:prstDash val="solid"/>
              <a:miter lim="800000"/>
              <a:headEnd type="none" w="sm" len="sm"/>
              <a:tailEnd type="none" w="sm" len="sm"/>
            </a:ln>
          </p:spPr>
        </p:cxnSp>
        <p:cxnSp>
          <p:nvCxnSpPr>
            <p:cNvPr id="1117" name="Google Shape;101;p1"/>
            <p:cNvCxnSpPr/>
            <p:nvPr/>
          </p:nvCxnSpPr>
          <p:spPr>
            <a:xfrm>
              <a:off x="-3175" y="535980"/>
              <a:ext cx="9906000" cy="0"/>
            </a:xfrm>
            <a:prstGeom prst="straightConnector1">
              <a:avLst/>
            </a:prstGeom>
            <a:noFill/>
            <a:ln w="63500" cap="flat" cmpd="sng">
              <a:solidFill>
                <a:srgbClr val="FF99CC"/>
              </a:solidFill>
              <a:prstDash val="solid"/>
              <a:miter lim="800000"/>
              <a:headEnd type="none" w="sm" len="sm"/>
              <a:tailEnd type="none" w="sm" len="sm"/>
            </a:ln>
          </p:spPr>
        </p:cxnSp>
        <p:cxnSp>
          <p:nvCxnSpPr>
            <p:cNvPr id="1118" name="Google Shape;102;p1"/>
            <p:cNvCxnSpPr/>
            <p:nvPr/>
          </p:nvCxnSpPr>
          <p:spPr>
            <a:xfrm>
              <a:off x="1631" y="587137"/>
              <a:ext cx="9906000" cy="0"/>
            </a:xfrm>
            <a:prstGeom prst="straightConnector1">
              <a:avLst/>
            </a:prstGeom>
            <a:noFill/>
            <a:ln w="60325" cap="flat" cmpd="sng">
              <a:solidFill>
                <a:srgbClr val="FF0000"/>
              </a:solidFill>
              <a:prstDash val="solid"/>
              <a:miter lim="800000"/>
              <a:headEnd type="none" w="sm" len="sm"/>
              <a:tailEnd type="none" w="sm" len="sm"/>
            </a:ln>
          </p:spPr>
        </p:cxnSp>
      </p:grpSp>
      <p:sp>
        <p:nvSpPr>
          <p:cNvPr id="1119" name="Google Shape;103;p1"/>
          <p:cNvSpPr txBox="1"/>
          <p:nvPr/>
        </p:nvSpPr>
        <p:spPr>
          <a:xfrm>
            <a:off x="8385062" y="0"/>
            <a:ext cx="1536490" cy="276999"/>
          </a:xfrm>
          <a:prstGeom prst="rect">
            <a:avLst/>
          </a:prstGeom>
          <a:noFill/>
          <a:ln>
            <a:noFill/>
          </a:ln>
        </p:spPr>
        <p:txBody>
          <a:bodyPr spcFirstLastPara="1" wrap="square" lIns="91425" tIns="45700" rIns="91425" bIns="45700" anchor="ctr" anchorCtr="0">
            <a:spAutoFit/>
          </a:bodyPr>
          <a:lstStyle/>
          <a:p>
            <a:pPr marL="0" marR="0" lvl="0" indent="0" algn="r" rtl="0">
              <a:spcBef>
                <a:spcPts val="0"/>
              </a:spcBef>
              <a:spcAft>
                <a:spcPts val="0"/>
              </a:spcAft>
              <a:buNone/>
            </a:pPr>
            <a:r>
              <a:rPr lang="ja-JP" sz="1200">
                <a:solidFill>
                  <a:schemeClr val="dk1"/>
                </a:solidFill>
                <a:latin typeface="メイリオ" panose="020B0604030504040204" pitchFamily="50" charset="-128"/>
                <a:ea typeface="メイリオ" panose="020B0604030504040204" pitchFamily="50" charset="-128"/>
                <a:cs typeface="Meiryo"/>
                <a:sym typeface="Meiryo"/>
              </a:rPr>
              <a:t>【様式４】</a:t>
            </a:r>
            <a:endParaRPr>
              <a:latin typeface="メイリオ" panose="020B0604030504040204" pitchFamily="50" charset="-128"/>
              <a:ea typeface="メイリオ" panose="020B0604030504040204" pitchFamily="50" charset="-128"/>
            </a:endParaRPr>
          </a:p>
        </p:txBody>
      </p:sp>
      <p:sp>
        <p:nvSpPr>
          <p:cNvPr id="10" name="Google Shape;92;p1"/>
          <p:cNvSpPr txBox="1">
            <a:spLocks/>
          </p:cNvSpPr>
          <p:nvPr/>
        </p:nvSpPr>
        <p:spPr>
          <a:xfrm>
            <a:off x="6596743" y="148840"/>
            <a:ext cx="3306082" cy="361911"/>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ja-JP" altLang="en-US" sz="1600" dirty="0" smtClean="0">
                <a:solidFill>
                  <a:schemeClr val="tx1"/>
                </a:solidFill>
                <a:latin typeface="メイリオ" panose="020B0604030504040204" pitchFamily="50" charset="-128"/>
                <a:ea typeface="メイリオ" panose="020B0604030504040204" pitchFamily="50" charset="-128"/>
                <a:cs typeface="Meiryo"/>
                <a:sym typeface="Meiryo"/>
              </a:rPr>
              <a:t>総事業費：○○○千円</a:t>
            </a:r>
            <a:r>
              <a:rPr lang="zh-TW" altLang="en-US" sz="1600" dirty="0" smtClean="0">
                <a:solidFill>
                  <a:schemeClr val="tx1"/>
                </a:solidFill>
                <a:latin typeface="メイリオ" panose="020B0604030504040204" pitchFamily="50" charset="-128"/>
                <a:ea typeface="メイリオ" panose="020B0604030504040204" pitchFamily="50" charset="-128"/>
                <a:cs typeface="Meiryo"/>
                <a:sym typeface="Meiryo"/>
              </a:rPr>
              <a:t>　</a:t>
            </a:r>
            <a:endParaRPr lang="zh-TW" altLang="en-US" sz="2800" dirty="0">
              <a:solidFill>
                <a:schemeClr val="tx1"/>
              </a:solidFill>
              <a:latin typeface="メイリオ" panose="020B0604030504040204" pitchFamily="50" charset="-128"/>
              <a:ea typeface="メイリオ" panose="020B0604030504040204" pitchFamily="50" charset="-128"/>
            </a:endParaRPr>
          </a:p>
        </p:txBody>
      </p:sp>
      <p:sp>
        <p:nvSpPr>
          <p:cNvPr id="11" name="Google Shape;92;p1"/>
          <p:cNvSpPr txBox="1">
            <a:spLocks/>
          </p:cNvSpPr>
          <p:nvPr/>
        </p:nvSpPr>
        <p:spPr>
          <a:xfrm>
            <a:off x="8882743" y="181528"/>
            <a:ext cx="1020083" cy="361911"/>
          </a:xfrm>
          <a:prstGeom prst="rect">
            <a:avLst/>
          </a:prstGeom>
          <a:noFill/>
          <a:ln>
            <a:noFill/>
          </a:ln>
        </p:spPr>
        <p:txBody>
          <a:bodyPr spcFirstLastPara="1" wrap="square" lIns="91425" tIns="45700" rIns="91425" bIns="45700" anchor="ctr" anchorCtr="0">
            <a:normAutofit fontScale="77500" lnSpcReduction="20000"/>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ja-JP" altLang="en-US" sz="1600" dirty="0" smtClean="0">
                <a:solidFill>
                  <a:srgbClr val="FF0000"/>
                </a:solidFill>
                <a:latin typeface="メイリオ" panose="020B0604030504040204" pitchFamily="50" charset="-128"/>
                <a:ea typeface="メイリオ" panose="020B0604030504040204" pitchFamily="50" charset="-128"/>
                <a:cs typeface="Meiryo"/>
                <a:sym typeface="Meiryo"/>
              </a:rPr>
              <a:t>（記載例）</a:t>
            </a:r>
            <a:r>
              <a:rPr lang="zh-TW" altLang="en-US" sz="1600" dirty="0" smtClean="0">
                <a:solidFill>
                  <a:srgbClr val="FF0000"/>
                </a:solidFill>
                <a:latin typeface="メイリオ" panose="020B0604030504040204" pitchFamily="50" charset="-128"/>
                <a:ea typeface="メイリオ" panose="020B0604030504040204" pitchFamily="50" charset="-128"/>
                <a:cs typeface="Meiryo"/>
                <a:sym typeface="Meiryo"/>
              </a:rPr>
              <a:t>　</a:t>
            </a:r>
            <a:endParaRPr lang="zh-TW" altLang="en-US" sz="2800" dirty="0">
              <a:solidFill>
                <a:srgbClr val="FF0000"/>
              </a:solidFill>
              <a:latin typeface="メイリオ" panose="020B0604030504040204" pitchFamily="50" charset="-128"/>
              <a:ea typeface="メイリオ" panose="020B0604030504040204" pitchFamily="50" charset="-128"/>
            </a:endParaRPr>
          </a:p>
        </p:txBody>
      </p:sp>
      <p:pic>
        <p:nvPicPr>
          <p:cNvPr id="2" name="図 1"/>
          <p:cNvPicPr>
            <a:picLocks noChangeAspect="1"/>
          </p:cNvPicPr>
          <p:nvPr/>
        </p:nvPicPr>
        <p:blipFill>
          <a:blip r:embed="rId3"/>
          <a:stretch>
            <a:fillRect/>
          </a:stretch>
        </p:blipFill>
        <p:spPr>
          <a:xfrm>
            <a:off x="341502" y="1017394"/>
            <a:ext cx="1285719" cy="1020412"/>
          </a:xfrm>
          <a:prstGeom prst="rect">
            <a:avLst/>
          </a:prstGeom>
        </p:spPr>
      </p:pic>
      <p:sp>
        <p:nvSpPr>
          <p:cNvPr id="3" name="楕円 2"/>
          <p:cNvSpPr/>
          <p:nvPr/>
        </p:nvSpPr>
        <p:spPr>
          <a:xfrm>
            <a:off x="1555346" y="1651425"/>
            <a:ext cx="45719" cy="4571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線吹き出し 2 3"/>
          <p:cNvSpPr/>
          <p:nvPr/>
        </p:nvSpPr>
        <p:spPr>
          <a:xfrm>
            <a:off x="1876979" y="1031052"/>
            <a:ext cx="775374" cy="238519"/>
          </a:xfrm>
          <a:prstGeom prst="callout2">
            <a:avLst>
              <a:gd name="adj1" fmla="val 36536"/>
              <a:gd name="adj2" fmla="val 7083"/>
              <a:gd name="adj3" fmla="val 37052"/>
              <a:gd name="adj4" fmla="val -11323"/>
              <a:gd name="adj5" fmla="val 259343"/>
              <a:gd name="adj6" fmla="val -39262"/>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smtClean="0">
                <a:solidFill>
                  <a:schemeClr val="tx1"/>
                </a:solidFill>
                <a:latin typeface="メイリオ" panose="020B0604030504040204" pitchFamily="50" charset="-128"/>
                <a:ea typeface="メイリオ" panose="020B0604030504040204" pitchFamily="50" charset="-128"/>
              </a:rPr>
              <a:t>○○市</a:t>
            </a:r>
            <a:endParaRPr kumimoji="1" lang="ja-JP" altLang="en-US" sz="1100" dirty="0">
              <a:solidFill>
                <a:schemeClr val="tx1"/>
              </a:solidFill>
              <a:latin typeface="メイリオ" panose="020B0604030504040204" pitchFamily="50" charset="-128"/>
              <a:ea typeface="メイリオ" panose="020B0604030504040204" pitchFamily="50" charset="-128"/>
            </a:endParaRPr>
          </a:p>
        </p:txBody>
      </p:sp>
      <p:sp>
        <p:nvSpPr>
          <p:cNvPr id="7" name="フリーフォーム 6"/>
          <p:cNvSpPr/>
          <p:nvPr/>
        </p:nvSpPr>
        <p:spPr>
          <a:xfrm>
            <a:off x="925886" y="1772769"/>
            <a:ext cx="3317508" cy="4872446"/>
          </a:xfrm>
          <a:custGeom>
            <a:avLst/>
            <a:gdLst>
              <a:gd name="connsiteX0" fmla="*/ 1959429 w 3082834"/>
              <a:gd name="connsiteY0" fmla="*/ 313508 h 4558937"/>
              <a:gd name="connsiteX1" fmla="*/ 2547257 w 3082834"/>
              <a:gd name="connsiteY1" fmla="*/ 705394 h 4558937"/>
              <a:gd name="connsiteX2" fmla="*/ 2677886 w 3082834"/>
              <a:gd name="connsiteY2" fmla="*/ 1058091 h 4558937"/>
              <a:gd name="connsiteX3" fmla="*/ 2586446 w 3082834"/>
              <a:gd name="connsiteY3" fmla="*/ 1149531 h 4558937"/>
              <a:gd name="connsiteX4" fmla="*/ 2377440 w 3082834"/>
              <a:gd name="connsiteY4" fmla="*/ 979714 h 4558937"/>
              <a:gd name="connsiteX5" fmla="*/ 2377440 w 3082834"/>
              <a:gd name="connsiteY5" fmla="*/ 1097280 h 4558937"/>
              <a:gd name="connsiteX6" fmla="*/ 2651760 w 3082834"/>
              <a:gd name="connsiteY6" fmla="*/ 1449977 h 4558937"/>
              <a:gd name="connsiteX7" fmla="*/ 2860766 w 3082834"/>
              <a:gd name="connsiteY7" fmla="*/ 1384663 h 4558937"/>
              <a:gd name="connsiteX8" fmla="*/ 3004457 w 3082834"/>
              <a:gd name="connsiteY8" fmla="*/ 1776548 h 4558937"/>
              <a:gd name="connsiteX9" fmla="*/ 2978331 w 3082834"/>
              <a:gd name="connsiteY9" fmla="*/ 1972491 h 4558937"/>
              <a:gd name="connsiteX10" fmla="*/ 2926080 w 3082834"/>
              <a:gd name="connsiteY10" fmla="*/ 1867988 h 4558937"/>
              <a:gd name="connsiteX11" fmla="*/ 2913017 w 3082834"/>
              <a:gd name="connsiteY11" fmla="*/ 1737360 h 4558937"/>
              <a:gd name="connsiteX12" fmla="*/ 2717074 w 3082834"/>
              <a:gd name="connsiteY12" fmla="*/ 1737360 h 4558937"/>
              <a:gd name="connsiteX13" fmla="*/ 2743200 w 3082834"/>
              <a:gd name="connsiteY13" fmla="*/ 1894114 h 4558937"/>
              <a:gd name="connsiteX14" fmla="*/ 3030583 w 3082834"/>
              <a:gd name="connsiteY14" fmla="*/ 2220686 h 4558937"/>
              <a:gd name="connsiteX15" fmla="*/ 2991394 w 3082834"/>
              <a:gd name="connsiteY15" fmla="*/ 2364377 h 4558937"/>
              <a:gd name="connsiteX16" fmla="*/ 2991394 w 3082834"/>
              <a:gd name="connsiteY16" fmla="*/ 2481943 h 4558937"/>
              <a:gd name="connsiteX17" fmla="*/ 3082834 w 3082834"/>
              <a:gd name="connsiteY17" fmla="*/ 2782388 h 4558937"/>
              <a:gd name="connsiteX18" fmla="*/ 3030583 w 3082834"/>
              <a:gd name="connsiteY18" fmla="*/ 2860766 h 4558937"/>
              <a:gd name="connsiteX19" fmla="*/ 3004457 w 3082834"/>
              <a:gd name="connsiteY19" fmla="*/ 3265714 h 4558937"/>
              <a:gd name="connsiteX20" fmla="*/ 2573383 w 3082834"/>
              <a:gd name="connsiteY20" fmla="*/ 3278777 h 4558937"/>
              <a:gd name="connsiteX21" fmla="*/ 2638697 w 3082834"/>
              <a:gd name="connsiteY21" fmla="*/ 3696788 h 4558937"/>
              <a:gd name="connsiteX22" fmla="*/ 2860766 w 3082834"/>
              <a:gd name="connsiteY22" fmla="*/ 3644537 h 4558937"/>
              <a:gd name="connsiteX23" fmla="*/ 2978331 w 3082834"/>
              <a:gd name="connsiteY23" fmla="*/ 3775166 h 4558937"/>
              <a:gd name="connsiteX24" fmla="*/ 2926080 w 3082834"/>
              <a:gd name="connsiteY24" fmla="*/ 4049486 h 4558937"/>
              <a:gd name="connsiteX25" fmla="*/ 2704011 w 3082834"/>
              <a:gd name="connsiteY25" fmla="*/ 4323806 h 4558937"/>
              <a:gd name="connsiteX26" fmla="*/ 2429691 w 3082834"/>
              <a:gd name="connsiteY26" fmla="*/ 4336868 h 4558937"/>
              <a:gd name="connsiteX27" fmla="*/ 2403566 w 3082834"/>
              <a:gd name="connsiteY27" fmla="*/ 4402183 h 4558937"/>
              <a:gd name="connsiteX28" fmla="*/ 2351314 w 3082834"/>
              <a:gd name="connsiteY28" fmla="*/ 4558937 h 4558937"/>
              <a:gd name="connsiteX29" fmla="*/ 1737360 w 3082834"/>
              <a:gd name="connsiteY29" fmla="*/ 4506686 h 4558937"/>
              <a:gd name="connsiteX30" fmla="*/ 1528354 w 3082834"/>
              <a:gd name="connsiteY30" fmla="*/ 4284617 h 4558937"/>
              <a:gd name="connsiteX31" fmla="*/ 836023 w 3082834"/>
              <a:gd name="connsiteY31" fmla="*/ 4114800 h 4558937"/>
              <a:gd name="connsiteX32" fmla="*/ 666206 w 3082834"/>
              <a:gd name="connsiteY32" fmla="*/ 3905794 h 4558937"/>
              <a:gd name="connsiteX33" fmla="*/ 653143 w 3082834"/>
              <a:gd name="connsiteY33" fmla="*/ 3474720 h 4558937"/>
              <a:gd name="connsiteX34" fmla="*/ 796834 w 3082834"/>
              <a:gd name="connsiteY34" fmla="*/ 3448594 h 4558937"/>
              <a:gd name="connsiteX35" fmla="*/ 770709 w 3082834"/>
              <a:gd name="connsiteY35" fmla="*/ 3226526 h 4558937"/>
              <a:gd name="connsiteX36" fmla="*/ 182880 w 3082834"/>
              <a:gd name="connsiteY36" fmla="*/ 3187337 h 4558937"/>
              <a:gd name="connsiteX37" fmla="*/ 222069 w 3082834"/>
              <a:gd name="connsiteY37" fmla="*/ 3030583 h 4558937"/>
              <a:gd name="connsiteX38" fmla="*/ 0 w 3082834"/>
              <a:gd name="connsiteY38" fmla="*/ 2664823 h 4558937"/>
              <a:gd name="connsiteX39" fmla="*/ 0 w 3082834"/>
              <a:gd name="connsiteY39" fmla="*/ 2286000 h 4558937"/>
              <a:gd name="connsiteX40" fmla="*/ 0 w 3082834"/>
              <a:gd name="connsiteY40" fmla="*/ 1894114 h 4558937"/>
              <a:gd name="connsiteX41" fmla="*/ 169817 w 3082834"/>
              <a:gd name="connsiteY41" fmla="*/ 1685108 h 4558937"/>
              <a:gd name="connsiteX42" fmla="*/ 548640 w 3082834"/>
              <a:gd name="connsiteY42" fmla="*/ 1410788 h 4558937"/>
              <a:gd name="connsiteX43" fmla="*/ 836023 w 3082834"/>
              <a:gd name="connsiteY43" fmla="*/ 718457 h 4558937"/>
              <a:gd name="connsiteX44" fmla="*/ 653143 w 3082834"/>
              <a:gd name="connsiteY44" fmla="*/ 692331 h 4558937"/>
              <a:gd name="connsiteX45" fmla="*/ 822960 w 3082834"/>
              <a:gd name="connsiteY45" fmla="*/ 352697 h 4558937"/>
              <a:gd name="connsiteX46" fmla="*/ 966651 w 3082834"/>
              <a:gd name="connsiteY46" fmla="*/ 209006 h 4558937"/>
              <a:gd name="connsiteX47" fmla="*/ 1489166 w 3082834"/>
              <a:gd name="connsiteY47" fmla="*/ 0 h 4558937"/>
              <a:gd name="connsiteX48" fmla="*/ 1724297 w 3082834"/>
              <a:gd name="connsiteY48" fmla="*/ 52251 h 4558937"/>
              <a:gd name="connsiteX49" fmla="*/ 1959429 w 3082834"/>
              <a:gd name="connsiteY49" fmla="*/ 313508 h 4558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082834" h="4558937">
                <a:moveTo>
                  <a:pt x="1959429" y="313508"/>
                </a:moveTo>
                <a:lnTo>
                  <a:pt x="2547257" y="705394"/>
                </a:lnTo>
                <a:lnTo>
                  <a:pt x="2677886" y="1058091"/>
                </a:lnTo>
                <a:lnTo>
                  <a:pt x="2586446" y="1149531"/>
                </a:lnTo>
                <a:lnTo>
                  <a:pt x="2377440" y="979714"/>
                </a:lnTo>
                <a:lnTo>
                  <a:pt x="2377440" y="1097280"/>
                </a:lnTo>
                <a:lnTo>
                  <a:pt x="2651760" y="1449977"/>
                </a:lnTo>
                <a:lnTo>
                  <a:pt x="2860766" y="1384663"/>
                </a:lnTo>
                <a:lnTo>
                  <a:pt x="3004457" y="1776548"/>
                </a:lnTo>
                <a:lnTo>
                  <a:pt x="2978331" y="1972491"/>
                </a:lnTo>
                <a:lnTo>
                  <a:pt x="2926080" y="1867988"/>
                </a:lnTo>
                <a:lnTo>
                  <a:pt x="2913017" y="1737360"/>
                </a:lnTo>
                <a:lnTo>
                  <a:pt x="2717074" y="1737360"/>
                </a:lnTo>
                <a:lnTo>
                  <a:pt x="2743200" y="1894114"/>
                </a:lnTo>
                <a:lnTo>
                  <a:pt x="3030583" y="2220686"/>
                </a:lnTo>
                <a:lnTo>
                  <a:pt x="2991394" y="2364377"/>
                </a:lnTo>
                <a:lnTo>
                  <a:pt x="2991394" y="2481943"/>
                </a:lnTo>
                <a:lnTo>
                  <a:pt x="3082834" y="2782388"/>
                </a:lnTo>
                <a:lnTo>
                  <a:pt x="3030583" y="2860766"/>
                </a:lnTo>
                <a:lnTo>
                  <a:pt x="3004457" y="3265714"/>
                </a:lnTo>
                <a:lnTo>
                  <a:pt x="2573383" y="3278777"/>
                </a:lnTo>
                <a:lnTo>
                  <a:pt x="2638697" y="3696788"/>
                </a:lnTo>
                <a:lnTo>
                  <a:pt x="2860766" y="3644537"/>
                </a:lnTo>
                <a:lnTo>
                  <a:pt x="2978331" y="3775166"/>
                </a:lnTo>
                <a:lnTo>
                  <a:pt x="2926080" y="4049486"/>
                </a:lnTo>
                <a:lnTo>
                  <a:pt x="2704011" y="4323806"/>
                </a:lnTo>
                <a:lnTo>
                  <a:pt x="2429691" y="4336868"/>
                </a:lnTo>
                <a:lnTo>
                  <a:pt x="2403566" y="4402183"/>
                </a:lnTo>
                <a:lnTo>
                  <a:pt x="2351314" y="4558937"/>
                </a:lnTo>
                <a:lnTo>
                  <a:pt x="1737360" y="4506686"/>
                </a:lnTo>
                <a:lnTo>
                  <a:pt x="1528354" y="4284617"/>
                </a:lnTo>
                <a:lnTo>
                  <a:pt x="836023" y="4114800"/>
                </a:lnTo>
                <a:lnTo>
                  <a:pt x="666206" y="3905794"/>
                </a:lnTo>
                <a:lnTo>
                  <a:pt x="653143" y="3474720"/>
                </a:lnTo>
                <a:lnTo>
                  <a:pt x="796834" y="3448594"/>
                </a:lnTo>
                <a:lnTo>
                  <a:pt x="770709" y="3226526"/>
                </a:lnTo>
                <a:lnTo>
                  <a:pt x="182880" y="3187337"/>
                </a:lnTo>
                <a:lnTo>
                  <a:pt x="222069" y="3030583"/>
                </a:lnTo>
                <a:lnTo>
                  <a:pt x="0" y="2664823"/>
                </a:lnTo>
                <a:lnTo>
                  <a:pt x="0" y="2286000"/>
                </a:lnTo>
                <a:lnTo>
                  <a:pt x="0" y="1894114"/>
                </a:lnTo>
                <a:lnTo>
                  <a:pt x="169817" y="1685108"/>
                </a:lnTo>
                <a:lnTo>
                  <a:pt x="548640" y="1410788"/>
                </a:lnTo>
                <a:lnTo>
                  <a:pt x="836023" y="718457"/>
                </a:lnTo>
                <a:lnTo>
                  <a:pt x="653143" y="692331"/>
                </a:lnTo>
                <a:lnTo>
                  <a:pt x="822960" y="352697"/>
                </a:lnTo>
                <a:lnTo>
                  <a:pt x="966651" y="209006"/>
                </a:lnTo>
                <a:lnTo>
                  <a:pt x="1489166" y="0"/>
                </a:lnTo>
                <a:lnTo>
                  <a:pt x="1724297" y="52251"/>
                </a:lnTo>
                <a:lnTo>
                  <a:pt x="1959429" y="313508"/>
                </a:lnTo>
                <a:close/>
              </a:path>
            </a:pathLst>
          </a:custGeom>
          <a:solidFill>
            <a:schemeClr val="accent6">
              <a:lumMod val="40000"/>
              <a:lumOff val="6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楕円 7"/>
          <p:cNvSpPr/>
          <p:nvPr/>
        </p:nvSpPr>
        <p:spPr>
          <a:xfrm rot="21165069">
            <a:off x="3485518" y="3420984"/>
            <a:ext cx="1513630" cy="1938807"/>
          </a:xfrm>
          <a:prstGeom prst="ellipse">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線吹き出し 2 (枠付き) 8"/>
          <p:cNvSpPr/>
          <p:nvPr/>
        </p:nvSpPr>
        <p:spPr>
          <a:xfrm>
            <a:off x="5117705" y="2892679"/>
            <a:ext cx="4618156" cy="3781030"/>
          </a:xfrm>
          <a:prstGeom prst="borderCallout2">
            <a:avLst>
              <a:gd name="adj1" fmla="val 6602"/>
              <a:gd name="adj2" fmla="val 184"/>
              <a:gd name="adj3" fmla="val 6566"/>
              <a:gd name="adj4" fmla="val -6641"/>
              <a:gd name="adj5" fmla="val 17645"/>
              <a:gd name="adj6" fmla="val -10996"/>
            </a:avLst>
          </a:prstGeom>
          <a:solidFill>
            <a:schemeClr val="bg1"/>
          </a:solid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8227867" y="3280737"/>
            <a:ext cx="1406892" cy="792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latin typeface="メイリオ" panose="020B0604030504040204" pitchFamily="50" charset="-128"/>
                <a:ea typeface="メイリオ" panose="020B0604030504040204" pitchFamily="50" charset="-128"/>
              </a:rPr>
              <a:t>写真</a:t>
            </a:r>
            <a:endParaRPr kumimoji="1" lang="ja-JP" altLang="en-US" dirty="0">
              <a:latin typeface="メイリオ" panose="020B0604030504040204" pitchFamily="50" charset="-128"/>
              <a:ea typeface="メイリオ" panose="020B0604030504040204" pitchFamily="50" charset="-128"/>
            </a:endParaRPr>
          </a:p>
        </p:txBody>
      </p:sp>
      <p:sp>
        <p:nvSpPr>
          <p:cNvPr id="13" name="テキスト ボックス 12"/>
          <p:cNvSpPr txBox="1"/>
          <p:nvPr/>
        </p:nvSpPr>
        <p:spPr>
          <a:xfrm>
            <a:off x="5219236" y="3134268"/>
            <a:ext cx="2970194" cy="1125156"/>
          </a:xfrm>
          <a:prstGeom prst="rect">
            <a:avLst/>
          </a:prstGeom>
          <a:noFill/>
        </p:spPr>
        <p:txBody>
          <a:bodyPr wrap="square" rtlCol="0">
            <a:noAutofit/>
          </a:bodyPr>
          <a:lstStyle/>
          <a:p>
            <a:r>
              <a:rPr kumimoji="1" lang="ja-JP" altLang="en-US" dirty="0">
                <a:latin typeface="メイリオ" panose="020B0604030504040204" pitchFamily="50" charset="-128"/>
                <a:ea typeface="メイリオ" panose="020B0604030504040204" pitchFamily="50" charset="-128"/>
              </a:rPr>
              <a:t>①</a:t>
            </a:r>
            <a:r>
              <a:rPr kumimoji="1" lang="ja-JP" altLang="en-US" dirty="0" smtClean="0">
                <a:latin typeface="メイリオ" panose="020B0604030504040204" pitchFamily="50" charset="-128"/>
                <a:ea typeface="メイリオ" panose="020B0604030504040204" pitchFamily="50" charset="-128"/>
              </a:rPr>
              <a:t>〇〇海水浴場</a:t>
            </a:r>
            <a:endParaRPr kumimoji="1" lang="en-US" altLang="ja-JP" dirty="0" smtClean="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a:t>
            </a:r>
            <a:r>
              <a:rPr kumimoji="1" lang="ja-JP" altLang="en-US" sz="1100" dirty="0" smtClean="0">
                <a:latin typeface="メイリオ" panose="020B0604030504040204" pitchFamily="50" charset="-128"/>
                <a:ea typeface="メイリオ" panose="020B0604030504040204" pitchFamily="50" charset="-128"/>
              </a:rPr>
              <a:t>年間を通じて観光客で賑わう代表的なスポット。周辺には○○市場や〇〇施設など、海水浴場利用客が足を運ぶ施設が充実している。</a:t>
            </a:r>
            <a:endParaRPr kumimoji="1" lang="en-US" altLang="ja-JP" sz="1100" dirty="0" smtClean="0">
              <a:latin typeface="メイリオ" panose="020B0604030504040204" pitchFamily="50" charset="-128"/>
              <a:ea typeface="メイリオ" panose="020B0604030504040204" pitchFamily="50" charset="-128"/>
            </a:endParaRPr>
          </a:p>
          <a:p>
            <a:r>
              <a:rPr kumimoji="1" lang="en-US" altLang="ja-JP" sz="1100" dirty="0" smtClean="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公衆トイレ</a:t>
            </a:r>
            <a:r>
              <a:rPr kumimoji="1" lang="ja-JP" altLang="en-US" sz="1100" dirty="0" smtClean="0">
                <a:latin typeface="メイリオ" panose="020B0604030504040204" pitchFamily="50" charset="-128"/>
                <a:ea typeface="メイリオ" panose="020B0604030504040204" pitchFamily="50" charset="-128"/>
              </a:rPr>
              <a:t>の改修・ビーチマット設置</a:t>
            </a:r>
            <a:endParaRPr kumimoji="1" lang="en-US" altLang="ja-JP" sz="1100" dirty="0" smtClean="0">
              <a:latin typeface="メイリオ" panose="020B0604030504040204" pitchFamily="50" charset="-128"/>
              <a:ea typeface="メイリオ" panose="020B0604030504040204" pitchFamily="50" charset="-128"/>
            </a:endParaRPr>
          </a:p>
        </p:txBody>
      </p:sp>
      <p:sp>
        <p:nvSpPr>
          <p:cNvPr id="22" name="Google Shape;105;p1"/>
          <p:cNvSpPr txBox="1"/>
          <p:nvPr/>
        </p:nvSpPr>
        <p:spPr>
          <a:xfrm>
            <a:off x="8038538" y="4074293"/>
            <a:ext cx="1815009" cy="208556"/>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sz="1050" dirty="0" smtClean="0">
                <a:solidFill>
                  <a:schemeClr val="tx1"/>
                </a:solidFill>
                <a:latin typeface="メイリオ" panose="020B0604030504040204" pitchFamily="50" charset="-128"/>
                <a:ea typeface="メイリオ" panose="020B0604030504040204" pitchFamily="50" charset="-128"/>
                <a:cs typeface="Meiryo"/>
                <a:sym typeface="Meiryo"/>
              </a:rPr>
              <a:t>（○○○海水浴場）</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4" name="テキスト ボックス 23"/>
          <p:cNvSpPr txBox="1"/>
          <p:nvPr/>
        </p:nvSpPr>
        <p:spPr>
          <a:xfrm>
            <a:off x="5181314" y="4384432"/>
            <a:ext cx="2970194" cy="835461"/>
          </a:xfrm>
          <a:prstGeom prst="rect">
            <a:avLst/>
          </a:prstGeom>
          <a:noFill/>
        </p:spPr>
        <p:txBody>
          <a:bodyPr wrap="square" rtlCol="0">
            <a:noAutofit/>
          </a:bodyPr>
          <a:lstStyle/>
          <a:p>
            <a:r>
              <a:rPr kumimoji="1" lang="ja-JP" altLang="en-US" dirty="0">
                <a:latin typeface="メイリオ" panose="020B0604030504040204" pitchFamily="50" charset="-128"/>
                <a:ea typeface="メイリオ" panose="020B0604030504040204" pitchFamily="50" charset="-128"/>
              </a:rPr>
              <a:t>②</a:t>
            </a:r>
            <a:r>
              <a:rPr kumimoji="1" lang="ja-JP" altLang="en-US" dirty="0" smtClean="0">
                <a:latin typeface="メイリオ" panose="020B0604030504040204" pitchFamily="50" charset="-128"/>
                <a:ea typeface="メイリオ" panose="020B0604030504040204" pitchFamily="50" charset="-128"/>
              </a:rPr>
              <a:t>○○湾</a:t>
            </a:r>
            <a:r>
              <a:rPr kumimoji="1" lang="ja-JP" altLang="en-US" sz="1100" dirty="0">
                <a:latin typeface="メイリオ" panose="020B0604030504040204" pitchFamily="50" charset="-128"/>
                <a:ea typeface="メイリオ" panose="020B0604030504040204" pitchFamily="50" charset="-128"/>
              </a:rPr>
              <a:t>　</a:t>
            </a:r>
            <a:endParaRPr kumimoji="1" lang="en-US" altLang="ja-JP" sz="1100" dirty="0" smtClean="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夏季</a:t>
            </a:r>
            <a:r>
              <a:rPr kumimoji="1" lang="ja-JP" altLang="en-US" sz="1100" dirty="0" smtClean="0">
                <a:latin typeface="メイリオ" panose="020B0604030504040204" pitchFamily="50" charset="-128"/>
                <a:ea typeface="メイリオ" panose="020B0604030504040204" pitchFamily="50" charset="-128"/>
              </a:rPr>
              <a:t>に観光船や</a:t>
            </a:r>
            <a:r>
              <a:rPr kumimoji="1" lang="en-US" altLang="ja-JP" sz="1100" dirty="0" smtClean="0">
                <a:latin typeface="メイリオ" panose="020B0604030504040204" pitchFamily="50" charset="-128"/>
                <a:ea typeface="メイリオ" panose="020B0604030504040204" pitchFamily="50" charset="-128"/>
              </a:rPr>
              <a:t>SUP</a:t>
            </a:r>
            <a:r>
              <a:rPr kumimoji="1" lang="ja-JP" altLang="en-US" sz="1100" dirty="0">
                <a:latin typeface="メイリオ" panose="020B0604030504040204" pitchFamily="50" charset="-128"/>
                <a:ea typeface="メイリオ" panose="020B0604030504040204" pitchFamily="50" charset="-128"/>
              </a:rPr>
              <a:t>、</a:t>
            </a:r>
            <a:r>
              <a:rPr kumimoji="1" lang="ja-JP" altLang="en-US" sz="1100" dirty="0" smtClean="0">
                <a:latin typeface="メイリオ" panose="020B0604030504040204" pitchFamily="50" charset="-128"/>
                <a:ea typeface="メイリオ" panose="020B0604030504040204" pitchFamily="50" charset="-128"/>
              </a:rPr>
              <a:t>ヨット体験など海洋アクティビティで賑わう。また、名産である○○の養殖場がある。</a:t>
            </a:r>
            <a:endParaRPr kumimoji="1" lang="en-US" altLang="ja-JP" sz="1100" dirty="0" smtClean="0">
              <a:latin typeface="メイリオ" panose="020B0604030504040204" pitchFamily="50" charset="-128"/>
              <a:ea typeface="メイリオ" panose="020B0604030504040204" pitchFamily="50" charset="-128"/>
            </a:endParaRPr>
          </a:p>
          <a:p>
            <a:r>
              <a:rPr kumimoji="1" lang="ja-JP" altLang="en-US" sz="1100" dirty="0" smtClean="0">
                <a:latin typeface="メイリオ" panose="020B0604030504040204" pitchFamily="50" charset="-128"/>
                <a:ea typeface="メイリオ" panose="020B0604030504040204" pitchFamily="50" charset="-128"/>
              </a:rPr>
              <a:t>　</a:t>
            </a:r>
            <a:r>
              <a:rPr kumimoji="1" lang="en-US" altLang="ja-JP" sz="1100" dirty="0" smtClean="0">
                <a:latin typeface="メイリオ" panose="020B0604030504040204" pitchFamily="50" charset="-128"/>
                <a:ea typeface="メイリオ" panose="020B0604030504040204" pitchFamily="50" charset="-128"/>
              </a:rPr>
              <a:t>※</a:t>
            </a:r>
            <a:r>
              <a:rPr kumimoji="1" lang="ja-JP" altLang="en-US" sz="1100" dirty="0" smtClean="0">
                <a:latin typeface="メイリオ" panose="020B0604030504040204" pitchFamily="50" charset="-128"/>
                <a:ea typeface="メイリオ" panose="020B0604030504040204" pitchFamily="50" charset="-128"/>
              </a:rPr>
              <a:t>コンテンツ造成</a:t>
            </a:r>
            <a:endParaRPr kumimoji="1" lang="en-US" altLang="ja-JP" sz="1100" dirty="0" smtClean="0">
              <a:latin typeface="メイリオ" panose="020B0604030504040204" pitchFamily="50" charset="-128"/>
              <a:ea typeface="メイリオ" panose="020B0604030504040204" pitchFamily="50" charset="-128"/>
            </a:endParaRPr>
          </a:p>
        </p:txBody>
      </p:sp>
      <p:sp>
        <p:nvSpPr>
          <p:cNvPr id="25" name="正方形/長方形 24"/>
          <p:cNvSpPr/>
          <p:nvPr/>
        </p:nvSpPr>
        <p:spPr>
          <a:xfrm>
            <a:off x="8227867" y="4426991"/>
            <a:ext cx="1406892" cy="792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latin typeface="メイリオ" panose="020B0604030504040204" pitchFamily="50" charset="-128"/>
                <a:ea typeface="メイリオ" panose="020B0604030504040204" pitchFamily="50" charset="-128"/>
              </a:rPr>
              <a:t>写真</a:t>
            </a:r>
            <a:endParaRPr kumimoji="1" lang="ja-JP" altLang="en-US" dirty="0">
              <a:latin typeface="メイリオ" panose="020B0604030504040204" pitchFamily="50" charset="-128"/>
              <a:ea typeface="メイリオ" panose="020B0604030504040204" pitchFamily="50" charset="-128"/>
            </a:endParaRPr>
          </a:p>
        </p:txBody>
      </p:sp>
      <p:sp>
        <p:nvSpPr>
          <p:cNvPr id="26" name="Google Shape;105;p1"/>
          <p:cNvSpPr txBox="1"/>
          <p:nvPr/>
        </p:nvSpPr>
        <p:spPr>
          <a:xfrm>
            <a:off x="7866552" y="5259757"/>
            <a:ext cx="2003802" cy="266342"/>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sz="1050" dirty="0" smtClean="0">
                <a:solidFill>
                  <a:schemeClr val="tx1"/>
                </a:solidFill>
                <a:latin typeface="メイリオ" panose="020B0604030504040204" pitchFamily="50" charset="-128"/>
                <a:ea typeface="メイリオ" panose="020B0604030504040204" pitchFamily="50" charset="-128"/>
                <a:cs typeface="Meiryo"/>
                <a:sym typeface="Meiryo"/>
              </a:rPr>
              <a:t>（観光船から見える〇〇湾）</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7" name="正方形/長方形 26"/>
          <p:cNvSpPr/>
          <p:nvPr/>
        </p:nvSpPr>
        <p:spPr>
          <a:xfrm>
            <a:off x="8231228" y="5574601"/>
            <a:ext cx="1406892" cy="792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latin typeface="メイリオ" panose="020B0604030504040204" pitchFamily="50" charset="-128"/>
                <a:ea typeface="メイリオ" panose="020B0604030504040204" pitchFamily="50" charset="-128"/>
              </a:rPr>
              <a:t>写真</a:t>
            </a:r>
            <a:endParaRPr kumimoji="1" lang="ja-JP" altLang="en-US" dirty="0">
              <a:latin typeface="メイリオ" panose="020B0604030504040204" pitchFamily="50" charset="-128"/>
              <a:ea typeface="メイリオ" panose="020B0604030504040204" pitchFamily="50" charset="-128"/>
            </a:endParaRPr>
          </a:p>
        </p:txBody>
      </p:sp>
      <p:sp>
        <p:nvSpPr>
          <p:cNvPr id="29" name="楕円 28"/>
          <p:cNvSpPr/>
          <p:nvPr/>
        </p:nvSpPr>
        <p:spPr>
          <a:xfrm rot="19277797">
            <a:off x="2903790" y="1736761"/>
            <a:ext cx="811163" cy="1651578"/>
          </a:xfrm>
          <a:prstGeom prst="ellipse">
            <a:avLst/>
          </a:prstGeom>
          <a:solidFill>
            <a:schemeClr val="accent2">
              <a:lumMod val="60000"/>
              <a:lumOff val="40000"/>
              <a:alpha val="5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線吹き出し 2 (枠付き) 30"/>
          <p:cNvSpPr/>
          <p:nvPr/>
        </p:nvSpPr>
        <p:spPr>
          <a:xfrm>
            <a:off x="4343868" y="1088642"/>
            <a:ext cx="5391992" cy="1644754"/>
          </a:xfrm>
          <a:prstGeom prst="borderCallout2">
            <a:avLst>
              <a:gd name="adj1" fmla="val 61009"/>
              <a:gd name="adj2" fmla="val -338"/>
              <a:gd name="adj3" fmla="val 60241"/>
              <a:gd name="adj4" fmla="val -7219"/>
              <a:gd name="adj5" fmla="val 79461"/>
              <a:gd name="adj6" fmla="val -13477"/>
            </a:avLst>
          </a:prstGeom>
          <a:noFill/>
          <a:ln w="9525">
            <a:solidFill>
              <a:schemeClr val="accent2">
                <a:lumMod val="60000"/>
                <a:lumOff val="4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正方形/長方形 31"/>
          <p:cNvSpPr/>
          <p:nvPr/>
        </p:nvSpPr>
        <p:spPr>
          <a:xfrm>
            <a:off x="5637478" y="1913136"/>
            <a:ext cx="1027203" cy="6372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latin typeface="メイリオ" panose="020B0604030504040204" pitchFamily="50" charset="-128"/>
                <a:ea typeface="メイリオ" panose="020B0604030504040204" pitchFamily="50" charset="-128"/>
              </a:rPr>
              <a:t>写真</a:t>
            </a:r>
            <a:endParaRPr kumimoji="1" lang="ja-JP" altLang="en-US" dirty="0">
              <a:latin typeface="メイリオ" panose="020B0604030504040204" pitchFamily="50" charset="-128"/>
              <a:ea typeface="メイリオ" panose="020B0604030504040204" pitchFamily="50" charset="-128"/>
            </a:endParaRPr>
          </a:p>
        </p:txBody>
      </p:sp>
      <p:sp>
        <p:nvSpPr>
          <p:cNvPr id="33" name="Google Shape;105;p1"/>
          <p:cNvSpPr txBox="1"/>
          <p:nvPr/>
        </p:nvSpPr>
        <p:spPr>
          <a:xfrm>
            <a:off x="4278404" y="2280823"/>
            <a:ext cx="1424394" cy="353085"/>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sz="1050" dirty="0" smtClean="0">
                <a:solidFill>
                  <a:schemeClr val="tx1"/>
                </a:solidFill>
                <a:latin typeface="メイリオ" panose="020B0604030504040204" pitchFamily="50" charset="-128"/>
                <a:ea typeface="メイリオ" panose="020B0604030504040204" pitchFamily="50" charset="-128"/>
                <a:cs typeface="Meiryo"/>
                <a:sym typeface="Meiryo"/>
              </a:rPr>
              <a:t>（○○灯台展望からの景色）</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4" name="テキスト ボックス 33"/>
          <p:cNvSpPr txBox="1"/>
          <p:nvPr/>
        </p:nvSpPr>
        <p:spPr>
          <a:xfrm>
            <a:off x="4383875" y="1248573"/>
            <a:ext cx="2353349" cy="826171"/>
          </a:xfrm>
          <a:prstGeom prst="rect">
            <a:avLst/>
          </a:prstGeom>
          <a:noFill/>
        </p:spPr>
        <p:txBody>
          <a:bodyPr wrap="square" rtlCol="0">
            <a:noAutofit/>
          </a:bodyPr>
          <a:lstStyle/>
          <a:p>
            <a:r>
              <a:rPr kumimoji="1" lang="ja-JP" altLang="en-US" dirty="0">
                <a:latin typeface="メイリオ" panose="020B0604030504040204" pitchFamily="50" charset="-128"/>
                <a:ea typeface="メイリオ" panose="020B0604030504040204" pitchFamily="50" charset="-128"/>
              </a:rPr>
              <a:t>①</a:t>
            </a:r>
            <a:r>
              <a:rPr kumimoji="1" lang="ja-JP" altLang="en-US" dirty="0" smtClean="0">
                <a:latin typeface="メイリオ" panose="020B0604030504040204" pitchFamily="50" charset="-128"/>
                <a:ea typeface="メイリオ" panose="020B0604030504040204" pitchFamily="50" charset="-128"/>
              </a:rPr>
              <a:t>○○灯台</a:t>
            </a:r>
            <a:r>
              <a:rPr kumimoji="1" lang="ja-JP" altLang="en-US" sz="1100" dirty="0">
                <a:latin typeface="メイリオ" panose="020B0604030504040204" pitchFamily="50" charset="-128"/>
                <a:ea typeface="メイリオ" panose="020B0604030504040204" pitchFamily="50" charset="-128"/>
              </a:rPr>
              <a:t>　</a:t>
            </a:r>
            <a:endParaRPr kumimoji="1" lang="en-US" altLang="ja-JP" sz="1100" dirty="0" smtClean="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a:t>
            </a:r>
            <a:r>
              <a:rPr kumimoji="1" lang="ja-JP" altLang="en-US" sz="1100" dirty="0" smtClean="0">
                <a:latin typeface="メイリオ" panose="020B0604030504040204" pitchFamily="50" charset="-128"/>
                <a:ea typeface="メイリオ" panose="020B0604030504040204" pitchFamily="50" charset="-128"/>
              </a:rPr>
              <a:t>絶景が眺められることからトレイル目的の観光客が訪れるスポット。</a:t>
            </a:r>
            <a:endParaRPr kumimoji="1" lang="en-US" altLang="ja-JP" sz="1100" dirty="0" smtClean="0">
              <a:latin typeface="メイリオ" panose="020B0604030504040204" pitchFamily="50" charset="-128"/>
              <a:ea typeface="メイリオ" panose="020B0604030504040204" pitchFamily="50" charset="-128"/>
            </a:endParaRPr>
          </a:p>
        </p:txBody>
      </p:sp>
      <p:sp>
        <p:nvSpPr>
          <p:cNvPr id="36" name="正方形/長方形 35"/>
          <p:cNvSpPr/>
          <p:nvPr/>
        </p:nvSpPr>
        <p:spPr>
          <a:xfrm>
            <a:off x="8953943" y="2105544"/>
            <a:ext cx="745620" cy="483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latin typeface="メイリオ" panose="020B0604030504040204" pitchFamily="50" charset="-128"/>
                <a:ea typeface="メイリオ" panose="020B0604030504040204" pitchFamily="50" charset="-128"/>
              </a:rPr>
              <a:t>写真</a:t>
            </a:r>
            <a:endParaRPr kumimoji="1" lang="ja-JP" altLang="en-US" dirty="0">
              <a:latin typeface="メイリオ" panose="020B0604030504040204" pitchFamily="50" charset="-128"/>
              <a:ea typeface="メイリオ" panose="020B0604030504040204" pitchFamily="50" charset="-128"/>
            </a:endParaRPr>
          </a:p>
        </p:txBody>
      </p:sp>
      <p:sp>
        <p:nvSpPr>
          <p:cNvPr id="37" name="Google Shape;105;p1"/>
          <p:cNvSpPr txBox="1"/>
          <p:nvPr/>
        </p:nvSpPr>
        <p:spPr>
          <a:xfrm>
            <a:off x="1727695" y="1220629"/>
            <a:ext cx="2414547" cy="423308"/>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050" dirty="0" smtClean="0">
                <a:solidFill>
                  <a:schemeClr val="tx1"/>
                </a:solidFill>
                <a:latin typeface="メイリオ" panose="020B0604030504040204" pitchFamily="50" charset="-128"/>
                <a:ea typeface="メイリオ" panose="020B0604030504040204" pitchFamily="50" charset="-128"/>
                <a:cs typeface="Meiryo"/>
                <a:sym typeface="Meiryo"/>
              </a:rPr>
              <a:t>・人口：</a:t>
            </a:r>
            <a:r>
              <a:rPr lang="en-US" altLang="ja-JP" sz="1050" dirty="0" smtClean="0">
                <a:solidFill>
                  <a:schemeClr val="tx1"/>
                </a:solidFill>
                <a:latin typeface="メイリオ" panose="020B0604030504040204" pitchFamily="50" charset="-128"/>
                <a:ea typeface="メイリオ" panose="020B0604030504040204" pitchFamily="50" charset="-128"/>
                <a:cs typeface="Meiryo"/>
                <a:sym typeface="Meiryo"/>
              </a:rPr>
              <a:t>15</a:t>
            </a:r>
            <a:r>
              <a:rPr lang="ja-JP" altLang="en-US" sz="1050" dirty="0" smtClean="0">
                <a:solidFill>
                  <a:schemeClr val="tx1"/>
                </a:solidFill>
                <a:latin typeface="メイリオ" panose="020B0604030504040204" pitchFamily="50" charset="-128"/>
                <a:ea typeface="メイリオ" panose="020B0604030504040204" pitchFamily="50" charset="-128"/>
                <a:cs typeface="Meiryo"/>
                <a:sym typeface="Meiryo"/>
              </a:rPr>
              <a:t>万人（</a:t>
            </a:r>
            <a:r>
              <a:rPr lang="en-US" altLang="ja-JP" sz="1050" dirty="0" smtClean="0">
                <a:solidFill>
                  <a:schemeClr val="tx1"/>
                </a:solidFill>
                <a:latin typeface="メイリオ" panose="020B0604030504040204" pitchFamily="50" charset="-128"/>
                <a:ea typeface="メイリオ" panose="020B0604030504040204" pitchFamily="50" charset="-128"/>
                <a:cs typeface="Meiryo"/>
                <a:sym typeface="Meiryo"/>
              </a:rPr>
              <a:t>R5.4</a:t>
            </a:r>
            <a:r>
              <a:rPr lang="ja-JP" altLang="en-US" sz="1050" dirty="0" smtClean="0">
                <a:solidFill>
                  <a:schemeClr val="tx1"/>
                </a:solidFill>
                <a:latin typeface="メイリオ" panose="020B0604030504040204" pitchFamily="50" charset="-128"/>
                <a:ea typeface="メイリオ" panose="020B0604030504040204" pitchFamily="50" charset="-128"/>
                <a:cs typeface="Meiryo"/>
                <a:sym typeface="Meiryo"/>
              </a:rPr>
              <a:t>）</a:t>
            </a:r>
            <a:endParaRPr lang="en-US" altLang="ja-JP" sz="1050" dirty="0" smtClean="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050" dirty="0" smtClean="0">
                <a:solidFill>
                  <a:schemeClr val="tx1"/>
                </a:solidFill>
                <a:latin typeface="メイリオ" panose="020B0604030504040204" pitchFamily="50" charset="-128"/>
                <a:ea typeface="メイリオ" panose="020B0604030504040204" pitchFamily="50" charset="-128"/>
                <a:cs typeface="Meiryo"/>
                <a:sym typeface="Meiryo"/>
              </a:rPr>
              <a:t>・年間観光入込客数：</a:t>
            </a:r>
            <a:r>
              <a:rPr lang="en-US" altLang="ja-JP" sz="1050" dirty="0" smtClean="0">
                <a:solidFill>
                  <a:schemeClr val="tx1"/>
                </a:solidFill>
                <a:latin typeface="メイリオ" panose="020B0604030504040204" pitchFamily="50" charset="-128"/>
                <a:ea typeface="メイリオ" panose="020B0604030504040204" pitchFamily="50" charset="-128"/>
                <a:cs typeface="Meiryo"/>
                <a:sym typeface="Meiryo"/>
              </a:rPr>
              <a:t>78</a:t>
            </a:r>
            <a:r>
              <a:rPr lang="ja-JP" altLang="en-US" sz="1050" dirty="0" smtClean="0">
                <a:solidFill>
                  <a:schemeClr val="tx1"/>
                </a:solidFill>
                <a:latin typeface="メイリオ" panose="020B0604030504040204" pitchFamily="50" charset="-128"/>
                <a:ea typeface="メイリオ" panose="020B0604030504040204" pitchFamily="50" charset="-128"/>
                <a:cs typeface="Meiryo"/>
                <a:sym typeface="Meiryo"/>
              </a:rPr>
              <a:t>万人（</a:t>
            </a:r>
            <a:r>
              <a:rPr lang="en-US" altLang="ja-JP" sz="1050" dirty="0" smtClean="0">
                <a:solidFill>
                  <a:schemeClr val="tx1"/>
                </a:solidFill>
                <a:latin typeface="メイリオ" panose="020B0604030504040204" pitchFamily="50" charset="-128"/>
                <a:ea typeface="メイリオ" panose="020B0604030504040204" pitchFamily="50" charset="-128"/>
                <a:cs typeface="Meiryo"/>
                <a:sym typeface="Meiryo"/>
              </a:rPr>
              <a:t>R4</a:t>
            </a:r>
            <a:r>
              <a:rPr lang="ja-JP" altLang="en-US" sz="1050" dirty="0" smtClean="0">
                <a:solidFill>
                  <a:schemeClr val="tx1"/>
                </a:solidFill>
                <a:latin typeface="メイリオ" panose="020B0604030504040204" pitchFamily="50" charset="-128"/>
                <a:ea typeface="メイリオ" panose="020B0604030504040204" pitchFamily="50" charset="-128"/>
                <a:cs typeface="Meiryo"/>
                <a:sym typeface="Meiryo"/>
              </a:rPr>
              <a:t>）</a:t>
            </a:r>
            <a:endParaRPr lang="en-US" altLang="ja-JP" sz="1050" dirty="0" smtClean="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8" name="テキスト ボックス 37"/>
          <p:cNvSpPr txBox="1"/>
          <p:nvPr/>
        </p:nvSpPr>
        <p:spPr>
          <a:xfrm>
            <a:off x="5312083" y="2756821"/>
            <a:ext cx="3641860" cy="341668"/>
          </a:xfrm>
          <a:prstGeom prst="rect">
            <a:avLst/>
          </a:prstGeom>
          <a:solidFill>
            <a:schemeClr val="bg1"/>
          </a:solidFill>
        </p:spPr>
        <p:txBody>
          <a:bodyPr wrap="square" rtlCol="0">
            <a:noAutofit/>
          </a:bodyPr>
          <a:lstStyle/>
          <a:p>
            <a:r>
              <a:rPr kumimoji="1" lang="ja-JP" altLang="en-US" b="1" dirty="0" smtClean="0">
                <a:latin typeface="メイリオ" panose="020B0604030504040204" pitchFamily="50" charset="-128"/>
                <a:ea typeface="メイリオ" panose="020B0604030504040204" pitchFamily="50" charset="-128"/>
              </a:rPr>
              <a:t>（事業実施エリアの主な観光コンテンツ）</a:t>
            </a:r>
            <a:endParaRPr kumimoji="1" lang="en-US" altLang="ja-JP" b="1" dirty="0" smtClean="0">
              <a:latin typeface="メイリオ" panose="020B0604030504040204" pitchFamily="50" charset="-128"/>
              <a:ea typeface="メイリオ" panose="020B0604030504040204" pitchFamily="50" charset="-128"/>
            </a:endParaRPr>
          </a:p>
        </p:txBody>
      </p:sp>
      <p:sp>
        <p:nvSpPr>
          <p:cNvPr id="40" name="Google Shape;105;p1"/>
          <p:cNvSpPr txBox="1"/>
          <p:nvPr/>
        </p:nvSpPr>
        <p:spPr>
          <a:xfrm>
            <a:off x="6681080" y="2350870"/>
            <a:ext cx="1631123" cy="353085"/>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050" dirty="0" smtClean="0">
                <a:solidFill>
                  <a:schemeClr val="tx1"/>
                </a:solidFill>
                <a:latin typeface="メイリオ" panose="020B0604030504040204" pitchFamily="50" charset="-128"/>
                <a:ea typeface="メイリオ" panose="020B0604030504040204" pitchFamily="50" charset="-128"/>
                <a:cs typeface="Meiryo"/>
                <a:sym typeface="Meiryo"/>
              </a:rPr>
              <a:t>（写真左：○○屋）</a:t>
            </a:r>
            <a:endParaRPr lang="en-US" altLang="ja-JP" sz="1050" dirty="0" smtClean="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050" dirty="0" smtClean="0">
                <a:solidFill>
                  <a:schemeClr val="tx1"/>
                </a:solidFill>
                <a:latin typeface="メイリオ" panose="020B0604030504040204" pitchFamily="50" charset="-128"/>
                <a:ea typeface="メイリオ" panose="020B0604030504040204" pitchFamily="50" charset="-128"/>
                <a:cs typeface="Meiryo"/>
                <a:sym typeface="Meiryo"/>
              </a:rPr>
              <a:t>（写真右：○○づくり</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41" name="正方形/長方形 40"/>
          <p:cNvSpPr/>
          <p:nvPr/>
        </p:nvSpPr>
        <p:spPr>
          <a:xfrm>
            <a:off x="8144332" y="2101262"/>
            <a:ext cx="745620" cy="483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latin typeface="メイリオ" panose="020B0604030504040204" pitchFamily="50" charset="-128"/>
                <a:ea typeface="メイリオ" panose="020B0604030504040204" pitchFamily="50" charset="-128"/>
              </a:rPr>
              <a:t>写真</a:t>
            </a:r>
            <a:endParaRPr kumimoji="1" lang="ja-JP" altLang="en-US" dirty="0">
              <a:latin typeface="メイリオ" panose="020B0604030504040204" pitchFamily="50" charset="-128"/>
              <a:ea typeface="メイリオ" panose="020B0604030504040204" pitchFamily="50" charset="-128"/>
            </a:endParaRPr>
          </a:p>
        </p:txBody>
      </p:sp>
      <p:sp>
        <p:nvSpPr>
          <p:cNvPr id="15" name="環状矢印 14"/>
          <p:cNvSpPr/>
          <p:nvPr/>
        </p:nvSpPr>
        <p:spPr>
          <a:xfrm rot="15271897">
            <a:off x="2577597" y="3007325"/>
            <a:ext cx="2095747" cy="1183634"/>
          </a:xfrm>
          <a:prstGeom prst="circularArrow">
            <a:avLst>
              <a:gd name="adj1" fmla="val 5598"/>
              <a:gd name="adj2" fmla="val 1142319"/>
              <a:gd name="adj3" fmla="val 20370210"/>
              <a:gd name="adj4" fmla="val 10800000"/>
              <a:gd name="adj5" fmla="val 12500"/>
            </a:avLst>
          </a:prstGeom>
          <a:solidFill>
            <a:srgbClr val="FF0000">
              <a:alpha val="60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6" name="環状矢印 45"/>
          <p:cNvSpPr/>
          <p:nvPr/>
        </p:nvSpPr>
        <p:spPr>
          <a:xfrm rot="4505886">
            <a:off x="2925515" y="2915305"/>
            <a:ext cx="2095747" cy="1183634"/>
          </a:xfrm>
          <a:prstGeom prst="circularArrow">
            <a:avLst>
              <a:gd name="adj1" fmla="val 5598"/>
              <a:gd name="adj2" fmla="val 1142319"/>
              <a:gd name="adj3" fmla="val 20370210"/>
              <a:gd name="adj4" fmla="val 10800000"/>
              <a:gd name="adj5" fmla="val 12500"/>
            </a:avLst>
          </a:prstGeom>
          <a:solidFill>
            <a:srgbClr val="FF0000">
              <a:alpha val="60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8" name="線吹き出し 2 (枠付き) 47"/>
          <p:cNvSpPr/>
          <p:nvPr/>
        </p:nvSpPr>
        <p:spPr>
          <a:xfrm>
            <a:off x="188469" y="3889816"/>
            <a:ext cx="2944225" cy="1858258"/>
          </a:xfrm>
          <a:prstGeom prst="borderCallout2">
            <a:avLst>
              <a:gd name="adj1" fmla="val 70279"/>
              <a:gd name="adj2" fmla="val 100703"/>
              <a:gd name="adj3" fmla="val 70995"/>
              <a:gd name="adj4" fmla="val 118035"/>
              <a:gd name="adj5" fmla="val 56163"/>
              <a:gd name="adj6" fmla="val 124538"/>
            </a:avLst>
          </a:prstGeom>
          <a:solidFill>
            <a:srgbClr val="FFFFFF">
              <a:alpha val="85098"/>
            </a:srgbClr>
          </a:solidFill>
          <a:ln w="9525">
            <a:solidFill>
              <a:schemeClr val="accent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テキスト ボックス 50"/>
          <p:cNvSpPr txBox="1"/>
          <p:nvPr/>
        </p:nvSpPr>
        <p:spPr>
          <a:xfrm>
            <a:off x="5181314" y="5613716"/>
            <a:ext cx="2970194" cy="812880"/>
          </a:xfrm>
          <a:prstGeom prst="rect">
            <a:avLst/>
          </a:prstGeom>
          <a:noFill/>
        </p:spPr>
        <p:txBody>
          <a:bodyPr wrap="square" rtlCol="0">
            <a:noAutofit/>
          </a:bodyPr>
          <a:lstStyle/>
          <a:p>
            <a:r>
              <a:rPr kumimoji="1" lang="ja-JP" altLang="en-US" dirty="0">
                <a:latin typeface="メイリオ" panose="020B0604030504040204" pitchFamily="50" charset="-128"/>
                <a:ea typeface="メイリオ" panose="020B0604030504040204" pitchFamily="50" charset="-128"/>
              </a:rPr>
              <a:t>③</a:t>
            </a:r>
            <a:r>
              <a:rPr kumimoji="1" lang="ja-JP" altLang="en-US" dirty="0" smtClean="0">
                <a:latin typeface="メイリオ" panose="020B0604030504040204" pitchFamily="50" charset="-128"/>
                <a:ea typeface="メイリオ" panose="020B0604030504040204" pitchFamily="50" charset="-128"/>
              </a:rPr>
              <a:t>〇〇遺構</a:t>
            </a:r>
            <a:r>
              <a:rPr kumimoji="1" lang="ja-JP" altLang="en-US" sz="1100" dirty="0">
                <a:latin typeface="メイリオ" panose="020B0604030504040204" pitchFamily="50" charset="-128"/>
                <a:ea typeface="メイリオ" panose="020B0604030504040204" pitchFamily="50" charset="-128"/>
              </a:rPr>
              <a:t>　</a:t>
            </a:r>
            <a:endParaRPr kumimoji="1" lang="en-US" altLang="ja-JP" sz="1100" dirty="0" smtClean="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a:t>
            </a:r>
            <a:r>
              <a:rPr kumimoji="1" lang="ja-JP" altLang="en-US" sz="1100" dirty="0" smtClean="0">
                <a:latin typeface="メイリオ" panose="020B0604030504040204" pitchFamily="50" charset="-128"/>
                <a:ea typeface="メイリオ" panose="020B0604030504040204" pitchFamily="50" charset="-128"/>
              </a:rPr>
              <a:t>震災の被害を後世に伝え、震災の風化防止及び防災意識の向上を目的に、残された遺構。</a:t>
            </a:r>
            <a:endParaRPr kumimoji="1" lang="en-US" altLang="ja-JP" sz="1100" dirty="0" smtClean="0">
              <a:latin typeface="メイリオ" panose="020B0604030504040204" pitchFamily="50" charset="-128"/>
              <a:ea typeface="メイリオ" panose="020B0604030504040204" pitchFamily="50" charset="-128"/>
            </a:endParaRPr>
          </a:p>
          <a:p>
            <a:endParaRPr kumimoji="1" lang="en-US" altLang="ja-JP" sz="1100" dirty="0" smtClean="0">
              <a:latin typeface="メイリオ" panose="020B0604030504040204" pitchFamily="50" charset="-128"/>
              <a:ea typeface="メイリオ" panose="020B0604030504040204" pitchFamily="50" charset="-128"/>
            </a:endParaRPr>
          </a:p>
        </p:txBody>
      </p:sp>
      <p:sp>
        <p:nvSpPr>
          <p:cNvPr id="52" name="正方形/長方形 51"/>
          <p:cNvSpPr/>
          <p:nvPr/>
        </p:nvSpPr>
        <p:spPr>
          <a:xfrm>
            <a:off x="311461" y="4739679"/>
            <a:ext cx="1406892" cy="792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latin typeface="メイリオ" panose="020B0604030504040204" pitchFamily="50" charset="-128"/>
                <a:ea typeface="メイリオ" panose="020B0604030504040204" pitchFamily="50" charset="-128"/>
              </a:rPr>
              <a:t>写真</a:t>
            </a:r>
            <a:endParaRPr kumimoji="1" lang="ja-JP" altLang="en-US" dirty="0">
              <a:latin typeface="メイリオ" panose="020B0604030504040204" pitchFamily="50" charset="-128"/>
              <a:ea typeface="メイリオ" panose="020B0604030504040204" pitchFamily="50" charset="-128"/>
            </a:endParaRPr>
          </a:p>
        </p:txBody>
      </p:sp>
      <p:sp>
        <p:nvSpPr>
          <p:cNvPr id="54" name="テキスト ボックス 53"/>
          <p:cNvSpPr txBox="1"/>
          <p:nvPr/>
        </p:nvSpPr>
        <p:spPr>
          <a:xfrm>
            <a:off x="4475326" y="960768"/>
            <a:ext cx="3232589" cy="341668"/>
          </a:xfrm>
          <a:prstGeom prst="rect">
            <a:avLst/>
          </a:prstGeom>
          <a:solidFill>
            <a:schemeClr val="bg1"/>
          </a:solidFill>
        </p:spPr>
        <p:txBody>
          <a:bodyPr wrap="square" rtlCol="0">
            <a:noAutofit/>
          </a:bodyPr>
          <a:lstStyle/>
          <a:p>
            <a:r>
              <a:rPr kumimoji="1" lang="ja-JP" altLang="en-US" b="1" dirty="0" smtClean="0">
                <a:latin typeface="メイリオ" panose="020B0604030504040204" pitchFamily="50" charset="-128"/>
                <a:ea typeface="メイリオ" panose="020B0604030504040204" pitchFamily="50" charset="-128"/>
              </a:rPr>
              <a:t>（周辺エリアの主な観光コンテンツ）</a:t>
            </a:r>
            <a:endParaRPr kumimoji="1" lang="en-US" altLang="ja-JP" b="1" dirty="0" smtClean="0">
              <a:latin typeface="メイリオ" panose="020B0604030504040204" pitchFamily="50" charset="-128"/>
              <a:ea typeface="メイリオ" panose="020B0604030504040204" pitchFamily="50" charset="-128"/>
            </a:endParaRPr>
          </a:p>
        </p:txBody>
      </p:sp>
      <p:sp>
        <p:nvSpPr>
          <p:cNvPr id="55" name="線吹き出し 2 (枠付き) 54"/>
          <p:cNvSpPr/>
          <p:nvPr/>
        </p:nvSpPr>
        <p:spPr>
          <a:xfrm>
            <a:off x="193083" y="2251844"/>
            <a:ext cx="2259385" cy="1428157"/>
          </a:xfrm>
          <a:prstGeom prst="borderCallout2">
            <a:avLst>
              <a:gd name="adj1" fmla="val 44770"/>
              <a:gd name="adj2" fmla="val 99313"/>
              <a:gd name="adj3" fmla="val 45118"/>
              <a:gd name="adj4" fmla="val 115312"/>
              <a:gd name="adj5" fmla="val 63916"/>
              <a:gd name="adj6" fmla="val 128151"/>
            </a:avLst>
          </a:prstGeom>
          <a:solidFill>
            <a:srgbClr val="FFFFFF">
              <a:alpha val="85098"/>
            </a:srgbClr>
          </a:solidFill>
          <a:ln w="9525">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テキスト ボックス 55"/>
          <p:cNvSpPr txBox="1"/>
          <p:nvPr/>
        </p:nvSpPr>
        <p:spPr>
          <a:xfrm>
            <a:off x="265511" y="2323889"/>
            <a:ext cx="2132016" cy="1272218"/>
          </a:xfrm>
          <a:prstGeom prst="rect">
            <a:avLst/>
          </a:prstGeom>
          <a:noFill/>
        </p:spPr>
        <p:txBody>
          <a:bodyPr wrap="square" rtlCol="0">
            <a:noAutofit/>
          </a:bodyPr>
          <a:lstStyle/>
          <a:p>
            <a:r>
              <a:rPr kumimoji="1" lang="ja-JP" altLang="en-US" sz="1100" dirty="0">
                <a:latin typeface="メイリオ" panose="020B0604030504040204" pitchFamily="50" charset="-128"/>
                <a:ea typeface="メイリオ" panose="020B0604030504040204" pitchFamily="50" charset="-128"/>
              </a:rPr>
              <a:t>　事業実施</a:t>
            </a:r>
            <a:r>
              <a:rPr kumimoji="1" lang="ja-JP" altLang="en-US" sz="1100" dirty="0" smtClean="0">
                <a:latin typeface="メイリオ" panose="020B0604030504040204" pitchFamily="50" charset="-128"/>
                <a:ea typeface="メイリオ" panose="020B0604030504040204" pitchFamily="50" charset="-128"/>
              </a:rPr>
              <a:t>エリアのみならず周辺エリアのコンテンツに関しても併せてプロモーションを行うことで周遊を促進するとともに、</a:t>
            </a:r>
            <a:r>
              <a:rPr kumimoji="1" lang="en-US" altLang="ja-JP" sz="1100" dirty="0" smtClean="0">
                <a:latin typeface="メイリオ" panose="020B0604030504040204" pitchFamily="50" charset="-128"/>
                <a:ea typeface="メイリオ" panose="020B0604030504040204" pitchFamily="50" charset="-128"/>
              </a:rPr>
              <a:t>ALPS</a:t>
            </a:r>
            <a:r>
              <a:rPr kumimoji="1" lang="ja-JP" altLang="en-US" sz="1100" dirty="0" smtClean="0">
                <a:latin typeface="メイリオ" panose="020B0604030504040204" pitchFamily="50" charset="-128"/>
                <a:ea typeface="メイリオ" panose="020B0604030504040204" pitchFamily="50" charset="-128"/>
              </a:rPr>
              <a:t>処理水の安全性の情報発信を通じて、風評への対策を図る。</a:t>
            </a:r>
            <a:endParaRPr kumimoji="1" lang="en-US" altLang="ja-JP" sz="1100" dirty="0" smtClean="0">
              <a:latin typeface="メイリオ" panose="020B0604030504040204" pitchFamily="50" charset="-128"/>
              <a:ea typeface="メイリオ" panose="020B0604030504040204" pitchFamily="50" charset="-128"/>
            </a:endParaRPr>
          </a:p>
        </p:txBody>
      </p:sp>
      <p:sp>
        <p:nvSpPr>
          <p:cNvPr id="49" name="Google Shape;92;p1"/>
          <p:cNvSpPr txBox="1">
            <a:spLocks/>
          </p:cNvSpPr>
          <p:nvPr/>
        </p:nvSpPr>
        <p:spPr>
          <a:xfrm>
            <a:off x="33572" y="8845"/>
            <a:ext cx="6672028" cy="540722"/>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ja-JP" altLang="en-US" sz="1900" smtClean="0">
                <a:latin typeface="メイリオ" panose="020B0604030504040204" pitchFamily="50" charset="-128"/>
                <a:ea typeface="メイリオ" panose="020B0604030504040204" pitchFamily="50" charset="-128"/>
                <a:cs typeface="Meiryo"/>
                <a:sym typeface="Meiryo"/>
              </a:rPr>
              <a:t>ブルーツーリズム推進事業</a:t>
            </a:r>
            <a:r>
              <a:rPr lang="en-US" altLang="ja-JP" sz="1400" smtClean="0">
                <a:latin typeface="メイリオ" panose="020B0604030504040204" pitchFamily="50" charset="-128"/>
                <a:ea typeface="メイリオ" panose="020B0604030504040204" pitchFamily="50" charset="-128"/>
                <a:cs typeface="Meiryo"/>
                <a:sym typeface="Meiryo"/>
              </a:rPr>
              <a:t>【</a:t>
            </a:r>
            <a:r>
              <a:rPr lang="ja-JP" altLang="en-US" sz="1400" smtClean="0">
                <a:latin typeface="メイリオ" panose="020B0604030504040204" pitchFamily="50" charset="-128"/>
                <a:ea typeface="メイリオ" panose="020B0604030504040204" pitchFamily="50" charset="-128"/>
                <a:cs typeface="Meiryo"/>
                <a:sym typeface="Meiryo"/>
              </a:rPr>
              <a:t>○○県○○市</a:t>
            </a:r>
            <a:r>
              <a:rPr lang="en-US" altLang="ja-JP" sz="1400" smtClean="0">
                <a:latin typeface="メイリオ" panose="020B0604030504040204" pitchFamily="50" charset="-128"/>
                <a:ea typeface="メイリオ" panose="020B0604030504040204" pitchFamily="50" charset="-128"/>
                <a:cs typeface="Meiryo"/>
                <a:sym typeface="Meiryo"/>
              </a:rPr>
              <a:t>】</a:t>
            </a:r>
            <a:r>
              <a:rPr lang="ja-JP" altLang="en-US" sz="1900" smtClean="0">
                <a:latin typeface="メイリオ" panose="020B0604030504040204" pitchFamily="50" charset="-128"/>
                <a:ea typeface="メイリオ" panose="020B0604030504040204" pitchFamily="50" charset="-128"/>
                <a:cs typeface="Meiryo"/>
                <a:sym typeface="Meiryo"/>
              </a:rPr>
              <a:t>　</a:t>
            </a:r>
            <a:endParaRPr lang="ja-JP" altLang="en-US" dirty="0">
              <a:latin typeface="メイリオ" panose="020B0604030504040204" pitchFamily="50" charset="-128"/>
              <a:ea typeface="メイリオ" panose="020B0604030504040204" pitchFamily="50" charset="-128"/>
            </a:endParaRPr>
          </a:p>
        </p:txBody>
      </p:sp>
      <p:sp>
        <p:nvSpPr>
          <p:cNvPr id="50" name="線吹き出し 2 (枠付き) 49"/>
          <p:cNvSpPr/>
          <p:nvPr/>
        </p:nvSpPr>
        <p:spPr>
          <a:xfrm>
            <a:off x="188469" y="5933328"/>
            <a:ext cx="4866332" cy="760313"/>
          </a:xfrm>
          <a:prstGeom prst="borderCallout2">
            <a:avLst>
              <a:gd name="adj1" fmla="val 268"/>
              <a:gd name="adj2" fmla="val 86701"/>
              <a:gd name="adj3" fmla="val -93405"/>
              <a:gd name="adj4" fmla="val 87004"/>
              <a:gd name="adj5" fmla="val -151986"/>
              <a:gd name="adj6" fmla="val 84873"/>
            </a:avLst>
          </a:prstGeom>
          <a:solidFill>
            <a:srgbClr val="FFFFFF">
              <a:alpha val="85098"/>
            </a:srgbClr>
          </a:solidFill>
          <a:ln w="9525">
            <a:solidFill>
              <a:schemeClr val="accent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テキスト ボックス 56"/>
          <p:cNvSpPr txBox="1"/>
          <p:nvPr/>
        </p:nvSpPr>
        <p:spPr>
          <a:xfrm>
            <a:off x="162749" y="5982334"/>
            <a:ext cx="4772091" cy="614692"/>
          </a:xfrm>
          <a:prstGeom prst="rect">
            <a:avLst/>
          </a:prstGeom>
          <a:noFill/>
        </p:spPr>
        <p:txBody>
          <a:bodyPr wrap="square" rtlCol="0">
            <a:noAutofit/>
          </a:bodyPr>
          <a:lstStyle/>
          <a:p>
            <a:r>
              <a:rPr kumimoji="1" lang="ja-JP" altLang="en-US" dirty="0" smtClean="0">
                <a:latin typeface="メイリオ" panose="020B0604030504040204" pitchFamily="50" charset="-128"/>
                <a:ea typeface="メイリオ" panose="020B0604030504040204" pitchFamily="50" charset="-128"/>
              </a:rPr>
              <a:t>■閑散期対策の取組</a:t>
            </a:r>
            <a:endParaRPr kumimoji="1" lang="en-US" altLang="ja-JP" sz="1100" dirty="0" smtClean="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通年</a:t>
            </a:r>
            <a:r>
              <a:rPr kumimoji="1" lang="ja-JP" altLang="en-US" sz="1100" dirty="0" smtClean="0">
                <a:latin typeface="メイリオ" panose="020B0604030504040204" pitchFamily="50" charset="-128"/>
                <a:ea typeface="メイリオ" panose="020B0604030504040204" pitchFamily="50" charset="-128"/>
              </a:rPr>
              <a:t>観光を目的に、冬場の海水浴場および周辺の店舗に</a:t>
            </a:r>
            <a:endParaRPr kumimoji="1" lang="en-US" altLang="ja-JP" sz="1100" dirty="0" smtClean="0">
              <a:latin typeface="メイリオ" panose="020B0604030504040204" pitchFamily="50" charset="-128"/>
              <a:ea typeface="メイリオ" panose="020B0604030504040204" pitchFamily="50" charset="-128"/>
            </a:endParaRPr>
          </a:p>
          <a:p>
            <a:r>
              <a:rPr kumimoji="1" lang="ja-JP" altLang="en-US" sz="1100" dirty="0" smtClean="0">
                <a:latin typeface="メイリオ" panose="020B0604030504040204" pitchFamily="50" charset="-128"/>
                <a:ea typeface="メイリオ" panose="020B0604030504040204" pitchFamily="50" charset="-128"/>
              </a:rPr>
              <a:t>ライトアップを施し、閑散期での誘客を毎年実施している</a:t>
            </a:r>
            <a:r>
              <a:rPr kumimoji="1" lang="ja-JP" altLang="en-US" sz="1100" dirty="0">
                <a:latin typeface="メイリオ" panose="020B0604030504040204" pitchFamily="50" charset="-128"/>
                <a:ea typeface="メイリオ" panose="020B0604030504040204" pitchFamily="50" charset="-128"/>
              </a:rPr>
              <a:t>。</a:t>
            </a:r>
            <a:endParaRPr kumimoji="1" lang="en-US" altLang="ja-JP" sz="1100" dirty="0" smtClean="0">
              <a:latin typeface="メイリオ" panose="020B0604030504040204" pitchFamily="50" charset="-128"/>
              <a:ea typeface="メイリオ" panose="020B0604030504040204" pitchFamily="50" charset="-128"/>
            </a:endParaRPr>
          </a:p>
        </p:txBody>
      </p:sp>
      <p:sp>
        <p:nvSpPr>
          <p:cNvPr id="30" name="テキスト ボックス 29"/>
          <p:cNvSpPr txBox="1"/>
          <p:nvPr/>
        </p:nvSpPr>
        <p:spPr>
          <a:xfrm>
            <a:off x="231118" y="3940072"/>
            <a:ext cx="2970194" cy="770163"/>
          </a:xfrm>
          <a:prstGeom prst="rect">
            <a:avLst/>
          </a:prstGeom>
          <a:noFill/>
        </p:spPr>
        <p:txBody>
          <a:bodyPr wrap="square" rtlCol="0">
            <a:noAutofit/>
          </a:bodyPr>
          <a:lstStyle/>
          <a:p>
            <a:r>
              <a:rPr kumimoji="1" lang="ja-JP" altLang="en-US" dirty="0" smtClean="0">
                <a:latin typeface="メイリオ" panose="020B0604030504040204" pitchFamily="50" charset="-128"/>
                <a:ea typeface="メイリオ" panose="020B0604030504040204" pitchFamily="50" charset="-128"/>
              </a:rPr>
              <a:t>■郷土料理○○</a:t>
            </a:r>
            <a:r>
              <a:rPr kumimoji="1" lang="ja-JP" altLang="en-US" sz="1100" dirty="0">
                <a:latin typeface="メイリオ" panose="020B0604030504040204" pitchFamily="50" charset="-128"/>
                <a:ea typeface="メイリオ" panose="020B0604030504040204" pitchFamily="50" charset="-128"/>
              </a:rPr>
              <a:t>　</a:t>
            </a:r>
            <a:endParaRPr kumimoji="1" lang="en-US" altLang="ja-JP" sz="1100" dirty="0" smtClean="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漁師</a:t>
            </a:r>
            <a:r>
              <a:rPr kumimoji="1" lang="ja-JP" altLang="en-US" sz="1100" dirty="0" smtClean="0">
                <a:latin typeface="メイリオ" panose="020B0604030504040204" pitchFamily="50" charset="-128"/>
                <a:ea typeface="メイリオ" panose="020B0604030504040204" pitchFamily="50" charset="-128"/>
              </a:rPr>
              <a:t>町として発展してきた地域ならではの郷土料理。○○や〇〇を豊富に使用しており、観光客にも人気。</a:t>
            </a:r>
            <a:endParaRPr kumimoji="1" lang="en-US" altLang="ja-JP" sz="1100" dirty="0" smtClean="0">
              <a:latin typeface="メイリオ" panose="020B0604030504040204" pitchFamily="50" charset="-128"/>
              <a:ea typeface="メイリオ" panose="020B0604030504040204" pitchFamily="50" charset="-128"/>
            </a:endParaRPr>
          </a:p>
        </p:txBody>
      </p:sp>
      <p:sp>
        <p:nvSpPr>
          <p:cNvPr id="59" name="Google Shape;105;p1"/>
          <p:cNvSpPr txBox="1"/>
          <p:nvPr/>
        </p:nvSpPr>
        <p:spPr>
          <a:xfrm>
            <a:off x="1660581" y="4911471"/>
            <a:ext cx="1276051" cy="519128"/>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sz="1050" dirty="0" smtClean="0">
                <a:solidFill>
                  <a:schemeClr val="tx1"/>
                </a:solidFill>
                <a:latin typeface="メイリオ" panose="020B0604030504040204" pitchFamily="50" charset="-128"/>
                <a:ea typeface="メイリオ" panose="020B0604030504040204" pitchFamily="50" charset="-128"/>
                <a:cs typeface="Meiryo"/>
                <a:sym typeface="Meiryo"/>
              </a:rPr>
              <a:t>（○○を使用した郷土料理）</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60" name="楕円 59"/>
          <p:cNvSpPr/>
          <p:nvPr/>
        </p:nvSpPr>
        <p:spPr>
          <a:xfrm>
            <a:off x="3865497" y="3746819"/>
            <a:ext cx="235536" cy="22663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050" dirty="0" smtClean="0">
                <a:latin typeface="Meiryo UI" panose="020B0604030504040204" pitchFamily="50" charset="-128"/>
                <a:ea typeface="Meiryo UI" panose="020B0604030504040204" pitchFamily="50" charset="-128"/>
              </a:rPr>
              <a:t>２</a:t>
            </a:r>
            <a:endParaRPr kumimoji="1" lang="ja-JP" altLang="en-US" sz="1050" dirty="0">
              <a:latin typeface="Meiryo UI" panose="020B0604030504040204" pitchFamily="50" charset="-128"/>
              <a:ea typeface="Meiryo UI" panose="020B0604030504040204" pitchFamily="50" charset="-128"/>
            </a:endParaRPr>
          </a:p>
        </p:txBody>
      </p:sp>
      <p:sp>
        <p:nvSpPr>
          <p:cNvPr id="61" name="楕円 60"/>
          <p:cNvSpPr/>
          <p:nvPr/>
        </p:nvSpPr>
        <p:spPr>
          <a:xfrm>
            <a:off x="4090703" y="4549872"/>
            <a:ext cx="235536" cy="22663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050" dirty="0">
                <a:latin typeface="Meiryo UI" panose="020B0604030504040204" pitchFamily="50" charset="-128"/>
                <a:ea typeface="Meiryo UI" panose="020B0604030504040204" pitchFamily="50" charset="-128"/>
              </a:rPr>
              <a:t>１</a:t>
            </a:r>
          </a:p>
        </p:txBody>
      </p:sp>
      <p:sp>
        <p:nvSpPr>
          <p:cNvPr id="62" name="楕円 61"/>
          <p:cNvSpPr/>
          <p:nvPr/>
        </p:nvSpPr>
        <p:spPr>
          <a:xfrm>
            <a:off x="3991549" y="4895384"/>
            <a:ext cx="235536" cy="22663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050" dirty="0" smtClean="0">
                <a:latin typeface="Meiryo UI" panose="020B0604030504040204" pitchFamily="50" charset="-128"/>
                <a:ea typeface="Meiryo UI" panose="020B0604030504040204" pitchFamily="50" charset="-128"/>
              </a:rPr>
              <a:t>３</a:t>
            </a:r>
            <a:endParaRPr kumimoji="1" lang="ja-JP" altLang="en-US" sz="1050" dirty="0">
              <a:latin typeface="Meiryo UI" panose="020B0604030504040204" pitchFamily="50" charset="-128"/>
              <a:ea typeface="Meiryo UI" panose="020B0604030504040204" pitchFamily="50" charset="-128"/>
            </a:endParaRPr>
          </a:p>
        </p:txBody>
      </p:sp>
      <p:sp>
        <p:nvSpPr>
          <p:cNvPr id="63" name="楕円 62"/>
          <p:cNvSpPr/>
          <p:nvPr/>
        </p:nvSpPr>
        <p:spPr>
          <a:xfrm>
            <a:off x="3183408" y="2174566"/>
            <a:ext cx="235536" cy="22663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50" dirty="0">
                <a:latin typeface="Meiryo UI" panose="020B0604030504040204" pitchFamily="50" charset="-128"/>
                <a:ea typeface="Meiryo UI" panose="020B0604030504040204" pitchFamily="50" charset="-128"/>
              </a:rPr>
              <a:t>１</a:t>
            </a:r>
          </a:p>
        </p:txBody>
      </p:sp>
      <p:sp>
        <p:nvSpPr>
          <p:cNvPr id="64" name="楕円 63"/>
          <p:cNvSpPr/>
          <p:nvPr/>
        </p:nvSpPr>
        <p:spPr>
          <a:xfrm>
            <a:off x="3337021" y="2604379"/>
            <a:ext cx="235536" cy="22663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50" dirty="0" smtClean="0">
                <a:latin typeface="Meiryo UI" panose="020B0604030504040204" pitchFamily="50" charset="-128"/>
                <a:ea typeface="Meiryo UI" panose="020B0604030504040204" pitchFamily="50" charset="-128"/>
              </a:rPr>
              <a:t>２</a:t>
            </a:r>
            <a:endParaRPr kumimoji="1" lang="ja-JP" altLang="en-US" sz="1050" dirty="0">
              <a:latin typeface="Meiryo UI" panose="020B0604030504040204" pitchFamily="50" charset="-128"/>
              <a:ea typeface="Meiryo UI" panose="020B0604030504040204" pitchFamily="50" charset="-128"/>
            </a:endParaRPr>
          </a:p>
        </p:txBody>
      </p:sp>
      <p:sp>
        <p:nvSpPr>
          <p:cNvPr id="35" name="テキスト ボックス 34"/>
          <p:cNvSpPr txBox="1"/>
          <p:nvPr/>
        </p:nvSpPr>
        <p:spPr>
          <a:xfrm>
            <a:off x="6702832" y="1248480"/>
            <a:ext cx="2989309" cy="1132975"/>
          </a:xfrm>
          <a:prstGeom prst="rect">
            <a:avLst/>
          </a:prstGeom>
          <a:noFill/>
        </p:spPr>
        <p:txBody>
          <a:bodyPr wrap="square" rtlCol="0">
            <a:noAutofit/>
          </a:bodyPr>
          <a:lstStyle/>
          <a:p>
            <a:r>
              <a:rPr kumimoji="1" lang="ja-JP" altLang="en-US" dirty="0">
                <a:latin typeface="メイリオ" panose="020B0604030504040204" pitchFamily="50" charset="-128"/>
                <a:ea typeface="メイリオ" panose="020B0604030504040204" pitchFamily="50" charset="-128"/>
              </a:rPr>
              <a:t>②</a:t>
            </a:r>
            <a:r>
              <a:rPr kumimoji="1" lang="ja-JP" altLang="en-US" dirty="0" smtClean="0">
                <a:latin typeface="メイリオ" panose="020B0604030504040204" pitchFamily="50" charset="-128"/>
                <a:ea typeface="メイリオ" panose="020B0604030504040204" pitchFamily="50" charset="-128"/>
              </a:rPr>
              <a:t>〇〇屋</a:t>
            </a:r>
            <a:r>
              <a:rPr kumimoji="1" lang="ja-JP" altLang="en-US" sz="1100" dirty="0">
                <a:latin typeface="メイリオ" panose="020B0604030504040204" pitchFamily="50" charset="-128"/>
                <a:ea typeface="メイリオ" panose="020B0604030504040204" pitchFamily="50" charset="-128"/>
              </a:rPr>
              <a:t>　</a:t>
            </a:r>
            <a:endParaRPr kumimoji="1" lang="en-US" altLang="ja-JP" sz="1100" dirty="0" smtClean="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a:t>
            </a:r>
            <a:r>
              <a:rPr kumimoji="1" lang="ja-JP" altLang="en-US" sz="1100" dirty="0" smtClean="0">
                <a:latin typeface="メイリオ" panose="020B0604030504040204" pitchFamily="50" charset="-128"/>
                <a:ea typeface="メイリオ" panose="020B0604030504040204" pitchFamily="50" charset="-128"/>
              </a:rPr>
              <a:t>伝統工芸品である○○づくりを体験できる店舗。体験と合わせて震災当時の体験を解説する店主がいるため、市でもトレイルに関心のある客層に対し、</a:t>
            </a:r>
            <a:endParaRPr kumimoji="1" lang="en-US" altLang="ja-JP" sz="1100" dirty="0" smtClean="0">
              <a:latin typeface="メイリオ" panose="020B0604030504040204" pitchFamily="50" charset="-128"/>
              <a:ea typeface="メイリオ" panose="020B0604030504040204" pitchFamily="50" charset="-128"/>
            </a:endParaRPr>
          </a:p>
          <a:p>
            <a:r>
              <a:rPr kumimoji="1" lang="ja-JP" altLang="en-US" sz="1100" dirty="0" smtClean="0">
                <a:latin typeface="メイリオ" panose="020B0604030504040204" pitchFamily="50" charset="-128"/>
                <a:ea typeface="メイリオ" panose="020B0604030504040204" pitchFamily="50" charset="-128"/>
              </a:rPr>
              <a:t>情報発信を実施。</a:t>
            </a:r>
            <a:endParaRPr kumimoji="1" lang="en-US" altLang="ja-JP" sz="1100" dirty="0" smtClean="0">
              <a:latin typeface="メイリオ" panose="020B0604030504040204" pitchFamily="50" charset="-128"/>
              <a:ea typeface="メイリオ" panose="020B0604030504040204" pitchFamily="50" charset="-128"/>
            </a:endParaRPr>
          </a:p>
        </p:txBody>
      </p:sp>
      <p:sp>
        <p:nvSpPr>
          <p:cNvPr id="65" name="Google Shape;105;p1"/>
          <p:cNvSpPr txBox="1"/>
          <p:nvPr/>
        </p:nvSpPr>
        <p:spPr>
          <a:xfrm>
            <a:off x="7874498" y="6427299"/>
            <a:ext cx="2003802" cy="266342"/>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sz="1050" dirty="0" smtClean="0">
                <a:solidFill>
                  <a:schemeClr val="tx1"/>
                </a:solidFill>
                <a:latin typeface="メイリオ" panose="020B0604030504040204" pitchFamily="50" charset="-128"/>
                <a:ea typeface="メイリオ" panose="020B0604030504040204" pitchFamily="50" charset="-128"/>
                <a:cs typeface="Meiryo"/>
                <a:sym typeface="Meiryo"/>
              </a:rPr>
              <a:t>（○○遺構視察の様子）</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66" name="正方形/長方形 65"/>
          <p:cNvSpPr/>
          <p:nvPr/>
        </p:nvSpPr>
        <p:spPr>
          <a:xfrm>
            <a:off x="4063977" y="6082172"/>
            <a:ext cx="912220" cy="4690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latin typeface="メイリオ" panose="020B0604030504040204" pitchFamily="50" charset="-128"/>
                <a:ea typeface="メイリオ" panose="020B0604030504040204" pitchFamily="50" charset="-128"/>
              </a:rPr>
              <a:t>写真</a:t>
            </a:r>
            <a:endParaRPr kumimoji="1" lang="ja-JP" altLang="en-US"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723164969"/>
      </p:ext>
    </p:extLst>
  </p:cSld>
  <p:clrMapOvr>
    <a:masterClrMapping/>
  </p:clrMapOvr>
</p:sld>
</file>

<file path=ppt/theme/theme1.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atMod val="130000"/>
              </a:schemeClr>
            </a:gs>
            <a:gs pos="100000">
              <a:schemeClr val="phClr">
                <a:tint val="5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atMod val="130000"/>
              </a:schemeClr>
            </a:gs>
            <a:gs pos="100000">
              <a:schemeClr val="phClr">
                <a:tint val="5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1904</TotalTime>
  <Words>1545</Words>
  <Application>Microsoft Office PowerPoint</Application>
  <PresentationFormat>A4 210 x 297 mm</PresentationFormat>
  <Paragraphs>174</Paragraphs>
  <Slides>4</Slides>
  <Notes>4</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Meiryo UI</vt:lpstr>
      <vt:lpstr>ＭＳ Ｐゴシック</vt:lpstr>
      <vt:lpstr>メイリオ</vt:lpstr>
      <vt:lpstr>メイリオ</vt:lpstr>
      <vt:lpstr>游ゴシック</vt:lpstr>
      <vt:lpstr>Arial</vt:lpstr>
      <vt:lpstr>Office テーマ</vt:lpstr>
      <vt:lpstr>○○○○事業【○○県○○市】　</vt:lpstr>
      <vt:lpstr>○○○○事業【○○県○○市】 　</vt:lpstr>
      <vt:lpstr>ブルーツーリズム推進事業【○○県○○市】　</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○○を活用した○○事業【○○県○○市】</dc:title>
  <dc:creator>行政情報システム室</dc:creator>
  <cp:lastModifiedBy>山形 健登</cp:lastModifiedBy>
  <cp:revision>97</cp:revision>
  <cp:lastPrinted>2023-01-25T09:57:28Z</cp:lastPrinted>
  <dcterms:created xsi:type="dcterms:W3CDTF">2007-11-06T12:19:33Z</dcterms:created>
  <dcterms:modified xsi:type="dcterms:W3CDTF">2023-01-26T11:52:40Z</dcterms:modified>
</cp:coreProperties>
</file>