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9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橿原 義信" initials="橿原" lastIdx="1" clrIdx="0"/>
  <p:cmAuthor id="2" name="観光庁加藤" initials="加藤" lastIdx="2" clrIdx="1"/>
  <p:cmAuthor id="3" name="ㅤ" initials="ㅤ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1" autoAdjust="0"/>
    <p:restoredTop sz="93788" autoAdjust="0"/>
  </p:normalViewPr>
  <p:slideViewPr>
    <p:cSldViewPr snapToGrid="0" showGuides="1">
      <p:cViewPr>
        <p:scale>
          <a:sx n="100" d="100"/>
          <a:sy n="100" d="100"/>
        </p:scale>
        <p:origin x="222" y="-264"/>
      </p:cViewPr>
      <p:guideLst>
        <p:guide orient="horz" pos="2161"/>
        <p:guide pos="31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2023/2/7</a:t>
            </a:fld>
            <a:endParaRPr kumimoji="1" lang="ja-JP" altLang="en-US"/>
          </a:p>
        </p:txBody>
      </p:sp>
      <p:sp>
        <p:nvSpPr>
          <p:cNvPr id="104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104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500"/>
            <a:ext cx="5388610" cy="4439841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4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4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9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6"/>
          <p:cNvSpPr>
            <a:spLocks noChangeArrowheads="1"/>
          </p:cNvSpPr>
          <p:nvPr/>
        </p:nvSpPr>
        <p:spPr>
          <a:xfrm>
            <a:off x="0" y="1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029" name="Group 27"/>
          <p:cNvGrpSpPr/>
          <p:nvPr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0" name="Rectangle 28"/>
            <p:cNvSpPr>
              <a:spLocks noChangeArrowheads="1"/>
            </p:cNvSpPr>
            <p:nvPr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31" name="Rectangle 29"/>
            <p:cNvSpPr>
              <a:spLocks noChangeArrowheads="1"/>
            </p:cNvSpPr>
            <p:nvPr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32" name="Rectangle 30"/>
            <p:cNvSpPr>
              <a:spLocks noChangeArrowheads="1"/>
            </p:cNvSpPr>
            <p:nvPr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033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pic>
        <p:nvPicPr>
          <p:cNvPr id="1034" name="Picture 32" descr="ppjtitle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7916" y="1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32" descr="ppjtitle"/>
          <p:cNvPicPr>
            <a:picLocks noChangeAspect="1" noChangeArrowheads="1"/>
          </p:cNvPicPr>
          <p:nvPr userDrawn="1"/>
        </p:nvPicPr>
        <p:blipFill>
          <a:blip r:embed="rId4"/>
          <a:srcRect l="1756" r="81940" b="42691"/>
          <a:stretch>
            <a:fillRect/>
          </a:stretch>
        </p:blipFill>
        <p:spPr>
          <a:xfrm>
            <a:off x="8697916" y="6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Google Shape;92;p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メイリオ" panose="020B0604030504040204" charset="-128"/>
              <a:buNone/>
            </a:pPr>
            <a:r>
              <a:rPr lang="ja-JP" sz="1900" dirty="0">
                <a:cs typeface="Meiryo UI" panose="020B0604030504040204" pitchFamily="50" charset="-128"/>
                <a:sym typeface="メイリオ" panose="020B0604030504040204" charset="-128"/>
              </a:rPr>
              <a:t>事業名：○○○○【○○県○○市】 　</a:t>
            </a:r>
            <a:endParaRPr dirty="0">
              <a:cs typeface="Meiryo UI" panose="020B0604030504040204" pitchFamily="50" charset="-128"/>
            </a:endParaRPr>
          </a:p>
        </p:txBody>
      </p:sp>
      <p:sp>
        <p:nvSpPr>
          <p:cNvPr id="1107" name="Google Shape;93;p1"/>
          <p:cNvSpPr txBox="1"/>
          <p:nvPr/>
        </p:nvSpPr>
        <p:spPr>
          <a:xfrm>
            <a:off x="4608744" y="687521"/>
            <a:ext cx="5175788" cy="286004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5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charset="-128"/>
                <a:sym typeface="メイリオ" panose="020B0604030504040204" charset="-128"/>
              </a:rPr>
              <a:t>事業実施対象地域のマップ上に必要に応じてイメージ図、写真等を</a:t>
            </a:r>
            <a:r>
              <a:rPr lang="ja-JP" altLang="en-US" sz="105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charset="-128"/>
                <a:sym typeface="メイリオ" panose="020B0604030504040204" charset="-128"/>
              </a:rPr>
              <a:t>添付</a:t>
            </a:r>
            <a:r>
              <a:rPr lang="ja-JP" sz="105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charset="-128"/>
                <a:sym typeface="メイリオ" panose="020B0604030504040204" charset="-128"/>
              </a:rPr>
              <a:t>してください。</a:t>
            </a:r>
            <a:endParaRPr lang="en-US" altLang="ja-JP" sz="105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charset="-128"/>
              <a:sym typeface="メイリオ" panose="020B0604030504040204" charset="-128"/>
            </a:endParaRPr>
          </a:p>
        </p:txBody>
      </p:sp>
      <p:grpSp>
        <p:nvGrpSpPr>
          <p:cNvPr id="1110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1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2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3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4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メイリオ" panose="020B0604030504040204" charset="-128"/>
                <a:sym typeface="メイリオ" panose="020B0604030504040204" charset="-128"/>
              </a:rPr>
              <a:t>【様式４】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25" name="テキスト ボックス 96"/>
          <p:cNvSpPr txBox="1"/>
          <p:nvPr/>
        </p:nvSpPr>
        <p:spPr>
          <a:xfrm>
            <a:off x="6306206" y="245469"/>
            <a:ext cx="3618049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歴史的資源を活用した観光まちづくりの推進事業　補助</a:t>
            </a:r>
            <a:r>
              <a:rPr kumimoji="1" lang="ja-JP" altLang="en-US" sz="100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対象事業</a:t>
            </a:r>
            <a:endParaRPr kumimoji="1" lang="ja-JP" altLang="en-US" sz="10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6" name="テキスト ボックス 7"/>
          <p:cNvSpPr txBox="1"/>
          <p:nvPr/>
        </p:nvSpPr>
        <p:spPr>
          <a:xfrm>
            <a:off x="-61252" y="-380508"/>
            <a:ext cx="830173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注１：公表される前提で作成してください。注２：実証事業の概要が本事業概要説明書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１枚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で分かるように簡潔に記載してください。</a:t>
            </a:r>
            <a:endParaRPr lang="en-US" altLang="ja-JP" sz="9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</a:t>
            </a:r>
            <a:r>
              <a:rPr lang="ja-JP" altLang="en-US" sz="9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青字の記入要領等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を削除の上、記載してください。フォントサイズは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重要な箇所は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下線付きの赤字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</a:p>
        </p:txBody>
      </p:sp>
      <p:graphicFrame>
        <p:nvGraphicFramePr>
          <p:cNvPr id="6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516524"/>
              </p:ext>
            </p:extLst>
          </p:nvPr>
        </p:nvGraphicFramePr>
        <p:xfrm>
          <a:off x="83820" y="707453"/>
          <a:ext cx="4404995" cy="1442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4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本事業で取り組む具体的な</a:t>
                      </a:r>
                      <a:r>
                        <a:rPr kumimoji="1" lang="ja-JP" altLang="en-US" sz="105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事業内容</a:t>
                      </a:r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0625">
                <a:tc>
                  <a:txBody>
                    <a:bodyPr/>
                    <a:lstStyle/>
                    <a:p>
                      <a:pPr algn="l"/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77470" y="3430270"/>
          <a:ext cx="4405630" cy="1276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28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146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補助対象事業一覧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l"/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145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83820" y="4766945"/>
          <a:ext cx="4373245" cy="206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6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6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146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実施体制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30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971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連携団体との役割分担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表 1"/>
          <p:cNvGraphicFramePr>
            <a:graphicFrameLocks noGrp="1"/>
          </p:cNvGraphicFramePr>
          <p:nvPr/>
        </p:nvGraphicFramePr>
        <p:xfrm>
          <a:off x="4608830" y="3598545"/>
          <a:ext cx="5175250" cy="226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1460">
                <a:tc>
                  <a:txBody>
                    <a:bodyPr/>
                    <a:lstStyle/>
                    <a:p>
                      <a:pPr lvl="1" algn="ctr"/>
                      <a:r>
                        <a:rPr lang="ja-JP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本取組における目標設定（</a:t>
                      </a:r>
                      <a:r>
                        <a:rPr lang="en-US" altLang="ja-JP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KPI</a:t>
                      </a:r>
                      <a:r>
                        <a:rPr lang="ja-JP" altLang="en-US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及び</a:t>
                      </a:r>
                      <a:r>
                        <a:rPr lang="ja-JP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期待される波及効果（アウトカム））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914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b="0" dirty="0" smtClean="0">
                          <a:solidFill>
                            <a:srgbClr val="0070C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具体性且つ定量的な目標設定の内容を記載してください。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表 1"/>
          <p:cNvGraphicFramePr>
            <a:graphicFrameLocks noGrp="1"/>
          </p:cNvGraphicFramePr>
          <p:nvPr/>
        </p:nvGraphicFramePr>
        <p:xfrm>
          <a:off x="4609465" y="5911215"/>
          <a:ext cx="5175250" cy="923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5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1460">
                <a:tc>
                  <a:txBody>
                    <a:bodyPr/>
                    <a:lstStyle/>
                    <a:p>
                      <a:pPr lvl="1" algn="ctr"/>
                      <a:r>
                        <a:rPr lang="ja-JP" sz="105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charset="-128"/>
                          <a:sym typeface="メイリオ" panose="020B0604030504040204" charset="-128"/>
                        </a:rPr>
                        <a:t>本取組終了後の計画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465">
                <a:tc>
                  <a:txBody>
                    <a:bodyPr/>
                    <a:lstStyle/>
                    <a:p>
                      <a:pPr algn="l"/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091803"/>
              </p:ext>
            </p:extLst>
          </p:nvPr>
        </p:nvGraphicFramePr>
        <p:xfrm>
          <a:off x="77470" y="2209228"/>
          <a:ext cx="4404995" cy="1137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4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40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0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地域の背景や特色</a:t>
                      </a:r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6135">
                <a:tc>
                  <a:txBody>
                    <a:bodyPr/>
                    <a:lstStyle/>
                    <a:p>
                      <a:pPr algn="l"/>
                      <a:endParaRPr kumimoji="1" lang="ja-JP" altLang="en-US" sz="1050" b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</a:ln>
      </a:spPr>
      <a:bodyPr vertOverflow="overflow" horzOverflow="overflow" wrap="square" lIns="91422" tIns="45710" rIns="91422" bIns="45710" rtlCol="0" anchor="t" anchorCtr="0"/>
      <a:lstStyle>
        <a:defPPr marL="1338580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/>
            <a:ea typeface="ＭＳ Ｐゴシック" panose="020B0600070205080204" charset="-128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180</Words>
  <Application>Microsoft Office PowerPoint</Application>
  <PresentationFormat>A4 210 x 297 mm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HGP創英角ｺﾞｼｯｸUB</vt:lpstr>
      <vt:lpstr>Meiryo UI</vt:lpstr>
      <vt:lpstr>Yu Gothic UI Semilight</vt:lpstr>
      <vt:lpstr>メイリオ</vt:lpstr>
      <vt:lpstr>游ゴシック</vt:lpstr>
      <vt:lpstr>テーマ1</vt:lpstr>
      <vt:lpstr>事業名：○○○○【○○県○○市】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渡邉 祐司</dc:creator>
  <cp:lastModifiedBy>川口 慎一郎</cp:lastModifiedBy>
  <cp:revision>53</cp:revision>
  <cp:lastPrinted>2022-01-31T02:21:00Z</cp:lastPrinted>
  <dcterms:created xsi:type="dcterms:W3CDTF">2021-05-17T01:57:00Z</dcterms:created>
  <dcterms:modified xsi:type="dcterms:W3CDTF">2023-02-08T07:12:03Z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