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145705276" r:id="rId2"/>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97" autoAdjust="0"/>
    <p:restoredTop sz="94674"/>
  </p:normalViewPr>
  <p:slideViewPr>
    <p:cSldViewPr snapToGrid="0" snapToObjects="1">
      <p:cViewPr>
        <p:scale>
          <a:sx n="100" d="100"/>
          <a:sy n="100" d="100"/>
        </p:scale>
        <p:origin x="480" y="-6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FF64B472-5020-BA47-B583-768B68D4B464}" type="datetimeFigureOut">
              <a:rPr kumimoji="1" lang="ja-JP" altLang="en-US" smtClean="0"/>
              <a:t>2023/4/18</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9C0601AA-5AE1-B148-A81C-580668D4BFA3}" type="slidenum">
              <a:rPr kumimoji="1" lang="ja-JP" altLang="en-US" smtClean="0"/>
              <a:t>‹#›</a:t>
            </a:fld>
            <a:endParaRPr kumimoji="1" lang="ja-JP" altLang="en-US"/>
          </a:p>
        </p:txBody>
      </p:sp>
    </p:spTree>
    <p:extLst>
      <p:ext uri="{BB962C8B-B14F-4D97-AF65-F5344CB8AC3E}">
        <p14:creationId xmlns:p14="http://schemas.microsoft.com/office/powerpoint/2010/main" val="146822084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1716ACAC-56C9-8644-96FE-92F3FF0EF3D7}" type="datetimeFigureOut">
              <a:rPr kumimoji="1" lang="ja-JP" altLang="en-US" smtClean="0"/>
              <a:t>2023/4/18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7D3C0DE-4AED-0040-A773-2F0FA7FC9263}" type="slidenum">
              <a:rPr kumimoji="1" lang="ja-JP" altLang="en-US" smtClean="0"/>
              <a:t>‹#›</a:t>
            </a:fld>
            <a:endParaRPr kumimoji="1" lang="ja-JP" altLang="en-US"/>
          </a:p>
        </p:txBody>
      </p:sp>
    </p:spTree>
    <p:extLst>
      <p:ext uri="{BB962C8B-B14F-4D97-AF65-F5344CB8AC3E}">
        <p14:creationId xmlns:p14="http://schemas.microsoft.com/office/powerpoint/2010/main" val="2134018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1716ACAC-56C9-8644-96FE-92F3FF0EF3D7}" type="datetimeFigureOut">
              <a:rPr kumimoji="1" lang="ja-JP" altLang="en-US" smtClean="0"/>
              <a:t>2023/4/18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7D3C0DE-4AED-0040-A773-2F0FA7FC9263}" type="slidenum">
              <a:rPr kumimoji="1" lang="ja-JP" altLang="en-US" smtClean="0"/>
              <a:t>‹#›</a:t>
            </a:fld>
            <a:endParaRPr kumimoji="1" lang="ja-JP" altLang="en-US"/>
          </a:p>
        </p:txBody>
      </p:sp>
    </p:spTree>
    <p:extLst>
      <p:ext uri="{BB962C8B-B14F-4D97-AF65-F5344CB8AC3E}">
        <p14:creationId xmlns:p14="http://schemas.microsoft.com/office/powerpoint/2010/main" val="21826987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1716ACAC-56C9-8644-96FE-92F3FF0EF3D7}" type="datetimeFigureOut">
              <a:rPr kumimoji="1" lang="ja-JP" altLang="en-US" smtClean="0"/>
              <a:t>2023/4/18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7D3C0DE-4AED-0040-A773-2F0FA7FC9263}" type="slidenum">
              <a:rPr kumimoji="1" lang="ja-JP" altLang="en-US" smtClean="0"/>
              <a:t>‹#›</a:t>
            </a:fld>
            <a:endParaRPr kumimoji="1" lang="ja-JP" altLang="en-US"/>
          </a:p>
        </p:txBody>
      </p:sp>
    </p:spTree>
    <p:extLst>
      <p:ext uri="{BB962C8B-B14F-4D97-AF65-F5344CB8AC3E}">
        <p14:creationId xmlns:p14="http://schemas.microsoft.com/office/powerpoint/2010/main" val="23336126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1716ACAC-56C9-8644-96FE-92F3FF0EF3D7}" type="datetimeFigureOut">
              <a:rPr kumimoji="1" lang="ja-JP" altLang="en-US" smtClean="0"/>
              <a:t>2023/4/18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7D3C0DE-4AED-0040-A773-2F0FA7FC9263}" type="slidenum">
              <a:rPr kumimoji="1" lang="ja-JP" altLang="en-US" smtClean="0"/>
              <a:t>‹#›</a:t>
            </a:fld>
            <a:endParaRPr kumimoji="1" lang="ja-JP" altLang="en-US"/>
          </a:p>
        </p:txBody>
      </p:sp>
    </p:spTree>
    <p:extLst>
      <p:ext uri="{BB962C8B-B14F-4D97-AF65-F5344CB8AC3E}">
        <p14:creationId xmlns:p14="http://schemas.microsoft.com/office/powerpoint/2010/main" val="38082597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1716ACAC-56C9-8644-96FE-92F3FF0EF3D7}" type="datetimeFigureOut">
              <a:rPr kumimoji="1" lang="ja-JP" altLang="en-US" smtClean="0"/>
              <a:t>2023/4/18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7D3C0DE-4AED-0040-A773-2F0FA7FC9263}" type="slidenum">
              <a:rPr kumimoji="1" lang="ja-JP" altLang="en-US" smtClean="0"/>
              <a:t>‹#›</a:t>
            </a:fld>
            <a:endParaRPr kumimoji="1" lang="ja-JP" altLang="en-US"/>
          </a:p>
        </p:txBody>
      </p:sp>
    </p:spTree>
    <p:extLst>
      <p:ext uri="{BB962C8B-B14F-4D97-AF65-F5344CB8AC3E}">
        <p14:creationId xmlns:p14="http://schemas.microsoft.com/office/powerpoint/2010/main" val="1541191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1716ACAC-56C9-8644-96FE-92F3FF0EF3D7}" type="datetimeFigureOut">
              <a:rPr kumimoji="1" lang="ja-JP" altLang="en-US" smtClean="0"/>
              <a:t>2023/4/18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7D3C0DE-4AED-0040-A773-2F0FA7FC9263}" type="slidenum">
              <a:rPr kumimoji="1" lang="ja-JP" altLang="en-US" smtClean="0"/>
              <a:t>‹#›</a:t>
            </a:fld>
            <a:endParaRPr kumimoji="1" lang="ja-JP" altLang="en-US"/>
          </a:p>
        </p:txBody>
      </p:sp>
    </p:spTree>
    <p:extLst>
      <p:ext uri="{BB962C8B-B14F-4D97-AF65-F5344CB8AC3E}">
        <p14:creationId xmlns:p14="http://schemas.microsoft.com/office/powerpoint/2010/main" val="41523452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1716ACAC-56C9-8644-96FE-92F3FF0EF3D7}" type="datetimeFigureOut">
              <a:rPr kumimoji="1" lang="ja-JP" altLang="en-US" smtClean="0"/>
              <a:t>2023/4/18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7D3C0DE-4AED-0040-A773-2F0FA7FC9263}" type="slidenum">
              <a:rPr kumimoji="1" lang="ja-JP" altLang="en-US" smtClean="0"/>
              <a:t>‹#›</a:t>
            </a:fld>
            <a:endParaRPr kumimoji="1" lang="ja-JP" altLang="en-US"/>
          </a:p>
        </p:txBody>
      </p:sp>
    </p:spTree>
    <p:extLst>
      <p:ext uri="{BB962C8B-B14F-4D97-AF65-F5344CB8AC3E}">
        <p14:creationId xmlns:p14="http://schemas.microsoft.com/office/powerpoint/2010/main" val="30204594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1716ACAC-56C9-8644-96FE-92F3FF0EF3D7}" type="datetimeFigureOut">
              <a:rPr kumimoji="1" lang="ja-JP" altLang="en-US" smtClean="0"/>
              <a:t>2023/4/18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7D3C0DE-4AED-0040-A773-2F0FA7FC9263}" type="slidenum">
              <a:rPr kumimoji="1" lang="ja-JP" altLang="en-US" smtClean="0"/>
              <a:t>‹#›</a:t>
            </a:fld>
            <a:endParaRPr kumimoji="1" lang="ja-JP" altLang="en-US"/>
          </a:p>
        </p:txBody>
      </p:sp>
    </p:spTree>
    <p:extLst>
      <p:ext uri="{BB962C8B-B14F-4D97-AF65-F5344CB8AC3E}">
        <p14:creationId xmlns:p14="http://schemas.microsoft.com/office/powerpoint/2010/main" val="4299979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16ACAC-56C9-8644-96FE-92F3FF0EF3D7}" type="datetimeFigureOut">
              <a:rPr kumimoji="1" lang="ja-JP" altLang="en-US" smtClean="0"/>
              <a:t>2023/4/18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7D3C0DE-4AED-0040-A773-2F0FA7FC9263}" type="slidenum">
              <a:rPr kumimoji="1" lang="ja-JP" altLang="en-US" smtClean="0"/>
              <a:t>‹#›</a:t>
            </a:fld>
            <a:endParaRPr kumimoji="1" lang="ja-JP" altLang="en-US"/>
          </a:p>
        </p:txBody>
      </p:sp>
    </p:spTree>
    <p:extLst>
      <p:ext uri="{BB962C8B-B14F-4D97-AF65-F5344CB8AC3E}">
        <p14:creationId xmlns:p14="http://schemas.microsoft.com/office/powerpoint/2010/main" val="2431302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1716ACAC-56C9-8644-96FE-92F3FF0EF3D7}" type="datetimeFigureOut">
              <a:rPr kumimoji="1" lang="ja-JP" altLang="en-US" smtClean="0"/>
              <a:t>2023/4/18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7D3C0DE-4AED-0040-A773-2F0FA7FC9263}" type="slidenum">
              <a:rPr kumimoji="1" lang="ja-JP" altLang="en-US" smtClean="0"/>
              <a:t>‹#›</a:t>
            </a:fld>
            <a:endParaRPr kumimoji="1" lang="ja-JP" altLang="en-US"/>
          </a:p>
        </p:txBody>
      </p:sp>
    </p:spTree>
    <p:extLst>
      <p:ext uri="{BB962C8B-B14F-4D97-AF65-F5344CB8AC3E}">
        <p14:creationId xmlns:p14="http://schemas.microsoft.com/office/powerpoint/2010/main" val="39478752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1716ACAC-56C9-8644-96FE-92F3FF0EF3D7}" type="datetimeFigureOut">
              <a:rPr kumimoji="1" lang="ja-JP" altLang="en-US" smtClean="0"/>
              <a:t>2023/4/18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7D3C0DE-4AED-0040-A773-2F0FA7FC9263}" type="slidenum">
              <a:rPr kumimoji="1" lang="ja-JP" altLang="en-US" smtClean="0"/>
              <a:t>‹#›</a:t>
            </a:fld>
            <a:endParaRPr kumimoji="1" lang="ja-JP" altLang="en-US"/>
          </a:p>
        </p:txBody>
      </p:sp>
    </p:spTree>
    <p:extLst>
      <p:ext uri="{BB962C8B-B14F-4D97-AF65-F5344CB8AC3E}">
        <p14:creationId xmlns:p14="http://schemas.microsoft.com/office/powerpoint/2010/main" val="37183927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16ACAC-56C9-8644-96FE-92F3FF0EF3D7}" type="datetimeFigureOut">
              <a:rPr kumimoji="1" lang="ja-JP" altLang="en-US" smtClean="0"/>
              <a:t>2023/4/18</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D3C0DE-4AED-0040-A773-2F0FA7FC9263}" type="slidenum">
              <a:rPr kumimoji="1" lang="ja-JP" altLang="en-US" smtClean="0"/>
              <a:t>‹#›</a:t>
            </a:fld>
            <a:endParaRPr kumimoji="1" lang="ja-JP" altLang="en-US"/>
          </a:p>
        </p:txBody>
      </p:sp>
    </p:spTree>
    <p:extLst>
      <p:ext uri="{BB962C8B-B14F-4D97-AF65-F5344CB8AC3E}">
        <p14:creationId xmlns:p14="http://schemas.microsoft.com/office/powerpoint/2010/main" val="23849462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5">
            <a:extLst>
              <a:ext uri="{FF2B5EF4-FFF2-40B4-BE49-F238E27FC236}">
                <a16:creationId xmlns:a16="http://schemas.microsoft.com/office/drawing/2014/main" id="{B68933B0-55B2-A647-947B-3AB46EA66253}"/>
              </a:ext>
            </a:extLst>
          </p:cNvPr>
          <p:cNvGraphicFramePr>
            <a:graphicFrameLocks noGrp="1"/>
          </p:cNvGraphicFramePr>
          <p:nvPr>
            <p:extLst>
              <p:ext uri="{D42A27DB-BD31-4B8C-83A1-F6EECF244321}">
                <p14:modId xmlns:p14="http://schemas.microsoft.com/office/powerpoint/2010/main" val="4212846136"/>
              </p:ext>
            </p:extLst>
          </p:nvPr>
        </p:nvGraphicFramePr>
        <p:xfrm>
          <a:off x="41562" y="551590"/>
          <a:ext cx="9009194" cy="6113904"/>
        </p:xfrm>
        <a:graphic>
          <a:graphicData uri="http://schemas.openxmlformats.org/drawingml/2006/table">
            <a:tbl>
              <a:tblPr firstRow="1" bandRow="1">
                <a:tableStyleId>{5C22544A-7EE6-4342-B048-85BDC9FD1C3A}</a:tableStyleId>
              </a:tblPr>
              <a:tblGrid>
                <a:gridCol w="905925">
                  <a:extLst>
                    <a:ext uri="{9D8B030D-6E8A-4147-A177-3AD203B41FA5}">
                      <a16:colId xmlns:a16="http://schemas.microsoft.com/office/drawing/2014/main" val="1773925599"/>
                    </a:ext>
                  </a:extLst>
                </a:gridCol>
                <a:gridCol w="3212432">
                  <a:extLst>
                    <a:ext uri="{9D8B030D-6E8A-4147-A177-3AD203B41FA5}">
                      <a16:colId xmlns:a16="http://schemas.microsoft.com/office/drawing/2014/main" val="3817221436"/>
                    </a:ext>
                  </a:extLst>
                </a:gridCol>
                <a:gridCol w="4890837">
                  <a:extLst>
                    <a:ext uri="{9D8B030D-6E8A-4147-A177-3AD203B41FA5}">
                      <a16:colId xmlns:a16="http://schemas.microsoft.com/office/drawing/2014/main" val="1776228906"/>
                    </a:ext>
                  </a:extLst>
                </a:gridCol>
              </a:tblGrid>
              <a:tr h="275798">
                <a:tc gridSpan="2">
                  <a:txBody>
                    <a:bodyPr/>
                    <a:lstStyle/>
                    <a:p>
                      <a:pPr algn="ctr"/>
                      <a:r>
                        <a:rPr kumimoji="1" lang="ja-JP" altLang="en-US" sz="1200" b="0" dirty="0" smtClean="0">
                          <a:solidFill>
                            <a:schemeClr val="tx1"/>
                          </a:solidFill>
                          <a:latin typeface="メイリオ" panose="020B0604030504040204" pitchFamily="50" charset="-128"/>
                          <a:ea typeface="メイリオ" panose="020B0604030504040204" pitchFamily="50" charset="-128"/>
                        </a:rPr>
                        <a:t>実証事業</a:t>
                      </a:r>
                      <a:r>
                        <a:rPr kumimoji="1" lang="ja-JP" altLang="en-US" sz="1200" b="0" dirty="0">
                          <a:solidFill>
                            <a:schemeClr val="tx1"/>
                          </a:solidFill>
                          <a:latin typeface="メイリオ" panose="020B0604030504040204" pitchFamily="50" charset="-128"/>
                          <a:ea typeface="メイリオ" panose="020B0604030504040204" pitchFamily="50" charset="-128"/>
                        </a:rPr>
                        <a:t>の概要</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hMerge="1">
                  <a:txBody>
                    <a:bodyPr/>
                    <a:lstStyle/>
                    <a:p>
                      <a:endParaRPr kumimoji="1" lang="ja-JP" altLang="en-US"/>
                    </a:p>
                  </a:txBody>
                  <a:tcPr/>
                </a:tc>
                <a:tc>
                  <a:txBody>
                    <a:bodyPr/>
                    <a:lstStyle/>
                    <a:p>
                      <a:pPr algn="ctr"/>
                      <a:r>
                        <a:rPr kumimoji="1" lang="ja-JP" altLang="en-US" sz="1200" b="0" dirty="0">
                          <a:solidFill>
                            <a:schemeClr val="tx1"/>
                          </a:solidFill>
                          <a:latin typeface="メイリオ" panose="020B0604030504040204" pitchFamily="50" charset="-128"/>
                          <a:ea typeface="メイリオ" panose="020B0604030504040204" pitchFamily="50" charset="-128"/>
                        </a:rPr>
                        <a:t>具体的な事業内容</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641772254"/>
                  </a:ext>
                </a:extLst>
              </a:tr>
              <a:tr h="701574">
                <a:tc>
                  <a:txBody>
                    <a:bodyPr/>
                    <a:lstStyle/>
                    <a:p>
                      <a:r>
                        <a:rPr kumimoji="1" lang="ja-JP" altLang="en-US" sz="1200" dirty="0" smtClean="0">
                          <a:solidFill>
                            <a:schemeClr val="tx1"/>
                          </a:solidFill>
                          <a:latin typeface="メイリオ" panose="020B0604030504040204" pitchFamily="50" charset="-128"/>
                          <a:ea typeface="メイリオ" panose="020B0604030504040204" pitchFamily="50" charset="-128"/>
                        </a:rPr>
                        <a:t>事業背景</a:t>
                      </a:r>
                      <a:endParaRPr kumimoji="1" lang="en-US" altLang="ja-JP" sz="1200" dirty="0" smtClean="0">
                        <a:solidFill>
                          <a:schemeClr val="tx1"/>
                        </a:solidFill>
                        <a:latin typeface="メイリオ" panose="020B0604030504040204" pitchFamily="50" charset="-128"/>
                        <a:ea typeface="メイリオ" panose="020B0604030504040204" pitchFamily="50" charset="-128"/>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050" dirty="0" smtClean="0">
                          <a:solidFill>
                            <a:schemeClr val="bg1">
                              <a:lumMod val="65000"/>
                            </a:schemeClr>
                          </a:solidFill>
                          <a:latin typeface="メイリオ" panose="020B0604030504040204" pitchFamily="50" charset="-128"/>
                          <a:ea typeface="メイリオ" panose="020B0604030504040204" pitchFamily="50" charset="-128"/>
                        </a:rPr>
                        <a:t>実証事業の実施に至る経緯・地域課題を記載</a:t>
                      </a:r>
                      <a:endParaRPr kumimoji="1" lang="en-US" altLang="ja-JP" sz="1050" dirty="0">
                        <a:solidFill>
                          <a:schemeClr val="bg1">
                            <a:lumMod val="65000"/>
                          </a:schemeClr>
                        </a:solidFill>
                        <a:latin typeface="メイリオ" panose="020B0604030504040204" pitchFamily="50" charset="-128"/>
                        <a:ea typeface="メイリオ" panose="020B0604030504040204" pitchFamily="50" charset="-128"/>
                      </a:endParaRPr>
                    </a:p>
                    <a:p>
                      <a:pPr algn="l"/>
                      <a:endParaRPr kumimoji="1" lang="ja-JP" altLang="en-US" sz="1050" dirty="0">
                        <a:solidFill>
                          <a:schemeClr val="bg1">
                            <a:lumMod val="65000"/>
                          </a:schemeClr>
                        </a:solidFill>
                        <a:latin typeface="メイリオ" panose="020B0604030504040204" pitchFamily="50" charset="-128"/>
                        <a:ea typeface="メイリオ" panose="020B0604030504040204" pitchFamily="50" charset="-128"/>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7">
                  <a:txBody>
                    <a:bodyPr/>
                    <a:lstStyle/>
                    <a:p>
                      <a:pPr algn="l"/>
                      <a:r>
                        <a:rPr kumimoji="1" lang="ja-JP" altLang="en-US" sz="1050" dirty="0" smtClean="0">
                          <a:solidFill>
                            <a:schemeClr val="bg1">
                              <a:lumMod val="65000"/>
                            </a:schemeClr>
                          </a:solidFill>
                          <a:latin typeface="メイリオ" panose="020B0604030504040204" pitchFamily="50" charset="-128"/>
                          <a:ea typeface="メイリオ" panose="020B0604030504040204" pitchFamily="50" charset="-128"/>
                        </a:rPr>
                        <a:t>・実証事業内容を必要に応じて図表を活用して、分かりやすく（いつ、どこで、なにを、どのように実施するのか等）記載ください。</a:t>
                      </a:r>
                      <a:endParaRPr kumimoji="1" lang="en-US" altLang="ja-JP" sz="1050" dirty="0" smtClean="0">
                        <a:solidFill>
                          <a:schemeClr val="bg1">
                            <a:lumMod val="65000"/>
                          </a:schemeClr>
                        </a:solidFill>
                        <a:latin typeface="メイリオ" panose="020B0604030504040204" pitchFamily="50" charset="-128"/>
                        <a:ea typeface="メイリオ" panose="020B0604030504040204" pitchFamily="50" charset="-128"/>
                      </a:endParaRPr>
                    </a:p>
                    <a:p>
                      <a:pPr algn="l"/>
                      <a:r>
                        <a:rPr kumimoji="1" lang="ja-JP" altLang="en-US" sz="1050" dirty="0" smtClean="0">
                          <a:solidFill>
                            <a:schemeClr val="bg1">
                              <a:lumMod val="65000"/>
                            </a:schemeClr>
                          </a:solidFill>
                          <a:latin typeface="メイリオ" panose="020B0604030504040204" pitchFamily="50" charset="-128"/>
                          <a:ea typeface="メイリオ" panose="020B0604030504040204" pitchFamily="50" charset="-128"/>
                        </a:rPr>
                        <a:t>・採択に際しての有識者による助言や採択後の専門家による伴走支援等を通じ、より地域課題に即し効果的な内容とするために、実証事業の内容の精査、計画を磨き上げる検討・調整を行う場合があります。</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31023487"/>
                  </a:ext>
                </a:extLst>
              </a:tr>
              <a:tr h="451013">
                <a:tc>
                  <a:txBody>
                    <a:bodyPr/>
                    <a:lstStyle/>
                    <a:p>
                      <a:r>
                        <a:rPr kumimoji="1" lang="ja-JP" altLang="en-US" sz="1200" dirty="0" smtClean="0">
                          <a:solidFill>
                            <a:schemeClr val="tx1"/>
                          </a:solidFill>
                          <a:latin typeface="メイリオ" panose="020B0604030504040204" pitchFamily="50" charset="-128"/>
                          <a:ea typeface="メイリオ" panose="020B0604030504040204" pitchFamily="50" charset="-128"/>
                        </a:rPr>
                        <a:t>事業目的</a:t>
                      </a:r>
                      <a:endParaRPr kumimoji="1" lang="en-US" altLang="ja-JP" sz="1200" dirty="0">
                        <a:solidFill>
                          <a:schemeClr val="tx1"/>
                        </a:solidFill>
                        <a:latin typeface="メイリオ" panose="020B0604030504040204" pitchFamily="50" charset="-128"/>
                        <a:ea typeface="メイリオ" panose="020B0604030504040204" pitchFamily="50" charset="-128"/>
                      </a:endParaRPr>
                    </a:p>
                    <a:p>
                      <a:endParaRPr kumimoji="1" lang="en-US" altLang="ja-JP" sz="1200" dirty="0">
                        <a:solidFill>
                          <a:schemeClr val="tx1"/>
                        </a:solidFill>
                        <a:latin typeface="メイリオ" panose="020B0604030504040204" pitchFamily="50" charset="-128"/>
                        <a:ea typeface="メイリオ" panose="020B0604030504040204" pitchFamily="50" charset="-128"/>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050" dirty="0" smtClean="0">
                          <a:solidFill>
                            <a:schemeClr val="bg1">
                              <a:lumMod val="65000"/>
                            </a:schemeClr>
                          </a:solidFill>
                          <a:latin typeface="メイリオ" panose="020B0604030504040204" pitchFamily="50" charset="-128"/>
                          <a:ea typeface="メイリオ" panose="020B0604030504040204" pitchFamily="50" charset="-128"/>
                        </a:rPr>
                        <a:t>地域課題に通じる事業目的を記載</a:t>
                      </a:r>
                      <a:endParaRPr kumimoji="1" lang="en-US" altLang="ja-JP" sz="1050" dirty="0">
                        <a:solidFill>
                          <a:schemeClr val="bg1">
                            <a:lumMod val="65000"/>
                          </a:schemeClr>
                        </a:solidFill>
                        <a:latin typeface="メイリオ" panose="020B0604030504040204" pitchFamily="50" charset="-128"/>
                        <a:ea typeface="メイリオ" panose="020B0604030504040204" pitchFamily="50" charset="-128"/>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3944344557"/>
                  </a:ext>
                </a:extLst>
              </a:tr>
              <a:tr h="977195">
                <a:tc>
                  <a:txBody>
                    <a:bodyPr/>
                    <a:lstStyle/>
                    <a:p>
                      <a:r>
                        <a:rPr kumimoji="1" lang="ja-JP" altLang="en-US" sz="1200" dirty="0">
                          <a:solidFill>
                            <a:schemeClr val="tx1"/>
                          </a:solidFill>
                          <a:latin typeface="メイリオ" panose="020B0604030504040204" pitchFamily="50" charset="-128"/>
                          <a:ea typeface="メイリオ" panose="020B0604030504040204" pitchFamily="50" charset="-128"/>
                        </a:rPr>
                        <a:t>実施</a:t>
                      </a:r>
                      <a:r>
                        <a:rPr kumimoji="1" lang="ja-JP" altLang="en-US" sz="1200" dirty="0" smtClean="0">
                          <a:solidFill>
                            <a:schemeClr val="tx1"/>
                          </a:solidFill>
                          <a:latin typeface="メイリオ" panose="020B0604030504040204" pitchFamily="50" charset="-128"/>
                          <a:ea typeface="メイリオ" panose="020B0604030504040204" pitchFamily="50" charset="-128"/>
                        </a:rPr>
                        <a:t>体制</a:t>
                      </a:r>
                      <a:endParaRPr kumimoji="1" lang="en-US" altLang="ja-JP" sz="1200" dirty="0">
                        <a:solidFill>
                          <a:schemeClr val="tx1"/>
                        </a:solidFill>
                        <a:latin typeface="メイリオ" panose="020B0604030504040204" pitchFamily="50" charset="-128"/>
                        <a:ea typeface="メイリオ" panose="020B0604030504040204" pitchFamily="50" charset="-128"/>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smtClean="0">
                          <a:solidFill>
                            <a:schemeClr val="bg1">
                              <a:lumMod val="65000"/>
                            </a:schemeClr>
                          </a:solidFill>
                          <a:latin typeface="メイリオ" panose="020B0604030504040204" pitchFamily="50" charset="-128"/>
                          <a:ea typeface="メイリオ" panose="020B0604030504040204" pitchFamily="50" charset="-128"/>
                        </a:rPr>
                        <a:t>実施</a:t>
                      </a:r>
                      <a:r>
                        <a:rPr kumimoji="1" lang="ja-JP" altLang="en-US" sz="1050" smtClean="0">
                          <a:solidFill>
                            <a:schemeClr val="bg1">
                              <a:lumMod val="65000"/>
                            </a:schemeClr>
                          </a:solidFill>
                          <a:latin typeface="メイリオ" panose="020B0604030504040204" pitchFamily="50" charset="-128"/>
                          <a:ea typeface="メイリオ" panose="020B0604030504040204" pitchFamily="50" charset="-128"/>
                        </a:rPr>
                        <a:t>主体及び関連</a:t>
                      </a:r>
                      <a:r>
                        <a:rPr kumimoji="1" lang="ja-JP" altLang="en-US" sz="1050" dirty="0" smtClean="0">
                          <a:solidFill>
                            <a:schemeClr val="bg1">
                              <a:lumMod val="65000"/>
                            </a:schemeClr>
                          </a:solidFill>
                          <a:latin typeface="メイリオ" panose="020B0604030504040204" pitchFamily="50" charset="-128"/>
                          <a:ea typeface="メイリオ" panose="020B0604030504040204" pitchFamily="50" charset="-128"/>
                        </a:rPr>
                        <a:t>団体を記載するとともに各役割を記載</a:t>
                      </a:r>
                      <a:endParaRPr kumimoji="1" lang="en-US" altLang="ja-JP" sz="1050" dirty="0">
                        <a:solidFill>
                          <a:schemeClr val="bg1">
                            <a:lumMod val="65000"/>
                          </a:schemeClr>
                        </a:solidFill>
                        <a:latin typeface="メイリオ" panose="020B0604030504040204" pitchFamily="50" charset="-128"/>
                        <a:ea typeface="メイリオ" panose="020B0604030504040204" pitchFamily="50" charset="-128"/>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420463197"/>
                  </a:ext>
                </a:extLst>
              </a:tr>
              <a:tr h="701574">
                <a:tc>
                  <a:txBody>
                    <a:bodyPr/>
                    <a:lstStyle/>
                    <a:p>
                      <a:r>
                        <a:rPr kumimoji="1" lang="ja-JP" altLang="en-US" sz="1200" dirty="0">
                          <a:solidFill>
                            <a:schemeClr val="tx1"/>
                          </a:solidFill>
                          <a:latin typeface="メイリオ" panose="020B0604030504040204" pitchFamily="50" charset="-128"/>
                          <a:ea typeface="メイリオ" panose="020B0604030504040204" pitchFamily="50" charset="-128"/>
                        </a:rPr>
                        <a:t>関連する</a:t>
                      </a:r>
                      <a:r>
                        <a:rPr kumimoji="1" lang="en-US" altLang="ja-JP" sz="1200" dirty="0" smtClean="0">
                          <a:solidFill>
                            <a:schemeClr val="tx1"/>
                          </a:solidFill>
                          <a:latin typeface="メイリオ" panose="020B0604030504040204" pitchFamily="50" charset="-128"/>
                          <a:ea typeface="メイリオ" panose="020B0604030504040204" pitchFamily="50" charset="-128"/>
                        </a:rPr>
                        <a:t>JSTS-D</a:t>
                      </a:r>
                      <a:r>
                        <a:rPr kumimoji="1" lang="ja-JP" altLang="en-US" sz="1200" dirty="0" smtClean="0">
                          <a:solidFill>
                            <a:schemeClr val="tx1"/>
                          </a:solidFill>
                          <a:latin typeface="メイリオ" panose="020B0604030504040204" pitchFamily="50" charset="-128"/>
                          <a:ea typeface="メイリオ" panose="020B0604030504040204" pitchFamily="50" charset="-128"/>
                        </a:rPr>
                        <a:t>の基準</a:t>
                      </a:r>
                      <a:endParaRPr kumimoji="1" lang="ja-JP" altLang="en-US" sz="1200" dirty="0">
                        <a:solidFill>
                          <a:schemeClr val="tx1"/>
                        </a:solidFill>
                        <a:latin typeface="メイリオ" panose="020B0604030504040204" pitchFamily="50" charset="-128"/>
                        <a:ea typeface="メイリオ" panose="020B0604030504040204" pitchFamily="50" charset="-128"/>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en-US" altLang="ja-JP" sz="1050" dirty="0" smtClean="0">
                          <a:solidFill>
                            <a:schemeClr val="bg1">
                              <a:lumMod val="65000"/>
                            </a:schemeClr>
                          </a:solidFill>
                          <a:latin typeface="メイリオ" panose="020B0604030504040204" pitchFamily="50" charset="-128"/>
                          <a:ea typeface="メイリオ" panose="020B0604030504040204" pitchFamily="50" charset="-128"/>
                        </a:rPr>
                        <a:t>A4</a:t>
                      </a:r>
                      <a:r>
                        <a:rPr kumimoji="1" lang="ja-JP" altLang="en-US" sz="1050" dirty="0" smtClean="0">
                          <a:solidFill>
                            <a:schemeClr val="bg1">
                              <a:lumMod val="65000"/>
                            </a:schemeClr>
                          </a:solidFill>
                          <a:latin typeface="メイリオ" panose="020B0604030504040204" pitchFamily="50" charset="-128"/>
                          <a:ea typeface="メイリオ" panose="020B0604030504040204" pitchFamily="50" charset="-128"/>
                        </a:rPr>
                        <a:t>財源確保、</a:t>
                      </a:r>
                      <a:r>
                        <a:rPr kumimoji="1" lang="en-US" altLang="ja-JP" sz="1050" dirty="0" smtClean="0">
                          <a:solidFill>
                            <a:schemeClr val="bg1">
                              <a:lumMod val="65000"/>
                            </a:schemeClr>
                          </a:solidFill>
                          <a:latin typeface="メイリオ" panose="020B0604030504040204" pitchFamily="50" charset="-128"/>
                          <a:ea typeface="メイリオ" panose="020B0604030504040204" pitchFamily="50" charset="-128"/>
                        </a:rPr>
                        <a:t>C1</a:t>
                      </a:r>
                      <a:r>
                        <a:rPr kumimoji="1" lang="ja-JP" altLang="en-US" sz="1050" dirty="0" smtClean="0">
                          <a:solidFill>
                            <a:schemeClr val="bg1">
                              <a:lumMod val="65000"/>
                            </a:schemeClr>
                          </a:solidFill>
                          <a:latin typeface="メイリオ" panose="020B0604030504040204" pitchFamily="50" charset="-128"/>
                          <a:ea typeface="メイリオ" panose="020B0604030504040204" pitchFamily="50" charset="-128"/>
                        </a:rPr>
                        <a:t>文化遺産保護　等</a:t>
                      </a:r>
                      <a:endParaRPr kumimoji="1" lang="ja-JP" altLang="en-US" sz="1050" dirty="0">
                        <a:solidFill>
                          <a:schemeClr val="bg1">
                            <a:lumMod val="65000"/>
                          </a:schemeClr>
                        </a:solidFill>
                        <a:latin typeface="メイリオ" panose="020B0604030504040204" pitchFamily="50" charset="-128"/>
                        <a:ea typeface="メイリオ" panose="020B0604030504040204" pitchFamily="50" charset="-128"/>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4255054393"/>
                  </a:ext>
                </a:extLst>
              </a:tr>
              <a:tr h="1002250">
                <a:tc>
                  <a:txBody>
                    <a:bodyPr/>
                    <a:lstStyle/>
                    <a:p>
                      <a:r>
                        <a:rPr kumimoji="1" lang="ja-JP" altLang="en-US" sz="1200" dirty="0" smtClean="0">
                          <a:solidFill>
                            <a:schemeClr val="tx1"/>
                          </a:solidFill>
                          <a:latin typeface="メイリオ" panose="020B0604030504040204" pitchFamily="50" charset="-128"/>
                          <a:ea typeface="メイリオ" panose="020B0604030504040204" pitchFamily="50" charset="-128"/>
                        </a:rPr>
                        <a:t>本事業の</a:t>
                      </a:r>
                      <a:r>
                        <a:rPr kumimoji="1" lang="ja-JP" altLang="en-US" sz="1200" dirty="0">
                          <a:solidFill>
                            <a:schemeClr val="tx1"/>
                          </a:solidFill>
                          <a:latin typeface="メイリオ" panose="020B0604030504040204" pitchFamily="50" charset="-128"/>
                          <a:ea typeface="メイリオ" panose="020B0604030504040204" pitchFamily="50" charset="-128"/>
                        </a:rPr>
                        <a:t>効果検証方法</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050" dirty="0" smtClean="0">
                          <a:solidFill>
                            <a:schemeClr val="bg1">
                              <a:lumMod val="65000"/>
                            </a:schemeClr>
                          </a:solidFill>
                          <a:latin typeface="メイリオ" panose="020B0604030504040204" pitchFamily="50" charset="-128"/>
                          <a:ea typeface="メイリオ" panose="020B0604030504040204" pitchFamily="50" charset="-128"/>
                        </a:rPr>
                        <a:t>効果検証の手法を具体的に記載</a:t>
                      </a:r>
                      <a:endParaRPr kumimoji="1" lang="ja-JP" altLang="en-US" sz="1050" dirty="0">
                        <a:solidFill>
                          <a:schemeClr val="bg1">
                            <a:lumMod val="65000"/>
                          </a:schemeClr>
                        </a:solidFill>
                        <a:latin typeface="メイリオ" panose="020B0604030504040204" pitchFamily="50" charset="-128"/>
                        <a:ea typeface="メイリオ" panose="020B0604030504040204" pitchFamily="50" charset="-128"/>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774565990"/>
                  </a:ext>
                </a:extLst>
              </a:tr>
              <a:tr h="1002250">
                <a:tc>
                  <a:txBody>
                    <a:bodyPr/>
                    <a:lstStyle/>
                    <a:p>
                      <a:r>
                        <a:rPr kumimoji="1" lang="ja-JP" altLang="en-US" sz="1200" dirty="0">
                          <a:solidFill>
                            <a:schemeClr val="tx1"/>
                          </a:solidFill>
                          <a:latin typeface="メイリオ" panose="020B0604030504040204" pitchFamily="50" charset="-128"/>
                          <a:ea typeface="メイリオ" panose="020B0604030504040204" pitchFamily="50" charset="-128"/>
                        </a:rPr>
                        <a:t>具体的な</a:t>
                      </a:r>
                      <a:r>
                        <a:rPr kumimoji="1" lang="en-US" altLang="ja-JP" sz="1200" dirty="0">
                          <a:solidFill>
                            <a:schemeClr val="tx1"/>
                          </a:solidFill>
                          <a:latin typeface="メイリオ" panose="020B0604030504040204" pitchFamily="50" charset="-128"/>
                          <a:ea typeface="メイリオ" panose="020B0604030504040204" pitchFamily="50" charset="-128"/>
                        </a:rPr>
                        <a:t>KPI/KGI</a:t>
                      </a:r>
                      <a:endParaRPr kumimoji="1" lang="ja-JP" altLang="en-US" sz="1200" dirty="0">
                        <a:solidFill>
                          <a:schemeClr val="tx1"/>
                        </a:solidFill>
                        <a:latin typeface="メイリオ" panose="020B0604030504040204" pitchFamily="50" charset="-128"/>
                        <a:ea typeface="メイリオ" panose="020B0604030504040204" pitchFamily="50" charset="-128"/>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050" dirty="0" smtClean="0">
                          <a:solidFill>
                            <a:schemeClr val="bg1">
                              <a:lumMod val="65000"/>
                            </a:schemeClr>
                          </a:solidFill>
                          <a:latin typeface="メイリオ" panose="020B0604030504040204" pitchFamily="50" charset="-128"/>
                          <a:ea typeface="メイリオ" panose="020B0604030504040204" pitchFamily="50" charset="-128"/>
                        </a:rPr>
                        <a:t>実証事業を通じて目指す成果、測定可能な</a:t>
                      </a:r>
                      <a:r>
                        <a:rPr kumimoji="1" lang="en-US" altLang="ja-JP" sz="1050" dirty="0" smtClean="0">
                          <a:solidFill>
                            <a:schemeClr val="bg1">
                              <a:lumMod val="65000"/>
                            </a:schemeClr>
                          </a:solidFill>
                          <a:latin typeface="メイリオ" panose="020B0604030504040204" pitchFamily="50" charset="-128"/>
                          <a:ea typeface="メイリオ" panose="020B0604030504040204" pitchFamily="50" charset="-128"/>
                        </a:rPr>
                        <a:t>KPI/KGI</a:t>
                      </a:r>
                      <a:r>
                        <a:rPr kumimoji="1" lang="ja-JP" altLang="en-US" sz="1050" dirty="0" smtClean="0">
                          <a:solidFill>
                            <a:schemeClr val="bg1">
                              <a:lumMod val="65000"/>
                            </a:schemeClr>
                          </a:solidFill>
                          <a:latin typeface="メイリオ" panose="020B0604030504040204" pitchFamily="50" charset="-128"/>
                          <a:ea typeface="メイリオ" panose="020B0604030504040204" pitchFamily="50" charset="-128"/>
                        </a:rPr>
                        <a:t>を記載</a:t>
                      </a:r>
                      <a:endParaRPr kumimoji="1" lang="ja-JP" altLang="en-US" sz="1050" dirty="0">
                        <a:solidFill>
                          <a:schemeClr val="bg1">
                            <a:lumMod val="65000"/>
                          </a:schemeClr>
                        </a:solidFill>
                        <a:latin typeface="メイリオ" panose="020B0604030504040204" pitchFamily="50" charset="-128"/>
                        <a:ea typeface="メイリオ" panose="020B0604030504040204" pitchFamily="50" charset="-128"/>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12740085"/>
                  </a:ext>
                </a:extLst>
              </a:tr>
              <a:tr h="1002250">
                <a:tc>
                  <a:txBody>
                    <a:bodyPr/>
                    <a:lstStyle/>
                    <a:p>
                      <a:r>
                        <a:rPr lang="ja-JP" altLang="en-US" sz="1200" dirty="0" smtClean="0">
                          <a:solidFill>
                            <a:schemeClr val="tx1"/>
                          </a:solidFill>
                          <a:latin typeface="メイリオ" panose="020B0604030504040204" pitchFamily="50" charset="-128"/>
                          <a:ea typeface="メイリオ" panose="020B0604030504040204" pitchFamily="50" charset="-128"/>
                        </a:rPr>
                        <a:t>来年度以降</a:t>
                      </a:r>
                      <a:r>
                        <a:rPr lang="ja-JP" altLang="en-US" sz="1200" dirty="0">
                          <a:solidFill>
                            <a:schemeClr val="tx1"/>
                          </a:solidFill>
                          <a:latin typeface="メイリオ" panose="020B0604030504040204" pitchFamily="50" charset="-128"/>
                          <a:ea typeface="メイリオ" panose="020B0604030504040204" pitchFamily="50" charset="-128"/>
                        </a:rPr>
                        <a:t>の事業方針</a:t>
                      </a:r>
                      <a:endParaRPr kumimoji="1" lang="ja-JP" altLang="en-US" sz="1200" dirty="0">
                        <a:solidFill>
                          <a:schemeClr val="tx1"/>
                        </a:solidFill>
                        <a:latin typeface="メイリオ" panose="020B0604030504040204" pitchFamily="50" charset="-128"/>
                        <a:ea typeface="メイリオ" panose="020B0604030504040204" pitchFamily="50" charset="-128"/>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050" dirty="0" smtClean="0">
                          <a:solidFill>
                            <a:schemeClr val="bg1">
                              <a:lumMod val="65000"/>
                            </a:schemeClr>
                          </a:solidFill>
                          <a:latin typeface="メイリオ" panose="020B0604030504040204" pitchFamily="50" charset="-128"/>
                          <a:ea typeface="メイリオ" panose="020B0604030504040204" pitchFamily="50" charset="-128"/>
                        </a:rPr>
                        <a:t>実証事業を踏まえ、次年度以降のどのような取組に繋がるのかを記載</a:t>
                      </a:r>
                      <a:endParaRPr kumimoji="1" lang="ja-JP" altLang="en-US" sz="1050" dirty="0">
                        <a:solidFill>
                          <a:schemeClr val="bg1">
                            <a:lumMod val="65000"/>
                          </a:schemeClr>
                        </a:solidFill>
                        <a:latin typeface="メイリオ" panose="020B0604030504040204" pitchFamily="50" charset="-128"/>
                        <a:ea typeface="メイリオ" panose="020B0604030504040204" pitchFamily="50" charset="-128"/>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1872171341"/>
                  </a:ext>
                </a:extLst>
              </a:tr>
            </a:tbl>
          </a:graphicData>
        </a:graphic>
      </p:graphicFrame>
      <p:sp>
        <p:nvSpPr>
          <p:cNvPr id="2" name="正方形/長方形 1"/>
          <p:cNvSpPr/>
          <p:nvPr/>
        </p:nvSpPr>
        <p:spPr>
          <a:xfrm>
            <a:off x="6051884" y="54762"/>
            <a:ext cx="2971807" cy="43666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schemeClr val="tx1"/>
                </a:solidFill>
                <a:latin typeface="メイリオ" panose="020B0604030504040204" pitchFamily="50" charset="-128"/>
                <a:ea typeface="メイリオ" panose="020B0604030504040204" pitchFamily="50" charset="-128"/>
              </a:rPr>
              <a:t>総事業費（税込）：</a:t>
            </a:r>
            <a:r>
              <a:rPr lang="ja-JP" altLang="en-US" sz="1200" dirty="0">
                <a:solidFill>
                  <a:schemeClr val="tx1"/>
                </a:solidFill>
                <a:latin typeface="メイリオ" panose="020B0604030504040204" pitchFamily="50" charset="-128"/>
                <a:ea typeface="メイリオ" panose="020B0604030504040204" pitchFamily="50" charset="-128"/>
              </a:rPr>
              <a:t>○○千円</a:t>
            </a:r>
            <a:endParaRPr lang="en-US" altLang="ja-JP" sz="1200" dirty="0">
              <a:solidFill>
                <a:schemeClr val="tx1"/>
              </a:solidFill>
              <a:latin typeface="メイリオ" panose="020B0604030504040204" pitchFamily="50" charset="-128"/>
              <a:ea typeface="メイリオ" panose="020B0604030504040204" pitchFamily="50" charset="-128"/>
            </a:endParaRPr>
          </a:p>
          <a:p>
            <a:pPr algn="ctr"/>
            <a:r>
              <a:rPr lang="ja-JP" altLang="en-US" sz="1200" dirty="0">
                <a:solidFill>
                  <a:schemeClr val="tx1"/>
                </a:solidFill>
                <a:latin typeface="メイリオ" panose="020B0604030504040204" pitchFamily="50" charset="-128"/>
                <a:ea typeface="メイリオ" panose="020B0604030504040204" pitchFamily="50" charset="-128"/>
              </a:rPr>
              <a:t>（うち支援希望</a:t>
            </a:r>
            <a:r>
              <a:rPr lang="ja-JP" altLang="en-US" sz="1200" dirty="0" smtClean="0">
                <a:solidFill>
                  <a:schemeClr val="tx1"/>
                </a:solidFill>
                <a:latin typeface="メイリオ" panose="020B0604030504040204" pitchFamily="50" charset="-128"/>
                <a:ea typeface="メイリオ" panose="020B0604030504040204" pitchFamily="50" charset="-128"/>
              </a:rPr>
              <a:t>額（税込）：</a:t>
            </a:r>
            <a:r>
              <a:rPr lang="ja-JP" altLang="en-US" sz="1200" dirty="0">
                <a:solidFill>
                  <a:schemeClr val="tx1"/>
                </a:solidFill>
                <a:latin typeface="メイリオ" panose="020B0604030504040204" pitchFamily="50" charset="-128"/>
                <a:ea typeface="メイリオ" panose="020B0604030504040204" pitchFamily="50" charset="-128"/>
              </a:rPr>
              <a:t>○○千円）</a:t>
            </a:r>
          </a:p>
        </p:txBody>
      </p:sp>
      <p:sp>
        <p:nvSpPr>
          <p:cNvPr id="6" name="正方形/長方形 5"/>
          <p:cNvSpPr/>
          <p:nvPr/>
        </p:nvSpPr>
        <p:spPr>
          <a:xfrm>
            <a:off x="26524" y="84221"/>
            <a:ext cx="815688" cy="3837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800" b="1" dirty="0">
                <a:solidFill>
                  <a:schemeClr val="tx1"/>
                </a:solidFill>
              </a:rPr>
              <a:t>【</a:t>
            </a:r>
            <a:r>
              <a:rPr lang="ja-JP" altLang="en-US" sz="800" b="1" dirty="0">
                <a:solidFill>
                  <a:schemeClr val="tx1"/>
                </a:solidFill>
              </a:rPr>
              <a:t>モデル構築</a:t>
            </a:r>
            <a:endParaRPr lang="en-US" altLang="ja-JP" sz="800" b="1" dirty="0">
              <a:solidFill>
                <a:schemeClr val="tx1"/>
              </a:solidFill>
            </a:endParaRPr>
          </a:p>
          <a:p>
            <a:pPr algn="ctr"/>
            <a:r>
              <a:rPr lang="ja-JP" altLang="en-US" sz="800" b="1" dirty="0">
                <a:solidFill>
                  <a:schemeClr val="tx1"/>
                </a:solidFill>
              </a:rPr>
              <a:t>　様式</a:t>
            </a:r>
            <a:r>
              <a:rPr lang="en-US" altLang="ja-JP" sz="800" b="1" dirty="0">
                <a:solidFill>
                  <a:schemeClr val="tx1"/>
                </a:solidFill>
              </a:rPr>
              <a:t>2】</a:t>
            </a:r>
            <a:endParaRPr lang="ja-JP" altLang="en-US" sz="800" b="1" dirty="0">
              <a:solidFill>
                <a:schemeClr val="tx1"/>
              </a:solidFill>
            </a:endParaRPr>
          </a:p>
        </p:txBody>
      </p:sp>
      <p:sp>
        <p:nvSpPr>
          <p:cNvPr id="8" name="テキスト ボックス 7"/>
          <p:cNvSpPr txBox="1"/>
          <p:nvPr/>
        </p:nvSpPr>
        <p:spPr>
          <a:xfrm>
            <a:off x="673764" y="167864"/>
            <a:ext cx="5681008" cy="300082"/>
          </a:xfrm>
          <a:prstGeom prst="rect">
            <a:avLst/>
          </a:prstGeom>
          <a:noFill/>
        </p:spPr>
        <p:txBody>
          <a:bodyPr wrap="square" rtlCol="0">
            <a:spAutoFit/>
          </a:bodyPr>
          <a:lstStyle/>
          <a:p>
            <a:r>
              <a:rPr lang="ja-JP" altLang="en-US" sz="1350" dirty="0">
                <a:latin typeface="メイリオ" panose="020B0604030504040204" pitchFamily="50" charset="-128"/>
                <a:ea typeface="メイリオ" panose="020B0604030504040204" pitchFamily="50" charset="-128"/>
              </a:rPr>
              <a:t>「～～～～～～～実証事業名～～～～～～～～～</a:t>
            </a:r>
            <a:r>
              <a:rPr lang="ja-JP" altLang="en-US" sz="1350" dirty="0" smtClean="0">
                <a:latin typeface="メイリオ" panose="020B0604030504040204" pitchFamily="50" charset="-128"/>
                <a:ea typeface="メイリオ" panose="020B0604030504040204" pitchFamily="50" charset="-128"/>
              </a:rPr>
              <a:t>」地域名</a:t>
            </a:r>
            <a:r>
              <a:rPr lang="en-US" altLang="ja-JP" sz="1350" dirty="0">
                <a:latin typeface="メイリオ" panose="020B0604030504040204" pitchFamily="50" charset="-128"/>
                <a:ea typeface="メイリオ" panose="020B0604030504040204" pitchFamily="50" charset="-128"/>
              </a:rPr>
              <a:t>【</a:t>
            </a:r>
            <a:r>
              <a:rPr lang="ja-JP" altLang="en-US" sz="1350" dirty="0">
                <a:latin typeface="メイリオ" panose="020B0604030504040204" pitchFamily="50" charset="-128"/>
                <a:ea typeface="メイリオ" panose="020B0604030504040204" pitchFamily="50" charset="-128"/>
              </a:rPr>
              <a:t>○○市</a:t>
            </a:r>
            <a:r>
              <a:rPr lang="en-US" altLang="ja-JP" sz="1350" dirty="0">
                <a:latin typeface="メイリオ" panose="020B0604030504040204" pitchFamily="50" charset="-128"/>
                <a:ea typeface="メイリオ" panose="020B0604030504040204" pitchFamily="50" charset="-128"/>
              </a:rPr>
              <a:t>】</a:t>
            </a:r>
            <a:endParaRPr lang="ja-JP" altLang="en-US" sz="135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81146162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944</TotalTime>
  <Words>252</Words>
  <Application>Microsoft Office PowerPoint</Application>
  <PresentationFormat>画面に合わせる (4:3)</PresentationFormat>
  <Paragraphs>23</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メイリオ</vt:lpstr>
      <vt:lpstr>游ゴシック</vt:lpstr>
      <vt:lpstr>游ゴシック Light</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岡田 美奈子</dc:creator>
  <cp:lastModifiedBy>中井 暢彦</cp:lastModifiedBy>
  <cp:revision>38</cp:revision>
  <cp:lastPrinted>2023-04-14T01:52:35Z</cp:lastPrinted>
  <dcterms:created xsi:type="dcterms:W3CDTF">2022-04-10T00:37:30Z</dcterms:created>
  <dcterms:modified xsi:type="dcterms:W3CDTF">2023-04-18T02:40:17Z</dcterms:modified>
</cp:coreProperties>
</file>