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59" r:id="rId4"/>
    <p:sldId id="263" r:id="rId5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7" d="100"/>
          <a:sy n="97" d="100"/>
        </p:scale>
        <p:origin x="5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794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042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873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941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309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341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106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358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592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79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139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5D4C-F2F0-49A7-84C1-AF597B0372A5}" type="datetimeFigureOut">
              <a:rPr kumimoji="1" lang="ja-JP" altLang="en-US" smtClean="0"/>
              <a:t>2023/4/12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17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4074" y="14994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【様式２】事業計画書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480337"/>
              </p:ext>
            </p:extLst>
          </p:nvPr>
        </p:nvGraphicFramePr>
        <p:xfrm>
          <a:off x="161000" y="602275"/>
          <a:ext cx="9724732" cy="6108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3663"/>
                <a:gridCol w="4756253"/>
                <a:gridCol w="1800543"/>
                <a:gridCol w="1984273"/>
              </a:tblGrid>
              <a:tr h="35186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地域の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食文化の特色</a:t>
                      </a:r>
                      <a:r>
                        <a:rPr kumimoji="1" lang="en-US" altLang="ja-JP" sz="1050" b="1" dirty="0" smtClean="0"/>
                        <a:t/>
                      </a:r>
                      <a:br>
                        <a:rPr kumimoji="1" lang="en-US" altLang="ja-JP" sz="1050" b="1" dirty="0" smtClean="0"/>
                      </a:br>
                      <a:r>
                        <a:rPr kumimoji="1" lang="ja-JP" altLang="en-US" sz="1050" b="1" dirty="0" smtClean="0"/>
                        <a:t>（軸となる食）</a:t>
                      </a:r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食を中心とした地域産品</a:t>
                      </a:r>
                      <a:endParaRPr kumimoji="1" lang="en-US" altLang="ja-JP" sz="1050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r>
                        <a:rPr kumimoji="1" lang="en-US" altLang="ja-JP" sz="105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料理の概要や、歴史的背景、地域における他の観光資源との結びつき等もご記載ください。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地域全体での申請費用合計</a:t>
                      </a:r>
                      <a:endParaRPr kumimoji="1" lang="en-US" altLang="ja-JP" sz="1050" b="1" dirty="0" smtClean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/>
                        <a:t>（千円）</a:t>
                      </a:r>
                    </a:p>
                  </a:txBody>
                  <a:tcPr anchor="ctr"/>
                </a:tc>
              </a:tr>
              <a:tr h="29225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 smtClean="0"/>
                        <a:t>【</a:t>
                      </a:r>
                      <a:r>
                        <a:rPr kumimoji="1" lang="ja-JP" altLang="en-US" sz="1050" b="1" dirty="0" smtClean="0"/>
                        <a:t>別紙</a:t>
                      </a:r>
                      <a:r>
                        <a:rPr kumimoji="1" lang="en-US" altLang="ja-JP" sz="1050" b="1" dirty="0" smtClean="0"/>
                        <a:t>A】</a:t>
                      </a:r>
                      <a:r>
                        <a:rPr kumimoji="1" lang="ja-JP" altLang="en-US" sz="1050" b="1" dirty="0" smtClean="0"/>
                        <a:t>の記入有無</a:t>
                      </a:r>
                      <a:endParaRPr kumimoji="1" lang="en-US" altLang="ja-JP" sz="1050" b="1" dirty="0" smtClean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有　　・　　無</a:t>
                      </a:r>
                      <a:endParaRPr kumimoji="1" lang="ja-JP" altLang="en-US" sz="1200" dirty="0"/>
                    </a:p>
                  </a:txBody>
                  <a:tcPr anchor="ctr"/>
                </a:tc>
              </a:tr>
              <a:tr h="24201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ガストロノミー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ツーリズム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推進のテーマ</a:t>
                      </a:r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438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各実証事業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計画の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実施概要</a:t>
                      </a:r>
                      <a:endParaRPr kumimoji="1" lang="en-US" altLang="ja-JP" sz="1050" b="1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（複数ある場合は、各観光コンテンツごとに記載）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正方形/長方形 21"/>
          <p:cNvSpPr/>
          <p:nvPr/>
        </p:nvSpPr>
        <p:spPr>
          <a:xfrm>
            <a:off x="1429476" y="1486918"/>
            <a:ext cx="4072969" cy="725343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ja-JP" altLang="en-US" sz="1050" dirty="0">
              <a:solidFill>
                <a:srgbClr val="FF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9311" y="1457051"/>
            <a:ext cx="3814402" cy="75300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 rot="16200000">
            <a:off x="5554112" y="1723194"/>
            <a:ext cx="403532" cy="280200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1429472" y="1283565"/>
            <a:ext cx="4072969" cy="20153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 smtClean="0"/>
              <a:t>地域における課題</a:t>
            </a:r>
            <a:endParaRPr kumimoji="1" lang="ja-JP" altLang="en-US" sz="1050" b="1" dirty="0"/>
          </a:p>
        </p:txBody>
      </p:sp>
      <p:sp>
        <p:nvSpPr>
          <p:cNvPr id="26" name="正方形/長方形 25"/>
          <p:cNvSpPr/>
          <p:nvPr/>
        </p:nvSpPr>
        <p:spPr>
          <a:xfrm>
            <a:off x="6009307" y="1283564"/>
            <a:ext cx="3814406" cy="1880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 smtClean="0"/>
              <a:t>地域全体で目指す姿</a:t>
            </a:r>
            <a:endParaRPr kumimoji="1" lang="ja-JP" altLang="en-US" sz="1050" b="1" dirty="0"/>
          </a:p>
        </p:txBody>
      </p:sp>
      <p:sp>
        <p:nvSpPr>
          <p:cNvPr id="27" name="正方形/長方形 26"/>
          <p:cNvSpPr/>
          <p:nvPr/>
        </p:nvSpPr>
        <p:spPr>
          <a:xfrm>
            <a:off x="1442045" y="2277987"/>
            <a:ext cx="8381668" cy="134692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dirty="0">
                <a:solidFill>
                  <a:schemeClr val="tx1"/>
                </a:solidFill>
              </a:rPr>
              <a:t>●</a:t>
            </a:r>
            <a:r>
              <a:rPr lang="ja-JP" altLang="en-US" sz="1000" dirty="0" smtClean="0">
                <a:solidFill>
                  <a:schemeClr val="tx1"/>
                </a:solidFill>
              </a:rPr>
              <a:t>食</a:t>
            </a:r>
            <a:r>
              <a:rPr lang="ja-JP" altLang="en-US" sz="1000" dirty="0">
                <a:solidFill>
                  <a:schemeClr val="tx1"/>
                </a:solidFill>
              </a:rPr>
              <a:t>文化の特色・課題及びこれまでの取組を踏まえたガストロノミーツーリズム推進の</a:t>
            </a:r>
            <a:r>
              <a:rPr lang="ja-JP" altLang="en-US" sz="1000" dirty="0" smtClean="0">
                <a:solidFill>
                  <a:schemeClr val="tx1"/>
                </a:solidFill>
              </a:rPr>
              <a:t>テーマ</a:t>
            </a:r>
            <a:endParaRPr lang="en-US" altLang="ja-JP" sz="1000" dirty="0" smtClean="0">
              <a:solidFill>
                <a:schemeClr val="tx1"/>
              </a:solidFill>
            </a:endParaRP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●食文化を踏まえた、地域独自の新たな付加価値</a:t>
            </a:r>
            <a:endParaRPr lang="en-US" altLang="ja-JP" sz="1000" dirty="0" smtClean="0">
              <a:solidFill>
                <a:schemeClr val="tx1"/>
              </a:solidFill>
            </a:endParaRP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●ターゲット像（</a:t>
            </a:r>
            <a:r>
              <a:rPr lang="ja-JP" altLang="en-US" sz="1000" dirty="0">
                <a:solidFill>
                  <a:schemeClr val="tx1"/>
                </a:solidFill>
              </a:rPr>
              <a:t>習慣・趣味・趣向・価値観などを箇条書き</a:t>
            </a:r>
            <a:r>
              <a:rPr lang="ja-JP" altLang="en-US" sz="1000" dirty="0" smtClean="0">
                <a:solidFill>
                  <a:schemeClr val="tx1"/>
                </a:solidFill>
              </a:rPr>
              <a:t>）</a:t>
            </a:r>
            <a:endParaRPr lang="en-US" altLang="ja-JP" sz="1000" dirty="0" smtClean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●連携事業者を含む</a:t>
            </a:r>
            <a:r>
              <a:rPr lang="ja-JP" altLang="en-US" sz="1000" dirty="0">
                <a:solidFill>
                  <a:schemeClr val="tx1"/>
                </a:solidFill>
              </a:rPr>
              <a:t>、</a:t>
            </a:r>
            <a:r>
              <a:rPr lang="ja-JP" altLang="en-US" sz="1000" dirty="0" smtClean="0">
                <a:solidFill>
                  <a:schemeClr val="tx1"/>
                </a:solidFill>
              </a:rPr>
              <a:t>地域全体への経済波及効果</a:t>
            </a:r>
            <a:endParaRPr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28" name="直線コネクタ 27"/>
          <p:cNvCxnSpPr>
            <a:stCxn id="27" idx="0"/>
            <a:endCxn id="24" idx="1"/>
          </p:cNvCxnSpPr>
          <p:nvPr/>
        </p:nvCxnSpPr>
        <p:spPr>
          <a:xfrm flipV="1">
            <a:off x="5632879" y="2065060"/>
            <a:ext cx="122999" cy="212927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表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967189"/>
              </p:ext>
            </p:extLst>
          </p:nvPr>
        </p:nvGraphicFramePr>
        <p:xfrm>
          <a:off x="1442044" y="3704425"/>
          <a:ext cx="8381670" cy="2912686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1221618"/>
                <a:gridCol w="2945863"/>
                <a:gridCol w="1109382"/>
                <a:gridCol w="3104807"/>
              </a:tblGrid>
              <a:tr h="4759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主体となる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事業者名</a:t>
                      </a:r>
                      <a:endParaRPr kumimoji="1" lang="en-US" altLang="ja-JP" sz="105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dirty="0" smtClean="0"/>
                        <a:t>※</a:t>
                      </a:r>
                      <a:r>
                        <a:rPr kumimoji="1" lang="ja-JP" altLang="en-US" sz="1000" b="0" dirty="0" smtClean="0"/>
                        <a:t>主体となる事業者を必ず指定してください</a:t>
                      </a:r>
                      <a:endParaRPr kumimoji="1" lang="en-US" altLang="ja-JP" sz="1000" b="0" dirty="0" smtClean="0"/>
                    </a:p>
                    <a:p>
                      <a:pPr algn="l"/>
                      <a:endParaRPr kumimoji="1" lang="en-US" altLang="ja-JP" sz="1000" b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その他事業者名</a:t>
                      </a:r>
                      <a:endParaRPr kumimoji="1" lang="en-US" altLang="ja-JP" sz="105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/>
                        <a:t>※</a:t>
                      </a:r>
                      <a:r>
                        <a:rPr kumimoji="1" lang="ja-JP" altLang="en-US" sz="1000" dirty="0" smtClean="0"/>
                        <a:t>関係する団体は全て記載してください</a:t>
                      </a:r>
                    </a:p>
                    <a:p>
                      <a:pPr algn="l"/>
                      <a:endParaRPr kumimoji="1" lang="en-US" altLang="ja-JP" sz="1000" b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37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観光コンテンツ名</a:t>
                      </a:r>
                      <a:endParaRPr kumimoji="1" lang="en-US" altLang="ja-JP" sz="105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571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申請費用</a:t>
                      </a:r>
                      <a:endParaRPr kumimoji="1" lang="en-US" altLang="ja-JP" sz="105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/>
                        <a:t>（千円）　</a:t>
                      </a:r>
                      <a:endParaRPr kumimoji="1" lang="ja-JP" altLang="en-US" sz="1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販売予定価格</a:t>
                      </a:r>
                      <a:endParaRPr kumimoji="1" lang="en-US" altLang="ja-JP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7358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実施概要・スケジュール</a:t>
                      </a:r>
                      <a:endParaRPr kumimoji="1" lang="en-US" altLang="ja-JP" sz="105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299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64074" y="14994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【様式２】事業計画書　　　　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661492"/>
              </p:ext>
            </p:extLst>
          </p:nvPr>
        </p:nvGraphicFramePr>
        <p:xfrm>
          <a:off x="161000" y="604096"/>
          <a:ext cx="9580925" cy="607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3663"/>
                <a:gridCol w="8397262"/>
              </a:tblGrid>
              <a:tr h="314691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/>
                        <a:t>実証事業に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おける組織図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（各観光コンテンツごとに記載・役割を記載）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 smtClean="0"/>
                    </a:p>
                  </a:txBody>
                  <a:tcPr/>
                </a:tc>
              </a:tr>
              <a:tr h="292919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/>
                        <a:t>地域に継続的な効果をもたらす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工夫</a:t>
                      </a:r>
                      <a:endParaRPr lang="ja-JP" altLang="en-US" sz="1050" dirty="0" smtClean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13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1485900" y="5238750"/>
            <a:ext cx="8115300" cy="1282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64074" y="14994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【様式２】</a:t>
            </a:r>
            <a:r>
              <a:rPr lang="ja-JP" altLang="en-US" dirty="0"/>
              <a:t>事業</a:t>
            </a:r>
            <a:r>
              <a:rPr lang="ja-JP" altLang="en-US" dirty="0" smtClean="0"/>
              <a:t>計画書</a:t>
            </a: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499224"/>
              </p:ext>
            </p:extLst>
          </p:nvPr>
        </p:nvGraphicFramePr>
        <p:xfrm>
          <a:off x="161000" y="604096"/>
          <a:ext cx="9580925" cy="60443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3663"/>
                <a:gridCol w="8397262"/>
              </a:tblGrid>
              <a:tr h="28630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当事業において期待される効果・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効果検証方法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（各観光コンテンツごとに記載）</a:t>
                      </a:r>
                      <a:endParaRPr lang="en-US" altLang="ja-JP" sz="1050" b="1" dirty="0" smtClean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●</a:t>
                      </a:r>
                      <a:r>
                        <a:rPr kumimoji="1" lang="ja-JP" altLang="en-US" sz="1050" b="1" dirty="0" smtClean="0"/>
                        <a:t>具体的な</a:t>
                      </a:r>
                      <a:r>
                        <a:rPr kumimoji="1" lang="en-US" altLang="ja-JP" sz="1050" b="1" dirty="0" smtClean="0"/>
                        <a:t>KPI</a:t>
                      </a:r>
                      <a:r>
                        <a:rPr kumimoji="1" lang="ja-JP" altLang="en-US" sz="1050" b="1" dirty="0" smtClean="0"/>
                        <a:t>（来場者数や売上等）</a:t>
                      </a:r>
                      <a:endParaRPr kumimoji="1" lang="en-US" altLang="ja-JP" sz="105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●</a:t>
                      </a:r>
                      <a:r>
                        <a:rPr kumimoji="1" lang="en-US" altLang="ja-JP" sz="1050" b="1" dirty="0" smtClean="0"/>
                        <a:t>KPI</a:t>
                      </a:r>
                      <a:r>
                        <a:rPr kumimoji="1" lang="ja-JP" altLang="en-US" sz="1050" b="1" dirty="0" smtClean="0"/>
                        <a:t>の効果検証方法</a:t>
                      </a:r>
                      <a:endParaRPr kumimoji="1" lang="en-US" altLang="ja-JP" sz="105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813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事業終了後の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展望（採算性の見込みについても記載）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●中期的な展望　　　　　　　　　　　　　　　　　　　　　　　　　　　　　　　　　　　　　　　　　　　　　　　●地域への収益の見込み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●アクションプラン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円/楕円 4"/>
          <p:cNvSpPr/>
          <p:nvPr/>
        </p:nvSpPr>
        <p:spPr>
          <a:xfrm>
            <a:off x="1611465" y="6260895"/>
            <a:ext cx="186813" cy="191729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1749118" y="6280561"/>
            <a:ext cx="7300451" cy="13273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91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5515573" y="640963"/>
            <a:ext cx="4060725" cy="7570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1351938" y="645880"/>
            <a:ext cx="4060725" cy="757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61001" y="150393"/>
            <a:ext cx="96565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【様式３】希望する専門家支援分野</a:t>
            </a: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453775"/>
              </p:ext>
            </p:extLst>
          </p:nvPr>
        </p:nvGraphicFramePr>
        <p:xfrm>
          <a:off x="160999" y="1593988"/>
          <a:ext cx="9580925" cy="50354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0099"/>
                <a:gridCol w="1144231"/>
                <a:gridCol w="3357716"/>
                <a:gridCol w="1140542"/>
                <a:gridCol w="2918337"/>
              </a:tblGrid>
              <a:tr h="319506">
                <a:tc gridSpan="5">
                  <a:txBody>
                    <a:bodyPr/>
                    <a:lstStyle/>
                    <a:p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</a:rPr>
                        <a:t>◆専門家支援の希望分野</a:t>
                      </a:r>
                      <a:r>
                        <a:rPr lang="ja-JP" altLang="en-US" sz="1400" b="1" dirty="0" smtClean="0"/>
                        <a:t>　</a:t>
                      </a:r>
                      <a:r>
                        <a:rPr lang="en-US" altLang="ja-JP" sz="1200" b="1" dirty="0" smtClean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lang="ja-JP" altLang="en-US" sz="1200" b="1" dirty="0" smtClean="0">
                          <a:solidFill>
                            <a:srgbClr val="FF0000"/>
                          </a:solidFill>
                        </a:rPr>
                        <a:t>上記にて「希望の分野がある」にチェックを付けた方のみご記入ください。</a:t>
                      </a:r>
                      <a:endParaRPr lang="ja-JP" alt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</a:tr>
              <a:tr h="860269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</a:rPr>
                        <a:t>第一希望</a:t>
                      </a:r>
                      <a:endParaRPr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専門家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支援を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希望する分野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希望する分野に〇を付けてください。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食を通じた地域作りサポート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商品・レシピ等開発サポート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飲食店経営サポート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インバウンド対応サポート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/>
                        <a:t>専門家に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希望する具体的な支援内容</a:t>
                      </a:r>
                      <a:endParaRPr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anchor="ctr"/>
                </a:tc>
              </a:tr>
              <a:tr h="8602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希望理由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anchor="ctr"/>
                </a:tc>
              </a:tr>
              <a:tr h="748842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</a:rPr>
                        <a:t>第二希望</a:t>
                      </a:r>
                      <a:endParaRPr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専門家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支援を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希望する分野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希望する分野に〇を付けてください。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食を通じた地域作りサポート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商品・レシピ等開発サポート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飲食店経営サポート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インバウンド対応サポート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/>
                        <a:t>専門家に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希望する具体的な支援内容</a:t>
                      </a:r>
                      <a:endParaRPr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anchor="ctr"/>
                </a:tc>
              </a:tr>
              <a:tr h="7488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希望理由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anchor="ctr"/>
                </a:tc>
              </a:tr>
              <a:tr h="748842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</a:rPr>
                        <a:t>第三希望</a:t>
                      </a:r>
                      <a:endParaRPr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専門家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1" smtClean="0">
                          <a:solidFill>
                            <a:schemeClr val="tx1"/>
                          </a:solidFill>
                        </a:rPr>
                        <a:t>支援を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希望する分野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希望する分野に〇を付けてください。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食を通じた地域作りサポート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商品・レシピ等開発サポート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飲食店経営サポート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インバウンド対応サポート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50000"/>
                        </a:lnSpc>
                        <a:buAutoNum type="alphaUcPeriod"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dirty="0" smtClean="0"/>
                        <a:t>専門家に</a:t>
                      </a:r>
                      <a:endParaRPr lang="en-US" altLang="ja-JP" sz="1050" b="1" dirty="0" smtClean="0"/>
                    </a:p>
                    <a:p>
                      <a:pPr algn="ctr"/>
                      <a:r>
                        <a:rPr lang="ja-JP" altLang="en-US" sz="1050" b="1" dirty="0" smtClean="0"/>
                        <a:t>希望する具体的な支援内容</a:t>
                      </a:r>
                      <a:endParaRPr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anchor="ctr"/>
                </a:tc>
              </a:tr>
              <a:tr h="7488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希望理由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839650"/>
              </p:ext>
            </p:extLst>
          </p:nvPr>
        </p:nvGraphicFramePr>
        <p:xfrm>
          <a:off x="160999" y="596972"/>
          <a:ext cx="9580925" cy="8588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0099"/>
                <a:gridCol w="8560826"/>
              </a:tblGrid>
              <a:tr h="8588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専門家支援の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1050" b="1" dirty="0" smtClean="0"/>
                        <a:t>希望分野有無</a:t>
                      </a:r>
                      <a:endParaRPr kumimoji="1" lang="en-US" altLang="ja-JP" sz="1050" b="1" dirty="0" smtClean="0"/>
                    </a:p>
                    <a:p>
                      <a:pPr algn="ctr"/>
                      <a:r>
                        <a:rPr kumimoji="1" lang="ja-JP" altLang="en-US" sz="800" b="1" dirty="0" smtClean="0">
                          <a:solidFill>
                            <a:srgbClr val="FF0000"/>
                          </a:solidFill>
                        </a:rPr>
                        <a:t>（どちらかに</a:t>
                      </a:r>
                      <a:endParaRPr kumimoji="1" lang="en-US" altLang="ja-JP" sz="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b="1" dirty="0" smtClean="0">
                          <a:solidFill>
                            <a:srgbClr val="FF0000"/>
                          </a:solidFill>
                        </a:rPr>
                        <a:t>必ず☑を</a:t>
                      </a:r>
                      <a:endParaRPr kumimoji="1" lang="en-US" altLang="ja-JP" sz="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b="1" dirty="0" smtClean="0">
                          <a:solidFill>
                            <a:srgbClr val="FF0000"/>
                          </a:solidFill>
                        </a:rPr>
                        <a:t>記入してください）</a:t>
                      </a:r>
                      <a:endParaRPr kumimoji="1" lang="ja-JP" alt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2600636" y="730013"/>
            <a:ext cx="262850" cy="2538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6887498" y="730012"/>
            <a:ext cx="262850" cy="2538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863486" y="718425"/>
            <a:ext cx="254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希望の分野がある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55120" y="720204"/>
            <a:ext cx="2421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希望の分野はない</a:t>
            </a:r>
            <a:endParaRPr kumimoji="1" lang="ja-JP" altLang="en-US" sz="1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51939" y="1048247"/>
            <a:ext cx="40607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rgbClr val="FF0000"/>
                </a:solidFill>
              </a:rPr>
              <a:t>希望が「ある」場合には、下記を記入してください。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15574" y="1045109"/>
            <a:ext cx="40607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chemeClr val="accent5"/>
                </a:solidFill>
              </a:rPr>
              <a:t>希望が「ない」場合には、下記の記入は必要ございません。</a:t>
            </a:r>
            <a:endParaRPr kumimoji="1" lang="ja-JP" altLang="en-US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53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5062</TotalTime>
  <Words>487</Words>
  <Application>Microsoft Office PowerPoint</Application>
  <PresentationFormat>A4 210 x 297 mm</PresentationFormat>
  <Paragraphs>112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TOPPAN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toppan</dc:creator>
  <cp:lastModifiedBy>toppan</cp:lastModifiedBy>
  <cp:revision>65</cp:revision>
  <cp:lastPrinted>2023-04-05T06:07:57Z</cp:lastPrinted>
  <dcterms:created xsi:type="dcterms:W3CDTF">2023-01-30T10:32:22Z</dcterms:created>
  <dcterms:modified xsi:type="dcterms:W3CDTF">2023-04-12T13:09:43Z</dcterms:modified>
</cp:coreProperties>
</file>