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67" d="100"/>
          <a:sy n="67" d="100"/>
        </p:scale>
        <p:origin x="208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267941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080426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228737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52941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5"/>
            <a:ext cx="5915025" cy="4120620"/>
          </a:xfrm>
        </p:spPr>
        <p:txBody>
          <a:bodyPr anchor="b"/>
          <a:lstStyle>
            <a:lvl1pPr>
              <a:defRPr sz="4154"/>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7" y="6629228"/>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263098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513412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6"/>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2"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2"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661063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993585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3585921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4"/>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988791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4"/>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r>
              <a:rPr lang="ja-JP" altLang="en-US" dirty="0"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0165D4C-F2F0-49A7-84C1-AF597B0372A5}" type="datetimeFigureOut">
              <a:rPr kumimoji="1" lang="ja-JP" altLang="en-US" smtClean="0"/>
              <a:t>2023/4/12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3701396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6"/>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8"/>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10165D4C-F2F0-49A7-84C1-AF597B0372A5}" type="datetimeFigureOut">
              <a:rPr kumimoji="1" lang="ja-JP" altLang="en-US" smtClean="0"/>
              <a:t>2023/4/12</a:t>
            </a:fld>
            <a:endParaRPr kumimoji="1" lang="ja-JP" altLang="en-US" dirty="0"/>
          </a:p>
        </p:txBody>
      </p:sp>
      <p:sp>
        <p:nvSpPr>
          <p:cNvPr id="5" name="Footer Placeholder 4"/>
          <p:cNvSpPr>
            <a:spLocks noGrp="1"/>
          </p:cNvSpPr>
          <p:nvPr>
            <p:ph type="ftr" sz="quarter" idx="3"/>
          </p:nvPr>
        </p:nvSpPr>
        <p:spPr>
          <a:xfrm>
            <a:off x="2271713" y="9181398"/>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843463" y="9181398"/>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881795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33039" rtl="0" eaLnBrk="1" latinLnBrk="0" hangingPunct="1">
        <a:lnSpc>
          <a:spcPct val="90000"/>
        </a:lnSpc>
        <a:spcBef>
          <a:spcPct val="0"/>
        </a:spcBef>
        <a:buNone/>
        <a:defRPr kumimoji="1" sz="3046" kern="1200">
          <a:solidFill>
            <a:schemeClr val="tx1"/>
          </a:solidFill>
          <a:latin typeface="+mj-lt"/>
          <a:ea typeface="+mj-ea"/>
          <a:cs typeface="+mj-cs"/>
        </a:defRPr>
      </a:lvl1pPr>
    </p:titleStyle>
    <p:bodyStyle>
      <a:lvl1pPr marL="158260" indent="-158260" algn="l" defTabSz="633039" rtl="0" eaLnBrk="1" latinLnBrk="0" hangingPunct="1">
        <a:lnSpc>
          <a:spcPct val="90000"/>
        </a:lnSpc>
        <a:spcBef>
          <a:spcPts val="692"/>
        </a:spcBef>
        <a:buFont typeface="Arial" panose="020B0604020202020204" pitchFamily="34" charset="0"/>
        <a:buChar char="•"/>
        <a:defRPr kumimoji="1" sz="1938" kern="1200">
          <a:solidFill>
            <a:schemeClr val="tx1"/>
          </a:solidFill>
          <a:latin typeface="+mn-lt"/>
          <a:ea typeface="+mn-ea"/>
          <a:cs typeface="+mn-cs"/>
        </a:defRPr>
      </a:lvl1pPr>
      <a:lvl2pPr marL="474779" indent="-158260" algn="l" defTabSz="633039" rtl="0" eaLnBrk="1" latinLnBrk="0" hangingPunct="1">
        <a:lnSpc>
          <a:spcPct val="90000"/>
        </a:lnSpc>
        <a:spcBef>
          <a:spcPts val="346"/>
        </a:spcBef>
        <a:buFont typeface="Arial" panose="020B0604020202020204" pitchFamily="34" charset="0"/>
        <a:buChar char="•"/>
        <a:defRPr kumimoji="1" sz="1662" kern="1200">
          <a:solidFill>
            <a:schemeClr val="tx1"/>
          </a:solidFill>
          <a:latin typeface="+mn-lt"/>
          <a:ea typeface="+mn-ea"/>
          <a:cs typeface="+mn-cs"/>
        </a:defRPr>
      </a:lvl2pPr>
      <a:lvl3pPr marL="791299" indent="-158260" algn="l" defTabSz="633039" rtl="0" eaLnBrk="1" latinLnBrk="0" hangingPunct="1">
        <a:lnSpc>
          <a:spcPct val="90000"/>
        </a:lnSpc>
        <a:spcBef>
          <a:spcPts val="346"/>
        </a:spcBef>
        <a:buFont typeface="Arial" panose="020B0604020202020204" pitchFamily="34" charset="0"/>
        <a:buChar char="•"/>
        <a:defRPr kumimoji="1" sz="1385" kern="1200">
          <a:solidFill>
            <a:schemeClr val="tx1"/>
          </a:solidFill>
          <a:latin typeface="+mn-lt"/>
          <a:ea typeface="+mn-ea"/>
          <a:cs typeface="+mn-cs"/>
        </a:defRPr>
      </a:lvl3pPr>
      <a:lvl4pPr marL="1107818"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4pPr>
      <a:lvl5pPr marL="1424338"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5pPr>
      <a:lvl6pPr marL="1740858"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6pPr>
      <a:lvl7pPr marL="2057377"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7pPr>
      <a:lvl8pPr marL="2373897"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8pPr>
      <a:lvl9pPr marL="2690416" indent="-158260" algn="l" defTabSz="633039" rtl="0" eaLnBrk="1" latinLnBrk="0" hangingPunct="1">
        <a:lnSpc>
          <a:spcPct val="90000"/>
        </a:lnSpc>
        <a:spcBef>
          <a:spcPts val="346"/>
        </a:spcBef>
        <a:buFont typeface="Arial" panose="020B0604020202020204" pitchFamily="34" charset="0"/>
        <a:buChar char="•"/>
        <a:defRPr kumimoji="1" sz="1246" kern="1200">
          <a:solidFill>
            <a:schemeClr val="tx1"/>
          </a:solidFill>
          <a:latin typeface="+mn-lt"/>
          <a:ea typeface="+mn-ea"/>
          <a:cs typeface="+mn-cs"/>
        </a:defRPr>
      </a:lvl9pPr>
    </p:bodyStyle>
    <p:otherStyle>
      <a:defPPr>
        <a:defRPr lang="en-US"/>
      </a:defPPr>
      <a:lvl1pPr marL="0" algn="l" defTabSz="633039" rtl="0" eaLnBrk="1" latinLnBrk="0" hangingPunct="1">
        <a:defRPr kumimoji="1" sz="1246" kern="1200">
          <a:solidFill>
            <a:schemeClr val="tx1"/>
          </a:solidFill>
          <a:latin typeface="+mn-lt"/>
          <a:ea typeface="+mn-ea"/>
          <a:cs typeface="+mn-cs"/>
        </a:defRPr>
      </a:lvl1pPr>
      <a:lvl2pPr marL="316520" algn="l" defTabSz="633039" rtl="0" eaLnBrk="1" latinLnBrk="0" hangingPunct="1">
        <a:defRPr kumimoji="1" sz="1246" kern="1200">
          <a:solidFill>
            <a:schemeClr val="tx1"/>
          </a:solidFill>
          <a:latin typeface="+mn-lt"/>
          <a:ea typeface="+mn-ea"/>
          <a:cs typeface="+mn-cs"/>
        </a:defRPr>
      </a:lvl2pPr>
      <a:lvl3pPr marL="633039" algn="l" defTabSz="633039" rtl="0" eaLnBrk="1" latinLnBrk="0" hangingPunct="1">
        <a:defRPr kumimoji="1" sz="1246" kern="1200">
          <a:solidFill>
            <a:schemeClr val="tx1"/>
          </a:solidFill>
          <a:latin typeface="+mn-lt"/>
          <a:ea typeface="+mn-ea"/>
          <a:cs typeface="+mn-cs"/>
        </a:defRPr>
      </a:lvl3pPr>
      <a:lvl4pPr marL="949559" algn="l" defTabSz="633039" rtl="0" eaLnBrk="1" latinLnBrk="0" hangingPunct="1">
        <a:defRPr kumimoji="1" sz="1246" kern="1200">
          <a:solidFill>
            <a:schemeClr val="tx1"/>
          </a:solidFill>
          <a:latin typeface="+mn-lt"/>
          <a:ea typeface="+mn-ea"/>
          <a:cs typeface="+mn-cs"/>
        </a:defRPr>
      </a:lvl4pPr>
      <a:lvl5pPr marL="1266078" algn="l" defTabSz="633039" rtl="0" eaLnBrk="1" latinLnBrk="0" hangingPunct="1">
        <a:defRPr kumimoji="1" sz="1246" kern="1200">
          <a:solidFill>
            <a:schemeClr val="tx1"/>
          </a:solidFill>
          <a:latin typeface="+mn-lt"/>
          <a:ea typeface="+mn-ea"/>
          <a:cs typeface="+mn-cs"/>
        </a:defRPr>
      </a:lvl5pPr>
      <a:lvl6pPr marL="1582598" algn="l" defTabSz="633039" rtl="0" eaLnBrk="1" latinLnBrk="0" hangingPunct="1">
        <a:defRPr kumimoji="1" sz="1246" kern="1200">
          <a:solidFill>
            <a:schemeClr val="tx1"/>
          </a:solidFill>
          <a:latin typeface="+mn-lt"/>
          <a:ea typeface="+mn-ea"/>
          <a:cs typeface="+mn-cs"/>
        </a:defRPr>
      </a:lvl6pPr>
      <a:lvl7pPr marL="1899117" algn="l" defTabSz="633039" rtl="0" eaLnBrk="1" latinLnBrk="0" hangingPunct="1">
        <a:defRPr kumimoji="1" sz="1246" kern="1200">
          <a:solidFill>
            <a:schemeClr val="tx1"/>
          </a:solidFill>
          <a:latin typeface="+mn-lt"/>
          <a:ea typeface="+mn-ea"/>
          <a:cs typeface="+mn-cs"/>
        </a:defRPr>
      </a:lvl7pPr>
      <a:lvl8pPr marL="2215637" algn="l" defTabSz="633039" rtl="0" eaLnBrk="1" latinLnBrk="0" hangingPunct="1">
        <a:defRPr kumimoji="1" sz="1246" kern="1200">
          <a:solidFill>
            <a:schemeClr val="tx1"/>
          </a:solidFill>
          <a:latin typeface="+mn-lt"/>
          <a:ea typeface="+mn-ea"/>
          <a:cs typeface="+mn-cs"/>
        </a:defRPr>
      </a:lvl8pPr>
      <a:lvl9pPr marL="2532156" algn="l" defTabSz="633039" rtl="0" eaLnBrk="1" latinLnBrk="0" hangingPunct="1">
        <a:defRPr kumimoji="1"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11462" y="114863"/>
            <a:ext cx="6630820" cy="338554"/>
          </a:xfrm>
          <a:prstGeom prst="rect">
            <a:avLst/>
          </a:prstGeom>
        </p:spPr>
        <p:txBody>
          <a:bodyPr wrap="square">
            <a:spAutoFit/>
          </a:bodyPr>
          <a:lstStyle/>
          <a:p>
            <a:r>
              <a:rPr lang="ja-JP" altLang="en-US" sz="1600" dirty="0"/>
              <a:t>【別紙</a:t>
            </a:r>
            <a:r>
              <a:rPr lang="en-US" altLang="ja-JP" sz="1600" dirty="0"/>
              <a:t>A</a:t>
            </a:r>
            <a:r>
              <a:rPr lang="ja-JP" altLang="en-US" sz="1600" dirty="0"/>
              <a:t>】造成するコンテンツ等の収支計画書　　　　</a:t>
            </a:r>
            <a:endParaRPr lang="ja-JP" altLang="en-US" sz="1000" b="1" dirty="0">
              <a:solidFill>
                <a:srgbClr val="FF0000"/>
              </a:solidFill>
            </a:endParaRPr>
          </a:p>
        </p:txBody>
      </p:sp>
      <p:graphicFrame>
        <p:nvGraphicFramePr>
          <p:cNvPr id="9" name="表 8"/>
          <p:cNvGraphicFramePr>
            <a:graphicFrameLocks noGrp="1"/>
          </p:cNvGraphicFramePr>
          <p:nvPr>
            <p:extLst>
              <p:ext uri="{D42A27DB-BD31-4B8C-83A1-F6EECF244321}">
                <p14:modId xmlns:p14="http://schemas.microsoft.com/office/powerpoint/2010/main" val="2515565501"/>
              </p:ext>
            </p:extLst>
          </p:nvPr>
        </p:nvGraphicFramePr>
        <p:xfrm>
          <a:off x="192880" y="1224827"/>
          <a:ext cx="6472240" cy="8528773"/>
        </p:xfrm>
        <a:graphic>
          <a:graphicData uri="http://schemas.openxmlformats.org/drawingml/2006/table">
            <a:tbl>
              <a:tblPr firstRow="1" bandRow="1">
                <a:tableStyleId>{5940675A-B579-460E-94D1-54222C63F5DA}</a:tableStyleId>
              </a:tblPr>
              <a:tblGrid>
                <a:gridCol w="517780"/>
                <a:gridCol w="5954460"/>
              </a:tblGrid>
              <a:tr h="4000316">
                <a:tc>
                  <a:txBody>
                    <a:bodyPr/>
                    <a:lstStyle/>
                    <a:p>
                      <a:pPr algn="ctr"/>
                      <a:r>
                        <a:rPr kumimoji="1" lang="ja-JP" altLang="en-US" sz="1400" b="1" smtClean="0"/>
                        <a:t>販売予定価格・</a:t>
                      </a:r>
                      <a:r>
                        <a:rPr kumimoji="1" lang="ja-JP" altLang="en-US" sz="1400" b="1" dirty="0" smtClean="0"/>
                        <a:t>収入予定金額</a:t>
                      </a:r>
                      <a:endParaRPr kumimoji="1" lang="ja-JP" altLang="en-US" sz="1400" b="1" dirty="0"/>
                    </a:p>
                  </a:txBody>
                  <a:tcPr vert="eaVert" anchor="ctr">
                    <a:solidFill>
                      <a:schemeClr val="bg1">
                        <a:lumMod val="85000"/>
                      </a:schemeClr>
                    </a:solidFill>
                  </a:tcPr>
                </a:tc>
                <a:tc>
                  <a:txBody>
                    <a:bodyPr/>
                    <a:lstStyle/>
                    <a:p>
                      <a:endParaRPr kumimoji="1" lang="en-US" altLang="ja-JP" sz="1200" dirty="0" smtClean="0"/>
                    </a:p>
                    <a:p>
                      <a:endParaRPr kumimoji="1" lang="ja-JP" altLang="en-US" sz="1200" dirty="0"/>
                    </a:p>
                  </a:txBody>
                  <a:tcPr/>
                </a:tc>
              </a:tr>
              <a:tr h="4528457">
                <a:tc>
                  <a:txBody>
                    <a:bodyPr/>
                    <a:lstStyle/>
                    <a:p>
                      <a:pPr algn="ctr"/>
                      <a:r>
                        <a:rPr kumimoji="1" lang="ja-JP" altLang="en-US" sz="1400" b="1" dirty="0" smtClean="0"/>
                        <a:t>支出予定金額</a:t>
                      </a:r>
                      <a:endParaRPr kumimoji="1" lang="ja-JP" altLang="en-US" sz="1400" b="1" dirty="0"/>
                    </a:p>
                  </a:txBody>
                  <a:tcPr vert="eaVert" anchor="ctr">
                    <a:solidFill>
                      <a:schemeClr val="bg1">
                        <a:lumMod val="85000"/>
                      </a:schemeClr>
                    </a:solidFill>
                  </a:tcPr>
                </a:tc>
                <a:tc>
                  <a:txBody>
                    <a:bodyPr/>
                    <a:lstStyle/>
                    <a:p>
                      <a:endParaRPr kumimoji="1" lang="ja-JP" altLang="en-US" sz="1200" dirty="0"/>
                    </a:p>
                  </a:txBody>
                  <a:tcPr/>
                </a:tc>
              </a:tr>
            </a:tbl>
          </a:graphicData>
        </a:graphic>
      </p:graphicFrame>
      <p:sp>
        <p:nvSpPr>
          <p:cNvPr id="14" name="テキスト ボックス 13"/>
          <p:cNvSpPr txBox="1"/>
          <p:nvPr/>
        </p:nvSpPr>
        <p:spPr>
          <a:xfrm>
            <a:off x="192880" y="485179"/>
            <a:ext cx="6472240" cy="646331"/>
          </a:xfrm>
          <a:prstGeom prst="rect">
            <a:avLst/>
          </a:prstGeom>
          <a:noFill/>
        </p:spPr>
        <p:txBody>
          <a:bodyPr wrap="square" rtlCol="0">
            <a:spAutoFit/>
          </a:bodyPr>
          <a:lstStyle/>
          <a:p>
            <a:r>
              <a:rPr lang="ja-JP" altLang="en-US" sz="1200" dirty="0" smtClean="0"/>
              <a:t>当実証事業単体の収支ではなく、実証事業内で造成したコンテンツを実際に販売開始した場合の販売予定価格と、その根拠となる収入予定金額・支出予定金額を記載してください。</a:t>
            </a:r>
            <a:endParaRPr lang="en-US" altLang="ja-JP" sz="1200" dirty="0" smtClean="0"/>
          </a:p>
          <a:p>
            <a:r>
              <a:rPr lang="en-US" altLang="ja-JP" sz="1200" dirty="0" smtClean="0"/>
              <a:t>※</a:t>
            </a:r>
            <a:r>
              <a:rPr lang="ja-JP" altLang="en-US" sz="1200" dirty="0" smtClean="0"/>
              <a:t>複数のコンテンツ造成を予定している場合は、各コンテンツごとに記載</a:t>
            </a:r>
            <a:r>
              <a:rPr lang="ja-JP" altLang="en-US" sz="1200" dirty="0"/>
              <a:t>してください。</a:t>
            </a:r>
          </a:p>
        </p:txBody>
      </p:sp>
      <p:sp>
        <p:nvSpPr>
          <p:cNvPr id="15" name="正方形/長方形 14"/>
          <p:cNvSpPr/>
          <p:nvPr/>
        </p:nvSpPr>
        <p:spPr>
          <a:xfrm>
            <a:off x="831425" y="8557983"/>
            <a:ext cx="5719393" cy="11157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solidFill>
                  <a:sysClr val="windowText" lastClr="000000"/>
                </a:solidFill>
              </a:rPr>
              <a:t>人件費の支出がある場合には枠内に記入してください。</a:t>
            </a:r>
            <a:endParaRPr lang="en-US" altLang="ja-JP" sz="1200" b="1" dirty="0">
              <a:solidFill>
                <a:sysClr val="windowText" lastClr="000000"/>
              </a:solidFill>
            </a:endParaRPr>
          </a:p>
          <a:p>
            <a:r>
              <a:rPr lang="en-US" altLang="ja-JP" sz="1050" dirty="0">
                <a:solidFill>
                  <a:sysClr val="windowText" lastClr="000000"/>
                </a:solidFill>
              </a:rPr>
              <a:t>※</a:t>
            </a:r>
            <a:r>
              <a:rPr lang="ja-JP" altLang="en-US" sz="1050" dirty="0">
                <a:solidFill>
                  <a:sysClr val="windowText" lastClr="000000"/>
                </a:solidFill>
              </a:rPr>
              <a:t>公募要領「</a:t>
            </a:r>
            <a:r>
              <a:rPr lang="zh-TW" altLang="en-US" sz="1050" dirty="0">
                <a:solidFill>
                  <a:sysClr val="windowText" lastClr="000000"/>
                </a:solidFill>
              </a:rPr>
              <a:t>４．支援対象経費</a:t>
            </a:r>
            <a:r>
              <a:rPr lang="ja-JP" altLang="en-US" sz="1050" dirty="0">
                <a:solidFill>
                  <a:sysClr val="windowText" lastClr="000000"/>
                </a:solidFill>
              </a:rPr>
              <a:t>」以外の内容は支援対象経費外となります。</a:t>
            </a:r>
          </a:p>
        </p:txBody>
      </p:sp>
      <p:sp>
        <p:nvSpPr>
          <p:cNvPr id="16" name="正方形/長方形 15"/>
          <p:cNvSpPr/>
          <p:nvPr/>
        </p:nvSpPr>
        <p:spPr>
          <a:xfrm>
            <a:off x="831424" y="1355894"/>
            <a:ext cx="5719393" cy="6035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smtClean="0">
                <a:solidFill>
                  <a:sysClr val="windowText" lastClr="000000"/>
                </a:solidFill>
              </a:rPr>
              <a:t>販売予定価格</a:t>
            </a:r>
            <a:endParaRPr lang="ja-JP" altLang="en-US" sz="1200" b="1" dirty="0">
              <a:solidFill>
                <a:sysClr val="windowText" lastClr="000000"/>
              </a:solidFill>
            </a:endParaRPr>
          </a:p>
        </p:txBody>
      </p:sp>
    </p:spTree>
    <p:extLst>
      <p:ext uri="{BB962C8B-B14F-4D97-AF65-F5344CB8AC3E}">
        <p14:creationId xmlns:p14="http://schemas.microsoft.com/office/powerpoint/2010/main" val="330254457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4529</TotalTime>
  <Words>121</Words>
  <Application>Microsoft Office PowerPoint</Application>
  <PresentationFormat>A4 210 x 297 mm</PresentationFormat>
  <Paragraphs>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Ｐゴシック</vt:lpstr>
      <vt:lpstr>新細明體</vt:lpstr>
      <vt:lpstr>Arial</vt:lpstr>
      <vt:lpstr>Calibri</vt:lpstr>
      <vt:lpstr>Calibri Light</vt:lpstr>
      <vt:lpstr>Office テーマ</vt:lpstr>
      <vt:lpstr>PowerPoint プレゼンテーション</vt:lpstr>
    </vt:vector>
  </TitlesOfParts>
  <Company>TOPPAN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toppan</dc:creator>
  <cp:lastModifiedBy>toppan</cp:lastModifiedBy>
  <cp:revision>80</cp:revision>
  <cp:lastPrinted>2023-04-05T06:08:19Z</cp:lastPrinted>
  <dcterms:created xsi:type="dcterms:W3CDTF">2023-01-30T10:32:22Z</dcterms:created>
  <dcterms:modified xsi:type="dcterms:W3CDTF">2023-04-12T13:14:54Z</dcterms:modified>
</cp:coreProperties>
</file>