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 id="2" name="観光庁加藤" initials="加藤" lastIdx="2" clrIdx="1">
    <p:extLst>
      <p:ext uri="{19B8F6BF-5375-455C-9EA6-DF929625EA0E}">
        <p15:presenceInfo xmlns:p15="http://schemas.microsoft.com/office/powerpoint/2012/main" userId="観光庁加藤" providerId="None"/>
      </p:ext>
    </p:extLst>
  </p:cmAuthor>
  <p:cmAuthor id="3" name="ㅤ" initials="ㅤ" lastIdx="2"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73" d="100"/>
          <a:sy n="73" d="100"/>
        </p:scale>
        <p:origin x="1278" y="78"/>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2023/2/28</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245">
              <a:defRPr/>
            </a:pPr>
            <a:fld id="{9247A257-4C07-4AB6-BC31-F377782D84F4}" type="slidenum">
              <a:rPr lang="ja-JP" altLang="en-US">
                <a:solidFill>
                  <a:prstClr val="black"/>
                </a:solidFill>
                <a:latin typeface="游ゴシック"/>
                <a:ea typeface="游ゴシック" panose="020B0400000000000000" pitchFamily="50" charset="-128"/>
              </a:rPr>
              <a:pPr defTabSz="914245">
                <a:defRPr/>
              </a:pPr>
              <a:t>1</a:t>
            </a:fld>
            <a:endParaRPr lang="ja-JP" altLang="en-US" dirty="0">
              <a:solidFill>
                <a:prstClr val="black"/>
              </a:solidFill>
              <a:latin typeface="游ゴシック"/>
              <a:ea typeface="游ゴシック" panose="020B0400000000000000" pitchFamily="50" charset="-128"/>
            </a:endParaRPr>
          </a:p>
        </p:txBody>
      </p:sp>
    </p:spTree>
    <p:extLst>
      <p:ext uri="{BB962C8B-B14F-4D97-AF65-F5344CB8AC3E}">
        <p14:creationId xmlns:p14="http://schemas.microsoft.com/office/powerpoint/2010/main" val="1773790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4" name="テキスト ボックス 96">
            <a:extLst>
              <a:ext uri="{FF2B5EF4-FFF2-40B4-BE49-F238E27FC236}">
                <a16:creationId xmlns:a16="http://schemas.microsoft.com/office/drawing/2014/main" id="{C4681E75-1B5B-4E45-93C1-DFE34BFF9C2A}"/>
              </a:ext>
            </a:extLst>
          </p:cNvPr>
          <p:cNvSpPr txBox="1"/>
          <p:nvPr userDrawn="1"/>
        </p:nvSpPr>
        <p:spPr>
          <a:xfrm>
            <a:off x="8358390" y="4352"/>
            <a:ext cx="1533096" cy="415498"/>
          </a:xfrm>
          <a:prstGeom prst="rect">
            <a:avLst/>
          </a:prstGeom>
          <a:solidFill>
            <a:srgbClr val="FFFF00"/>
          </a:solidFill>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700" dirty="0" smtClean="0">
                <a:latin typeface="BIZ UDPゴシック" panose="020B0400000000000000" pitchFamily="50" charset="-128"/>
                <a:ea typeface="BIZ UDPゴシック" panose="020B0400000000000000" pitchFamily="50" charset="-128"/>
              </a:rPr>
              <a:t>持続可能性を核とした日本</a:t>
            </a:r>
            <a:endParaRPr kumimoji="1" lang="en-US" altLang="ja-JP" sz="700" dirty="0" smtClean="0">
              <a:latin typeface="BIZ UDPゴシック" panose="020B0400000000000000" pitchFamily="50" charset="-128"/>
              <a:ea typeface="BIZ UDPゴシック" panose="020B0400000000000000" pitchFamily="50" charset="-128"/>
            </a:endParaRPr>
          </a:p>
          <a:p>
            <a:pPr algn="ctr"/>
            <a:r>
              <a:rPr kumimoji="1" lang="ja-JP" altLang="en-US" sz="700" dirty="0" smtClean="0">
                <a:latin typeface="BIZ UDPゴシック" panose="020B0400000000000000" pitchFamily="50" charset="-128"/>
                <a:ea typeface="BIZ UDPゴシック" panose="020B0400000000000000" pitchFamily="50" charset="-128"/>
              </a:rPr>
              <a:t>ならではの世界的価値の創出</a:t>
            </a:r>
            <a:endParaRPr kumimoji="1" lang="en-US" altLang="ja-JP" sz="700" dirty="0" smtClean="0">
              <a:latin typeface="BIZ UDPゴシック" panose="020B0400000000000000" pitchFamily="50" charset="-128"/>
              <a:ea typeface="BIZ UDPゴシック" panose="020B0400000000000000" pitchFamily="50" charset="-128"/>
            </a:endParaRPr>
          </a:p>
          <a:p>
            <a:pPr algn="ctr"/>
            <a:r>
              <a:rPr kumimoji="1" lang="ja-JP" altLang="en-US" sz="700" dirty="0" smtClean="0">
                <a:latin typeface="BIZ UDPゴシック" panose="020B0400000000000000" pitchFamily="50" charset="-128"/>
                <a:ea typeface="BIZ UDPゴシック" panose="020B0400000000000000" pitchFamily="50" charset="-128"/>
              </a:rPr>
              <a:t>サステナブルツーリズム推進計画</a:t>
            </a:r>
            <a:endParaRPr kumimoji="1" lang="en-US" altLang="ja-JP" sz="700" dirty="0" smtClean="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a:t>
            </a:r>
            <a:r>
              <a:rPr lang="ja-JP" altLang="en-US" sz="2400" b="1" kern="0" dirty="0" smtClean="0">
                <a:solidFill>
                  <a:srgbClr val="0070C0"/>
                </a:solidFill>
                <a:latin typeface="BIZ UDPゴシック" panose="020B0400000000000000" pitchFamily="50" charset="-128"/>
                <a:ea typeface="BIZ UDPゴシック" panose="020B0400000000000000" pitchFamily="50" charset="-128"/>
              </a:rPr>
              <a:t>サステナブルツーリズム推進計画名</a:t>
            </a:r>
            <a:r>
              <a:rPr lang="ja-JP" altLang="en-US" sz="2400" b="1" kern="0" dirty="0" smtClean="0">
                <a:latin typeface="BIZ UDPゴシック" panose="020B0400000000000000" pitchFamily="50" charset="-128"/>
                <a:ea typeface="BIZ UDPゴシック" panose="020B0400000000000000" pitchFamily="50" charset="-128"/>
              </a:rPr>
              <a:t>（</a:t>
            </a:r>
            <a:r>
              <a:rPr lang="ja-JP" altLang="en-US" sz="2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2400" b="1" kern="0" dirty="0">
                <a:latin typeface="BIZ UDPゴシック" panose="020B0400000000000000" pitchFamily="50" charset="-128"/>
                <a:ea typeface="BIZ UDPゴシック" panose="020B0400000000000000" pitchFamily="50" charset="-128"/>
              </a:rPr>
              <a:t>）</a:t>
            </a:r>
          </a:p>
        </p:txBody>
      </p:sp>
      <p:sp>
        <p:nvSpPr>
          <p:cNvPr id="1131" name="テキスト ボックス 7"/>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a:t>
            </a:r>
            <a:r>
              <a:rPr lang="ja-JP" altLang="en-US" sz="900" dirty="0" smtClean="0">
                <a:latin typeface="BIZ UDPゴシック" panose="020B0400000000000000" pitchFamily="50" charset="-128"/>
                <a:ea typeface="BIZ UDPゴシック" panose="020B0400000000000000" pitchFamily="50" charset="-128"/>
              </a:rPr>
              <a:t>、黒字で記載</a:t>
            </a:r>
            <a:r>
              <a:rPr lang="ja-JP" altLang="en-US" sz="900" dirty="0">
                <a:latin typeface="BIZ UDPゴシック" panose="020B0400000000000000" pitchFamily="50" charset="-128"/>
                <a:ea typeface="BIZ UDPゴシック" panose="020B0400000000000000" pitchFamily="50" charset="-128"/>
              </a:rPr>
              <a:t>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134" name="字幕 2"/>
          <p:cNvSpPr txBox="1"/>
          <p:nvPr/>
        </p:nvSpPr>
        <p:spPr>
          <a:xfrm>
            <a:off x="12505" y="524070"/>
            <a:ext cx="2635250"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＜実証事業の概要等＞</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135" name="表 3"/>
          <p:cNvGraphicFramePr>
            <a:graphicFrameLocks noGrp="1"/>
          </p:cNvGraphicFramePr>
          <p:nvPr>
            <p:extLst>
              <p:ext uri="{D42A27DB-BD31-4B8C-83A1-F6EECF244321}">
                <p14:modId xmlns:p14="http://schemas.microsoft.com/office/powerpoint/2010/main" val="4138059008"/>
              </p:ext>
            </p:extLst>
          </p:nvPr>
        </p:nvGraphicFramePr>
        <p:xfrm>
          <a:off x="5151591" y="849480"/>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補助事業の取組内容</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endParaRPr kumimoji="1" lang="en-US" altLang="ja-JP" sz="1100" b="1" dirty="0" smtClean="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Ⅲ </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１．具体的な取組内容」を</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graphicFrame>
        <p:nvGraphicFramePr>
          <p:cNvPr id="1136" name="表 3"/>
          <p:cNvGraphicFramePr>
            <a:graphicFrameLocks noGrp="1"/>
          </p:cNvGraphicFramePr>
          <p:nvPr>
            <p:extLst>
              <p:ext uri="{D42A27DB-BD31-4B8C-83A1-F6EECF244321}">
                <p14:modId xmlns:p14="http://schemas.microsoft.com/office/powerpoint/2010/main" val="3475494162"/>
              </p:ext>
            </p:extLst>
          </p:nvPr>
        </p:nvGraphicFramePr>
        <p:xfrm>
          <a:off x="76038" y="849480"/>
          <a:ext cx="5031004" cy="5980867"/>
        </p:xfrm>
        <a:graphic>
          <a:graphicData uri="http://schemas.openxmlformats.org/drawingml/2006/table">
            <a:tbl>
              <a:tblPr firstRow="1" bandRow="1">
                <a:tableStyleId>{5C22544A-7EE6-4342-B048-85BDC9FD1C3A}</a:tableStyleId>
              </a:tblPr>
              <a:tblGrid>
                <a:gridCol w="990762">
                  <a:extLst>
                    <a:ext uri="{9D8B030D-6E8A-4147-A177-3AD203B41FA5}">
                      <a16:colId xmlns:a16="http://schemas.microsoft.com/office/drawing/2014/main" val="20000"/>
                    </a:ext>
                  </a:extLst>
                </a:gridCol>
                <a:gridCol w="2525486">
                  <a:extLst>
                    <a:ext uri="{9D8B030D-6E8A-4147-A177-3AD203B41FA5}">
                      <a16:colId xmlns:a16="http://schemas.microsoft.com/office/drawing/2014/main" val="20001"/>
                    </a:ext>
                  </a:extLst>
                </a:gridCol>
                <a:gridCol w="1514756">
                  <a:extLst>
                    <a:ext uri="{9D8B030D-6E8A-4147-A177-3AD203B41FA5}">
                      <a16:colId xmlns:a16="http://schemas.microsoft.com/office/drawing/2014/main" val="1331140748"/>
                    </a:ext>
                  </a:extLst>
                </a:gridCol>
              </a:tblGrid>
              <a:tr h="317129">
                <a:tc>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記載欄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extLst>
                  <a:ext uri="{0D108BD9-81ED-4DB2-BD59-A6C34878D82A}">
                    <a16:rowId xmlns:a16="http://schemas.microsoft.com/office/drawing/2014/main" val="10000"/>
                  </a:ext>
                </a:extLst>
              </a:tr>
              <a:tr h="3382256">
                <a:tc>
                  <a:txBody>
                    <a:bodyPr/>
                    <a:lstStyle/>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サステナブルツーリズム推進計画の概要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Ⅱ 2.</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計画の</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目的と概要」から記載してください。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smtClean="0">
                          <a:solidFill>
                            <a:srgbClr val="0070C0"/>
                          </a:solidFill>
                          <a:latin typeface="BIZ UDPゴシック" panose="020B0400000000000000" pitchFamily="50" charset="-128"/>
                          <a:ea typeface="BIZ UDPゴシック" panose="020B0400000000000000" pitchFamily="50" charset="-128"/>
                        </a:rPr>
                        <a:t>事業のイメージがわかる画像を添付してください。</a:t>
                      </a:r>
                      <a:endParaRPr lang="en-US" altLang="ja-JP" sz="1050" b="1" dirty="0" smtClean="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smtClean="0">
                          <a:solidFill>
                            <a:srgbClr val="0070C0"/>
                          </a:solidFill>
                          <a:latin typeface="BIZ UDPゴシック" panose="020B0400000000000000" pitchFamily="50" charset="-128"/>
                          <a:ea typeface="BIZ UDPゴシック" panose="020B0400000000000000" pitchFamily="50" charset="-128"/>
                        </a:rPr>
                        <a:t>なお画像については公表を前提とした公表可能な画像を添付してください。</a:t>
                      </a:r>
                      <a:endParaRPr lang="en-US" altLang="ja-JP" sz="1050" dirty="0" smtClean="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85273">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計画申請者名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計画申請者以外の補助事業者、連携事業者名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をそれぞれ記載してください。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558751">
                <a:tc>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活用予定の</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地域資源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Ⅱ</a:t>
                      </a:r>
                      <a:r>
                        <a:rPr kumimoji="1" lang="ja-JP" altLang="en-US" sz="1050" b="1" baseline="0" dirty="0" smtClean="0">
                          <a:solidFill>
                            <a:srgbClr val="0070C0"/>
                          </a:solidFill>
                          <a:latin typeface="BIZ UDPゴシック" panose="020B0400000000000000" pitchFamily="50" charset="-128"/>
                          <a:ea typeface="BIZ UDPゴシック" panose="020B0400000000000000" pitchFamily="50" charset="-128"/>
                        </a:rPr>
                        <a:t> </a:t>
                      </a:r>
                      <a:r>
                        <a:rPr kumimoji="1" lang="en-US" altLang="ja-JP" sz="1050" b="1" baseline="0" dirty="0" smtClean="0">
                          <a:solidFill>
                            <a:srgbClr val="0070C0"/>
                          </a:solidFill>
                          <a:latin typeface="BIZ UDPゴシック" panose="020B0400000000000000" pitchFamily="50" charset="-128"/>
                          <a:ea typeface="BIZ UDPゴシック" panose="020B0400000000000000" pitchFamily="50" charset="-128"/>
                        </a:rPr>
                        <a:t>6</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活用を予定している地域資源」から記載してください。</a:t>
                      </a: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3"/>
                  </a:ext>
                </a:extLst>
              </a:tr>
              <a:tr h="937458">
                <a:tc>
                  <a:txBody>
                    <a:bodyPr/>
                    <a:lstStyle/>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事業目標</a:t>
                      </a:r>
                      <a:endParaRPr kumimoji="1" lang="en-US" altLang="ja-JP" sz="1200" b="1" dirty="0" smtClean="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dirty="0" smtClean="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事業方針</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Ⅱ </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３．目標設定」及び「</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Ⅲ </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６</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計画終了後の方針」</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から事業方針・ゴールを記載してください。</a:t>
                      </a:r>
                      <a:endParaRPr kumimoji="1" lang="en-US" altLang="ja-JP" sz="1050" dirty="0" smtClean="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624562876"/>
                  </a:ext>
                </a:extLst>
              </a:tr>
            </a:tbl>
          </a:graphicData>
        </a:graphic>
      </p:graphicFrame>
      <p:sp>
        <p:nvSpPr>
          <p:cNvPr id="1143" name="字幕 2"/>
          <p:cNvSpPr txBox="1"/>
          <p:nvPr/>
        </p:nvSpPr>
        <p:spPr>
          <a:xfrm>
            <a:off x="5107041" y="524070"/>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2" name="正方形/長方形 2"/>
          <p:cNvSpPr>
            <a:spLocks noChangeArrowheads="1"/>
          </p:cNvSpPr>
          <p:nvPr/>
        </p:nvSpPr>
        <p:spPr>
          <a:xfrm>
            <a:off x="7397579" y="511140"/>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a:t>
            </a:r>
            <a:r>
              <a:rPr lang="ja-JP" altLang="en-US" sz="1050" b="1" kern="0" dirty="0">
                <a:solidFill>
                  <a:srgbClr val="0070C0"/>
                </a:solidFill>
                <a:latin typeface="BIZ UDPゴシック" panose="020B0400000000000000" pitchFamily="50" charset="-128"/>
                <a:ea typeface="BIZ UDPゴシック" panose="020B0400000000000000" pitchFamily="50" charset="-128"/>
              </a:rPr>
              <a:t>○○県●●</a:t>
            </a:r>
            <a:r>
              <a:rPr lang="ja-JP" altLang="en-US" sz="1050" b="1" kern="0" dirty="0" smtClean="0">
                <a:solidFill>
                  <a:srgbClr val="0070C0"/>
                </a:solidFill>
                <a:latin typeface="BIZ UDPゴシック" panose="020B0400000000000000" pitchFamily="50" charset="-128"/>
                <a:ea typeface="BIZ UDPゴシック" panose="020B0400000000000000" pitchFamily="50" charset="-128"/>
              </a:rPr>
              <a:t>市（代表地域）</a:t>
            </a:r>
            <a:endParaRPr lang="ja-JP" altLang="en-US" sz="1050" b="1" kern="0" dirty="0">
              <a:latin typeface="BIZ UDPゴシック" panose="020B0400000000000000" pitchFamily="50" charset="-128"/>
              <a:ea typeface="BIZ UDPゴシック" panose="020B0400000000000000" pitchFamily="50" charset="-128"/>
            </a:endParaRPr>
          </a:p>
        </p:txBody>
      </p:sp>
      <p:graphicFrame>
        <p:nvGraphicFramePr>
          <p:cNvPr id="14" name="表 3"/>
          <p:cNvGraphicFramePr>
            <a:graphicFrameLocks noGrp="1"/>
          </p:cNvGraphicFramePr>
          <p:nvPr>
            <p:extLst>
              <p:ext uri="{D42A27DB-BD31-4B8C-83A1-F6EECF244321}">
                <p14:modId xmlns:p14="http://schemas.microsoft.com/office/powerpoint/2010/main" val="1436459350"/>
              </p:ext>
            </p:extLst>
          </p:nvPr>
        </p:nvGraphicFramePr>
        <p:xfrm>
          <a:off x="5159510" y="2847973"/>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サステナブルな観光コンテンツの造成等</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Ⅲ </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２</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補助事業完了後に造成・提供が可能となるコンテンツ等」を</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graphicFrame>
        <p:nvGraphicFramePr>
          <p:cNvPr id="15" name="表 3"/>
          <p:cNvGraphicFramePr>
            <a:graphicFrameLocks noGrp="1"/>
          </p:cNvGraphicFramePr>
          <p:nvPr>
            <p:extLst>
              <p:ext uri="{D42A27DB-BD31-4B8C-83A1-F6EECF244321}">
                <p14:modId xmlns:p14="http://schemas.microsoft.com/office/powerpoint/2010/main" val="563220516"/>
              </p:ext>
            </p:extLst>
          </p:nvPr>
        </p:nvGraphicFramePr>
        <p:xfrm>
          <a:off x="5164654" y="4850347"/>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好循環の仕組みづくり</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Ⅲ </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３</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補助事業完了後に取組む好循環の仕組み」を</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spTree>
    <p:extLst>
      <p:ext uri="{BB962C8B-B14F-4D97-AF65-F5344CB8AC3E}">
        <p14:creationId xmlns:p14="http://schemas.microsoft.com/office/powerpoint/2010/main" val="244410537"/>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613</TotalTime>
  <Words>317</Words>
  <Application>Microsoft Office PowerPoint</Application>
  <PresentationFormat>A4 210 x 297 mm</PresentationFormat>
  <Paragraphs>30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ＭＳ Ｐゴシック</vt:lpstr>
      <vt:lpstr>游ゴシック</vt:lpstr>
      <vt:lpstr>Arial</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水口　 晋太朗</dc:creator>
  <cp:lastModifiedBy>水口　 晋太朗</cp:lastModifiedBy>
  <cp:revision>15</cp:revision>
  <cp:lastPrinted>2023-02-07T08:41:08Z</cp:lastPrinted>
  <dcterms:created xsi:type="dcterms:W3CDTF">2020-11-27T08:07:22Z</dcterms:created>
  <dcterms:modified xsi:type="dcterms:W3CDTF">2023-02-28T12:09:48Z</dcterms:modified>
</cp:coreProperties>
</file>