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7"/>
  </p:notesMasterIdLst>
  <p:sldIdLst>
    <p:sldId id="260" r:id="rId2"/>
    <p:sldId id="257" r:id="rId3"/>
    <p:sldId id="261" r:id="rId4"/>
    <p:sldId id="258" r:id="rId5"/>
    <p:sldId id="259" r:id="rId6"/>
  </p:sldIdLst>
  <p:sldSz cx="10691813" cy="755967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表紙、注意事項" id="{EC3109A5-838C-44A4-B6F4-74C12C9A0766}">
          <p14:sldIdLst>
            <p14:sldId id="260"/>
          </p14:sldIdLst>
        </p14:section>
        <p14:section name="エントリーシート" id="{F63CBD66-2455-4440-89C6-227C754F5E02}">
          <p14:sldIdLst>
            <p14:sldId id="257"/>
            <p14:sldId id="261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D9115-11E5-403B-BB56-398820573903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69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6C7A9-EB28-407F-8A16-8C01F8B908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97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15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720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42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59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96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92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16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43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9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92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46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F69F2-7D7A-4312-8D57-BBD3FA772D96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80E7A-08FC-4DB6-BEB3-EBBCB64043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589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lit.go.jp/common/001401927.pdf" TargetMode="External"/><Relationship Id="rId2" Type="http://schemas.openxmlformats.org/officeDocument/2006/relationships/hyperlink" Target="https://www.mlit.go.jp/common/001400235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mlit.go.jp/kankocho/shisaku/kankochi/content/001488149.pdf" TargetMode="External"/><Relationship Id="rId4" Type="http://schemas.openxmlformats.org/officeDocument/2006/relationships/hyperlink" Target="https://www.mlit.go.jp/kankocho/shisaku/kankochi/content/001488150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256C29F-1FCB-7E0D-323D-2EA0C19F13C2}"/>
              </a:ext>
            </a:extLst>
          </p:cNvPr>
          <p:cNvSpPr txBox="1"/>
          <p:nvPr/>
        </p:nvSpPr>
        <p:spPr>
          <a:xfrm>
            <a:off x="1341453" y="768096"/>
            <a:ext cx="80089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令和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5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年度　観光庁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「地域の核となる歴史的資源の活用」専門家派遣　エントリーシート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D2049AA-E91A-641A-2BEE-D60F2EE426FE}"/>
              </a:ext>
            </a:extLst>
          </p:cNvPr>
          <p:cNvSpPr/>
          <p:nvPr/>
        </p:nvSpPr>
        <p:spPr>
          <a:xfrm>
            <a:off x="786973" y="2264664"/>
            <a:ext cx="9117866" cy="4059936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■エントリーに当たっての注意事項</a:t>
            </a: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・エントリーに当たっては関連事業である「令和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 城泊・寺泊ナレッジ集及び事業報告書」と「令和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 城泊・寺泊ナレッ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ジ集及び事業報告書」を必ず読み、取り組む際のポイントを確認ください。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kumimoji="1" lang="en-US" altLang="ja-JP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</a:t>
            </a:r>
            <a:endParaRPr kumimoji="1" lang="en-US" altLang="ja-JP" sz="1200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ナレッジ集：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hlinkClick r:id="rId2"/>
              </a:rPr>
              <a:t>https://www.mlit.go.jp/common/001400235.pdf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事業報告書：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hlinkClick r:id="rId3"/>
              </a:rPr>
              <a:t>https://www.mlit.go.jp/common/001401927.pdf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</a:t>
            </a:r>
            <a:r>
              <a:rPr kumimoji="1" lang="en-US" altLang="ja-JP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</a:t>
            </a:r>
            <a:endParaRPr kumimoji="1" lang="en-US" altLang="ja-JP" sz="1200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ナレッジ集：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hlinkClick r:id="rId4"/>
              </a:rPr>
              <a:t>https://www.mlit.go.jp/kankocho/shisaku/kankochi/content/001488150.pdf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事業報告書：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hlinkClick r:id="rId5"/>
              </a:rPr>
              <a:t>https://www.mlit.go.jp/kankocho/shisaku/kankochi/content/001488149.pdf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ページ目はエントリーの概要、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ページ目以降に詳細を記載ください。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kumimoji="1" lang="ja-JP" altLang="en-US" sz="1200" spc="-1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エントリーシートの記載内容は要点を絞り、出来る限り枠内に収まるように記載ください。（文字のポイントを下げるなどで対応</a:t>
            </a:r>
            <a:endParaRPr kumimoji="1" lang="en-US" altLang="ja-JP" sz="1200" spc="-1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spc="-1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ください）</a:t>
            </a:r>
            <a:endParaRPr kumimoji="1" lang="en-US" altLang="ja-JP" sz="1200" spc="-1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件以上の活用物件を検討しておりなど枠に収まり切らない場合や、活用予定物件の写真及び参考資料を追加したい場合は、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ページ目以降を追加し、写真等を貼り付けてください。（写真には必ず説明を加えてください</a:t>
            </a:r>
            <a:r>
              <a:rPr kumimoji="1" lang="ja-JP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70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99F816-35DF-FB36-8159-276AD2B98F71}"/>
              </a:ext>
            </a:extLst>
          </p:cNvPr>
          <p:cNvSpPr txBox="1"/>
          <p:nvPr/>
        </p:nvSpPr>
        <p:spPr>
          <a:xfrm>
            <a:off x="91440" y="100584"/>
            <a:ext cx="7342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「地域の核となる歴史的資源の活用」専門家派遣　エントリーシート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8A0C7E-691D-127E-9CB9-80E6C4EA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86817" y="7231860"/>
            <a:ext cx="304995" cy="327816"/>
          </a:xfrm>
        </p:spPr>
        <p:txBody>
          <a:bodyPr/>
          <a:lstStyle/>
          <a:p>
            <a:fld id="{FBC80E7A-08FC-4DB6-BEB3-EBBCB640438E}" type="slidenum">
              <a:rPr kumimoji="1" lang="ja-JP" altLang="en-US" sz="14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fld>
            <a:endParaRPr kumimoji="1" lang="ja-JP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D167599-42C7-275B-FBC7-59F20B1DD61E}"/>
              </a:ext>
            </a:extLst>
          </p:cNvPr>
          <p:cNvSpPr txBox="1"/>
          <p:nvPr/>
        </p:nvSpPr>
        <p:spPr>
          <a:xfrm>
            <a:off x="91440" y="469916"/>
            <a:ext cx="5147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■エントリーの概要</a:t>
            </a:r>
          </a:p>
        </p:txBody>
      </p:sp>
      <p:graphicFrame>
        <p:nvGraphicFramePr>
          <p:cNvPr id="19" name="表 19">
            <a:extLst>
              <a:ext uri="{FF2B5EF4-FFF2-40B4-BE49-F238E27FC236}">
                <a16:creationId xmlns:a16="http://schemas.microsoft.com/office/drawing/2014/main" id="{11972382-76D7-2A41-B096-AE87612AE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644290"/>
              </p:ext>
            </p:extLst>
          </p:nvPr>
        </p:nvGraphicFramePr>
        <p:xfrm>
          <a:off x="125906" y="746915"/>
          <a:ext cx="10440000" cy="4216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3613699461"/>
                    </a:ext>
                  </a:extLst>
                </a:gridCol>
                <a:gridCol w="2962800">
                  <a:extLst>
                    <a:ext uri="{9D8B030D-6E8A-4147-A177-3AD203B41FA5}">
                      <a16:colId xmlns:a16="http://schemas.microsoft.com/office/drawing/2014/main" val="94149781"/>
                    </a:ext>
                  </a:extLst>
                </a:gridCol>
                <a:gridCol w="2093976">
                  <a:extLst>
                    <a:ext uri="{9D8B030D-6E8A-4147-A177-3AD203B41FA5}">
                      <a16:colId xmlns:a16="http://schemas.microsoft.com/office/drawing/2014/main" val="344251775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400177540"/>
                    </a:ext>
                  </a:extLst>
                </a:gridCol>
                <a:gridCol w="2557872">
                  <a:extLst>
                    <a:ext uri="{9D8B030D-6E8A-4147-A177-3AD203B41FA5}">
                      <a16:colId xmlns:a16="http://schemas.microsoft.com/office/drawing/2014/main" val="1396070464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取組事業概要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97223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実施主体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3716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地域の課題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26574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取組内容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活用したい歴史的</a:t>
                      </a:r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資源</a:t>
                      </a:r>
                      <a:endParaRPr kumimoji="1" lang="en-US" altLang="ja-JP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文化財指定状況</a:t>
                      </a:r>
                      <a:endParaRPr kumimoji="1" lang="en-US" altLang="ja-JP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活用イメージ</a:t>
                      </a:r>
                      <a:endParaRPr kumimoji="1" lang="ja-JP" altLang="en-US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関連する法制度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40727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33919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481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2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9278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相談内容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022629"/>
                  </a:ext>
                </a:extLst>
              </a:tr>
            </a:tbl>
          </a:graphicData>
        </a:graphic>
      </p:graphicFrame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29DE9F2-9024-6742-B58A-9D4C5CC013A8}"/>
              </a:ext>
            </a:extLst>
          </p:cNvPr>
          <p:cNvSpPr txBox="1"/>
          <p:nvPr/>
        </p:nvSpPr>
        <p:spPr>
          <a:xfrm>
            <a:off x="91440" y="5035366"/>
            <a:ext cx="5147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■</a:t>
            </a:r>
            <a:r>
              <a: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活用したい歴史的</a:t>
            </a:r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資源の写真、及び取組イメージ</a:t>
            </a:r>
          </a:p>
        </p:txBody>
      </p:sp>
    </p:spTree>
    <p:extLst>
      <p:ext uri="{BB962C8B-B14F-4D97-AF65-F5344CB8AC3E}">
        <p14:creationId xmlns:p14="http://schemas.microsoft.com/office/powerpoint/2010/main" val="187746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E6997B27-D79C-C657-31F4-E40802C44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502209"/>
              </p:ext>
            </p:extLst>
          </p:nvPr>
        </p:nvGraphicFramePr>
        <p:xfrm>
          <a:off x="198817" y="582863"/>
          <a:ext cx="10188000" cy="67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000">
                  <a:extLst>
                    <a:ext uri="{9D8B030D-6E8A-4147-A177-3AD203B41FA5}">
                      <a16:colId xmlns:a16="http://schemas.microsoft.com/office/drawing/2014/main" val="65121889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56490338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70082058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21031240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640180912"/>
                    </a:ext>
                  </a:extLst>
                </a:gridCol>
              </a:tblGrid>
              <a:tr h="388345">
                <a:tc rowSpan="2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活用したい歴史的資源</a:t>
                      </a:r>
                      <a:endParaRPr kumimoji="1" lang="en-US" altLang="ja-JP" sz="1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en-US" altLang="ja-JP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文化財指定を受けている場合は、指定状況を必ず記載ください</a:t>
                      </a:r>
                      <a:endParaRPr kumimoji="1" lang="en-US" altLang="ja-JP" sz="11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r>
                        <a:rPr kumimoji="1" lang="en-US" altLang="ja-JP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外観と内装の</a:t>
                      </a:r>
                      <a:r>
                        <a:rPr kumimoji="1" lang="ja-JP" altLang="en-US" sz="11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写真等を</a:t>
                      </a:r>
                      <a:r>
                        <a:rPr kumimoji="1" lang="ja-JP" altLang="en-US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貼り付けてください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名称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6500256"/>
                  </a:ext>
                </a:extLst>
              </a:tr>
              <a:tr h="198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概要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概要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204283"/>
                  </a:ext>
                </a:extLst>
              </a:tr>
              <a:tr h="4428000"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地域の状況</a:t>
                      </a:r>
                      <a:endParaRPr kumimoji="1" lang="en-US" altLang="ja-JP" sz="1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目指す姿</a:t>
                      </a:r>
                      <a:endParaRPr kumimoji="1" lang="en-US" altLang="ja-JP" sz="1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取組内容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393831"/>
                  </a:ext>
                </a:extLst>
              </a:tr>
            </a:tbl>
          </a:graphicData>
        </a:graphic>
      </p:graphicFrame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B1C7D613-1532-394F-5958-BC60F4B96529}"/>
              </a:ext>
            </a:extLst>
          </p:cNvPr>
          <p:cNvGrpSpPr/>
          <p:nvPr/>
        </p:nvGrpSpPr>
        <p:grpSpPr>
          <a:xfrm>
            <a:off x="1990344" y="3028668"/>
            <a:ext cx="8308848" cy="4206240"/>
            <a:chOff x="1920240" y="2514600"/>
            <a:chExt cx="8308848" cy="420624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92204687-EF98-B1CA-1A00-8DF2EDC24814}"/>
                </a:ext>
              </a:extLst>
            </p:cNvPr>
            <p:cNvGrpSpPr/>
            <p:nvPr/>
          </p:nvGrpSpPr>
          <p:grpSpPr>
            <a:xfrm>
              <a:off x="1920240" y="2514600"/>
              <a:ext cx="3931920" cy="1572768"/>
              <a:chOff x="1901952" y="2478024"/>
              <a:chExt cx="4059936" cy="1572768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3BAB260C-C51F-84C0-7B3C-8C4F047B9070}"/>
                  </a:ext>
                </a:extLst>
              </p:cNvPr>
              <p:cNvSpPr/>
              <p:nvPr/>
            </p:nvSpPr>
            <p:spPr>
              <a:xfrm>
                <a:off x="1901952" y="2734056"/>
                <a:ext cx="4059936" cy="131673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kumimoji="1" lang="ja-JP" altLang="en-US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06AA9FED-760F-D98E-1642-5C09EED72BA2}"/>
                  </a:ext>
                </a:extLst>
              </p:cNvPr>
              <p:cNvSpPr/>
              <p:nvPr/>
            </p:nvSpPr>
            <p:spPr>
              <a:xfrm>
                <a:off x="1901952" y="2478024"/>
                <a:ext cx="4059936" cy="256032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地域の状況・課題</a:t>
                </a: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DA4CAE85-751F-0216-8AC9-0CBEBC4A8850}"/>
                </a:ext>
              </a:extLst>
            </p:cNvPr>
            <p:cNvGrpSpPr/>
            <p:nvPr/>
          </p:nvGrpSpPr>
          <p:grpSpPr>
            <a:xfrm>
              <a:off x="6297168" y="2514600"/>
              <a:ext cx="3931920" cy="1572768"/>
              <a:chOff x="1901952" y="2478024"/>
              <a:chExt cx="4059936" cy="1572768"/>
            </a:xfrm>
          </p:grpSpPr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8BFCB4B1-0588-032C-F124-9B2EBDA44B9C}"/>
                  </a:ext>
                </a:extLst>
              </p:cNvPr>
              <p:cNvSpPr/>
              <p:nvPr/>
            </p:nvSpPr>
            <p:spPr>
              <a:xfrm>
                <a:off x="1901952" y="2734056"/>
                <a:ext cx="4059936" cy="131673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kumimoji="1" lang="ja-JP" altLang="en-US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F349BB4D-8EFB-7C47-27F7-B6BA0C2306CE}"/>
                  </a:ext>
                </a:extLst>
              </p:cNvPr>
              <p:cNvSpPr/>
              <p:nvPr/>
            </p:nvSpPr>
            <p:spPr>
              <a:xfrm>
                <a:off x="1901952" y="2478024"/>
                <a:ext cx="4059936" cy="256032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目指す姿</a:t>
                </a:r>
              </a:p>
            </p:txBody>
          </p:sp>
        </p:grp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0F5385CD-1E1F-F576-2CF9-8942312B51AE}"/>
                </a:ext>
              </a:extLst>
            </p:cNvPr>
            <p:cNvSpPr/>
            <p:nvPr/>
          </p:nvSpPr>
          <p:spPr>
            <a:xfrm rot="5400000">
              <a:off x="5754624" y="3315071"/>
              <a:ext cx="640080" cy="192024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1D25393F-D8BC-D026-7F5D-47E3A0F2E0CD}"/>
                </a:ext>
              </a:extLst>
            </p:cNvPr>
            <p:cNvGrpSpPr/>
            <p:nvPr/>
          </p:nvGrpSpPr>
          <p:grpSpPr>
            <a:xfrm>
              <a:off x="1920240" y="4197806"/>
              <a:ext cx="8308848" cy="2523034"/>
              <a:chOff x="1901952" y="2701449"/>
              <a:chExt cx="4059936" cy="2523034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B2746139-A000-C1AB-7D7C-C95E9195A345}"/>
                  </a:ext>
                </a:extLst>
              </p:cNvPr>
              <p:cNvSpPr/>
              <p:nvPr/>
            </p:nvSpPr>
            <p:spPr>
              <a:xfrm>
                <a:off x="1901952" y="2957481"/>
                <a:ext cx="4059936" cy="22670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endParaRPr kumimoji="1" lang="ja-JP" altLang="en-US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5954C8FE-C878-5888-997C-464E23225722}"/>
                  </a:ext>
                </a:extLst>
              </p:cNvPr>
              <p:cNvSpPr/>
              <p:nvPr/>
            </p:nvSpPr>
            <p:spPr>
              <a:xfrm>
                <a:off x="1901952" y="2701449"/>
                <a:ext cx="4059936" cy="256032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取組内容</a:t>
                </a:r>
              </a:p>
            </p:txBody>
          </p:sp>
        </p:grp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CFDFEB4-1F0A-A089-D24F-E1B62CC39AE8}"/>
              </a:ext>
            </a:extLst>
          </p:cNvPr>
          <p:cNvSpPr txBox="1"/>
          <p:nvPr/>
        </p:nvSpPr>
        <p:spPr>
          <a:xfrm>
            <a:off x="72000" y="144000"/>
            <a:ext cx="5147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■地域の状況、事業構想について</a:t>
            </a: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51635E32-9A4A-8BEA-9B05-BDA5F02610C7}"/>
              </a:ext>
            </a:extLst>
          </p:cNvPr>
          <p:cNvCxnSpPr>
            <a:cxnSpLocks/>
          </p:cNvCxnSpPr>
          <p:nvPr/>
        </p:nvCxnSpPr>
        <p:spPr>
          <a:xfrm flipV="1">
            <a:off x="6144768" y="4389491"/>
            <a:ext cx="0" cy="466683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8A0C7E-691D-127E-9CB9-80E6C4EA1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86817" y="7231860"/>
            <a:ext cx="304995" cy="327816"/>
          </a:xfrm>
        </p:spPr>
        <p:txBody>
          <a:bodyPr/>
          <a:lstStyle/>
          <a:p>
            <a:fld id="{FBC80E7A-08FC-4DB6-BEB3-EBBCB640438E}" type="slidenum">
              <a:rPr kumimoji="1" lang="ja-JP" altLang="en-US" sz="14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fld>
            <a:endParaRPr kumimoji="1" lang="ja-JP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4219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42164B59-3E29-66D3-EFB2-EEAB3267C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062074"/>
              </p:ext>
            </p:extLst>
          </p:nvPr>
        </p:nvGraphicFramePr>
        <p:xfrm>
          <a:off x="156772" y="621852"/>
          <a:ext cx="10476000" cy="661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000">
                  <a:extLst>
                    <a:ext uri="{9D8B030D-6E8A-4147-A177-3AD203B41FA5}">
                      <a16:colId xmlns:a16="http://schemas.microsoft.com/office/drawing/2014/main" val="313345925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869991901"/>
                    </a:ext>
                  </a:extLst>
                </a:gridCol>
                <a:gridCol w="2052000">
                  <a:extLst>
                    <a:ext uri="{9D8B030D-6E8A-4147-A177-3AD203B41FA5}">
                      <a16:colId xmlns:a16="http://schemas.microsoft.com/office/drawing/2014/main" val="75674768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1575464180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2597078602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262900753"/>
                    </a:ext>
                  </a:extLst>
                </a:gridCol>
              </a:tblGrid>
              <a:tr h="252000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実施体制</a:t>
                      </a:r>
                      <a:endParaRPr kumimoji="1" lang="en-US" altLang="ja-JP" sz="1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en-US" altLang="ja-JP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事業実施主体及びステークホルダーについて、担当者や役割、取組への</a:t>
                      </a:r>
                      <a:r>
                        <a:rPr kumimoji="1" lang="ja-JP" altLang="en-US" sz="11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意向等を記載</a:t>
                      </a:r>
                      <a:r>
                        <a:rPr kumimoji="1" lang="ja-JP" altLang="en-US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ください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組織名（部署名）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担当者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役割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取組への意向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852254"/>
                  </a:ext>
                </a:extLst>
              </a:tr>
              <a:tr h="4896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実施</a:t>
                      </a:r>
                      <a:endParaRPr kumimoji="1" lang="en-US" altLang="ja-JP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主体者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207183"/>
                  </a:ext>
                </a:extLst>
              </a:tr>
              <a:tr h="4896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ステーク</a:t>
                      </a:r>
                      <a:endParaRPr kumimoji="1" lang="en-US" altLang="ja-JP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ホルダー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23022"/>
                  </a:ext>
                </a:extLst>
              </a:tr>
              <a:tr h="4896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710154"/>
                  </a:ext>
                </a:extLst>
              </a:tr>
              <a:tr h="4896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202512"/>
                  </a:ext>
                </a:extLst>
              </a:tr>
              <a:tr h="4896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542864"/>
                  </a:ext>
                </a:extLst>
              </a:tr>
              <a:tr h="4896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80626"/>
                  </a:ext>
                </a:extLst>
              </a:tr>
              <a:tr h="176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関連する法制度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742617"/>
                  </a:ext>
                </a:extLst>
              </a:tr>
              <a:tr h="165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資金調達方法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923509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4EF97AC-FEB9-F8C2-A396-9A47B7BF2127}"/>
              </a:ext>
            </a:extLst>
          </p:cNvPr>
          <p:cNvSpPr txBox="1"/>
          <p:nvPr/>
        </p:nvSpPr>
        <p:spPr>
          <a:xfrm>
            <a:off x="72000" y="144000"/>
            <a:ext cx="5147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■関連事項の確認状況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A91B1DDC-47A7-D94A-9F37-772F3FE2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86817" y="7231860"/>
            <a:ext cx="304995" cy="327816"/>
          </a:xfrm>
        </p:spPr>
        <p:txBody>
          <a:bodyPr/>
          <a:lstStyle/>
          <a:p>
            <a:fld id="{FBC80E7A-08FC-4DB6-BEB3-EBBCB640438E}" type="slidenum">
              <a:rPr kumimoji="1" lang="ja-JP" altLang="en-US" sz="14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fld>
            <a:endParaRPr kumimoji="1" lang="ja-JP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517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86C574BC-2082-6C5A-6CE5-5D9B6B164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204675"/>
              </p:ext>
            </p:extLst>
          </p:nvPr>
        </p:nvGraphicFramePr>
        <p:xfrm>
          <a:off x="135314" y="544343"/>
          <a:ext cx="10404000" cy="56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000">
                  <a:extLst>
                    <a:ext uri="{9D8B030D-6E8A-4147-A177-3AD203B41FA5}">
                      <a16:colId xmlns:a16="http://schemas.microsoft.com/office/drawing/2014/main" val="2154250960"/>
                    </a:ext>
                  </a:extLst>
                </a:gridCol>
                <a:gridCol w="398614">
                  <a:extLst>
                    <a:ext uri="{9D8B030D-6E8A-4147-A177-3AD203B41FA5}">
                      <a16:colId xmlns:a16="http://schemas.microsoft.com/office/drawing/2014/main" val="2151337127"/>
                    </a:ext>
                  </a:extLst>
                </a:gridCol>
                <a:gridCol w="8673386">
                  <a:extLst>
                    <a:ext uri="{9D8B030D-6E8A-4147-A177-3AD203B41FA5}">
                      <a16:colId xmlns:a16="http://schemas.microsoft.com/office/drawing/2014/main" val="2192135684"/>
                    </a:ext>
                  </a:extLst>
                </a:gridCol>
              </a:tblGrid>
              <a:tr h="288000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相談内容</a:t>
                      </a:r>
                      <a:endParaRPr kumimoji="1" lang="en-US" altLang="ja-JP" sz="1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相談したい内容を上段右欄より選択し、下段に詳細を記載ください。</a:t>
                      </a:r>
                      <a:endParaRPr kumimoji="1" lang="en-US" altLang="ja-JP" sz="11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kumimoji="1" lang="ja-JP" altLang="en-US" sz="11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選択する際、左欄に「●」を記入ください。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活用を予定している歴史的資源の活用方法を相談したい、周辺の資源と組み合わせた効果的な活用方法を相談したい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233261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地域内部（地域住民、自治体など）の合意形成、機運情勢をしたい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870822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活用に当たって関連する法制度について相談したい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12899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活用に当たって必要となる資金調達方法を相談したい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715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来訪者・ターゲットの設定方法、マーケティングの方法を知りたい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44862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その他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728764"/>
                  </a:ext>
                </a:extLst>
              </a:tr>
              <a:tr h="216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38867719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エントリーの動機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86842626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B53810A-D65E-DEE8-6FDD-A0E56BD151D4}"/>
              </a:ext>
            </a:extLst>
          </p:cNvPr>
          <p:cNvSpPr txBox="1"/>
          <p:nvPr/>
        </p:nvSpPr>
        <p:spPr>
          <a:xfrm>
            <a:off x="72000" y="144000"/>
            <a:ext cx="5147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■専門家への相談内容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F656EAEE-C09A-9723-7588-E102EA928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86817" y="7231860"/>
            <a:ext cx="304995" cy="327816"/>
          </a:xfrm>
        </p:spPr>
        <p:txBody>
          <a:bodyPr/>
          <a:lstStyle/>
          <a:p>
            <a:fld id="{FBC80E7A-08FC-4DB6-BEB3-EBBCB640438E}" type="slidenum">
              <a:rPr kumimoji="1" lang="ja-JP" altLang="en-US" sz="1400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fld>
            <a:endParaRPr kumimoji="1" lang="ja-JP" alt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9676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733</TotalTime>
  <Words>502</Words>
  <Application>Microsoft Office PowerPoint</Application>
  <PresentationFormat>ユーザー設定</PresentationFormat>
  <Paragraphs>71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鏡淵 知</dc:creator>
  <cp:lastModifiedBy>平塚 大翔</cp:lastModifiedBy>
  <cp:revision>15</cp:revision>
  <cp:lastPrinted>2023-07-13T01:56:30Z</cp:lastPrinted>
  <dcterms:created xsi:type="dcterms:W3CDTF">2023-07-05T10:43:32Z</dcterms:created>
  <dcterms:modified xsi:type="dcterms:W3CDTF">2023-08-30T11:28:45Z</dcterms:modified>
</cp:coreProperties>
</file>