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Q6qibgGiLkD+JlYLm7jKNpspJ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DE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2857" autoAdjust="0"/>
  </p:normalViewPr>
  <p:slideViewPr>
    <p:cSldViewPr snapToGrid="0">
      <p:cViewPr varScale="1">
        <p:scale>
          <a:sx n="102" d="100"/>
          <a:sy n="102" d="100"/>
        </p:scale>
        <p:origin x="1974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389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903112" y="39553"/>
            <a:ext cx="535978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事業名：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○○○○</a:t>
            </a:r>
            <a:r>
              <a:rPr 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（実施主体名）</a:t>
            </a:r>
            <a:r>
              <a:rPr 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</a:t>
            </a:r>
            <a:endParaRPr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-18165" y="566123"/>
            <a:ext cx="9910806" cy="110465"/>
            <a:chOff x="-3175" y="476672"/>
            <a:chExt cx="9910806" cy="110465"/>
          </a:xfrm>
        </p:grpSpPr>
        <p:cxnSp>
          <p:nvCxnSpPr>
            <p:cNvPr id="100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1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2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03" name="Google Shape;103;p1"/>
          <p:cNvSpPr txBox="1"/>
          <p:nvPr/>
        </p:nvSpPr>
        <p:spPr>
          <a:xfrm>
            <a:off x="7655660" y="-14661"/>
            <a:ext cx="228873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特別体験事業　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様式４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9" name="Google Shape;92;p1"/>
          <p:cNvSpPr txBox="1">
            <a:spLocks/>
          </p:cNvSpPr>
          <p:nvPr/>
        </p:nvSpPr>
        <p:spPr>
          <a:xfrm>
            <a:off x="5479896" y="37741"/>
            <a:ext cx="1497446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【○○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県○○市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】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Google Shape;92;p1"/>
          <p:cNvSpPr txBox="1">
            <a:spLocks/>
          </p:cNvSpPr>
          <p:nvPr/>
        </p:nvSpPr>
        <p:spPr>
          <a:xfrm>
            <a:off x="7063816" y="208484"/>
            <a:ext cx="2812204" cy="353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900"/>
              <a:buFont typeface="Meiryo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総事業費：○○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○○○千円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buSzPts val="1900"/>
              <a:buFont typeface="Meiryo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（支援希望額：○○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○○○千円）</a:t>
            </a:r>
          </a:p>
        </p:txBody>
      </p:sp>
      <p:sp>
        <p:nvSpPr>
          <p:cNvPr id="18" name="Google Shape;93;p1"/>
          <p:cNvSpPr txBox="1"/>
          <p:nvPr/>
        </p:nvSpPr>
        <p:spPr>
          <a:xfrm>
            <a:off x="7632945" y="2471810"/>
            <a:ext cx="2253271" cy="182353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パワーポイントファイルのままで提出ください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スライドは１枚に収めてください</a:t>
            </a: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補足資料の添付不可</a:t>
            </a: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indent="-171450" algn="l" rtl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游ゴシック" panose="020B0400000000000000" pitchFamily="50" charset="-128"/>
              <a:buChar char="※"/>
            </a:pP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単一申請は申請希望欄に「</a:t>
            </a:r>
            <a:r>
              <a:rPr lang="en-US" altLang="ja-JP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1</a:t>
            </a: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」のみ記載。</a:t>
            </a: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indent="-171450">
              <a:lnSpc>
                <a:spcPts val="1500"/>
              </a:lnSpc>
              <a:buFont typeface="游ゴシック" panose="020B0400000000000000" pitchFamily="50" charset="-128"/>
              <a:buChar char="※"/>
            </a:pP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同一事業で重複申請の場合は、</a:t>
            </a: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>
              <a:lnSpc>
                <a:spcPts val="150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国・地方公共団体等所管事業</a:t>
            </a: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と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民間企業等支援事業</a:t>
            </a: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①又は②を選択の上、申請優先順位「</a:t>
            </a:r>
            <a:r>
              <a:rPr lang="en-US" altLang="ja-JP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1,2</a:t>
            </a:r>
            <a:r>
              <a:rPr lang="ja-JP" altLang="en-US" sz="9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」を記載。</a:t>
            </a:r>
            <a:endParaRPr lang="en-US" altLang="ja-JP" sz="9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9" name="Google Shape;93;p1"/>
          <p:cNvSpPr txBox="1"/>
          <p:nvPr/>
        </p:nvSpPr>
        <p:spPr>
          <a:xfrm>
            <a:off x="7691119" y="4787697"/>
            <a:ext cx="2253271" cy="938678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171450" lvl="0" indent="-171450">
              <a:buFont typeface="游ゴシック" panose="020B0400000000000000" pitchFamily="50" charset="-128"/>
              <a:buChar char="※"/>
            </a:pPr>
            <a:r>
              <a:rPr lang="ja-JP" altLang="ja-JP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の内容が分かる</a:t>
            </a:r>
            <a:r>
              <a:rPr lang="ja-JP" altLang="ja-JP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</a:t>
            </a: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画像</a:t>
            </a:r>
            <a:r>
              <a:rPr lang="ja-JP" altLang="ja-JP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等を</a:t>
            </a:r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添付</a:t>
            </a:r>
            <a:r>
              <a:rPr lang="ja-JP" altLang="ja-JP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してください。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（提供する画像は一目で見て何　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が映っているのかわかりやすい画　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1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像を推奨します）</a:t>
            </a:r>
            <a:endParaRPr lang="en-US" altLang="ja-JP" sz="11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9858EE-8D7A-8BBE-7FC3-D6EDA7E35FC2}"/>
              </a:ext>
            </a:extLst>
          </p:cNvPr>
          <p:cNvGrpSpPr/>
          <p:nvPr/>
        </p:nvGrpSpPr>
        <p:grpSpPr>
          <a:xfrm>
            <a:off x="62685" y="735896"/>
            <a:ext cx="7598885" cy="6106874"/>
            <a:chOff x="399516" y="735896"/>
            <a:chExt cx="6344293" cy="6106874"/>
          </a:xfrm>
        </p:grpSpPr>
        <p:graphicFrame>
          <p:nvGraphicFramePr>
            <p:cNvPr id="38" name="Google Shape;88;p1"/>
            <p:cNvGraphicFramePr/>
            <p:nvPr>
              <p:extLst>
                <p:ext uri="{D42A27DB-BD31-4B8C-83A1-F6EECF244321}">
                  <p14:modId xmlns:p14="http://schemas.microsoft.com/office/powerpoint/2010/main" val="3015976045"/>
                </p:ext>
              </p:extLst>
            </p:nvPr>
          </p:nvGraphicFramePr>
          <p:xfrm>
            <a:off x="399516" y="735896"/>
            <a:ext cx="6344293" cy="6106874"/>
          </p:xfrm>
          <a:graphic>
            <a:graphicData uri="http://schemas.openxmlformats.org/drawingml/2006/table">
              <a:tbl>
                <a:tblPr firstRow="1" bandRow="1">
                  <a:noFill/>
                  <a:tableStyleId>{69F0F748-7AA5-4B90-91AD-3F4FFDBD375E}</a:tableStyleId>
                </a:tblPr>
                <a:tblGrid>
                  <a:gridCol w="1316272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12821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1180451">
                    <a:extLst>
                      <a:ext uri="{9D8B030D-6E8A-4147-A177-3AD203B41FA5}">
                        <a16:colId xmlns:a16="http://schemas.microsoft.com/office/drawing/2014/main" val="2234875758"/>
                      </a:ext>
                    </a:extLst>
                  </a:gridCol>
                  <a:gridCol w="1973949">
                    <a:extLst>
                      <a:ext uri="{9D8B030D-6E8A-4147-A177-3AD203B41FA5}">
                        <a16:colId xmlns:a16="http://schemas.microsoft.com/office/drawing/2014/main" val="215087232"/>
                      </a:ext>
                    </a:extLst>
                  </a:gridCol>
                </a:tblGrid>
                <a:tr h="782845">
                  <a:tc gridSpan="4">
                    <a:txBody>
                      <a:bodyPr/>
                      <a:lstStyle/>
                      <a:p>
                        <a:pPr marL="0" marR="0" lvl="0" indent="0" algn="ctr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Meiryo"/>
                          <a:buNone/>
                        </a:pPr>
                        <a:endParaRPr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445453022"/>
                    </a:ext>
                  </a:extLst>
                </a:tr>
                <a:tr h="410628">
                  <a:tc>
                    <a:txBody>
                      <a:bodyPr/>
                      <a:lstStyle/>
                      <a:p>
                        <a:pPr marL="0" marR="0" lvl="0" indent="0" algn="ctr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Meiryo"/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実施体制</a:t>
                        </a:r>
                        <a:endParaRPr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3841863330"/>
                    </a:ext>
                  </a:extLst>
                </a:tr>
                <a:tr h="382281">
                  <a:tc>
                    <a:txBody>
                      <a:bodyPr/>
                      <a:lstStyle/>
                      <a:p>
                        <a:pPr marL="0" marR="0" lvl="0" indent="0" algn="ctr" rtl="0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100"/>
                          <a:buFont typeface="Meiryo"/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</a:rPr>
                          <a:t>活用する資源</a:t>
                        </a:r>
                        <a:endParaRPr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841528834"/>
                    </a:ext>
                  </a:extLst>
                </a:tr>
                <a:tr h="1115507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体験コンテンツ・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イベント等の内容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778795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インバウンド誘客・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消費拡大効果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en-US" altLang="ja-JP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※</a:t>
                        </a:r>
                        <a:r>
                          <a:rPr lang="ja-JP" altLang="en-US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誘客効果＝インバウンド誘客見込み数（人）</a:t>
                        </a:r>
                        <a:r>
                          <a:rPr lang="en-US" altLang="ja-JP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×</a:t>
                        </a:r>
                        <a:r>
                          <a:rPr lang="ja-JP" altLang="en-US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想定客単価（円）</a:t>
                        </a:r>
                        <a:r>
                          <a:rPr lang="en-US" altLang="ja-JP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/</a:t>
                        </a:r>
                        <a:r>
                          <a:rPr lang="ja-JP" altLang="en-US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支援希望額（円）を必ず記載してください。（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令和</a:t>
                        </a: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7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年</a:t>
                        </a: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2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月末までの誘客</a:t>
                        </a:r>
                        <a:r>
                          <a:rPr lang="ja-JP" altLang="en-US" sz="800" dirty="0">
                            <a:solidFill>
                              <a:schemeClr val="dk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）</a:t>
                        </a: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9707635"/>
                    </a:ext>
                  </a:extLst>
                </a:tr>
                <a:tr h="759293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インバウンド消費の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質の向上策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※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地域の自然・伝統文化活用、食の地産地消、地域人材の所得向上に資する工夫等を通じ、地域の経済循環に資するものや持続可能な観光へ寄与するもの</a:t>
                        </a:r>
                        <a:endParaRPr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929253567"/>
                    </a:ext>
                  </a:extLst>
                </a:tr>
                <a:tr h="521642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特別性・新規性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3381183781"/>
                    </a:ext>
                  </a:extLst>
                </a:tr>
                <a:tr h="214314">
                  <a:tc rowSpan="3"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インバウンド向けの効果的な販売促進計画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row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ja-JP" altLang="en-US" sz="7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外国語対応自社ＨＰ</a:t>
                        </a:r>
                        <a:endParaRPr lang="en-US" altLang="ja-JP" sz="7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○月からオープン　○月から販売　等</a:t>
                        </a: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633384886"/>
                    </a:ext>
                  </a:extLst>
                </a:tr>
                <a:tr h="214314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7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旅行業者（海外・国内）</a:t>
                        </a:r>
                        <a:endParaRPr sz="7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○○により　○月より販売　等</a:t>
                        </a:r>
                        <a:endParaRPr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09309541"/>
                    </a:ext>
                  </a:extLst>
                </a:tr>
                <a:tr h="214314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7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外国語対応</a:t>
                        </a:r>
                        <a:r>
                          <a:rPr lang="en-US" altLang="ja-JP" sz="7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OTA</a:t>
                        </a:r>
                        <a:r>
                          <a:rPr lang="ja-JP" altLang="en-US" sz="7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等</a:t>
                        </a:r>
                        <a:endParaRPr lang="en-US" altLang="ja-JP" sz="7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○○により　○月</a:t>
                        </a:r>
                        <a:r>
                          <a:rPr lang="ja-JP" altLang="en-US" sz="800" b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より販売　等</a:t>
                        </a:r>
                        <a:endParaRPr lang="en-US" altLang="ja-JP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443785293"/>
                    </a:ext>
                  </a:extLst>
                </a:tr>
                <a:tr h="347171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主なスケジュール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※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販売等開始時期、体験コンテンツ・イベント等の実施期間を含めて記載してください。</a:t>
                        </a:r>
                        <a:endParaRPr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990428979"/>
                    </a:ext>
                  </a:extLst>
                </a:tr>
                <a:tr h="359833">
                  <a:tc>
                    <a:txBody>
                      <a:bodyPr/>
                      <a:lstStyle/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観光再始動事業での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  <a:p>
                        <a:pPr marL="0" marR="0" lvl="0" indent="0" algn="ctr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ja-JP" altLang="en-US" sz="900" b="1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目標・実績</a:t>
                        </a:r>
                        <a:endParaRPr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 anchor="ctr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tcPr>
                  </a:tc>
                  <a:tc gridSpan="3"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rgbClr val="000000"/>
                          </a:buClr>
                          <a:buSzTx/>
                          <a:buFont typeface="Arial"/>
                          <a:buNone/>
                          <a:tabLst/>
                          <a:defRPr/>
                        </a:pP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※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令和</a:t>
                        </a:r>
                        <a:r>
                          <a:rPr lang="en-US" altLang="ja-JP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4</a:t>
                        </a:r>
                        <a:r>
                          <a:rPr lang="ja-JP" altLang="en-US" sz="800" b="0" dirty="0">
                            <a:solidFill>
                              <a:schemeClr val="tx1"/>
                            </a:solidFill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Meiryo"/>
                            <a:sym typeface="Meiryo"/>
                          </a:rPr>
                          <a:t>年補正予算観光再始動事業採択案件の類似提案の場合、申請時目標及び客観的な実績を明示の上、当事業における改善内容を明記</a:t>
                        </a:r>
                        <a:endParaRPr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endParaRPr>
                      </a:p>
                    </a:txBody>
                    <a:tcPr marL="91450" marR="91450" marT="45725" marB="45725">
                      <a:lnL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chemeClr val="lt1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677420309"/>
                    </a:ext>
                  </a:extLst>
                </a:tr>
              </a:tbl>
            </a:graphicData>
          </a:graphic>
        </p:graphicFrame>
        <p:sp>
          <p:nvSpPr>
            <p:cNvPr id="40" name="Google Shape;104;p1"/>
            <p:cNvSpPr/>
            <p:nvPr/>
          </p:nvSpPr>
          <p:spPr>
            <a:xfrm>
              <a:off x="399883" y="739918"/>
              <a:ext cx="1132467" cy="2355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 cmpd="sng">
              <a:solidFill>
                <a:schemeClr val="bg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altLang="en-US" sz="900" b="1" dirty="0">
                  <a:solidFill>
                    <a:schemeClr val="dk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"/>
                  <a:sym typeface="Meiryo"/>
                </a:rPr>
                <a:t>事業の概要</a:t>
              </a:r>
              <a:endParaRPr sz="900" b="1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endParaRPr>
            </a:p>
          </p:txBody>
        </p:sp>
      </p:grp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787954"/>
              </p:ext>
            </p:extLst>
          </p:nvPr>
        </p:nvGraphicFramePr>
        <p:xfrm>
          <a:off x="7768957" y="760258"/>
          <a:ext cx="2080267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2738">
                  <a:extLst>
                    <a:ext uri="{9D8B030D-6E8A-4147-A177-3AD203B41FA5}">
                      <a16:colId xmlns:a16="http://schemas.microsoft.com/office/drawing/2014/main" val="2809059496"/>
                    </a:ext>
                  </a:extLst>
                </a:gridCol>
                <a:gridCol w="397529">
                  <a:extLst>
                    <a:ext uri="{9D8B030D-6E8A-4147-A177-3AD203B41FA5}">
                      <a16:colId xmlns:a16="http://schemas.microsoft.com/office/drawing/2014/main" val="142445802"/>
                    </a:ext>
                  </a:extLst>
                </a:gridCol>
              </a:tblGrid>
              <a:tr h="192480">
                <a:tc>
                  <a:txBody>
                    <a:bodyPr/>
                    <a:lstStyle/>
                    <a:p>
                      <a:pPr lvl="1"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51242"/>
                  </a:ext>
                </a:extLst>
              </a:tr>
              <a:tr h="302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国・地方公共団体等所管事業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千名以上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高付加価値化）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8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394164"/>
                  </a:ext>
                </a:extLst>
              </a:tr>
              <a:tr h="302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民間企業等支援事業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千名以上）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76098"/>
                  </a:ext>
                </a:extLst>
              </a:tr>
              <a:tr h="302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民間企業等支援事業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（高付加価値化）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542865"/>
                  </a:ext>
                </a:extLst>
              </a:tr>
            </a:tbl>
          </a:graphicData>
        </a:graphic>
      </p:graphicFrame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51F86F66-55DD-1B9F-FAEF-F517BB6BB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75948"/>
              </p:ext>
            </p:extLst>
          </p:nvPr>
        </p:nvGraphicFramePr>
        <p:xfrm>
          <a:off x="7768957" y="2087530"/>
          <a:ext cx="2080267" cy="337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333">
                  <a:extLst>
                    <a:ext uri="{9D8B030D-6E8A-4147-A177-3AD203B41FA5}">
                      <a16:colId xmlns:a16="http://schemas.microsoft.com/office/drawing/2014/main" val="4288039937"/>
                    </a:ext>
                  </a:extLst>
                </a:gridCol>
                <a:gridCol w="410934">
                  <a:extLst>
                    <a:ext uri="{9D8B030D-6E8A-4147-A177-3AD203B41FA5}">
                      <a16:colId xmlns:a16="http://schemas.microsoft.com/office/drawing/2014/main" val="3143566873"/>
                    </a:ext>
                  </a:extLst>
                </a:gridCol>
              </a:tblGrid>
              <a:tr h="337318">
                <a:tc>
                  <a:txBody>
                    <a:bodyPr/>
                    <a:lstStyle/>
                    <a:p>
                      <a:r>
                        <a:rPr kumimoji="1" lang="ja-JP" altLang="en-US" sz="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地方プレミアム体験コンテンツ選定を希望される場合は、○を記載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592976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9489C9-6CEF-4781-D4BC-801D7C261118}"/>
              </a:ext>
            </a:extLst>
          </p:cNvPr>
          <p:cNvSpPr/>
          <p:nvPr/>
        </p:nvSpPr>
        <p:spPr>
          <a:xfrm>
            <a:off x="115163" y="189830"/>
            <a:ext cx="771328" cy="23109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100" dirty="0"/>
              <a:t>●●●●●</a:t>
            </a:r>
          </a:p>
        </p:txBody>
      </p: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5BF01C45-BD31-5FA9-E42F-BEB6E4BEA181}"/>
              </a:ext>
            </a:extLst>
          </p:cNvPr>
          <p:cNvSpPr/>
          <p:nvPr/>
        </p:nvSpPr>
        <p:spPr>
          <a:xfrm>
            <a:off x="229748" y="425291"/>
            <a:ext cx="2290695" cy="334967"/>
          </a:xfrm>
          <a:prstGeom prst="wedgeRectCallout">
            <a:avLst>
              <a:gd name="adj1" fmla="val -37678"/>
              <a:gd name="adj2" fmla="val -64713"/>
            </a:avLst>
          </a:prstGeom>
          <a:solidFill>
            <a:schemeClr val="bg1"/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予備申請フォーム送信後に公募事務局より返信されるメールの受付番号を入力</a:t>
            </a:r>
          </a:p>
        </p:txBody>
      </p:sp>
    </p:spTree>
    <p:extLst>
      <p:ext uri="{BB962C8B-B14F-4D97-AF65-F5344CB8AC3E}">
        <p14:creationId xmlns:p14="http://schemas.microsoft.com/office/powerpoint/2010/main" val="2567592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Microsoft Office PowerPoint</Application>
  <PresentationFormat>A4 210 x 297 mm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Yu Gothic UI Semilight</vt:lpstr>
      <vt:lpstr>Meiryo</vt:lpstr>
      <vt:lpstr>游ゴシック</vt:lpstr>
      <vt:lpstr>Arial</vt:lpstr>
      <vt:lpstr>Office テーマ</vt:lpstr>
      <vt:lpstr>事業名：○○○○事業（実施主体名）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2024-01-11T04:32:06Z</dcterms:created>
  <dcterms:modified xsi:type="dcterms:W3CDTF">2024-01-11T12:38:13Z</dcterms:modified>
</cp:coreProperties>
</file>