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5"/>
  </p:notesMasterIdLst>
  <p:sldIdLst>
    <p:sldId id="260" r:id="rId4"/>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p:restoredTop sz="94650"/>
  </p:normalViewPr>
  <p:slideViewPr>
    <p:cSldViewPr snapToGrid="0" showGuides="1">
      <p:cViewPr varScale="1">
        <p:scale>
          <a:sx n="75" d="100"/>
          <a:sy n="75" d="100"/>
        </p:scale>
        <p:origin x="792" y="56"/>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2024/2/8</a:t>
            </a:fld>
            <a:endParaRPr kumimoji="1" lang="ja-JP" altLang="en-US"/>
          </a:p>
        </p:txBody>
      </p:sp>
      <p:sp>
        <p:nvSpPr>
          <p:cNvPr id="1102"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0" name="スライド イメージ プレースホルダ 1"/>
          <p:cNvSpPr>
            <a:spLocks noGrp="1" noRot="1" noChangeAspect="1"/>
          </p:cNvSpPr>
          <p:nvPr>
            <p:ph type="sldImg"/>
          </p:nvPr>
        </p:nvSpPr>
        <p:spPr>
          <a:xfrm>
            <a:off x="5440363" y="360363"/>
            <a:ext cx="2587625" cy="1792287"/>
          </a:xfrm>
        </p:spPr>
      </p:sp>
      <p:sp>
        <p:nvSpPr>
          <p:cNvPr id="10351" name="ノート プレースホルダ 2"/>
          <p:cNvSpPr>
            <a:spLocks noGrp="1"/>
          </p:cNvSpPr>
          <p:nvPr>
            <p:ph type="body" idx="1"/>
          </p:nvPr>
        </p:nvSpPr>
        <p:spPr/>
        <p:txBody>
          <a:bodyPr>
            <a:normAutofit/>
          </a:bodyPr>
          <a:lstStyle/>
          <a:p>
            <a:pPr defTabSz="948570">
              <a:defRPr/>
            </a:pPr>
            <a:r>
              <a:rPr kumimoji="1" lang="en-US" altLang="ja-JP" dirty="0"/>
              <a:t>201012Yrev</a:t>
            </a:r>
            <a:endParaRPr kumimoji="1" lang="ja-JP" altLang="en-US" dirty="0"/>
          </a:p>
          <a:p>
            <a:endParaRPr kumimoji="1" lang="ja-JP" altLang="en-US" dirty="0"/>
          </a:p>
        </p:txBody>
      </p:sp>
      <p:sp>
        <p:nvSpPr>
          <p:cNvPr id="10352"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47A257-4C07-4AB6-BC31-F377782D84F4}" type="slidenum">
              <a:rPr kumimoji="1" lang="ja-JP" altLang="en-US" sz="1200" b="0" i="0" u="none" strike="noStrike" kern="1200" cap="none" spc="0" normalizeH="0" baseline="0" noProof="0" smtClean="0">
                <a:ln>
                  <a:noFill/>
                </a:ln>
                <a:solidFill>
                  <a:prstClr val="black"/>
                </a:solidFill>
                <a:effectLst/>
                <a:uLnTx/>
                <a:uFillTx/>
                <a:latin typeface="游ゴシック"/>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游ゴシック"/>
              <a:ea typeface="游ゴシック" panose="020B0400000000000000" pitchFamily="50" charset="-128"/>
              <a:cs typeface="+mn-cs"/>
            </a:endParaRPr>
          </a:p>
        </p:txBody>
      </p:sp>
    </p:spTree>
    <p:extLst>
      <p:ext uri="{BB962C8B-B14F-4D97-AF65-F5344CB8AC3E}">
        <p14:creationId xmlns:p14="http://schemas.microsoft.com/office/powerpoint/2010/main" val="3857242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p:nvPicPr>
        <p:blipFill>
          <a:blip r:embed="rId2"/>
          <a:stretch>
            <a:fillRect/>
          </a:stretch>
        </p:blipFill>
        <p:spPr>
          <a:xfrm>
            <a:off x="0" y="6076950"/>
            <a:ext cx="9921875" cy="781050"/>
          </a:xfrm>
          <a:prstGeom prst="rect">
            <a:avLst/>
          </a:prstGeom>
          <a:noFill/>
          <a:ln w="9525">
            <a:noFill/>
            <a:miter lim="800000"/>
            <a:headEnd/>
            <a:tailEnd/>
          </a:ln>
        </p:spPr>
      </p:pic>
      <p:sp>
        <p:nvSpPr>
          <p:cNvPr id="1038"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9"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0"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1"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2"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3"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マスター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9"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3"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5"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8"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3"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4"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5"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6"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033" name="日付プレースホルダー 3"/>
          <p:cNvSpPr>
            <a:spLocks noGrp="1"/>
          </p:cNvSpPr>
          <p:nvPr>
            <p:ph type="dt" sz="half" idx="10"/>
          </p:nvPr>
        </p:nvSpPr>
        <p:spPr/>
        <p:txBody>
          <a:bodyPr/>
          <a:lstStyle/>
          <a:p>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マスター タイトルの書式設定</a:t>
            </a:r>
          </a:p>
        </p:txBody>
      </p:sp>
      <p:sp>
        <p:nvSpPr>
          <p:cNvPr id="1046"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49"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2"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5"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マスター タイトルの書式設定</a:t>
            </a:r>
          </a:p>
        </p:txBody>
      </p:sp>
      <p:sp>
        <p:nvSpPr>
          <p:cNvPr id="1058"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5"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6"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8"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マスター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6"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0"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0"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1"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2"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3"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tretch>
            <a:fillRect/>
          </a:stretch>
        </p:blipFill>
        <p:spPr>
          <a:xfrm>
            <a:off x="8697916" y="1"/>
            <a:ext cx="1208087" cy="334963"/>
          </a:xfrm>
          <a:prstGeom prst="rect">
            <a:avLst/>
          </a:prstGeom>
          <a:noFill/>
          <a:ln w="9525">
            <a:noFill/>
            <a:miter lim="800000"/>
            <a:headEnd/>
            <a:tailEnd/>
          </a:ln>
        </p:spPr>
      </p:pic>
      <p:pic>
        <p:nvPicPr>
          <p:cNvPr id="13" name="Picture 32" descr="ppjtitle"/>
          <p:cNvPicPr>
            <a:picLocks noChangeAspect="1" noChangeArrowheads="1"/>
          </p:cNvPicPr>
          <p:nvPr userDrawn="1"/>
        </p:nvPicPr>
        <p:blipFill>
          <a:blip r:embed="rId17"/>
          <a:srcRect l="1756" r="81940" b="42691"/>
          <a:stretch>
            <a:fillRect/>
          </a:stretch>
        </p:blipFill>
        <p:spPr>
          <a:xfrm>
            <a:off x="8697916" y="6"/>
            <a:ext cx="1208087" cy="334963"/>
          </a:xfrm>
          <a:prstGeom prst="rect">
            <a:avLst/>
          </a:prstGeom>
          <a:noFill/>
          <a:ln>
            <a:noFill/>
          </a:ln>
        </p:spPr>
      </p:pic>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6" name="正方形/長方形 2"/>
          <p:cNvSpPr>
            <a:spLocks noChangeArrowheads="1"/>
          </p:cNvSpPr>
          <p:nvPr/>
        </p:nvSpPr>
        <p:spPr>
          <a:xfrm>
            <a:off x="698500" y="0"/>
            <a:ext cx="7974445" cy="346472"/>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kern="0" dirty="0">
                <a:solidFill>
                  <a:srgbClr val="0070C0"/>
                </a:solidFill>
                <a:latin typeface="Meiryo UI" panose="020B0604030504040204" pitchFamily="50" charset="-128"/>
                <a:ea typeface="Meiryo UI" panose="020B0604030504040204" pitchFamily="50" charset="-128"/>
              </a:rPr>
              <a:t>実証事業名</a:t>
            </a:r>
          </a:p>
        </p:txBody>
      </p:sp>
      <p:sp>
        <p:nvSpPr>
          <p:cNvPr id="6" name="字幕 2"/>
          <p:cNvSpPr txBox="1">
            <a:spLocks/>
          </p:cNvSpPr>
          <p:nvPr/>
        </p:nvSpPr>
        <p:spPr>
          <a:xfrm>
            <a:off x="71918" y="579015"/>
            <a:ext cx="9725877" cy="1537473"/>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spcBef>
                <a:spcPts val="0"/>
              </a:spcBef>
              <a:spcAft>
                <a:spcPts val="0"/>
              </a:spcAft>
              <a:buNone/>
            </a:pPr>
            <a:r>
              <a:rPr lang="ja-JP" altLang="en-US" sz="1300" kern="0" dirty="0">
                <a:latin typeface="Meiryo UI" panose="020B0604030504040204" pitchFamily="50" charset="-128"/>
                <a:ea typeface="Meiryo UI" panose="020B0604030504040204" pitchFamily="50" charset="-128"/>
              </a:rPr>
              <a:t>＜現状・課題に対する解決策と目指す姿＞</a:t>
            </a:r>
            <a:endParaRPr lang="en-US" altLang="ja-JP" sz="1300" kern="0" dirty="0">
              <a:latin typeface="Meiryo UI" panose="020B0604030504040204" pitchFamily="50" charset="-128"/>
              <a:ea typeface="Meiryo UI" panose="020B0604030504040204" pitchFamily="50" charset="-128"/>
            </a:endParaRPr>
          </a:p>
          <a:p>
            <a:pPr marL="0" indent="0" algn="just">
              <a:spcBef>
                <a:spcPts val="0"/>
              </a:spcBef>
              <a:spcAft>
                <a:spcPts val="0"/>
              </a:spcAft>
              <a:buNone/>
            </a:pPr>
            <a:r>
              <a:rPr lang="ja-JP" altLang="en-US" sz="1300" i="1" kern="0" dirty="0">
                <a:solidFill>
                  <a:srgbClr val="0070C0"/>
                </a:solidFill>
                <a:latin typeface="Meiryo UI" panose="020B0604030504040204" pitchFamily="50" charset="-128"/>
                <a:ea typeface="Meiryo UI" panose="020B0604030504040204" pitchFamily="50" charset="-128"/>
              </a:rPr>
              <a:t>例：</a:t>
            </a:r>
            <a:r>
              <a:rPr lang="ja-JP" altLang="en-US" sz="1300" i="1" kern="0" dirty="0">
                <a:solidFill>
                  <a:schemeClr val="accent1"/>
                </a:solidFill>
                <a:latin typeface="Meiryo UI" panose="020B0604030504040204" pitchFamily="50" charset="-128"/>
                <a:ea typeface="Meiryo UI" panose="020B0604030504040204" pitchFamily="50" charset="-128"/>
              </a:rPr>
              <a:t> </a:t>
            </a:r>
            <a:endParaRPr lang="en-US" altLang="ja-JP" sz="1300" i="1" kern="0" dirty="0">
              <a:solidFill>
                <a:schemeClr val="accent1"/>
              </a:solidFill>
              <a:latin typeface="Meiryo UI" panose="020B0604030504040204" pitchFamily="50" charset="-128"/>
              <a:ea typeface="Meiryo UI" panose="020B0604030504040204" pitchFamily="50" charset="-128"/>
            </a:endParaRPr>
          </a:p>
          <a:p>
            <a:pPr marL="187325" indent="-176213" algn="just">
              <a:spcBef>
                <a:spcPts val="0"/>
              </a:spcBef>
              <a:spcAft>
                <a:spcPts val="0"/>
              </a:spcAft>
              <a:buFont typeface="Wingdings"/>
              <a:buChar char="l"/>
            </a:pPr>
            <a:r>
              <a:rPr lang="ja-JP" altLang="en-US" sz="1300" i="1" kern="0" dirty="0">
                <a:solidFill>
                  <a:srgbClr val="0070C0"/>
                </a:solidFill>
                <a:latin typeface="Meiryo UI" panose="020B0604030504040204" pitchFamily="50" charset="-128"/>
                <a:ea typeface="Meiryo UI" panose="020B0604030504040204" pitchFamily="50" charset="-128"/>
              </a:rPr>
              <a:t>～～（具体的な地域や観光シーン）には、～～という資源や潜在能力があるにもかかわらず、～～という課題を抱えている。</a:t>
            </a:r>
            <a:endParaRPr lang="en-US" altLang="ja-JP" sz="1300" i="1" kern="0" dirty="0">
              <a:solidFill>
                <a:srgbClr val="0070C0"/>
              </a:solidFill>
              <a:latin typeface="Meiryo UI" panose="020B0604030504040204" pitchFamily="50" charset="-128"/>
              <a:ea typeface="Meiryo UI" panose="020B0604030504040204" pitchFamily="50" charset="-128"/>
            </a:endParaRPr>
          </a:p>
          <a:p>
            <a:pPr marL="187325" indent="-176213" algn="just">
              <a:spcBef>
                <a:spcPts val="0"/>
              </a:spcBef>
              <a:spcAft>
                <a:spcPts val="0"/>
              </a:spcAft>
              <a:buFont typeface="Wingdings"/>
              <a:buChar char="l"/>
            </a:pPr>
            <a:r>
              <a:rPr lang="ja-JP" altLang="en-US" sz="1300" i="1" kern="0" dirty="0">
                <a:solidFill>
                  <a:srgbClr val="0070C0"/>
                </a:solidFill>
                <a:latin typeface="Meiryo UI" panose="020B0604030504040204" pitchFamily="50" charset="-128"/>
                <a:ea typeface="Meiryo UI" panose="020B0604030504040204" pitchFamily="50" charset="-128"/>
              </a:rPr>
              <a:t>そこで本事業において、～～（本事業のターゲット層に対するゴール等）を実現するべく、～～（観光関連サービスやデジタル技術）を構築し、その実証実験を～～（地域名・施設名）において実施する。</a:t>
            </a:r>
            <a:endParaRPr lang="en-US" altLang="ja-JP" sz="1300" i="1" kern="0" dirty="0">
              <a:solidFill>
                <a:srgbClr val="0070C0"/>
              </a:solidFill>
              <a:latin typeface="Meiryo UI" panose="020B0604030504040204" pitchFamily="50" charset="-128"/>
              <a:ea typeface="Meiryo UI" panose="020B0604030504040204" pitchFamily="50" charset="-128"/>
            </a:endParaRPr>
          </a:p>
          <a:p>
            <a:pPr marL="187325" indent="-176213" algn="just">
              <a:spcBef>
                <a:spcPts val="0"/>
              </a:spcBef>
              <a:spcAft>
                <a:spcPts val="0"/>
              </a:spcAft>
              <a:buFont typeface="Wingdings"/>
              <a:buChar char="l"/>
            </a:pPr>
            <a:r>
              <a:rPr lang="ja-JP" altLang="en-US" sz="1300" i="1" kern="0" dirty="0">
                <a:solidFill>
                  <a:srgbClr val="0070C0"/>
                </a:solidFill>
                <a:latin typeface="Meiryo UI" panose="020B0604030504040204" pitchFamily="50" charset="-128"/>
                <a:ea typeface="Meiryo UI" panose="020B0604030504040204" pitchFamily="50" charset="-128"/>
              </a:rPr>
              <a:t>また、本事業終了後は、更なる</a:t>
            </a:r>
            <a:r>
              <a:rPr lang="en-US" altLang="ja-JP" sz="1300" i="1" kern="0" dirty="0">
                <a:solidFill>
                  <a:srgbClr val="0070C0"/>
                </a:solidFill>
                <a:latin typeface="Meiryo UI" panose="020B0604030504040204" pitchFamily="50" charset="-128"/>
                <a:ea typeface="Meiryo UI" panose="020B0604030504040204" pitchFamily="50" charset="-128"/>
              </a:rPr>
              <a:t>〜〜</a:t>
            </a:r>
            <a:r>
              <a:rPr lang="ja-JP" altLang="en-US" sz="1300" i="1" kern="0" dirty="0">
                <a:solidFill>
                  <a:srgbClr val="0070C0"/>
                </a:solidFill>
                <a:latin typeface="Meiryo UI" panose="020B0604030504040204" pitchFamily="50" charset="-128"/>
                <a:ea typeface="Meiryo UI" panose="020B0604030504040204" pitchFamily="50" charset="-128"/>
              </a:rPr>
              <a:t>を行い、</a:t>
            </a:r>
            <a:r>
              <a:rPr lang="en-US" altLang="ja-JP" sz="1300" i="1" kern="0" dirty="0">
                <a:solidFill>
                  <a:srgbClr val="0070C0"/>
                </a:solidFill>
                <a:latin typeface="Meiryo UI" panose="020B0604030504040204" pitchFamily="50" charset="-128"/>
                <a:ea typeface="Meiryo UI" panose="020B0604030504040204" pitchFamily="50" charset="-128"/>
              </a:rPr>
              <a:t>〜〜</a:t>
            </a:r>
            <a:r>
              <a:rPr lang="ja-JP" altLang="en-US" sz="1300" i="1" kern="0" dirty="0">
                <a:solidFill>
                  <a:srgbClr val="0070C0"/>
                </a:solidFill>
                <a:latin typeface="Meiryo UI" panose="020B0604030504040204" pitchFamily="50" charset="-128"/>
                <a:ea typeface="Meiryo UI" panose="020B0604030504040204" pitchFamily="50" charset="-128"/>
              </a:rPr>
              <a:t>（具体的なビジョン・目指す姿・ロードマップ等）を実現することを目指す。</a:t>
            </a:r>
          </a:p>
        </p:txBody>
      </p:sp>
      <p:sp>
        <p:nvSpPr>
          <p:cNvPr id="7" name="字幕 2"/>
          <p:cNvSpPr txBox="1"/>
          <p:nvPr/>
        </p:nvSpPr>
        <p:spPr>
          <a:xfrm>
            <a:off x="71920" y="4672780"/>
            <a:ext cx="4779368" cy="1840934"/>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latin typeface="Meiryo UI" panose="020B0604030504040204" pitchFamily="50" charset="-128"/>
                <a:ea typeface="Meiryo UI" panose="020B0604030504040204" pitchFamily="50" charset="-128"/>
              </a:rPr>
              <a:t>＜テーマと求める事業を踏まえた、稼げる地域につながる先進モデル＞</a:t>
            </a:r>
            <a:endParaRPr lang="en-US" altLang="ja-JP" sz="1300" dirty="0">
              <a:latin typeface="Meiryo UI" panose="020B0604030504040204" pitchFamily="50" charset="-128"/>
              <a:ea typeface="Meiryo UI" panose="020B0604030504040204" pitchFamily="50" charset="-128"/>
            </a:endParaRPr>
          </a:p>
          <a:p>
            <a:pPr algn="just">
              <a:lnSpc>
                <a:spcPct val="100000"/>
              </a:lnSpc>
              <a:spcBef>
                <a:spcPts val="0"/>
              </a:spcBef>
            </a:pPr>
            <a:endParaRPr lang="en-US" altLang="ja-JP" sz="1300" dirty="0">
              <a:latin typeface="Meiryo UI" panose="020B0604030504040204" pitchFamily="50" charset="-128"/>
              <a:ea typeface="Meiryo UI" panose="020B0604030504040204" pitchFamily="50" charset="-128"/>
            </a:endParaRPr>
          </a:p>
          <a:p>
            <a:pPr marL="314325" indent="-314325" algn="just">
              <a:lnSpc>
                <a:spcPct val="100000"/>
              </a:lnSpc>
              <a:spcBef>
                <a:spcPts val="0"/>
              </a:spcBef>
            </a:pPr>
            <a:r>
              <a:rPr lang="ja-JP" altLang="en-US" sz="1300" i="1" dirty="0">
                <a:solidFill>
                  <a:srgbClr val="0070C0"/>
                </a:solidFill>
                <a:latin typeface="Meiryo UI" panose="020B0604030504040204" pitchFamily="50" charset="-128"/>
                <a:ea typeface="Meiryo UI" panose="020B0604030504040204" pitchFamily="50" charset="-128"/>
              </a:rPr>
              <a:t>例：　～～（地域や観光シーン）において、～～（サービスや技術）を活用することにより、</a:t>
            </a:r>
            <a:r>
              <a:rPr lang="ja-JP" altLang="en-US" sz="1300" i="1">
                <a:solidFill>
                  <a:srgbClr val="0070C0"/>
                </a:solidFill>
                <a:latin typeface="Meiryo UI" panose="020B0604030504040204" pitchFamily="50" charset="-128"/>
                <a:ea typeface="Meiryo UI" panose="020B0604030504040204" pitchFamily="50" charset="-128"/>
              </a:rPr>
              <a:t>～～（旅</a:t>
            </a:r>
            <a:r>
              <a:rPr lang="ja-JP" altLang="en-US" sz="1300" i="1" dirty="0">
                <a:solidFill>
                  <a:srgbClr val="0070C0"/>
                </a:solidFill>
                <a:latin typeface="Meiryo UI" panose="020B0604030504040204" pitchFamily="50" charset="-128"/>
                <a:ea typeface="Meiryo UI" panose="020B0604030504040204" pitchFamily="50" charset="-128"/>
              </a:rPr>
              <a:t>行者の利便性向上･周遊促進、観光産業の生産性向上、観光地経営の高度化、観光デジタル人材の育成･活用を実現</a:t>
            </a:r>
            <a:r>
              <a:rPr lang="ja-JP" altLang="en-US" sz="1300" i="1">
                <a:solidFill>
                  <a:srgbClr val="0070C0"/>
                </a:solidFill>
                <a:latin typeface="Meiryo UI" panose="020B0604030504040204" pitchFamily="50" charset="-128"/>
                <a:ea typeface="Meiryo UI" panose="020B0604030504040204" pitchFamily="50" charset="-128"/>
              </a:rPr>
              <a:t>し、）～～</a:t>
            </a:r>
            <a:r>
              <a:rPr lang="ja-JP" altLang="en-US" sz="1300" i="1" dirty="0">
                <a:solidFill>
                  <a:srgbClr val="0070C0"/>
                </a:solidFill>
                <a:latin typeface="Meiryo UI" panose="020B0604030504040204" pitchFamily="50" charset="-128"/>
                <a:ea typeface="Meiryo UI" panose="020B0604030504040204" pitchFamily="50" charset="-128"/>
              </a:rPr>
              <a:t>を変革する。</a:t>
            </a:r>
            <a:endParaRPr lang="en-US" altLang="ja-JP" sz="1300" i="1" dirty="0">
              <a:solidFill>
                <a:srgbClr val="0070C0"/>
              </a:solidFill>
              <a:latin typeface="Meiryo UI" panose="020B0604030504040204" pitchFamily="50" charset="-128"/>
              <a:ea typeface="Meiryo UI" panose="020B0604030504040204" pitchFamily="50" charset="-128"/>
            </a:endParaRPr>
          </a:p>
        </p:txBody>
      </p:sp>
      <p:sp>
        <p:nvSpPr>
          <p:cNvPr id="8" name="字幕 2"/>
          <p:cNvSpPr txBox="1"/>
          <p:nvPr/>
        </p:nvSpPr>
        <p:spPr>
          <a:xfrm>
            <a:off x="71919" y="2185220"/>
            <a:ext cx="9725876" cy="2433106"/>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latin typeface="Meiryo UI" panose="020B0604030504040204" pitchFamily="50" charset="-128"/>
                <a:ea typeface="Meiryo UI" panose="020B0604030504040204" pitchFamily="50" charset="-128"/>
              </a:rPr>
              <a:t>＜事業概要＞</a:t>
            </a:r>
            <a:r>
              <a:rPr lang="ja-JP" altLang="en-US" sz="1300" dirty="0">
                <a:solidFill>
                  <a:srgbClr val="0070C0"/>
                </a:solidFill>
                <a:latin typeface="Meiryo UI" panose="020B0604030504040204" pitchFamily="50" charset="-128"/>
                <a:ea typeface="Meiryo UI" panose="020B0604030504040204" pitchFamily="50" charset="-128"/>
              </a:rPr>
              <a:t>事業の概要を</a:t>
            </a:r>
            <a:r>
              <a:rPr lang="ja-JP" altLang="en-US" sz="1300" i="1" dirty="0">
                <a:solidFill>
                  <a:srgbClr val="0070C0"/>
                </a:solidFill>
                <a:latin typeface="Meiryo UI" panose="020B0604030504040204" pitchFamily="50" charset="-128"/>
                <a:ea typeface="Meiryo UI" panose="020B0604030504040204" pitchFamily="50" charset="-128"/>
              </a:rPr>
              <a:t>簡潔に記載してください。</a:t>
            </a:r>
            <a:endParaRPr lang="en-US" altLang="ja-JP" sz="1300" i="1" dirty="0">
              <a:solidFill>
                <a:srgbClr val="0070C0"/>
              </a:solidFill>
              <a:latin typeface="Meiryo UI" panose="020B0604030504040204" pitchFamily="50" charset="-128"/>
              <a:ea typeface="Meiryo UI" panose="020B0604030504040204" pitchFamily="50" charset="-128"/>
            </a:endParaRPr>
          </a:p>
          <a:p>
            <a:pPr algn="just">
              <a:spcBef>
                <a:spcPts val="0"/>
              </a:spcBef>
            </a:pPr>
            <a:endParaRPr lang="en-US" altLang="ja-JP" sz="1300" dirty="0">
              <a:latin typeface="Meiryo UI" panose="020B0604030504040204" pitchFamily="50" charset="-128"/>
              <a:ea typeface="Meiryo UI" panose="020B0604030504040204" pitchFamily="50" charset="-128"/>
            </a:endParaRPr>
          </a:p>
          <a:p>
            <a:pPr algn="just">
              <a:spcBef>
                <a:spcPts val="0"/>
              </a:spcBef>
            </a:pPr>
            <a:endParaRPr lang="en-US" altLang="ja-JP" sz="1300" dirty="0">
              <a:latin typeface="Meiryo UI" panose="020B0604030504040204" pitchFamily="50" charset="-128"/>
              <a:ea typeface="Meiryo UI" panose="020B0604030504040204" pitchFamily="50" charset="-128"/>
            </a:endParaRPr>
          </a:p>
          <a:p>
            <a:pPr algn="just">
              <a:spcBef>
                <a:spcPts val="0"/>
              </a:spcBef>
            </a:pPr>
            <a:r>
              <a:rPr lang="ja-JP" altLang="en-US" sz="1300" dirty="0">
                <a:latin typeface="Meiryo UI" panose="020B0604030504040204" pitchFamily="50" charset="-128"/>
                <a:ea typeface="Meiryo UI" panose="020B0604030504040204" pitchFamily="50" charset="-128"/>
              </a:rPr>
              <a:t>＜事業詳細＞</a:t>
            </a:r>
            <a:r>
              <a:rPr lang="ja-JP" altLang="en-US" sz="1300" i="1" dirty="0">
                <a:solidFill>
                  <a:srgbClr val="0070C0"/>
                </a:solidFill>
                <a:latin typeface="Meiryo UI" panose="020B0604030504040204" pitchFamily="50" charset="-128"/>
                <a:ea typeface="Meiryo UI" panose="020B0604030504040204" pitchFamily="50" charset="-128"/>
              </a:rPr>
              <a:t>以下の具体的内容を簡潔に記載してください。</a:t>
            </a:r>
            <a:endParaRPr lang="en-US" altLang="ja-JP" sz="1300" i="1" dirty="0">
              <a:solidFill>
                <a:srgbClr val="0070C0"/>
              </a:solidFill>
              <a:latin typeface="Meiryo UI" panose="020B0604030504040204" pitchFamily="50" charset="-128"/>
              <a:ea typeface="Meiryo UI" panose="020B0604030504040204" pitchFamily="50" charset="-128"/>
            </a:endParaRPr>
          </a:p>
          <a:p>
            <a:pPr algn="just">
              <a:spcBef>
                <a:spcPts val="0"/>
              </a:spcBef>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ターゲット</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algn="just">
              <a:spcBef>
                <a:spcPts val="0"/>
              </a:spcBef>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活用するサービス</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algn="just">
              <a:spcBef>
                <a:spcPts val="0"/>
              </a:spcBef>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実証実験詳細</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algn="just">
              <a:spcBef>
                <a:spcPts val="0"/>
              </a:spcBef>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本事業における</a:t>
            </a:r>
            <a:r>
              <a:rPr lang="en-US" altLang="ja-JP" sz="1300" dirty="0">
                <a:latin typeface="Meiryo UI" panose="020B0604030504040204" pitchFamily="50" charset="-128"/>
                <a:ea typeface="Meiryo UI" panose="020B0604030504040204" pitchFamily="50" charset="-128"/>
              </a:rPr>
              <a:t>KGI</a:t>
            </a:r>
            <a:r>
              <a:rPr lang="ja-JP" altLang="en-US" sz="1300" dirty="0">
                <a:latin typeface="Meiryo UI" panose="020B0604030504040204" pitchFamily="50" charset="-128"/>
                <a:ea typeface="Meiryo UI" panose="020B0604030504040204" pitchFamily="50" charset="-128"/>
              </a:rPr>
              <a:t>と</a:t>
            </a:r>
            <a:r>
              <a:rPr lang="en-US" altLang="ja-JP" sz="1300" dirty="0">
                <a:latin typeface="Meiryo UI" panose="020B0604030504040204" pitchFamily="50" charset="-128"/>
                <a:ea typeface="Meiryo UI" panose="020B0604030504040204" pitchFamily="50" charset="-128"/>
              </a:rPr>
              <a:t>KPI】</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p:txBody>
      </p:sp>
      <p:sp>
        <p:nvSpPr>
          <p:cNvPr id="9" name="字幕 2"/>
          <p:cNvSpPr txBox="1"/>
          <p:nvPr/>
        </p:nvSpPr>
        <p:spPr>
          <a:xfrm>
            <a:off x="4965699" y="4671297"/>
            <a:ext cx="4832096" cy="1842462"/>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latin typeface="Meiryo UI" panose="020B0604030504040204" pitchFamily="50" charset="-128"/>
                <a:ea typeface="Meiryo UI" panose="020B0604030504040204" pitchFamily="50" charset="-128"/>
              </a:rPr>
              <a:t>＜ロードマップと本実証事業の位置づけ</a:t>
            </a:r>
            <a:r>
              <a:rPr lang="ja-JP" altLang="en-US" sz="1300" dirty="0">
                <a:solidFill>
                  <a:srgbClr val="0070C0"/>
                </a:solidFill>
                <a:latin typeface="Meiryo UI" panose="020B0604030504040204" pitchFamily="50" charset="-128"/>
                <a:ea typeface="Meiryo UI" panose="020B0604030504040204" pitchFamily="50" charset="-128"/>
              </a:rPr>
              <a:t>（本年度事業期間を含む）</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algn="just">
              <a:spcBef>
                <a:spcPts val="0"/>
              </a:spcBef>
            </a:pPr>
            <a:endParaRPr lang="en-US" altLang="ja-JP" sz="1300" i="1" dirty="0">
              <a:solidFill>
                <a:srgbClr val="0070C0"/>
              </a:solidFill>
              <a:latin typeface="Meiryo UI" panose="020B0604030504040204" pitchFamily="50" charset="-128"/>
              <a:ea typeface="Meiryo UI" panose="020B0604030504040204" pitchFamily="50" charset="-128"/>
            </a:endParaRPr>
          </a:p>
          <a:p>
            <a:pPr algn="just">
              <a:spcBef>
                <a:spcPts val="0"/>
              </a:spcBef>
            </a:pPr>
            <a:r>
              <a:rPr lang="ja-JP" altLang="en-US" sz="1300" i="1" dirty="0">
                <a:solidFill>
                  <a:srgbClr val="0070C0"/>
                </a:solidFill>
                <a:latin typeface="Meiryo UI" panose="020B0604030504040204" pitchFamily="50" charset="-128"/>
                <a:ea typeface="Meiryo UI" panose="020B0604030504040204" pitchFamily="50" charset="-128"/>
              </a:rPr>
              <a:t>例：　３年後には、来訪客の</a:t>
            </a:r>
            <a:r>
              <a:rPr lang="en-US" altLang="ja-JP" sz="1300" i="1" dirty="0">
                <a:solidFill>
                  <a:srgbClr val="0070C0"/>
                </a:solidFill>
                <a:latin typeface="Meiryo UI" panose="020B0604030504040204" pitchFamily="50" charset="-128"/>
                <a:ea typeface="Meiryo UI" panose="020B0604030504040204" pitchFamily="50" charset="-128"/>
              </a:rPr>
              <a:t>〜</a:t>
            </a:r>
            <a:r>
              <a:rPr lang="ja-JP" altLang="en-US" sz="1300" i="1" dirty="0">
                <a:solidFill>
                  <a:srgbClr val="0070C0"/>
                </a:solidFill>
                <a:latin typeface="Meiryo UI" panose="020B0604030504040204" pitchFamily="50" charset="-128"/>
                <a:ea typeface="Meiryo UI" panose="020B0604030504040204" pitchFamily="50" charset="-128"/>
              </a:rPr>
              <a:t>割が～～（本事業で構築したサービス）を利用し、</a:t>
            </a:r>
            <a:r>
              <a:rPr lang="en-US" altLang="ja-JP" sz="1300" i="1" dirty="0">
                <a:solidFill>
                  <a:srgbClr val="0070C0"/>
                </a:solidFill>
                <a:latin typeface="Meiryo UI" panose="020B0604030504040204" pitchFamily="50" charset="-128"/>
                <a:ea typeface="Meiryo UI" panose="020B0604030504040204" pitchFamily="50" charset="-128"/>
              </a:rPr>
              <a:t>〜〜</a:t>
            </a:r>
            <a:r>
              <a:rPr lang="ja-JP" altLang="en-US" sz="1300" i="1" dirty="0">
                <a:solidFill>
                  <a:srgbClr val="0070C0"/>
                </a:solidFill>
                <a:latin typeface="Meiryo UI" panose="020B0604030504040204" pitchFamily="50" charset="-128"/>
                <a:ea typeface="Meiryo UI" panose="020B0604030504040204" pitchFamily="50" charset="-128"/>
              </a:rPr>
              <a:t>円の消費が生まれ、地域経済の新たな軸となることを目指す。　注：テキスト・図など自由に記載してください。</a:t>
            </a:r>
            <a:endParaRPr lang="en-US" altLang="ja-JP" sz="1300" i="1" dirty="0">
              <a:solidFill>
                <a:srgbClr val="0070C0"/>
              </a:solidFill>
              <a:latin typeface="Meiryo UI" panose="020B0604030504040204" pitchFamily="50" charset="-128"/>
              <a:ea typeface="Meiryo UI" panose="020B0604030504040204" pitchFamily="50" charset="-128"/>
            </a:endParaRPr>
          </a:p>
        </p:txBody>
      </p:sp>
      <p:sp>
        <p:nvSpPr>
          <p:cNvPr id="11" name="テキスト ボックス 7"/>
          <p:cNvSpPr txBox="1"/>
          <p:nvPr/>
        </p:nvSpPr>
        <p:spPr>
          <a:xfrm>
            <a:off x="118393" y="6121344"/>
            <a:ext cx="9580202" cy="392415"/>
          </a:xfrm>
          <a:prstGeom prst="rect">
            <a:avLst/>
          </a:prstGeom>
          <a:noFill/>
        </p:spPr>
        <p:txBody>
          <a:bodyPr wrap="square" rtlCol="0" anchor="ctr">
            <a:spAutoFit/>
          </a:bodyPr>
          <a:lstStyle/>
          <a:p>
            <a:r>
              <a:rPr lang="ja-JP" altLang="en-US" sz="975" dirty="0">
                <a:solidFill>
                  <a:srgbClr val="0070C0"/>
                </a:solidFill>
                <a:latin typeface="Meiryo UI" panose="020B0604030504040204" pitchFamily="50" charset="-128"/>
                <a:ea typeface="Meiryo UI" panose="020B0604030504040204" pitchFamily="50" charset="-128"/>
              </a:rPr>
              <a:t>注：公表される前提で作成してください。　　　　　　　　　　　　　　　　　　　　　　　　　　　　　　　　　　　　　　　　　　　　　　　　　　　　</a:t>
            </a:r>
            <a:endParaRPr lang="en-US" altLang="ja-JP" sz="975" dirty="0">
              <a:solidFill>
                <a:srgbClr val="0070C0"/>
              </a:solidFill>
              <a:latin typeface="Meiryo UI" panose="020B0604030504040204" pitchFamily="50" charset="-128"/>
              <a:ea typeface="Meiryo UI" panose="020B0604030504040204" pitchFamily="50" charset="-128"/>
            </a:endParaRPr>
          </a:p>
          <a:p>
            <a:r>
              <a:rPr lang="ja-JP" altLang="en-US" sz="975" dirty="0">
                <a:solidFill>
                  <a:srgbClr val="0070C0"/>
                </a:solidFill>
                <a:latin typeface="Meiryo UI" panose="020B0604030504040204" pitchFamily="50" charset="-128"/>
                <a:ea typeface="Meiryo UI" panose="020B0604030504040204" pitchFamily="50" charset="-128"/>
              </a:rPr>
              <a:t>注：事業の概要が本事業概要説明書一枚で分かるように作成してください。　　　　　　　　　　　　　　　　　　　　　　　　　　　　</a:t>
            </a:r>
            <a:r>
              <a:rPr lang="ja-JP" altLang="en-US" sz="975" i="1" dirty="0">
                <a:solidFill>
                  <a:srgbClr val="0070C0"/>
                </a:solidFill>
                <a:latin typeface="Meiryo UI" panose="020B0604030504040204" pitchFamily="50" charset="-128"/>
                <a:ea typeface="Meiryo UI" panose="020B0604030504040204" pitchFamily="50" charset="-128"/>
              </a:rPr>
              <a:t>青字は、提出時に削除してください</a:t>
            </a:r>
            <a:r>
              <a:rPr lang="ja-JP" altLang="en-US" sz="975" dirty="0">
                <a:solidFill>
                  <a:srgbClr val="0070C0"/>
                </a:solidFill>
                <a:latin typeface="Meiryo UI" panose="020B0604030504040204" pitchFamily="50" charset="-128"/>
                <a:ea typeface="Meiryo UI" panose="020B0604030504040204" pitchFamily="50" charset="-128"/>
              </a:rPr>
              <a:t>。</a:t>
            </a:r>
          </a:p>
        </p:txBody>
      </p:sp>
      <p:sp>
        <p:nvSpPr>
          <p:cNvPr id="2" name="スライド番号プレースホルダー 1">
            <a:extLst>
              <a:ext uri="{FF2B5EF4-FFF2-40B4-BE49-F238E27FC236}">
                <a16:creationId xmlns:a16="http://schemas.microsoft.com/office/drawing/2014/main" id="{3FD9B9F7-9BCA-FE4C-B5D9-D5F1A0B93A2F}"/>
              </a:ext>
            </a:extLst>
          </p:cNvPr>
          <p:cNvSpPr>
            <a:spLocks noGrp="1"/>
          </p:cNvSpPr>
          <p:nvPr>
            <p:ph type="sldNum" sz="quarter" idx="12"/>
          </p:nvPr>
        </p:nvSpPr>
        <p:spPr>
          <a:xfrm>
            <a:off x="0" y="-1693"/>
            <a:ext cx="596900" cy="476250"/>
          </a:xfrm>
          <a:solidFill>
            <a:srgbClr val="FFFF00"/>
          </a:solidFill>
        </p:spPr>
        <p:txBody>
          <a:bodyPr anchor="ctr"/>
          <a:lstStyle/>
          <a:p>
            <a:pPr algn="ctr">
              <a:defRPr/>
            </a:pPr>
            <a:fld id="{58764233-5231-4BB3-864E-7369979C1539}" type="slidenum">
              <a:rPr lang="en-US" altLang="ja-JP" sz="2000" b="1" smtClean="0">
                <a:solidFill>
                  <a:srgbClr val="000000"/>
                </a:solidFill>
              </a:rPr>
              <a:pPr algn="ctr">
                <a:defRPr/>
              </a:pPr>
              <a:t>1</a:t>
            </a:fld>
            <a:endParaRPr lang="en-US" altLang="ja-JP" sz="2000" b="1" dirty="0">
              <a:solidFill>
                <a:srgbClr val="000000"/>
              </a:solidFill>
            </a:endParaRPr>
          </a:p>
        </p:txBody>
      </p:sp>
      <p:sp>
        <p:nvSpPr>
          <p:cNvPr id="3" name="正方形/長方形 2"/>
          <p:cNvSpPr/>
          <p:nvPr/>
        </p:nvSpPr>
        <p:spPr>
          <a:xfrm>
            <a:off x="7792351" y="3195342"/>
            <a:ext cx="1943270" cy="1326188"/>
          </a:xfrm>
          <a:prstGeom prst="rect">
            <a:avLst/>
          </a:prstGeom>
          <a:solidFill>
            <a:schemeClr val="bg1">
              <a:lumMod val="85000"/>
            </a:schemeClr>
          </a:solidFill>
          <a:ln w="12700">
            <a:noFill/>
            <a:prstDash val="sysDash"/>
            <a:round/>
            <a:headEnd/>
            <a:tailEnd/>
          </a:ln>
          <a:effectLst/>
        </p:spPr>
        <p:txBody>
          <a:bodyPr vertOverflow="overflow" horzOverflow="overflow" wrap="square" lIns="91422" tIns="45710" rIns="91422" bIns="45710" rtlCol="0" anchor="t" anchorCtr="0"/>
          <a:lstStyle/>
          <a:p>
            <a:pPr marL="1338263" algn="ctr">
              <a:lnSpc>
                <a:spcPct val="130000"/>
              </a:lnSpc>
              <a:tabLst>
                <a:tab pos="3136900" algn="ctr"/>
              </a:tabLst>
            </a:pPr>
            <a:endParaRPr kumimoji="1" lang="ja-JP" altLang="en-US" sz="1200" dirty="0">
              <a:latin typeface="Meiryo UI" panose="020B0604030504040204" pitchFamily="50" charset="-128"/>
              <a:ea typeface="Meiryo UI" panose="020B0604030504040204" pitchFamily="50" charset="-128"/>
            </a:endParaRPr>
          </a:p>
        </p:txBody>
      </p:sp>
      <p:sp>
        <p:nvSpPr>
          <p:cNvPr id="10" name="テキスト ボックス 7"/>
          <p:cNvSpPr txBox="1"/>
          <p:nvPr/>
        </p:nvSpPr>
        <p:spPr>
          <a:xfrm>
            <a:off x="7971699" y="3493187"/>
            <a:ext cx="1680422" cy="738664"/>
          </a:xfrm>
          <a:prstGeom prst="rect">
            <a:avLst/>
          </a:prstGeom>
          <a:noFill/>
        </p:spPr>
        <p:txBody>
          <a:bodyPr wrap="square" rtlCol="0" anchor="ctr">
            <a:spAutoFit/>
          </a:bodyPr>
          <a:lstStyle/>
          <a:p>
            <a:r>
              <a:rPr lang="ja-JP" altLang="en-US" sz="1400" dirty="0">
                <a:solidFill>
                  <a:srgbClr val="0070C0"/>
                </a:solidFill>
                <a:latin typeface="Meiryo UI" panose="020B0604030504040204" pitchFamily="50" charset="-128"/>
                <a:ea typeface="Meiryo UI" panose="020B0604030504040204" pitchFamily="50" charset="-128"/>
              </a:rPr>
              <a:t>実施内容を示す画像や写真を掲載してください。</a:t>
            </a:r>
          </a:p>
        </p:txBody>
      </p:sp>
      <p:sp>
        <p:nvSpPr>
          <p:cNvPr id="5" name="字幕 2">
            <a:extLst>
              <a:ext uri="{FF2B5EF4-FFF2-40B4-BE49-F238E27FC236}">
                <a16:creationId xmlns:a16="http://schemas.microsoft.com/office/drawing/2014/main" id="{368DC9BF-8A67-78F2-8CCC-22239DF52E6F}"/>
              </a:ext>
            </a:extLst>
          </p:cNvPr>
          <p:cNvSpPr txBox="1"/>
          <p:nvPr/>
        </p:nvSpPr>
        <p:spPr>
          <a:xfrm>
            <a:off x="87078" y="6566730"/>
            <a:ext cx="9695535" cy="263016"/>
          </a:xfrm>
          <a:prstGeom prst="rect">
            <a:avLst/>
          </a:prstGeom>
          <a:solidFill>
            <a:schemeClr val="bg1">
              <a:lumMod val="85000"/>
            </a:schemeClr>
          </a:solidFill>
          <a:ln>
            <a:noFill/>
          </a:ln>
        </p:spPr>
        <p:txBody>
          <a:bodyPr vert="horz" lIns="74295" tIns="37148" rIns="74295"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marL="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取組エリア：</a:t>
            </a:r>
            <a:r>
              <a:rPr kumimoji="1" lang="en-US" altLang="ja-JP" sz="14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err="1">
                <a:ln>
                  <a:noFill/>
                </a:ln>
                <a:solidFill>
                  <a:srgbClr val="0070C0"/>
                </a:solidFill>
                <a:effectLst/>
                <a:uLnTx/>
                <a:uFillTx/>
                <a:latin typeface="Meiryo UI" panose="020B0604030504040204" pitchFamily="50" charset="-128"/>
                <a:ea typeface="Meiryo UI" panose="020B0604030504040204" pitchFamily="50" charset="-128"/>
                <a:cs typeface="+mn-cs"/>
              </a:rPr>
              <a:t>xxxxx</a:t>
            </a:r>
            <a:r>
              <a:rPr kumimoji="1" lang="ja-JP" altLang="en-US" sz="14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エリア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コンソーシアム名：</a:t>
            </a:r>
            <a:r>
              <a:rPr kumimoji="1" lang="en-US" altLang="ja-JP" sz="14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err="1">
                <a:ln>
                  <a:noFill/>
                </a:ln>
                <a:solidFill>
                  <a:srgbClr val="0070C0"/>
                </a:solidFill>
                <a:effectLst/>
                <a:uLnTx/>
                <a:uFillTx/>
                <a:latin typeface="Meiryo UI" panose="020B0604030504040204" pitchFamily="50" charset="-128"/>
                <a:ea typeface="Meiryo UI" panose="020B0604030504040204" pitchFamily="50" charset="-128"/>
                <a:cs typeface="+mn-cs"/>
              </a:rPr>
              <a:t>xxxxx</a:t>
            </a:r>
            <a:r>
              <a:rPr kumimoji="1" lang="en-US" altLang="ja-JP" sz="14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（代表事業者：</a:t>
            </a:r>
            <a:r>
              <a:rPr kumimoji="1" lang="en-US" altLang="ja-JP" sz="1400" b="0" i="0" u="none" strike="noStrike" kern="1200" cap="none" spc="0" normalizeH="0" baseline="0" noProof="0" dirty="0" err="1">
                <a:ln>
                  <a:noFill/>
                </a:ln>
                <a:solidFill>
                  <a:srgbClr val="0070C0"/>
                </a:solidFill>
                <a:effectLst/>
                <a:uLnTx/>
                <a:uFillTx/>
                <a:latin typeface="Meiryo UI" panose="020B0604030504040204" pitchFamily="50" charset="-128"/>
                <a:ea typeface="Meiryo UI" panose="020B0604030504040204" pitchFamily="50" charset="-128"/>
                <a:cs typeface="+mn-cs"/>
              </a:rPr>
              <a:t>xxxxx</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759179221"/>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extLst>
    <a:ext uri="{05A4C25C-085E-4340-85A3-A5531E510DB2}">
      <thm15:themeFamily xmlns:thm15="http://schemas.microsoft.com/office/thememl/2012/main" name="テーマ1" id="{F131A3AE-9FD4-449A-A77E-08135E4C135A}" vid="{81E3889F-47A8-4717-B30C-EFA6B05493BD}"/>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006C88635A2424E86804F2342387106" ma:contentTypeVersion="2" ma:contentTypeDescription="新しいドキュメントを作成します。" ma:contentTypeScope="" ma:versionID="196024010d054f068e37aa163a5bc920">
  <xsd:schema xmlns:xsd="http://www.w3.org/2001/XMLSchema" xmlns:xs="http://www.w3.org/2001/XMLSchema" xmlns:p="http://schemas.microsoft.com/office/2006/metadata/properties" xmlns:ns2="8796a868-7127-405e-9e92-a32837cab98d" targetNamespace="http://schemas.microsoft.com/office/2006/metadata/properties" ma:root="true" ma:fieldsID="b043b58c7287eec6e265e1f808f77899" ns2:_="">
    <xsd:import namespace="8796a868-7127-405e-9e92-a32837cab98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96a868-7127-405e-9e92-a32837cab9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66842D-B06E-4C9D-90A1-451A45C3CABB}">
  <ds:schemaRefs>
    <ds:schemaRef ds:uri="http://schemas.microsoft.com/sharepoint/v3/contenttype/forms"/>
  </ds:schemaRefs>
</ds:datastoreItem>
</file>

<file path=customXml/itemProps2.xml><?xml version="1.0" encoding="utf-8"?>
<ds:datastoreItem xmlns:ds="http://schemas.openxmlformats.org/officeDocument/2006/customXml" ds:itemID="{C4910682-DFAB-42AC-A1E5-6F94774ADC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96a868-7127-405e-9e92-a32837cab9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1716</TotalTime>
  <Words>407</Words>
  <Application>Microsoft Office PowerPoint</Application>
  <PresentationFormat>A4 210 x 297 mm</PresentationFormat>
  <Paragraphs>27</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Meiryo UI</vt:lpstr>
      <vt:lpstr>游ゴシック</vt:lpstr>
      <vt:lpstr>Arial</vt:lpstr>
      <vt:lpstr>Wingdings</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事業名：</dc:title>
  <dc:creator>橿原 義信</dc:creator>
  <cp:lastModifiedBy>一寸木 遥子</cp:lastModifiedBy>
  <cp:revision>80</cp:revision>
  <cp:lastPrinted>2024-02-01T06:56:43Z</cp:lastPrinted>
  <dcterms:created xsi:type="dcterms:W3CDTF">2020-11-27T08:07:22Z</dcterms:created>
  <dcterms:modified xsi:type="dcterms:W3CDTF">2024-02-08T04:50:56Z</dcterms:modified>
</cp:coreProperties>
</file>