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0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376"/>
    <a:srgbClr val="0070C0"/>
    <a:srgbClr val="D47C7C"/>
    <a:srgbClr val="FDE11C"/>
    <a:srgbClr val="F6D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0"/>
    <p:restoredTop sz="94710" autoAdjust="0"/>
  </p:normalViewPr>
  <p:slideViewPr>
    <p:cSldViewPr snapToGrid="0" showGuides="1">
      <p:cViewPr varScale="1">
        <p:scale>
          <a:sx n="113" d="100"/>
          <a:sy n="113" d="100"/>
        </p:scale>
        <p:origin x="1506" y="354"/>
      </p:cViewPr>
      <p:guideLst>
        <p:guide orient="horz" pos="2183"/>
        <p:guide pos="3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2024/2/7</a:t>
            </a:fld>
            <a:endParaRPr kumimoji="1" lang="ja-JP" altLang="en-US"/>
          </a:p>
        </p:txBody>
      </p:sp>
      <p:sp>
        <p:nvSpPr>
          <p:cNvPr id="112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12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146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147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1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cxnSp>
        <p:nvCxnSpPr>
          <p:cNvPr id="1117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50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6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8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1" name="図プレースホルダ 2"/>
          <p:cNvSpPr>
            <a:spLocks noGrp="1"/>
          </p:cNvSpPr>
          <p:nvPr>
            <p:ph type="pic" idx="1" hasCustomPrompt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3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77" name="Picture 32" descr="ppjtitle"/>
          <p:cNvPicPr>
            <a:picLocks noChangeAspect="1" noChangeArrowheads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anose="020B060007020508020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anose="020B060007020508020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anose="020B060007020508020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正方形/長方形 2"/>
          <p:cNvSpPr>
            <a:spLocks noChangeArrowheads="1"/>
          </p:cNvSpPr>
          <p:nvPr/>
        </p:nvSpPr>
        <p:spPr>
          <a:xfrm>
            <a:off x="-59269" y="-1"/>
            <a:ext cx="8627533" cy="393051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en-US" altLang="ja-JP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【R6</a:t>
            </a:r>
            <a:r>
              <a:rPr lang="ja-JP" altLang="en-US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モデル</a:t>
            </a:r>
            <a:r>
              <a:rPr lang="en-US" altLang="ja-JP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実施事業名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申請団体名：</a:t>
            </a:r>
            <a:r>
              <a:rPr lang="ja-JP" altLang="en-US" sz="1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事業費○○万円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131" name="テキスト ボックス 7"/>
          <p:cNvSpPr txBox="1"/>
          <p:nvPr/>
        </p:nvSpPr>
        <p:spPr>
          <a:xfrm>
            <a:off x="-61252" y="-380508"/>
            <a:ext cx="756695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134" name="字幕 2"/>
          <p:cNvSpPr txBox="1"/>
          <p:nvPr/>
        </p:nvSpPr>
        <p:spPr>
          <a:xfrm>
            <a:off x="-195" y="545751"/>
            <a:ext cx="2635250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＜事業の概要等＞</a:t>
            </a:r>
          </a:p>
        </p:txBody>
      </p:sp>
      <p:graphicFrame>
        <p:nvGraphicFramePr>
          <p:cNvPr id="1136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778451"/>
              </p:ext>
            </p:extLst>
          </p:nvPr>
        </p:nvGraphicFramePr>
        <p:xfrm>
          <a:off x="76200" y="832485"/>
          <a:ext cx="5031105" cy="3362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0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ゴール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altLang="ja-JP" sz="1200" b="1" spc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KGI/KPI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ja-JP" altLang="en-US" sz="1200" b="1" spc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既に活用又は活用予定の歴史的資源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具体的なターゲット設定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5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R</a:t>
                      </a:r>
                      <a:r>
                        <a:rPr lang="ja-JP" altLang="en-US" sz="1200" b="1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７年度</a:t>
                      </a: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以降の取組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正方形/長方形 2"/>
          <p:cNvSpPr>
            <a:spLocks noChangeArrowheads="1"/>
          </p:cNvSpPr>
          <p:nvPr/>
        </p:nvSpPr>
        <p:spPr>
          <a:xfrm>
            <a:off x="8000999" y="511140"/>
            <a:ext cx="1789267" cy="321396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b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実施地域：</a:t>
            </a:r>
            <a:r>
              <a:rPr lang="ja-JP" altLang="en-US" sz="105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○○県●●市</a:t>
            </a:r>
            <a:endParaRPr lang="ja-JP" altLang="en-US" sz="1050" b="1" kern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" name="表 3"/>
          <p:cNvGraphicFramePr>
            <a:graphicFrameLocks noGrp="1"/>
          </p:cNvGraphicFramePr>
          <p:nvPr/>
        </p:nvGraphicFramePr>
        <p:xfrm>
          <a:off x="74667" y="4634245"/>
          <a:ext cx="3375116" cy="220499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375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4992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b="1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事業実施スキームを図や写真にて記載ください。また申請主体を明らかにしてください。</a:t>
                      </a:r>
                      <a:endParaRPr lang="ja-JP" altLang="en-US" sz="1050" i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字幕 2"/>
          <p:cNvSpPr txBox="1"/>
          <p:nvPr/>
        </p:nvSpPr>
        <p:spPr>
          <a:xfrm>
            <a:off x="75565" y="4285861"/>
            <a:ext cx="3514725" cy="287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＜事業実施スキーム（地域経営体制）＞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807524"/>
              </p:ext>
            </p:extLst>
          </p:nvPr>
        </p:nvGraphicFramePr>
        <p:xfrm>
          <a:off x="5159211" y="832335"/>
          <a:ext cx="4680000" cy="196842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3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域内全体のマネジメントを担う地域経営体制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事業内容によって各項目の枠の大きさは異なりますので、適宜、枠の大きさを変更ください。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字幕 2"/>
          <p:cNvSpPr txBox="1"/>
          <p:nvPr/>
        </p:nvSpPr>
        <p:spPr>
          <a:xfrm>
            <a:off x="5107041" y="524070"/>
            <a:ext cx="2290537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＜具体的な事業内容＞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46098"/>
              </p:ext>
            </p:extLst>
          </p:nvPr>
        </p:nvGraphicFramePr>
        <p:xfrm>
          <a:off x="5159510" y="2856863"/>
          <a:ext cx="4680000" cy="197985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高付加価値化</a:t>
                      </a:r>
                      <a:r>
                        <a:rPr kumimoji="1" lang="ja-JP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や</a:t>
                      </a:r>
                      <a:r>
                        <a:rPr kumimoji="1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地域経済循環・波及効果の最大化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D47C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事業内容によって各項目の枠の大きさは異なりますので、適宜、枠の大きさを変更ください。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859956"/>
              </p:ext>
            </p:extLst>
          </p:nvPr>
        </p:nvGraphicFramePr>
        <p:xfrm>
          <a:off x="5164654" y="4859237"/>
          <a:ext cx="4679950" cy="19800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7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地域社会への還元・文化及び環境の持続可能な保全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事業内容によって各項目の枠の大きさは異なりますので、適宜、枠の大きさを変更ください。</a:t>
                      </a:r>
                      <a:endParaRPr kumimoji="1" lang="en-US" altLang="ja-JP" sz="1050" b="1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3"/>
          <p:cNvGraphicFramePr>
            <a:graphicFrameLocks noGrp="1"/>
          </p:cNvGraphicFramePr>
          <p:nvPr/>
        </p:nvGraphicFramePr>
        <p:xfrm>
          <a:off x="3501988" y="4634245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050" b="1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sz="1050" b="1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表 3"/>
          <p:cNvGraphicFramePr>
            <a:graphicFrameLocks noGrp="1"/>
          </p:cNvGraphicFramePr>
          <p:nvPr/>
        </p:nvGraphicFramePr>
        <p:xfrm>
          <a:off x="3501988" y="5767069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正方形/長方形 2"/>
          <p:cNvSpPr>
            <a:spLocks noChangeArrowheads="1"/>
          </p:cNvSpPr>
          <p:nvPr/>
        </p:nvSpPr>
        <p:spPr>
          <a:xfrm>
            <a:off x="6947667" y="332028"/>
            <a:ext cx="3241194" cy="22533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i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i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+mn-ea"/>
              </a:rPr>
              <a:t>　様式５（</a:t>
            </a:r>
            <a:r>
              <a:rPr lang="ja-JP" altLang="en-US" sz="1050" i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歴史的資源を活用した観光まちづくりモ）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266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HGP創英角ｺﾞｼｯｸUB</vt:lpstr>
      <vt:lpstr>Meiryo UI</vt:lpstr>
      <vt:lpstr>游ゴシック</vt:lpstr>
      <vt:lpstr>Arial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川口 慎一郎</dc:creator>
  <cp:lastModifiedBy>川﨑 公輔</cp:lastModifiedBy>
  <cp:revision>33</cp:revision>
  <cp:lastPrinted>2024-01-30T06:14:27Z</cp:lastPrinted>
  <dcterms:created xsi:type="dcterms:W3CDTF">2022-04-03T22:44:00Z</dcterms:created>
  <dcterms:modified xsi:type="dcterms:W3CDTF">2024-02-07T02:32:52Z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ContentTypeId">
    <vt:lpwstr>0x0101006EBC367CE486E047A3ECE9C982D92B92</vt:lpwstr>
  </property>
</Properties>
</file>