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9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橿原 義信" initials="橿原" lastIdx="1" clrIdx="0"/>
  <p:cmAuthor id="2" name="観光庁加藤" initials="加藤" lastIdx="2" clrIdx="1"/>
  <p:cmAuthor id="3" name="ㅤ" initials="ㅤ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F6D576"/>
    <a:srgbClr val="72A376"/>
    <a:srgbClr val="D47C7C"/>
    <a:srgbClr val="FDE1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0"/>
    <p:restoredTop sz="94710" autoAdjust="0"/>
  </p:normalViewPr>
  <p:slideViewPr>
    <p:cSldViewPr snapToGrid="0" showGuides="1">
      <p:cViewPr varScale="1">
        <p:scale>
          <a:sx n="113" d="100"/>
          <a:sy n="113" d="100"/>
        </p:scale>
        <p:origin x="1506" y="354"/>
      </p:cViewPr>
      <p:guideLst>
        <p:guide orient="horz" pos="2160"/>
        <p:guide pos="30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24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2024/2/7</a:t>
            </a:fld>
            <a:endParaRPr kumimoji="1" lang="ja-JP" altLang="en-US"/>
          </a:p>
        </p:txBody>
      </p:sp>
      <p:sp>
        <p:nvSpPr>
          <p:cNvPr id="1125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ja-JP" altLang="en-US"/>
          </a:p>
        </p:txBody>
      </p:sp>
      <p:sp>
        <p:nvSpPr>
          <p:cNvPr id="1126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6" y="4686500"/>
            <a:ext cx="5388610" cy="4439841"/>
          </a:xfrm>
          <a:prstGeom prst="rect">
            <a:avLst/>
          </a:prstGeom>
        </p:spPr>
        <p:txBody>
          <a:bodyPr vert="horz" lIns="91425" tIns="45712" rIns="91425" bIns="457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27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28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5440363" y="360363"/>
            <a:ext cx="2587625" cy="1792287"/>
          </a:xfrm>
        </p:spPr>
      </p:sp>
      <p:sp>
        <p:nvSpPr>
          <p:cNvPr id="1146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1147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400">
              <a:defRPr/>
            </a:pPr>
            <a:fld id="{9247A257-4C07-4AB6-BC31-F377782D84F4}" type="slidenum">
              <a:rPr lang="ja-JP" altLang="en-US">
                <a:solidFill>
                  <a:prstClr val="black"/>
                </a:solidFill>
                <a:latin typeface="游ゴシック" panose="020B0400000000000000" charset="-128"/>
                <a:ea typeface="游ゴシック" panose="020B0400000000000000" charset="-128"/>
              </a:rPr>
              <a:t>1</a:t>
            </a:fld>
            <a:endParaRPr lang="ja-JP" altLang="en-US" dirty="0">
              <a:solidFill>
                <a:prstClr val="black"/>
              </a:solidFill>
              <a:latin typeface="游ゴシック" panose="020B0400000000000000" charset="-128"/>
              <a:ea typeface="游ゴシック" panose="020B040000000000000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4"/>
          <p:cNvSpPr>
            <a:spLocks noChangeArrowheads="1"/>
          </p:cNvSpPr>
          <p:nvPr/>
        </p:nvSpPr>
        <p:spPr>
          <a:xfrm>
            <a:off x="1833563" y="3284544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4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6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4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4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4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98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9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0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1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0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04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" y="0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5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7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コンテンツ プレースホルダ 1"/>
          <p:cNvSpPr>
            <a:spLocks noGrp="1"/>
          </p:cNvSpPr>
          <p:nvPr>
            <p:ph/>
          </p:nvPr>
        </p:nvSpPr>
        <p:spPr>
          <a:xfrm>
            <a:off x="0" y="0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10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1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2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  <p:cxnSp>
        <p:nvCxnSpPr>
          <p:cNvPr id="1117" name="直線コネクタ 6"/>
          <p:cNvCxnSpPr/>
          <p:nvPr/>
        </p:nvCxnSpPr>
        <p:spPr>
          <a:xfrm>
            <a:off x="0" y="607299"/>
            <a:ext cx="990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2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2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65D9-31D7-4BAA-9731-87A52B1BA9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7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8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49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50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64233-5231-4BB3-864E-7369979C1539}" type="slidenum">
              <a:rPr lang="en-US" altLang="ja-JP" smtClean="0">
                <a:solidFill>
                  <a:srgbClr val="000000"/>
                </a:solidFill>
              </a:r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タイトル 1"/>
          <p:cNvSpPr>
            <a:spLocks noGrp="1"/>
          </p:cNvSpPr>
          <p:nvPr>
            <p:ph type="title"/>
          </p:nvPr>
        </p:nvSpPr>
        <p:spPr>
          <a:xfrm>
            <a:off x="782638" y="4406906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5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56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EB25D-4B7B-45DF-AF0B-DD05B66E5003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2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1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62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63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8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9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9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9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0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71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72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5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7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77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B3383-B952-447B-9C5E-1900D707C22A}" type="slidenum">
              <a:rPr lang="en-US" altLang="ja-JP" smtClean="0">
                <a:solidFill>
                  <a:srgbClr val="000000"/>
                </a:solidFill>
              </a:r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080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081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F643B-1E2A-4F03-8182-047C0680F225}" type="slidenum">
              <a:rPr lang="en-US" altLang="ja-JP" smtClean="0">
                <a:solidFill>
                  <a:prstClr val="black"/>
                </a:solidFill>
              </a:r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84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5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6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87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88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91" name="図プレースホルダ 2"/>
          <p:cNvSpPr>
            <a:spLocks noGrp="1"/>
          </p:cNvSpPr>
          <p:nvPr>
            <p:ph type="pic" idx="1" hasCustomPrompt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09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93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94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95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>
                <a:latin typeface="Arial" panose="020B0604020202020204" pitchFamily="34" charset="0"/>
                <a:ea typeface="ＭＳ Ｐゴシック" panose="020B060007020508020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Arial" panose="020B0604020202020204" pitchFamily="34" charset="0"/>
                <a:ea typeface="ＭＳ Ｐゴシック" panose="020B060007020508020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Arial" panose="020B0604020202020204" pitchFamily="34" charset="0"/>
                <a:ea typeface="ＭＳ Ｐゴシック" panose="020B060007020508020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t>‹#›</a:t>
            </a:fld>
            <a:endParaRPr lang="en-US" altLang="ja-JP" dirty="0"/>
          </a:p>
        </p:txBody>
      </p:sp>
      <p:sp>
        <p:nvSpPr>
          <p:cNvPr id="1029" name="Rectangle 6"/>
          <p:cNvSpPr>
            <a:spLocks noChangeArrowheads="1"/>
          </p:cNvSpPr>
          <p:nvPr userDrawn="1"/>
        </p:nvSpPr>
        <p:spPr>
          <a:xfrm>
            <a:off x="0" y="1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030" name="Group 27"/>
          <p:cNvGrpSpPr/>
          <p:nvPr userDrawn="1"/>
        </p:nvGrpSpPr>
        <p:grpSpPr>
          <a:xfrm>
            <a:off x="0" y="333378"/>
            <a:ext cx="9906000" cy="214313"/>
            <a:chOff x="0" y="255"/>
            <a:chExt cx="6240" cy="135"/>
          </a:xfrm>
        </p:grpSpPr>
        <p:sp>
          <p:nvSpPr>
            <p:cNvPr id="1031" name="Rectangle 28"/>
            <p:cNvSpPr>
              <a:spLocks noChangeArrowheads="1"/>
            </p:cNvSpPr>
            <p:nvPr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2" name="Rectangle 29"/>
            <p:cNvSpPr>
              <a:spLocks noChangeArrowheads="1"/>
            </p:cNvSpPr>
            <p:nvPr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3" name="Rectangle 30"/>
            <p:cNvSpPr>
              <a:spLocks noChangeArrowheads="1"/>
            </p:cNvSpPr>
            <p:nvPr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77" name="Picture 32" descr="ppjtitle"/>
          <p:cNvPicPr>
            <a:picLocks noChangeAspect="1" noChangeArrowheads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8697913" y="0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anose="020B060007020508020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anose="020B060007020508020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anose="020B060007020508020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anose="020B060007020508020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anose="020B060007020508020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正方形/長方形 2"/>
          <p:cNvSpPr>
            <a:spLocks noChangeArrowheads="1"/>
          </p:cNvSpPr>
          <p:nvPr/>
        </p:nvSpPr>
        <p:spPr>
          <a:xfrm>
            <a:off x="-69272" y="0"/>
            <a:ext cx="8374743" cy="393051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9pPr>
          </a:lstStyle>
          <a:p>
            <a:pPr algn="just">
              <a:buNone/>
            </a:pPr>
            <a:r>
              <a:rPr lang="en-US" altLang="ja-JP" sz="1800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【R6</a:t>
            </a:r>
            <a:r>
              <a:rPr lang="ja-JP" altLang="en-US" sz="1800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事業化</a:t>
            </a:r>
            <a:r>
              <a:rPr lang="en-US" altLang="ja-JP" sz="1800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800" b="1" kern="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400" b="1" kern="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実施事業名</a:t>
            </a:r>
            <a:r>
              <a:rPr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2400" b="1" kern="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申請団体名：</a:t>
            </a:r>
            <a:r>
              <a:rPr lang="ja-JP" altLang="en-US" sz="1400" b="1" kern="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事業費○○万円</a:t>
            </a:r>
            <a:r>
              <a:rPr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1131" name="テキスト ボックス 7"/>
          <p:cNvSpPr txBox="1"/>
          <p:nvPr/>
        </p:nvSpPr>
        <p:spPr>
          <a:xfrm>
            <a:off x="-61252" y="-380508"/>
            <a:ext cx="756695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注１：公表される前提で作成してください。注２：実証事業の概要が本事業概要説明書</a:t>
            </a:r>
            <a:r>
              <a:rPr lang="ja-JP" altLang="en-US" sz="9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１枚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で分かるように簡潔に記載してください。</a:t>
            </a:r>
            <a:endParaRPr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注３：</a:t>
            </a:r>
            <a:r>
              <a:rPr lang="ja-JP" altLang="en-US" sz="9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青字の記入要領等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を削除の上、記載してください。フォントサイズは</a:t>
            </a:r>
            <a:r>
              <a: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【10.5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とし、</a:t>
            </a:r>
            <a:r>
              <a:rPr lang="ja-JP" altLang="en-US" sz="9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重要な箇所は</a:t>
            </a:r>
            <a:r>
              <a:rPr lang="ja-JP" altLang="en-US" sz="9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下線付きの赤字</a:t>
            </a:r>
            <a:r>
              <a:rPr lang="ja-JP" altLang="en-US" sz="9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で記載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してください。</a:t>
            </a:r>
          </a:p>
        </p:txBody>
      </p:sp>
      <p:sp>
        <p:nvSpPr>
          <p:cNvPr id="1134" name="字幕 2"/>
          <p:cNvSpPr txBox="1"/>
          <p:nvPr/>
        </p:nvSpPr>
        <p:spPr>
          <a:xfrm>
            <a:off x="-195" y="545751"/>
            <a:ext cx="2635250" cy="28683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＜事業の概要等＞</a:t>
            </a:r>
          </a:p>
        </p:txBody>
      </p:sp>
      <p:graphicFrame>
        <p:nvGraphicFramePr>
          <p:cNvPr id="1136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698132"/>
              </p:ext>
            </p:extLst>
          </p:nvPr>
        </p:nvGraphicFramePr>
        <p:xfrm>
          <a:off x="76200" y="832485"/>
          <a:ext cx="5031105" cy="3362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3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88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記載欄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01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</a:t>
                      </a:r>
                      <a:endParaRPr kumimoji="1" lang="en-US" altLang="ja-JP" sz="12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目的</a:t>
                      </a:r>
                      <a:r>
                        <a:rPr kumimoji="1" lang="en-US" altLang="ja-JP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ゴール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055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altLang="ja-JP" sz="1200" b="1" spc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KGI/KPI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173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具体的なターゲット設定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095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sz="12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sym typeface="+mn-ea"/>
                        </a:rPr>
                        <a:t>R</a:t>
                      </a:r>
                      <a:r>
                        <a:rPr lang="ja-JP" altLang="en-US" sz="1200" b="1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sym typeface="+mn-ea"/>
                        </a:rPr>
                        <a:t>７年度</a:t>
                      </a:r>
                      <a:r>
                        <a:rPr lang="ja-JP" altLang="en-US" sz="12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sym typeface="+mn-ea"/>
                        </a:rPr>
                        <a:t>以降の取組</a:t>
                      </a: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D57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en-US" altLang="ja-JP" sz="105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正方形/長方形 2"/>
          <p:cNvSpPr>
            <a:spLocks noChangeArrowheads="1"/>
          </p:cNvSpPr>
          <p:nvPr/>
        </p:nvSpPr>
        <p:spPr>
          <a:xfrm>
            <a:off x="8000999" y="511140"/>
            <a:ext cx="1789267" cy="321396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9pPr>
          </a:lstStyle>
          <a:p>
            <a:pPr>
              <a:buNone/>
            </a:pPr>
            <a:r>
              <a:rPr lang="ja-JP" altLang="en-US" sz="1050" b="1" kern="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実施地域：</a:t>
            </a:r>
            <a:r>
              <a:rPr lang="ja-JP" altLang="en-US" sz="1050" b="1" kern="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○○県●●市</a:t>
            </a:r>
            <a:endParaRPr lang="ja-JP" altLang="en-US" sz="1050" b="1" kern="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2" name="表 3"/>
          <p:cNvGraphicFramePr>
            <a:graphicFrameLocks noGrp="1"/>
          </p:cNvGraphicFramePr>
          <p:nvPr/>
        </p:nvGraphicFramePr>
        <p:xfrm>
          <a:off x="74667" y="4634245"/>
          <a:ext cx="5032374" cy="2204992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50323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04992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050" i="1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事業実施スキームを図や写真にて記載ください。また申請主体を明らかにしてください。</a:t>
                      </a:r>
                    </a:p>
                    <a:p>
                      <a:pPr algn="l"/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050" i="0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字幕 2"/>
          <p:cNvSpPr txBox="1"/>
          <p:nvPr/>
        </p:nvSpPr>
        <p:spPr>
          <a:xfrm>
            <a:off x="75565" y="4285861"/>
            <a:ext cx="3514725" cy="2870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＜事業実施スキーム（地域経営体制）＞</a:t>
            </a:r>
          </a:p>
        </p:txBody>
      </p:sp>
      <p:sp>
        <p:nvSpPr>
          <p:cNvPr id="5" name="字幕 2"/>
          <p:cNvSpPr txBox="1"/>
          <p:nvPr/>
        </p:nvSpPr>
        <p:spPr>
          <a:xfrm>
            <a:off x="5107041" y="524070"/>
            <a:ext cx="2290537" cy="28683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anose="020B060007020508020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anose="020B060007020508020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＜具体的な事業内容＞</a:t>
            </a:r>
            <a:endParaRPr lang="en-US" altLang="ja-JP" sz="1300" b="1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19" name="表 18"/>
          <p:cNvGraphicFramePr>
            <a:graphicFrameLocks noGrp="1"/>
          </p:cNvGraphicFramePr>
          <p:nvPr/>
        </p:nvGraphicFramePr>
        <p:xfrm>
          <a:off x="5159211" y="3754059"/>
          <a:ext cx="4680000" cy="306991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6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53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地域の背景や特色、地域の歴史的資源の概要</a:t>
                      </a: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rgbClr val="F6D5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45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表 3"/>
          <p:cNvGraphicFramePr>
            <a:graphicFrameLocks noGrp="1"/>
          </p:cNvGraphicFramePr>
          <p:nvPr/>
        </p:nvGraphicFramePr>
        <p:xfrm>
          <a:off x="8089301" y="4305792"/>
          <a:ext cx="1623445" cy="104642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623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46420">
                <a:tc>
                  <a:txBody>
                    <a:bodyPr/>
                    <a:lstStyle/>
                    <a:p>
                      <a:pPr algn="l"/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050" i="0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1050" b="1" i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sz="1050" b="1" i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050" i="0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写真</a:t>
                      </a:r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表 3"/>
          <p:cNvGraphicFramePr>
            <a:graphicFrameLocks noGrp="1"/>
          </p:cNvGraphicFramePr>
          <p:nvPr/>
        </p:nvGraphicFramePr>
        <p:xfrm>
          <a:off x="8083909" y="5572514"/>
          <a:ext cx="1623445" cy="104642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623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46420">
                <a:tc>
                  <a:txBody>
                    <a:bodyPr/>
                    <a:lstStyle/>
                    <a:p>
                      <a:pPr algn="l"/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lang="ja-JP" altLang="en-US" sz="1050" i="0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sz="1050" i="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写真</a:t>
                      </a:r>
                      <a:endParaRPr kumimoji="1" lang="en-US" altLang="ja-JP" sz="1050" b="1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表 3"/>
          <p:cNvGraphicFramePr>
            <a:graphicFrameLocks noGrp="1"/>
          </p:cNvGraphicFramePr>
          <p:nvPr/>
        </p:nvGraphicFramePr>
        <p:xfrm>
          <a:off x="5183700" y="824404"/>
          <a:ext cx="4655511" cy="2908022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6555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08022">
                <a:tc>
                  <a:txBody>
                    <a:bodyPr/>
                    <a:lstStyle/>
                    <a:p>
                      <a:pPr algn="l"/>
                      <a:endParaRPr kumimoji="1" lang="en-US" altLang="ja-JP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12700">
                      <a:solidFill>
                        <a:schemeClr val="bg2"/>
                      </a:solidFill>
                      <a:prstDash val="solid"/>
                    </a:lnL>
                    <a:lnR w="12700">
                      <a:solidFill>
                        <a:schemeClr val="bg2"/>
                      </a:solidFill>
                      <a:prstDash val="solid"/>
                    </a:lnR>
                    <a:lnT w="12700">
                      <a:solidFill>
                        <a:schemeClr val="bg2"/>
                      </a:solidFill>
                      <a:prstDash val="solid"/>
                    </a:lnT>
                    <a:lnB w="12700">
                      <a:solidFill>
                        <a:schemeClr val="bg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正方形/長方形 2"/>
          <p:cNvSpPr>
            <a:spLocks noChangeArrowheads="1"/>
          </p:cNvSpPr>
          <p:nvPr/>
        </p:nvSpPr>
        <p:spPr>
          <a:xfrm>
            <a:off x="7108466" y="327275"/>
            <a:ext cx="2916681" cy="21328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charset="-128"/>
              </a:defRPr>
            </a:lvl9pPr>
          </a:lstStyle>
          <a:p>
            <a:pPr>
              <a:buNone/>
            </a:pPr>
            <a:r>
              <a:rPr lang="ja-JP" altLang="en-US" sz="1050" i="1" kern="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様式５（歴史的資源を活用した観光まちづくり）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2700">
          <a:solidFill>
            <a:srgbClr val="FFFF00"/>
          </a:solidFill>
          <a:prstDash val="sysDash"/>
          <a:round/>
        </a:ln>
      </a:spPr>
      <a:bodyPr vertOverflow="overflow" horzOverflow="overflow" wrap="square" lIns="91422" tIns="45710" rIns="91422" bIns="45710" rtlCol="0" anchor="t" anchorCtr="0"/>
      <a:lstStyle>
        <a:defPPr marL="1338580">
          <a:lnSpc>
            <a:spcPct val="130000"/>
          </a:lnSpc>
          <a:tabLst>
            <a:tab pos="3136900" algn="ctr"/>
          </a:tabLst>
          <a:defRPr kumimoji="1" sz="1200" dirty="0" smtClean="0">
            <a:latin typeface="+mj-ea"/>
            <a:ea typeface="+mj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/>
            <a:ea typeface="ＭＳ Ｐゴシック" panose="020B0600070205080204" charset="-128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184</Words>
  <Application>Microsoft Office PowerPoint</Application>
  <PresentationFormat>A4 210 x 297 mm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HGP創英角ｺﾞｼｯｸUB</vt:lpstr>
      <vt:lpstr>Meiryo UI</vt:lpstr>
      <vt:lpstr>游ゴシック</vt:lpstr>
      <vt:lpstr>Arial</vt:lpstr>
      <vt:lpstr>テーマ1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川口 慎一郎</dc:creator>
  <cp:lastModifiedBy>川﨑 公輔</cp:lastModifiedBy>
  <cp:revision>35</cp:revision>
  <cp:lastPrinted>2024-01-30T06:14:34Z</cp:lastPrinted>
  <dcterms:created xsi:type="dcterms:W3CDTF">2022-04-03T22:44:00Z</dcterms:created>
  <dcterms:modified xsi:type="dcterms:W3CDTF">2024-02-07T02:35:30Z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  <property fmtid="{D5CDD505-2E9C-101B-9397-08002B2CF9AE}" pid="3" name="ContentTypeId">
    <vt:lpwstr>0x0101006EBC367CE486E047A3ECE9C982D92B92</vt:lpwstr>
  </property>
</Properties>
</file>