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3"/>
  </p:notesMasterIdLst>
  <p:sldIdLst>
    <p:sldId id="257" r:id="rId2"/>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事業概要" id="{92303DCD-5D4D-48D3-AB54-D0DDB8DA7622}">
          <p14:sldIdLst>
            <p14:sldId id="257"/>
          </p14:sldIdLst>
        </p14:section>
      </p14:sectionLst>
    </p:ext>
    <p:ext uri="{EFAFB233-063F-42B5-8137-9DF3F51BA10A}">
      <p15:sldGuideLst xmlns:p15="http://schemas.microsoft.com/office/powerpoint/2012/main">
        <p15:guide id="1" orient="horz" pos="3407" userDrawn="1">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56"/>
    <p:restoredTop sz="94660"/>
  </p:normalViewPr>
  <p:slideViewPr>
    <p:cSldViewPr snapToGrid="0">
      <p:cViewPr varScale="1">
        <p:scale>
          <a:sx n="109" d="100"/>
          <a:sy n="109" d="100"/>
        </p:scale>
        <p:origin x="1530" y="120"/>
      </p:cViewPr>
      <p:guideLst>
        <p:guide orient="horz" pos="3407"/>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94"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5"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6"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097"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098"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9"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dirty="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19"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dirty="0"/>
          </a:p>
        </p:txBody>
      </p:sp>
      <p:sp>
        <p:nvSpPr>
          <p:cNvPr id="1120"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062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88"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1"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2"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37"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8"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39"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0"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1"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3"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5"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6"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7"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8"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0"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1"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2"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3"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4"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5"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6"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7"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59"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0"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1"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2"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64"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5"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6"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68"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9"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0"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1"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2"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3"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75"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6"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dirty="0"/>
          </a:p>
        </p:txBody>
      </p:sp>
      <p:sp>
        <p:nvSpPr>
          <p:cNvPr id="1077"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8"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9"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0"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2"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3"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84"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5"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6"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Google Shape;105;p1"/>
          <p:cNvSpPr txBox="1"/>
          <p:nvPr/>
        </p:nvSpPr>
        <p:spPr>
          <a:xfrm>
            <a:off x="4925899" y="3873114"/>
            <a:ext cx="4902567" cy="1188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②</a:t>
            </a:r>
            <a:r>
              <a:rPr kumimoji="0" lang="en-US" altLang="ja-JP" sz="900" b="0" i="0" u="none" strike="noStrike" kern="0" cap="none" spc="0" normalizeH="0" baseline="0" noProof="0" dirty="0" err="1">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ⅱ.ⅲ.ⅳ</a:t>
            </a:r>
            <a:r>
              <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a:t>
            </a: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のうち、本事業で取り組むものに〇をつけ、内容を記載</a:t>
            </a:r>
            <a:endPar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altLang="ja-JP" sz="4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ⅱ</a:t>
            </a: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．継続的かつ多頻度での来訪に適した宿泊環境の整備</a:t>
            </a:r>
            <a:endPar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ⅲ</a:t>
            </a: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．継続的かつ多頻度での来訪に適した移動環境の整備</a:t>
            </a:r>
            <a:endPar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ⅳ</a:t>
            </a: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．滞在期間中の地域内消費の拡大・地域との交流の深化を図るための移動環境の整備</a:t>
            </a:r>
            <a:endPar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sp>
        <p:nvSpPr>
          <p:cNvPr id="21" name="Google Shape;105;p1"/>
          <p:cNvSpPr txBox="1"/>
          <p:nvPr/>
        </p:nvSpPr>
        <p:spPr>
          <a:xfrm>
            <a:off x="4925900" y="646444"/>
            <a:ext cx="4902568" cy="2304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altLang="ja-JP" sz="11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p:txBody>
      </p:sp>
      <p:sp>
        <p:nvSpPr>
          <p:cNvPr id="19" name="Google Shape;105;p1"/>
          <p:cNvSpPr txBox="1"/>
          <p:nvPr/>
        </p:nvSpPr>
        <p:spPr>
          <a:xfrm>
            <a:off x="77530" y="4875630"/>
            <a:ext cx="4730400" cy="1931905"/>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sp>
        <p:nvSpPr>
          <p:cNvPr id="18" name="Google Shape;97;p1"/>
          <p:cNvSpPr txBox="1"/>
          <p:nvPr/>
        </p:nvSpPr>
        <p:spPr>
          <a:xfrm>
            <a:off x="77532" y="3546620"/>
            <a:ext cx="4730439" cy="1298758"/>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1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p:txBody>
      </p:sp>
      <p:sp>
        <p:nvSpPr>
          <p:cNvPr id="1115" name="Google Shape;105;p1"/>
          <p:cNvSpPr txBox="1"/>
          <p:nvPr/>
        </p:nvSpPr>
        <p:spPr>
          <a:xfrm>
            <a:off x="77533" y="2120087"/>
            <a:ext cx="4730439" cy="1404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sp>
        <p:nvSpPr>
          <p:cNvPr id="1101" name="Google Shape;92;p1"/>
          <p:cNvSpPr txBox="1">
            <a:spLocks noGrp="1"/>
          </p:cNvSpPr>
          <p:nvPr>
            <p:ph type="title"/>
          </p:nvPr>
        </p:nvSpPr>
        <p:spPr>
          <a:xfrm>
            <a:off x="33572" y="8845"/>
            <a:ext cx="8985250" cy="47625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altLang="en-US" sz="1900" dirty="0">
                <a:latin typeface="Meiryo UI" panose="020B0604030504040204" pitchFamily="50" charset="-128"/>
                <a:ea typeface="Meiryo UI" panose="020B0604030504040204" pitchFamily="50" charset="-128"/>
                <a:cs typeface="Meiryo"/>
                <a:sym typeface="Meiryo"/>
              </a:rPr>
              <a:t>事業名</a:t>
            </a:r>
            <a:r>
              <a:rPr lang="ja-JP" sz="1900" dirty="0">
                <a:latin typeface="Meiryo UI" panose="020B0604030504040204" pitchFamily="50" charset="-128"/>
                <a:ea typeface="Meiryo UI" panose="020B0604030504040204" pitchFamily="50" charset="-128"/>
                <a:cs typeface="Meiryo"/>
                <a:sym typeface="Meiryo"/>
              </a:rPr>
              <a:t>：○○○○【○○県○○市】 　</a:t>
            </a:r>
            <a:endParaRPr dirty="0">
              <a:latin typeface="Meiryo UI" panose="020B0604030504040204" pitchFamily="50" charset="-128"/>
              <a:ea typeface="Meiryo UI" panose="020B0604030504040204" pitchFamily="50" charset="-128"/>
            </a:endParaRPr>
          </a:p>
        </p:txBody>
      </p:sp>
      <p:grpSp>
        <p:nvGrpSpPr>
          <p:cNvPr id="1105" name="Google Shape;99;p1"/>
          <p:cNvGrpSpPr/>
          <p:nvPr/>
        </p:nvGrpSpPr>
        <p:grpSpPr>
          <a:xfrm>
            <a:off x="-3175" y="476672"/>
            <a:ext cx="9910806" cy="110465"/>
            <a:chOff x="-3175" y="476672"/>
            <a:chExt cx="9910806" cy="110465"/>
          </a:xfrm>
        </p:grpSpPr>
        <p:cxnSp>
          <p:nvCxnSpPr>
            <p:cNvPr id="110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0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0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0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rPr>
              <a:t>【</a:t>
            </a:r>
            <a:r>
              <a:rPr kumimoji="0" lang="ja-JP" altLang="en-US"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rPr>
              <a:t>様式５</a:t>
            </a:r>
            <a:r>
              <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rPr>
              <a:t>】</a:t>
            </a:r>
            <a:endParaRPr kumimoji="0"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111" name="Google Shape;105;p1"/>
          <p:cNvSpPr txBox="1"/>
          <p:nvPr/>
        </p:nvSpPr>
        <p:spPr>
          <a:xfrm>
            <a:off x="77533" y="644353"/>
            <a:ext cx="4730441" cy="1453308"/>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ts val="1400"/>
              </a:lnSpc>
              <a:spcBef>
                <a:spcPts val="0"/>
              </a:spcBef>
              <a:spcAft>
                <a:spcPts val="0"/>
              </a:spcAft>
              <a:buClr>
                <a:srgbClr val="000000"/>
              </a:buClr>
              <a:buSzTx/>
              <a:buFont typeface="Arial"/>
              <a:buNone/>
              <a:tabLst/>
              <a:defRPr/>
            </a:pPr>
            <a:endPar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sp>
        <p:nvSpPr>
          <p:cNvPr id="1112" name="Google Shape;104;p1"/>
          <p:cNvSpPr/>
          <p:nvPr/>
        </p:nvSpPr>
        <p:spPr>
          <a:xfrm>
            <a:off x="79935" y="4875025"/>
            <a:ext cx="900000" cy="2412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rPr>
              <a:t>実施体制</a:t>
            </a:r>
            <a:endParaRPr kumimoji="0"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sp>
        <p:nvSpPr>
          <p:cNvPr id="1114" name="Google Shape;104;p1"/>
          <p:cNvSpPr/>
          <p:nvPr/>
        </p:nvSpPr>
        <p:spPr>
          <a:xfrm>
            <a:off x="77533" y="2119990"/>
            <a:ext cx="2700000" cy="2424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rPr>
              <a:t>本事業のターゲット及びそのニーズ</a:t>
            </a:r>
            <a:endParaRPr kumimoji="0"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sp>
        <p:nvSpPr>
          <p:cNvPr id="24" name="Google Shape;92;p1"/>
          <p:cNvSpPr txBox="1">
            <a:spLocks/>
          </p:cNvSpPr>
          <p:nvPr/>
        </p:nvSpPr>
        <p:spPr>
          <a:xfrm>
            <a:off x="4097410" y="-61190"/>
            <a:ext cx="3180083" cy="659458"/>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90000"/>
              </a:lnSpc>
              <a:spcBef>
                <a:spcPts val="0"/>
              </a:spcBef>
              <a:spcAft>
                <a:spcPts val="0"/>
              </a:spcAft>
              <a:buClr>
                <a:srgbClr val="000000"/>
              </a:buClr>
              <a:buSzPts val="1900"/>
              <a:buFont typeface="Meiryo"/>
              <a:buNone/>
              <a:tabLst/>
              <a:defRPr/>
            </a:pPr>
            <a:r>
              <a:rPr kumimoji="0" lang="en-US" altLang="ja-JP"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a:sym typeface="Meiryo"/>
              </a:rPr>
              <a:t>※</a:t>
            </a:r>
            <a:r>
              <a:rPr kumimoji="0" lang="ja-JP" altLang="en-US"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a:sym typeface="Meiryo"/>
              </a:rPr>
              <a:t>観光庁等により公表することを前提として作成してください。</a:t>
            </a:r>
            <a:endParaRPr kumimoji="0" lang="en-US" altLang="ja-JP"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90000"/>
              </a:lnSpc>
              <a:spcBef>
                <a:spcPts val="0"/>
              </a:spcBef>
              <a:spcAft>
                <a:spcPts val="0"/>
              </a:spcAft>
              <a:buClr>
                <a:srgbClr val="000000"/>
              </a:buClr>
              <a:buSzPts val="1900"/>
              <a:buFont typeface="Arial"/>
              <a:buNone/>
              <a:tabLst/>
              <a:defRPr/>
            </a:pPr>
            <a:r>
              <a:rPr kumimoji="0" lang="en-US" altLang="ja-JP"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a:sym typeface="Meiryo"/>
              </a:rPr>
              <a:t>※</a:t>
            </a:r>
            <a:r>
              <a:rPr kumimoji="0" lang="ja-JP" altLang="en-US"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a:sym typeface="Meiryo"/>
              </a:rPr>
              <a:t>様式の変更はせず、１ページに収めて作成をしてください。</a:t>
            </a:r>
            <a:endParaRPr kumimoji="0" lang="zh-TW" altLang="en-US" sz="16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a:sym typeface="Arial"/>
            </a:endParaRPr>
          </a:p>
        </p:txBody>
      </p:sp>
      <p:sp>
        <p:nvSpPr>
          <p:cNvPr id="4" name="Google Shape;105;p1">
            <a:extLst>
              <a:ext uri="{FF2B5EF4-FFF2-40B4-BE49-F238E27FC236}">
                <a16:creationId xmlns:a16="http://schemas.microsoft.com/office/drawing/2014/main" id="{3065A3C4-5D2D-D4E0-1058-039586CC637B}"/>
              </a:ext>
            </a:extLst>
          </p:cNvPr>
          <p:cNvSpPr txBox="1"/>
          <p:nvPr/>
        </p:nvSpPr>
        <p:spPr>
          <a:xfrm>
            <a:off x="4925899" y="2948495"/>
            <a:ext cx="4902567" cy="93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②</a:t>
            </a:r>
            <a:r>
              <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ⅰ.</a:t>
            </a: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地域との深い交流を生み出す交流拠点の構築のための実証について記載</a:t>
            </a:r>
            <a:endParaRPr kumimoji="0" lang="en-US" altLang="ja-JP" sz="10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sp>
        <p:nvSpPr>
          <p:cNvPr id="2" name="大かっこ 1">
            <a:extLst>
              <a:ext uri="{FF2B5EF4-FFF2-40B4-BE49-F238E27FC236}">
                <a16:creationId xmlns:a16="http://schemas.microsoft.com/office/drawing/2014/main" id="{D9F5A468-96C9-6028-1111-FF17692F105D}"/>
              </a:ext>
            </a:extLst>
          </p:cNvPr>
          <p:cNvSpPr/>
          <p:nvPr/>
        </p:nvSpPr>
        <p:spPr>
          <a:xfrm>
            <a:off x="4974490" y="4550317"/>
            <a:ext cx="4824000" cy="493195"/>
          </a:xfrm>
          <a:prstGeom prst="bracketPair">
            <a:avLst>
              <a:gd name="adj" fmla="val 10185"/>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1" lang="ja-JP" altLang="en-US" sz="14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Arial"/>
            </a:endParaRPr>
          </a:p>
        </p:txBody>
      </p:sp>
      <p:sp>
        <p:nvSpPr>
          <p:cNvPr id="5" name="Google Shape;92;p1">
            <a:extLst>
              <a:ext uri="{FF2B5EF4-FFF2-40B4-BE49-F238E27FC236}">
                <a16:creationId xmlns:a16="http://schemas.microsoft.com/office/drawing/2014/main" id="{B64D03ED-D5BE-5AA5-88EA-5C55613E2D41}"/>
              </a:ext>
            </a:extLst>
          </p:cNvPr>
          <p:cNvSpPr txBox="1">
            <a:spLocks/>
          </p:cNvSpPr>
          <p:nvPr/>
        </p:nvSpPr>
        <p:spPr>
          <a:xfrm>
            <a:off x="7176575" y="-62895"/>
            <a:ext cx="2745104" cy="659458"/>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90000"/>
              </a:lnSpc>
              <a:spcBef>
                <a:spcPts val="0"/>
              </a:spcBef>
              <a:spcAft>
                <a:spcPts val="0"/>
              </a:spcAft>
              <a:buClr>
                <a:srgbClr val="000000"/>
              </a:buClr>
              <a:buSzPts val="1900"/>
              <a:buFont typeface="Meiryo"/>
              <a:buNone/>
              <a:tabLst/>
              <a:defRPr/>
            </a:pPr>
            <a:r>
              <a:rPr kumimoji="0" lang="en-US" altLang="ja-JP"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a:sym typeface="Meiryo"/>
              </a:rPr>
              <a:t>※</a:t>
            </a:r>
            <a:r>
              <a:rPr kumimoji="0" lang="ja-JP" altLang="en-US"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a:sym typeface="Meiryo"/>
              </a:rPr>
              <a:t>適宜、写真等を使用してください。</a:t>
            </a:r>
            <a:endParaRPr kumimoji="0" lang="en-US" altLang="ja-JP"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90000"/>
              </a:lnSpc>
              <a:spcBef>
                <a:spcPts val="0"/>
              </a:spcBef>
              <a:spcAft>
                <a:spcPts val="0"/>
              </a:spcAft>
              <a:buClr>
                <a:srgbClr val="000000"/>
              </a:buClr>
              <a:buSzPts val="1900"/>
              <a:buFont typeface="Arial"/>
              <a:buNone/>
              <a:tabLst/>
              <a:defRPr/>
            </a:pPr>
            <a:r>
              <a:rPr kumimoji="0" lang="en-US" altLang="ja-JP"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a:sym typeface="Meiryo"/>
              </a:rPr>
              <a:t>※</a:t>
            </a:r>
            <a:r>
              <a:rPr kumimoji="0" lang="ja-JP" altLang="en-US"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a:sym typeface="Meiryo"/>
              </a:rPr>
              <a:t>本テキストボックスは提出時に削除してください。</a:t>
            </a:r>
            <a:endParaRPr kumimoji="0" lang="zh-TW" altLang="en-US" sz="16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a:sym typeface="Arial"/>
            </a:endParaRPr>
          </a:p>
        </p:txBody>
      </p:sp>
      <p:sp>
        <p:nvSpPr>
          <p:cNvPr id="7" name="Google Shape;104;p1">
            <a:extLst>
              <a:ext uri="{FF2B5EF4-FFF2-40B4-BE49-F238E27FC236}">
                <a16:creationId xmlns:a16="http://schemas.microsoft.com/office/drawing/2014/main" id="{BB354EF2-C8E8-5760-291E-25D701719DE9}"/>
              </a:ext>
            </a:extLst>
          </p:cNvPr>
          <p:cNvSpPr/>
          <p:nvPr/>
        </p:nvSpPr>
        <p:spPr>
          <a:xfrm>
            <a:off x="77530" y="639448"/>
            <a:ext cx="2052000" cy="2424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rPr>
              <a:t>背景・地域が抱える課題</a:t>
            </a:r>
            <a:endParaRPr kumimoji="0"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sp>
        <p:nvSpPr>
          <p:cNvPr id="8" name="Google Shape;104;p1">
            <a:extLst>
              <a:ext uri="{FF2B5EF4-FFF2-40B4-BE49-F238E27FC236}">
                <a16:creationId xmlns:a16="http://schemas.microsoft.com/office/drawing/2014/main" id="{7B131BB9-99B4-B28E-8F80-48A8A958BFFC}"/>
              </a:ext>
            </a:extLst>
          </p:cNvPr>
          <p:cNvSpPr/>
          <p:nvPr/>
        </p:nvSpPr>
        <p:spPr>
          <a:xfrm>
            <a:off x="77533" y="3546619"/>
            <a:ext cx="2052000" cy="296281"/>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rPr>
              <a:t>今年度事業の目標・</a:t>
            </a:r>
            <a:r>
              <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rPr>
              <a:t>KPI</a:t>
            </a:r>
            <a:endParaRPr kumimoji="0"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sp>
        <p:nvSpPr>
          <p:cNvPr id="9" name="テキスト ボックス 8">
            <a:extLst>
              <a:ext uri="{FF2B5EF4-FFF2-40B4-BE49-F238E27FC236}">
                <a16:creationId xmlns:a16="http://schemas.microsoft.com/office/drawing/2014/main" id="{559BEDFF-7482-57C0-918B-E6EA06F3D6FF}"/>
              </a:ext>
            </a:extLst>
          </p:cNvPr>
          <p:cNvSpPr txBox="1"/>
          <p:nvPr/>
        </p:nvSpPr>
        <p:spPr>
          <a:xfrm>
            <a:off x="991943" y="4883663"/>
            <a:ext cx="2898550"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代表主体、連携事業者及び各事業者の役割について記載</a:t>
            </a:r>
            <a:endPar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p:txBody>
      </p:sp>
      <p:sp>
        <p:nvSpPr>
          <p:cNvPr id="10" name="Google Shape;104;p1">
            <a:extLst>
              <a:ext uri="{FF2B5EF4-FFF2-40B4-BE49-F238E27FC236}">
                <a16:creationId xmlns:a16="http://schemas.microsoft.com/office/drawing/2014/main" id="{8F54EF84-FF5A-AE52-CA0D-FD5AE83DF082}"/>
              </a:ext>
            </a:extLst>
          </p:cNvPr>
          <p:cNvSpPr/>
          <p:nvPr/>
        </p:nvSpPr>
        <p:spPr>
          <a:xfrm>
            <a:off x="4925900" y="641746"/>
            <a:ext cx="936000" cy="288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rPr>
              <a:t>取組内容</a:t>
            </a:r>
            <a:endParaRPr kumimoji="0"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sp>
        <p:nvSpPr>
          <p:cNvPr id="12" name="テキスト ボックス 11">
            <a:extLst>
              <a:ext uri="{FF2B5EF4-FFF2-40B4-BE49-F238E27FC236}">
                <a16:creationId xmlns:a16="http://schemas.microsoft.com/office/drawing/2014/main" id="{7BF93278-DC16-4749-98E3-5BA37209BA1F}"/>
              </a:ext>
            </a:extLst>
          </p:cNvPr>
          <p:cNvSpPr txBox="1"/>
          <p:nvPr/>
        </p:nvSpPr>
        <p:spPr>
          <a:xfrm>
            <a:off x="5894315" y="620660"/>
            <a:ext cx="3336170"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①継続的かつ多頻度での来訪を促すための仕組みづくりについて記載</a:t>
            </a:r>
            <a:endPar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＜①の</a:t>
            </a:r>
            <a:r>
              <a:rPr kumimoji="0" lang="en-US" altLang="ja-JP" sz="900" b="0" i="0" u="none" strike="noStrike" kern="0" cap="none" spc="0" normalizeH="0" baseline="0" noProof="0" dirty="0" err="1">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ⅰ.ⅱ.ⅲ</a:t>
            </a:r>
            <a:r>
              <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a:t>
            </a: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の要素を中心に記載＞</a:t>
            </a:r>
            <a:endPar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p:txBody>
      </p:sp>
      <p:sp>
        <p:nvSpPr>
          <p:cNvPr id="13" name="Google Shape;97;p1">
            <a:extLst>
              <a:ext uri="{FF2B5EF4-FFF2-40B4-BE49-F238E27FC236}">
                <a16:creationId xmlns:a16="http://schemas.microsoft.com/office/drawing/2014/main" id="{24F83E90-CD2C-DE04-E368-0DE80FEB3D9D}"/>
              </a:ext>
            </a:extLst>
          </p:cNvPr>
          <p:cNvSpPr txBox="1"/>
          <p:nvPr/>
        </p:nvSpPr>
        <p:spPr>
          <a:xfrm>
            <a:off x="4925899" y="5088744"/>
            <a:ext cx="4902568" cy="171879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1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p:txBody>
      </p:sp>
      <p:sp>
        <p:nvSpPr>
          <p:cNvPr id="14" name="Google Shape;104;p1">
            <a:extLst>
              <a:ext uri="{FF2B5EF4-FFF2-40B4-BE49-F238E27FC236}">
                <a16:creationId xmlns:a16="http://schemas.microsoft.com/office/drawing/2014/main" id="{8B2649F1-E4B0-D222-CA1F-405CF54B9026}"/>
              </a:ext>
            </a:extLst>
          </p:cNvPr>
          <p:cNvSpPr/>
          <p:nvPr/>
        </p:nvSpPr>
        <p:spPr>
          <a:xfrm>
            <a:off x="4925900" y="5088744"/>
            <a:ext cx="1980000" cy="288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rPr>
              <a:t>次年度以降の取組内容</a:t>
            </a:r>
            <a:endParaRPr kumimoji="0"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sp>
        <p:nvSpPr>
          <p:cNvPr id="3" name="テキスト ボックス 2">
            <a:extLst>
              <a:ext uri="{FF2B5EF4-FFF2-40B4-BE49-F238E27FC236}">
                <a16:creationId xmlns:a16="http://schemas.microsoft.com/office/drawing/2014/main" id="{F620B29C-298B-6B0B-7A10-D2B87418B78D}"/>
              </a:ext>
            </a:extLst>
          </p:cNvPr>
          <p:cNvSpPr txBox="1"/>
          <p:nvPr/>
        </p:nvSpPr>
        <p:spPr>
          <a:xfrm>
            <a:off x="6877031" y="5052644"/>
            <a:ext cx="295143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ja-JP" altLang="en-US" sz="900" dirty="0">
                <a:solidFill>
                  <a:srgbClr val="002060"/>
                </a:solidFill>
                <a:latin typeface="Meiryo UI" panose="020B0604030504040204" pitchFamily="50" charset="-128"/>
                <a:ea typeface="Meiryo UI" panose="020B0604030504040204" pitchFamily="50" charset="-128"/>
                <a:cs typeface="Meiryo"/>
                <a:sym typeface="Meiryo"/>
              </a:rPr>
              <a:t>次年度以降の目標・実施体制・自走化に向けた取組等について記載</a:t>
            </a:r>
            <a:endPar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p:txBody>
      </p:sp>
      <p:sp>
        <p:nvSpPr>
          <p:cNvPr id="6" name="テキスト ボックス 5">
            <a:extLst>
              <a:ext uri="{FF2B5EF4-FFF2-40B4-BE49-F238E27FC236}">
                <a16:creationId xmlns:a16="http://schemas.microsoft.com/office/drawing/2014/main" id="{E733308E-1FFC-531D-272F-46DC0FB17BC8}"/>
              </a:ext>
            </a:extLst>
          </p:cNvPr>
          <p:cNvSpPr txBox="1"/>
          <p:nvPr/>
        </p:nvSpPr>
        <p:spPr>
          <a:xfrm>
            <a:off x="2079953" y="3515163"/>
            <a:ext cx="284594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実証期間中に本事業により地域に</a:t>
            </a:r>
            <a:r>
              <a:rPr kumimoji="0" lang="ja-JP" altLang="en-US" sz="900" b="0" i="0" u="sng"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４回以上来訪した人を</a:t>
            </a:r>
            <a:r>
              <a:rPr kumimoji="0" lang="en-US" altLang="ja-JP" sz="900" b="0" i="0" u="sng"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10</a:t>
            </a:r>
            <a:r>
              <a:rPr kumimoji="0" lang="ja-JP" altLang="en-US" sz="900" b="0" i="0" u="sng"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人以上創出する</a:t>
            </a:r>
            <a:r>
              <a:rPr kumimoji="0" lang="ja-JP" altLang="en-US"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rPr>
              <a:t>ことを考慮して記載</a:t>
            </a:r>
            <a:endParaRPr kumimoji="0" lang="en-US" altLang="ja-JP" sz="900" b="0" i="0" u="none" strike="noStrike" kern="0" cap="none" spc="0" normalizeH="0" baseline="0" noProof="0" dirty="0">
              <a:ln>
                <a:noFill/>
              </a:ln>
              <a:solidFill>
                <a:srgbClr val="002060"/>
              </a:solidFill>
              <a:effectLst/>
              <a:uLnTx/>
              <a:uFillTx/>
              <a:latin typeface="Meiryo UI" panose="020B0604030504040204" pitchFamily="50" charset="-128"/>
              <a:ea typeface="Meiryo UI" panose="020B0604030504040204" pitchFamily="50" charset="-128"/>
              <a:cs typeface="Meiryo"/>
              <a:sym typeface="Meiryo"/>
            </a:endParaRPr>
          </a:p>
        </p:txBody>
      </p:sp>
    </p:spTree>
    <p:extLst>
      <p:ext uri="{BB962C8B-B14F-4D97-AF65-F5344CB8AC3E}">
        <p14:creationId xmlns:p14="http://schemas.microsoft.com/office/powerpoint/2010/main" val="1543905440"/>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955</TotalTime>
  <Words>272</Words>
  <Application>Microsoft Office PowerPoint</Application>
  <PresentationFormat>A4 210 x 297 mm</PresentationFormat>
  <Paragraphs>23</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Meiryo</vt:lpstr>
      <vt:lpstr>Arial</vt:lpstr>
      <vt:lpstr>Office テーマ</vt:lpstr>
      <vt:lpstr>事業名：○○○○【○○県○○市】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○○を活用した○○事業【○○県○○市】</dc:title>
  <dc:creator>行政情報システム室</dc:creator>
  <cp:lastModifiedBy>　</cp:lastModifiedBy>
  <cp:revision>47</cp:revision>
  <cp:lastPrinted>2024-02-20T07:20:56Z</cp:lastPrinted>
  <dcterms:created xsi:type="dcterms:W3CDTF">2007-11-06T12:19:33Z</dcterms:created>
  <dcterms:modified xsi:type="dcterms:W3CDTF">2024-02-22T07:24:35Z</dcterms:modified>
</cp:coreProperties>
</file>