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69" r:id="rId2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>
          <p15:clr>
            <a:srgbClr val="A4A3A4"/>
          </p15:clr>
        </p15:guide>
        <p15:guide id="2" pos="3119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橿原 義信" initials="橿原" lastIdx="1" clrIdx="0"/>
  <p:cmAuthor id="2" name="観光庁加藤" initials="加藤" lastIdx="2" clrIdx="1"/>
  <p:cmAuthor id="3" name="ㅤ" initials="ㅤ" lastIdx="2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91" autoAdjust="0"/>
    <p:restoredTop sz="93788" autoAdjust="0"/>
  </p:normalViewPr>
  <p:slideViewPr>
    <p:cSldViewPr snapToGrid="0" showGuides="1">
      <p:cViewPr varScale="1">
        <p:scale>
          <a:sx n="113" d="100"/>
          <a:sy n="113" d="100"/>
        </p:scale>
        <p:origin x="1656" y="354"/>
      </p:cViewPr>
      <p:guideLst>
        <p:guide orient="horz" pos="2161"/>
        <p:guide pos="311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25" tIns="45712" rIns="91425" bIns="4571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04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5" y="0"/>
            <a:ext cx="2918831" cy="493316"/>
          </a:xfrm>
          <a:prstGeom prst="rect">
            <a:avLst/>
          </a:prstGeom>
        </p:spPr>
        <p:txBody>
          <a:bodyPr vert="horz" lIns="91425" tIns="45712" rIns="91425" bIns="45712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2024/3/5</a:t>
            </a:fld>
            <a:endParaRPr kumimoji="1" lang="ja-JP" altLang="en-US"/>
          </a:p>
        </p:txBody>
      </p:sp>
      <p:sp>
        <p:nvSpPr>
          <p:cNvPr id="104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5" tIns="45712" rIns="91425" bIns="45712" rtlCol="0" anchor="ctr"/>
          <a:lstStyle/>
          <a:p>
            <a:endParaRPr lang="ja-JP" altLang="en-US"/>
          </a:p>
        </p:txBody>
      </p:sp>
      <p:sp>
        <p:nvSpPr>
          <p:cNvPr id="104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6" y="4686500"/>
            <a:ext cx="5388610" cy="4439841"/>
          </a:xfrm>
          <a:prstGeom prst="rect">
            <a:avLst/>
          </a:prstGeom>
        </p:spPr>
        <p:txBody>
          <a:bodyPr vert="horz" lIns="91425" tIns="45712" rIns="91425" bIns="4571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4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25" tIns="45712" rIns="91425" bIns="4571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04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5" y="9371285"/>
            <a:ext cx="2918831" cy="493316"/>
          </a:xfrm>
          <a:prstGeom prst="rect">
            <a:avLst/>
          </a:prstGeom>
        </p:spPr>
        <p:txBody>
          <a:bodyPr vert="horz" lIns="91425" tIns="45712" rIns="91425" bIns="45712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8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73102" y="4686300"/>
            <a:ext cx="5389563" cy="4440238"/>
          </a:xfrm>
          <a:prstGeom prst="rect">
            <a:avLst/>
          </a:prstGeom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9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38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39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1040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4"/>
            <a:ext cx="89154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1026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l">
              <a:defRPr sz="14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28" name="Rectangle 6"/>
          <p:cNvSpPr>
            <a:spLocks noChangeArrowheads="1"/>
          </p:cNvSpPr>
          <p:nvPr/>
        </p:nvSpPr>
        <p:spPr>
          <a:xfrm>
            <a:off x="0" y="1"/>
            <a:ext cx="9906000" cy="366713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1029" name="Group 27"/>
          <p:cNvGrpSpPr/>
          <p:nvPr/>
        </p:nvGrpSpPr>
        <p:grpSpPr>
          <a:xfrm>
            <a:off x="0" y="333378"/>
            <a:ext cx="9906000" cy="214313"/>
            <a:chOff x="0" y="255"/>
            <a:chExt cx="6240" cy="135"/>
          </a:xfrm>
        </p:grpSpPr>
        <p:sp>
          <p:nvSpPr>
            <p:cNvPr id="1030" name="Rectangle 28"/>
            <p:cNvSpPr>
              <a:spLocks noChangeArrowheads="1"/>
            </p:cNvSpPr>
            <p:nvPr/>
          </p:nvSpPr>
          <p:spPr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031" name="Rectangle 29"/>
            <p:cNvSpPr>
              <a:spLocks noChangeArrowheads="1"/>
            </p:cNvSpPr>
            <p:nvPr/>
          </p:nvSpPr>
          <p:spPr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032" name="Rectangle 30"/>
            <p:cNvSpPr>
              <a:spLocks noChangeArrowheads="1"/>
            </p:cNvSpPr>
            <p:nvPr/>
          </p:nvSpPr>
          <p:spPr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033" name="Rectangle 22"/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8266113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ja-JP" altLang="en-US" dirty="0"/>
              <a:t>マスタ タイトルの書式設定</a:t>
            </a:r>
          </a:p>
        </p:txBody>
      </p:sp>
      <p:pic>
        <p:nvPicPr>
          <p:cNvPr id="1034" name="Picture 32" descr="ppjtitle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97916" y="1"/>
            <a:ext cx="120808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5" name="Picture 32" descr="ppjtitle"/>
          <p:cNvPicPr>
            <a:picLocks noChangeAspect="1" noChangeArrowheads="1"/>
          </p:cNvPicPr>
          <p:nvPr userDrawn="1"/>
        </p:nvPicPr>
        <p:blipFill>
          <a:blip r:embed="rId4"/>
          <a:srcRect l="1756" r="81940" b="42691"/>
          <a:stretch>
            <a:fillRect/>
          </a:stretch>
        </p:blipFill>
        <p:spPr>
          <a:xfrm>
            <a:off x="8697916" y="6"/>
            <a:ext cx="1208087" cy="334963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" name="Google Shape;92;p1"/>
          <p:cNvSpPr txBox="1">
            <a:spLocks noGrp="1"/>
          </p:cNvSpPr>
          <p:nvPr>
            <p:ph type="title"/>
          </p:nvPr>
        </p:nvSpPr>
        <p:spPr>
          <a:xfrm>
            <a:off x="-43440" y="-32957"/>
            <a:ext cx="8266113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メイリオ" panose="020B0604030504040204" charset="-128"/>
              <a:buNone/>
            </a:pPr>
            <a:r>
              <a:rPr lang="en-US" altLang="ja-JP" sz="1900" dirty="0">
                <a:cs typeface="Meiryo UI" panose="020B0604030504040204" pitchFamily="50" charset="-128"/>
                <a:sym typeface="メイリオ" panose="020B0604030504040204" charset="-128"/>
              </a:rPr>
              <a:t>【</a:t>
            </a:r>
            <a:r>
              <a:rPr lang="ja-JP" altLang="en-US" sz="1900" dirty="0">
                <a:cs typeface="Meiryo UI" panose="020B0604030504040204" pitchFamily="50" charset="-128"/>
                <a:sym typeface="メイリオ" panose="020B0604030504040204" charset="-128"/>
              </a:rPr>
              <a:t>Ｒ６補助</a:t>
            </a:r>
            <a:r>
              <a:rPr lang="en-US" altLang="ja-JP" sz="1900" dirty="0">
                <a:cs typeface="Meiryo UI" panose="020B0604030504040204" pitchFamily="50" charset="-128"/>
                <a:sym typeface="メイリオ" panose="020B0604030504040204" charset="-128"/>
              </a:rPr>
              <a:t>】</a:t>
            </a:r>
            <a:r>
              <a:rPr lang="ja-JP" sz="1900" dirty="0">
                <a:cs typeface="Meiryo UI" panose="020B0604030504040204" pitchFamily="50" charset="-128"/>
                <a:sym typeface="メイリオ" panose="020B0604030504040204" charset="-128"/>
              </a:rPr>
              <a:t>事業名：○○○○【○○県○○市】 　</a:t>
            </a:r>
            <a:endParaRPr dirty="0">
              <a:cs typeface="Meiryo UI" panose="020B0604030504040204" pitchFamily="50" charset="-128"/>
            </a:endParaRPr>
          </a:p>
        </p:txBody>
      </p:sp>
      <p:sp>
        <p:nvSpPr>
          <p:cNvPr id="1107" name="Google Shape;93;p1"/>
          <p:cNvSpPr txBox="1"/>
          <p:nvPr/>
        </p:nvSpPr>
        <p:spPr>
          <a:xfrm>
            <a:off x="4608744" y="687521"/>
            <a:ext cx="5175788" cy="286004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5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charset="-128"/>
                <a:sym typeface="メイリオ" panose="020B0604030504040204" charset="-128"/>
              </a:rPr>
              <a:t>事業実施対象地域のマップ上に必要に応じてイメージ図、写真等を</a:t>
            </a:r>
            <a:r>
              <a:rPr lang="ja-JP" altLang="en-US" sz="105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charset="-128"/>
                <a:sym typeface="メイリオ" panose="020B0604030504040204" charset="-128"/>
              </a:rPr>
              <a:t>添付</a:t>
            </a:r>
            <a:r>
              <a:rPr lang="ja-JP" sz="105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charset="-128"/>
                <a:sym typeface="メイリオ" panose="020B0604030504040204" charset="-128"/>
              </a:rPr>
              <a:t>してください。</a:t>
            </a:r>
            <a:endParaRPr lang="en-US" altLang="ja-JP" sz="1050" b="1" dirty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charset="-128"/>
              <a:sym typeface="メイリオ" panose="020B0604030504040204" charset="-128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b="1" dirty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charset="-128"/>
              <a:sym typeface="メイリオ" panose="020B0604030504040204" charset="-128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b="1" dirty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charset="-128"/>
              <a:sym typeface="メイリオ" panose="020B0604030504040204" charset="-128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charset="-128"/>
              <a:sym typeface="メイリオ" panose="020B0604030504040204" charset="-128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charset="-128"/>
              <a:sym typeface="メイリオ" panose="020B0604030504040204" charset="-128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charset="-128"/>
              <a:sym typeface="メイリオ" panose="020B0604030504040204" charset="-128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charset="-128"/>
              <a:sym typeface="メイリオ" panose="020B0604030504040204" charset="-128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charset="-128"/>
              <a:sym typeface="メイリオ" panose="020B0604030504040204" charset="-128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charset="-128"/>
              <a:sym typeface="メイリオ" panose="020B0604030504040204" charset="-128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charset="-128"/>
              <a:sym typeface="メイリオ" panose="020B0604030504040204" charset="-128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charset="-128"/>
              <a:sym typeface="メイリオ" panose="020B0604030504040204" charset="-128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charset="-128"/>
              <a:sym typeface="メイリオ" panose="020B0604030504040204" charset="-128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charset="-128"/>
              <a:sym typeface="メイリオ" panose="020B0604030504040204" charset="-128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charset="-128"/>
              <a:sym typeface="メイリオ" panose="020B0604030504040204" charset="-128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charset="-128"/>
              <a:sym typeface="メイリオ" panose="020B0604030504040204" charset="-128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charset="-128"/>
              <a:sym typeface="メイリオ" panose="020B0604030504040204" charset="-128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charset="-128"/>
              <a:sym typeface="メイリオ" panose="020B0604030504040204" charset="-128"/>
            </a:endParaRPr>
          </a:p>
        </p:txBody>
      </p:sp>
      <p:grpSp>
        <p:nvGrpSpPr>
          <p:cNvPr id="1110" name="Google Shape;99;p1"/>
          <p:cNvGrpSpPr/>
          <p:nvPr/>
        </p:nvGrpSpPr>
        <p:grpSpPr>
          <a:xfrm>
            <a:off x="-3175" y="476672"/>
            <a:ext cx="9910806" cy="110465"/>
            <a:chOff x="-3175" y="476672"/>
            <a:chExt cx="9910806" cy="110465"/>
          </a:xfrm>
        </p:grpSpPr>
        <p:cxnSp>
          <p:nvCxnSpPr>
            <p:cNvPr id="1111" name="Google Shape;100;p1"/>
            <p:cNvCxnSpPr/>
            <p:nvPr/>
          </p:nvCxnSpPr>
          <p:spPr>
            <a:xfrm>
              <a:off x="1631" y="476672"/>
              <a:ext cx="9906000" cy="0"/>
            </a:xfrm>
            <a:prstGeom prst="straightConnector1">
              <a:avLst/>
            </a:prstGeom>
            <a:noFill/>
            <a:ln w="57150" cap="flat" cmpd="sng">
              <a:solidFill>
                <a:srgbClr val="FFCCFF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12" name="Google Shape;101;p1"/>
            <p:cNvCxnSpPr/>
            <p:nvPr/>
          </p:nvCxnSpPr>
          <p:spPr>
            <a:xfrm>
              <a:off x="-3175" y="535980"/>
              <a:ext cx="9906000" cy="0"/>
            </a:xfrm>
            <a:prstGeom prst="straightConnector1">
              <a:avLst/>
            </a:prstGeom>
            <a:noFill/>
            <a:ln w="63500" cap="flat" cmpd="sng">
              <a:solidFill>
                <a:srgbClr val="FF99CC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13" name="Google Shape;102;p1"/>
            <p:cNvCxnSpPr/>
            <p:nvPr/>
          </p:nvCxnSpPr>
          <p:spPr>
            <a:xfrm>
              <a:off x="1631" y="587137"/>
              <a:ext cx="9906000" cy="0"/>
            </a:xfrm>
            <a:prstGeom prst="straightConnector1">
              <a:avLst/>
            </a:prstGeom>
            <a:noFill/>
            <a:ln w="60325" cap="flat" cmpd="sng">
              <a:solidFill>
                <a:srgbClr val="FF000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114" name="Google Shape;103;p1"/>
          <p:cNvSpPr txBox="1"/>
          <p:nvPr/>
        </p:nvSpPr>
        <p:spPr>
          <a:xfrm>
            <a:off x="8385062" y="0"/>
            <a:ext cx="153649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メイリオ" panose="020B0604030504040204" charset="-128"/>
                <a:sym typeface="メイリオ" panose="020B0604030504040204" charset="-128"/>
              </a:rPr>
              <a:t>【様式４】</a:t>
            </a:r>
            <a:endParaRPr>
              <a:latin typeface="Yu Gothic UI Semilight" panose="020B0400000000000000" pitchFamily="50" charset="-128"/>
              <a:ea typeface="Yu Gothic UI Semilight" panose="020B0400000000000000" pitchFamily="50" charset="-128"/>
            </a:endParaRPr>
          </a:p>
        </p:txBody>
      </p:sp>
      <p:sp>
        <p:nvSpPr>
          <p:cNvPr id="1126" name="テキスト ボックス 7"/>
          <p:cNvSpPr txBox="1"/>
          <p:nvPr/>
        </p:nvSpPr>
        <p:spPr>
          <a:xfrm>
            <a:off x="-61252" y="-380508"/>
            <a:ext cx="8301738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ja-JP" altLang="en-US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注１：公表される前提で作成してください。注２：実証事業の概要が本事業概要説明書</a:t>
            </a:r>
            <a:r>
              <a:rPr lang="ja-JP" altLang="en-US" sz="900" b="1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１枚</a:t>
            </a:r>
            <a:r>
              <a:rPr lang="ja-JP" altLang="en-US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で分かるように簡潔に記載してください。</a:t>
            </a:r>
            <a:endParaRPr lang="en-US" altLang="ja-JP" sz="9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注３：</a:t>
            </a:r>
            <a:r>
              <a:rPr lang="ja-JP" altLang="en-US" sz="900" b="1" dirty="0"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青字の記入要領等</a:t>
            </a:r>
            <a:r>
              <a:rPr lang="ja-JP" altLang="en-US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を削除の上、記載してください。フォントサイズは</a:t>
            </a:r>
            <a:r>
              <a:rPr lang="en-US" altLang="ja-JP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【10.5</a:t>
            </a:r>
            <a:r>
              <a:rPr lang="ja-JP" altLang="en-US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ポイント以上</a:t>
            </a:r>
            <a:r>
              <a:rPr lang="en-US" altLang="ja-JP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とし、</a:t>
            </a:r>
            <a:r>
              <a:rPr lang="ja-JP" altLang="en-US" sz="9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重要な箇所は</a:t>
            </a:r>
            <a:r>
              <a:rPr lang="ja-JP" altLang="en-US" sz="900" b="1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下線付きの赤字</a:t>
            </a:r>
            <a:r>
              <a:rPr lang="ja-JP" altLang="en-US" sz="9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で記載</a:t>
            </a:r>
            <a:r>
              <a:rPr lang="ja-JP" altLang="en-US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してください。</a:t>
            </a:r>
          </a:p>
        </p:txBody>
      </p:sp>
      <p:graphicFrame>
        <p:nvGraphicFramePr>
          <p:cNvPr id="6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6516524"/>
              </p:ext>
            </p:extLst>
          </p:nvPr>
        </p:nvGraphicFramePr>
        <p:xfrm>
          <a:off x="83820" y="707453"/>
          <a:ext cx="4404995" cy="14420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049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本事業で取り組む具体的な事業内容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90625">
                <a:tc>
                  <a:txBody>
                    <a:bodyPr/>
                    <a:lstStyle/>
                    <a:p>
                      <a:pPr algn="l"/>
                      <a:endParaRPr kumimoji="1" lang="ja-JP" altLang="en-US" sz="1050" b="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724071"/>
              </p:ext>
            </p:extLst>
          </p:nvPr>
        </p:nvGraphicFramePr>
        <p:xfrm>
          <a:off x="77470" y="3430270"/>
          <a:ext cx="4405630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28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146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補助対象事業一覧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ja-JP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1460">
                <a:tc>
                  <a:txBody>
                    <a:bodyPr/>
                    <a:lstStyle/>
                    <a:p>
                      <a:pPr algn="l"/>
                      <a:endParaRPr kumimoji="1" lang="ja-JP" altLang="en-US" sz="1050" b="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kumimoji="1" lang="ja-JP" altLang="en-US" sz="1050" b="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1460"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kumimoji="1" lang="ja-JP" altLang="en-US" sz="1050" b="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kumimoji="1" lang="ja-JP" altLang="en-US" sz="1050" b="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1460"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kumimoji="1" lang="ja-JP" altLang="en-US" sz="1050" b="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kumimoji="1" lang="ja-JP" altLang="en-US" sz="1050" b="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4513384"/>
              </p:ext>
            </p:extLst>
          </p:nvPr>
        </p:nvGraphicFramePr>
        <p:xfrm>
          <a:off x="83820" y="4519557"/>
          <a:ext cx="4373245" cy="23098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68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464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1622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実施体制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ja-JP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047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事業実施者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kumimoji="1" lang="ja-JP" altLang="en-US" sz="1050" b="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13200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連携団体との役割分担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kumimoji="1" lang="ja-JP" altLang="en-US" sz="1050" b="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" name="表 1"/>
          <p:cNvGraphicFramePr>
            <a:graphicFrameLocks noGrp="1"/>
          </p:cNvGraphicFramePr>
          <p:nvPr/>
        </p:nvGraphicFramePr>
        <p:xfrm>
          <a:off x="4608830" y="3598545"/>
          <a:ext cx="5175250" cy="2260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75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1460">
                <a:tc>
                  <a:txBody>
                    <a:bodyPr/>
                    <a:lstStyle/>
                    <a:p>
                      <a:pPr lvl="1" algn="ctr"/>
                      <a:r>
                        <a:rPr lang="ja-JP" sz="1050" b="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charset="-128"/>
                          <a:sym typeface="メイリオ" panose="020B0604030504040204" charset="-128"/>
                        </a:rPr>
                        <a:t>本取組における目標設定（</a:t>
                      </a:r>
                      <a:r>
                        <a:rPr lang="en-US" altLang="ja-JP" sz="1050" b="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charset="-128"/>
                          <a:sym typeface="メイリオ" panose="020B0604030504040204" charset="-128"/>
                        </a:rPr>
                        <a:t>KPI</a:t>
                      </a:r>
                      <a:r>
                        <a:rPr lang="ja-JP" altLang="en-US" sz="1050" b="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charset="-128"/>
                          <a:sym typeface="メイリオ" panose="020B0604030504040204" charset="-128"/>
                        </a:rPr>
                        <a:t>及び</a:t>
                      </a:r>
                      <a:r>
                        <a:rPr lang="ja-JP" sz="1050" b="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charset="-128"/>
                          <a:sym typeface="メイリオ" panose="020B0604030504040204" charset="-128"/>
                        </a:rPr>
                        <a:t>期待される波及効果（アウトカム））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914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b="0" dirty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具体性且つ定量的な目標設定の内容を記載してください。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表 1"/>
          <p:cNvGraphicFramePr>
            <a:graphicFrameLocks noGrp="1"/>
          </p:cNvGraphicFramePr>
          <p:nvPr/>
        </p:nvGraphicFramePr>
        <p:xfrm>
          <a:off x="4609465" y="5911215"/>
          <a:ext cx="5175250" cy="9239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75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1460">
                <a:tc>
                  <a:txBody>
                    <a:bodyPr/>
                    <a:lstStyle/>
                    <a:p>
                      <a:pPr lvl="1" algn="ctr"/>
                      <a:r>
                        <a:rPr lang="ja-JP" sz="1050" b="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charset="-128"/>
                          <a:sym typeface="メイリオ" panose="020B0604030504040204" charset="-128"/>
                        </a:rPr>
                        <a:t>本取組終了後の計画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2465">
                <a:tc>
                  <a:txBody>
                    <a:bodyPr/>
                    <a:lstStyle/>
                    <a:p>
                      <a:pPr algn="l"/>
                      <a:endParaRPr kumimoji="1" lang="ja-JP" altLang="en-US" sz="1050" b="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9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7091803"/>
              </p:ext>
            </p:extLst>
          </p:nvPr>
        </p:nvGraphicFramePr>
        <p:xfrm>
          <a:off x="77470" y="2209228"/>
          <a:ext cx="4404995" cy="11375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049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240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地域の背景や特色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6135">
                <a:tc>
                  <a:txBody>
                    <a:bodyPr/>
                    <a:lstStyle/>
                    <a:p>
                      <a:pPr algn="l"/>
                      <a:endParaRPr kumimoji="1" lang="ja-JP" altLang="en-US" sz="1050" b="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テーマ1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rgbClr val="FFFF00"/>
        </a:solidFill>
        <a:ln w="12700">
          <a:solidFill>
            <a:srgbClr val="FFFF00"/>
          </a:solidFill>
          <a:prstDash val="sysDash"/>
          <a:round/>
        </a:ln>
      </a:spPr>
      <a:bodyPr vertOverflow="overflow" horzOverflow="overflow" wrap="square" lIns="91422" tIns="45710" rIns="91422" bIns="45710" rtlCol="0" anchor="t" anchorCtr="0"/>
      <a:lstStyle>
        <a:defPPr marL="1338580">
          <a:lnSpc>
            <a:spcPct val="130000"/>
          </a:lnSpc>
          <a:tabLst>
            <a:tab pos="3136900" algn="ctr"/>
          </a:tabLst>
          <a:defRPr kumimoji="1" sz="1200" dirty="0" smtClean="0">
            <a:latin typeface="+mj-ea"/>
            <a:ea typeface="+mj-ea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</a:spPr>
      <a:bodyPr vertOverflow="overflow" horzOverflow="overflow" wrap="none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/>
            <a:ea typeface="ＭＳ Ｐゴシック" panose="020B0600070205080204" charset="-128"/>
          </a:defRPr>
        </a:defPPr>
      </a:lst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1740</TotalTime>
  <Words>169</Words>
  <Application>Microsoft Office PowerPoint</Application>
  <PresentationFormat>A4 210 x 297 mm</PresentationFormat>
  <Paragraphs>28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UDPゴシック</vt:lpstr>
      <vt:lpstr>HGP創英角ｺﾞｼｯｸUB</vt:lpstr>
      <vt:lpstr>Meiryo UI</vt:lpstr>
      <vt:lpstr>Yu Gothic UI Semilight</vt:lpstr>
      <vt:lpstr>メイリオ</vt:lpstr>
      <vt:lpstr>游ゴシック</vt:lpstr>
      <vt:lpstr>テーマ1</vt:lpstr>
      <vt:lpstr>【Ｒ６補助】事業名：○○○○【○○県○○市】 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渡邉 祐司</dc:creator>
  <cp:lastModifiedBy>川﨑 公輔</cp:lastModifiedBy>
  <cp:revision>55</cp:revision>
  <cp:lastPrinted>2022-01-31T02:21:00Z</cp:lastPrinted>
  <dcterms:created xsi:type="dcterms:W3CDTF">2021-05-17T01:57:00Z</dcterms:created>
  <dcterms:modified xsi:type="dcterms:W3CDTF">2024-03-05T07:12:28Z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1041-11.8.2.8500</vt:lpwstr>
  </property>
</Properties>
</file>