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 id="2" name="観光庁加藤" initials="加藤" lastIdx="2" clrIdx="1">
    <p:extLst>
      <p:ext uri="{19B8F6BF-5375-455C-9EA6-DF929625EA0E}">
        <p15:presenceInfo xmlns:p15="http://schemas.microsoft.com/office/powerpoint/2012/main" userId="観光庁加藤" providerId="None"/>
      </p:ext>
    </p:extLst>
  </p:cmAuthor>
  <p:cmAuthor id="3" name="ㅤ" initials="ㅤ" lastIdx="2"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65" d="100"/>
          <a:sy n="65" d="100"/>
        </p:scale>
        <p:origin x="1312" y="88"/>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奥田 青州" userId="37593752-a11a-4f90-9c06-262d94b8df45" providerId="ADAL" clId="{4C4EA183-2CFD-4755-AF72-7ED5E5DBC3C0}"/>
    <pc:docChg chg="undo redo custSel modSld">
      <pc:chgData name="奥田 青州" userId="37593752-a11a-4f90-9c06-262d94b8df45" providerId="ADAL" clId="{4C4EA183-2CFD-4755-AF72-7ED5E5DBC3C0}" dt="2024-03-07T04:23:15.966" v="318" actId="14100"/>
      <pc:docMkLst>
        <pc:docMk/>
      </pc:docMkLst>
      <pc:sldChg chg="addSp modSp mod">
        <pc:chgData name="奥田 青州" userId="37593752-a11a-4f90-9c06-262d94b8df45" providerId="ADAL" clId="{4C4EA183-2CFD-4755-AF72-7ED5E5DBC3C0}" dt="2024-03-07T04:23:15.966" v="318" actId="14100"/>
        <pc:sldMkLst>
          <pc:docMk/>
          <pc:sldMk cId="244410537" sldId="257"/>
        </pc:sldMkLst>
        <pc:spChg chg="add mod">
          <ac:chgData name="奥田 青州" userId="37593752-a11a-4f90-9c06-262d94b8df45" providerId="ADAL" clId="{4C4EA183-2CFD-4755-AF72-7ED5E5DBC3C0}" dt="2024-03-07T04:23:15.966" v="318" actId="14100"/>
          <ac:spMkLst>
            <pc:docMk/>
            <pc:sldMk cId="244410537" sldId="257"/>
            <ac:spMk id="6" creationId="{C4990BED-FD81-1E93-24C4-5BD3A753ED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2024/3/7</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245">
              <a:defRPr/>
            </a:pPr>
            <a:fld id="{9247A257-4C07-4AB6-BC31-F377782D84F4}" type="slidenum">
              <a:rPr lang="ja-JP" altLang="en-US">
                <a:solidFill>
                  <a:prstClr val="black"/>
                </a:solidFill>
                <a:latin typeface="游ゴシック"/>
                <a:ea typeface="游ゴシック" panose="020B0400000000000000" pitchFamily="50" charset="-128"/>
              </a:rPr>
              <a:pPr defTabSz="914245">
                <a:defRPr/>
              </a:pPr>
              <a:t>1</a:t>
            </a:fld>
            <a:endParaRPr lang="ja-JP" altLang="en-US" dirty="0">
              <a:solidFill>
                <a:prstClr val="black"/>
              </a:solidFill>
              <a:latin typeface="游ゴシック"/>
              <a:ea typeface="游ゴシック" panose="020B0400000000000000" pitchFamily="50" charset="-128"/>
            </a:endParaRPr>
          </a:p>
        </p:txBody>
      </p:sp>
    </p:spTree>
    <p:extLst>
      <p:ext uri="{BB962C8B-B14F-4D97-AF65-F5344CB8AC3E}">
        <p14:creationId xmlns:p14="http://schemas.microsoft.com/office/powerpoint/2010/main" val="1773790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タイトル 1">
            <a:extLst>
              <a:ext uri="{FF2B5EF4-FFF2-40B4-BE49-F238E27FC236}">
                <a16:creationId xmlns:a16="http://schemas.microsoft.com/office/drawing/2014/main" id="{8F84D84C-B9A1-7412-FDA1-5069A109187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5CA2070-4AC1-3ACA-95A2-91227285325B}"/>
              </a:ext>
            </a:extLst>
          </p:cNvPr>
          <p:cNvSpPr>
            <a:spLocks noGrp="1"/>
          </p:cNvSpPr>
          <p:nvPr>
            <p:ph type="dt" sz="half" idx="10"/>
          </p:nvPr>
        </p:nvSpPr>
        <p:spPr/>
        <p:txBody>
          <a:bodyPr/>
          <a:lstStyle/>
          <a:p>
            <a:pPr fontAlgn="base">
              <a:spcBef>
                <a:spcPct val="0"/>
              </a:spcBef>
              <a:spcAft>
                <a:spcPct val="0"/>
              </a:spcAft>
              <a:defRPr/>
            </a:pPr>
            <a:endParaRPr lang="en-US" altLang="ja-JP" dirty="0"/>
          </a:p>
        </p:txBody>
      </p:sp>
      <p:sp>
        <p:nvSpPr>
          <p:cNvPr id="4" name="フッター プレースホルダー 3">
            <a:extLst>
              <a:ext uri="{FF2B5EF4-FFF2-40B4-BE49-F238E27FC236}">
                <a16:creationId xmlns:a16="http://schemas.microsoft.com/office/drawing/2014/main" id="{9F0E101C-FC6E-C89C-F738-725BE605FE49}"/>
              </a:ext>
            </a:extLst>
          </p:cNvPr>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5" name="スライド番号プレースホルダー 4">
            <a:extLst>
              <a:ext uri="{FF2B5EF4-FFF2-40B4-BE49-F238E27FC236}">
                <a16:creationId xmlns:a16="http://schemas.microsoft.com/office/drawing/2014/main" id="{6F6515BA-4636-A0AF-D71F-0FCB31B87FB8}"/>
              </a:ext>
            </a:extLst>
          </p:cNvPr>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4" name="テキスト ボックス 96">
            <a:extLst>
              <a:ext uri="{FF2B5EF4-FFF2-40B4-BE49-F238E27FC236}">
                <a16:creationId xmlns:a16="http://schemas.microsoft.com/office/drawing/2014/main" id="{C4681E75-1B5B-4E45-93C1-DFE34BFF9C2A}"/>
              </a:ext>
            </a:extLst>
          </p:cNvPr>
          <p:cNvSpPr txBox="1"/>
          <p:nvPr userDrawn="1"/>
        </p:nvSpPr>
        <p:spPr>
          <a:xfrm>
            <a:off x="8491992" y="4352"/>
            <a:ext cx="1399493" cy="307777"/>
          </a:xfrm>
          <a:prstGeom prst="rect">
            <a:avLst/>
          </a:prstGeom>
          <a:solidFill>
            <a:srgbClr val="FFFF00"/>
          </a:solidFill>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700" dirty="0">
                <a:latin typeface="BIZ UDPゴシック" panose="020B0400000000000000" pitchFamily="50" charset="-128"/>
                <a:ea typeface="BIZ UDPゴシック" panose="020B0400000000000000" pitchFamily="50" charset="-128"/>
              </a:rPr>
              <a:t>サステナブルな観光コンテンツの高度化モデル事業</a:t>
            </a:r>
            <a:endParaRPr kumimoji="1" lang="en-US" altLang="ja-JP" sz="7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a:t>
            </a:r>
            <a:r>
              <a:rPr lang="ja-JP" altLang="en-US" sz="2400" b="1" kern="0" dirty="0">
                <a:solidFill>
                  <a:srgbClr val="0070C0"/>
                </a:solidFill>
                <a:latin typeface="BIZ UDPゴシック" panose="020B0400000000000000" pitchFamily="50" charset="-128"/>
                <a:ea typeface="BIZ UDPゴシック" panose="020B0400000000000000" pitchFamily="50" charset="-128"/>
              </a:rPr>
              <a:t>実証事業名</a:t>
            </a:r>
            <a:r>
              <a:rPr lang="ja-JP" altLang="en-US" sz="2400" b="1" kern="0" dirty="0">
                <a:latin typeface="BIZ UDPゴシック" panose="020B0400000000000000" pitchFamily="50" charset="-128"/>
                <a:ea typeface="BIZ UDPゴシック" panose="020B0400000000000000" pitchFamily="50" charset="-128"/>
              </a:rPr>
              <a:t>（</a:t>
            </a:r>
            <a:r>
              <a:rPr lang="ja-JP" altLang="en-US" sz="2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2400" b="1" kern="0" dirty="0">
                <a:latin typeface="BIZ UDPゴシック" panose="020B0400000000000000" pitchFamily="50" charset="-128"/>
                <a:ea typeface="BIZ UDPゴシック" panose="020B0400000000000000" pitchFamily="50" charset="-128"/>
              </a:rPr>
              <a:t>）</a:t>
            </a:r>
          </a:p>
        </p:txBody>
      </p:sp>
      <p:sp>
        <p:nvSpPr>
          <p:cNvPr id="1131" name="テキスト ボックス 7"/>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134" name="字幕 2"/>
          <p:cNvSpPr txBox="1"/>
          <p:nvPr/>
        </p:nvSpPr>
        <p:spPr>
          <a:xfrm>
            <a:off x="115733" y="528421"/>
            <a:ext cx="3128912"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＜実証事業の背景・目的・体制等＞</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143" name="字幕 2"/>
          <p:cNvSpPr txBox="1"/>
          <p:nvPr/>
        </p:nvSpPr>
        <p:spPr>
          <a:xfrm>
            <a:off x="4277030" y="536466"/>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2" name="正方形/長方形 2"/>
          <p:cNvSpPr>
            <a:spLocks noChangeArrowheads="1"/>
          </p:cNvSpPr>
          <p:nvPr/>
        </p:nvSpPr>
        <p:spPr>
          <a:xfrm>
            <a:off x="7397579" y="511140"/>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a:t>
            </a:r>
            <a:r>
              <a:rPr lang="ja-JP" altLang="en-US" sz="1050" b="1" kern="0" dirty="0">
                <a:solidFill>
                  <a:srgbClr val="0070C0"/>
                </a:solidFill>
                <a:latin typeface="BIZ UDPゴシック" panose="020B0400000000000000" pitchFamily="50" charset="-128"/>
                <a:ea typeface="BIZ UDPゴシック" panose="020B0400000000000000" pitchFamily="50" charset="-128"/>
              </a:rPr>
              <a:t>○○県●●市（代表地域）</a:t>
            </a:r>
            <a:endParaRPr lang="ja-JP" altLang="en-US" sz="1050" b="1" kern="0"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D37B9C30-8EBD-029A-5713-07511E19A6C6}"/>
              </a:ext>
            </a:extLst>
          </p:cNvPr>
          <p:cNvGraphicFramePr>
            <a:graphicFrameLocks noGrp="1"/>
          </p:cNvGraphicFramePr>
          <p:nvPr>
            <p:extLst>
              <p:ext uri="{D42A27DB-BD31-4B8C-83A1-F6EECF244321}">
                <p14:modId xmlns:p14="http://schemas.microsoft.com/office/powerpoint/2010/main" val="2358276889"/>
              </p:ext>
            </p:extLst>
          </p:nvPr>
        </p:nvGraphicFramePr>
        <p:xfrm>
          <a:off x="117077" y="832536"/>
          <a:ext cx="4159953" cy="5912393"/>
        </p:xfrm>
        <a:graphic>
          <a:graphicData uri="http://schemas.openxmlformats.org/drawingml/2006/table">
            <a:tbl>
              <a:tblPr/>
              <a:tblGrid>
                <a:gridCol w="875979">
                  <a:extLst>
                    <a:ext uri="{9D8B030D-6E8A-4147-A177-3AD203B41FA5}">
                      <a16:colId xmlns:a16="http://schemas.microsoft.com/office/drawing/2014/main" val="2187960235"/>
                    </a:ext>
                  </a:extLst>
                </a:gridCol>
                <a:gridCol w="2290916">
                  <a:extLst>
                    <a:ext uri="{9D8B030D-6E8A-4147-A177-3AD203B41FA5}">
                      <a16:colId xmlns:a16="http://schemas.microsoft.com/office/drawing/2014/main" val="833639600"/>
                    </a:ext>
                  </a:extLst>
                </a:gridCol>
                <a:gridCol w="993058">
                  <a:extLst>
                    <a:ext uri="{9D8B030D-6E8A-4147-A177-3AD203B41FA5}">
                      <a16:colId xmlns:a16="http://schemas.microsoft.com/office/drawing/2014/main" val="1292782723"/>
                    </a:ext>
                  </a:extLst>
                </a:gridCol>
              </a:tblGrid>
              <a:tr h="301733">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項目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gridSpan="2">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記載欄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extLst>
                  <a:ext uri="{0D108BD9-81ED-4DB2-BD59-A6C34878D82A}">
                    <a16:rowId xmlns:a16="http://schemas.microsoft.com/office/drawing/2014/main" val="4254507783"/>
                  </a:ext>
                </a:extLst>
              </a:tr>
              <a:tr h="1641886">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地域の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背景・課題</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「２</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２．地域の背景・課題」から記載してください。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　事業のイメージがわかる画像を添付してください。</a:t>
                      </a:r>
                    </a:p>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なお画像については公表を前提とした公表可能な画像を添付してください。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2785"/>
                  </a:ext>
                </a:extLst>
              </a:tr>
              <a:tr h="2595976">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実証事業の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狙い・目的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「３</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１．実証事業の狙い・目的」から記載してください。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　事業のイメージがわかる画像を添付してください。</a:t>
                      </a:r>
                    </a:p>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なお画像については公表を前提とした公表可能な画像を添付してください。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825705"/>
                  </a:ext>
                </a:extLst>
              </a:tr>
              <a:tr h="613252">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活用予定の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地域資源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「３</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２．活用を予定している地域資源」から記載してください。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33404958"/>
                  </a:ext>
                </a:extLst>
              </a:tr>
              <a:tr h="759546">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実施体制</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gridSpan="2">
                  <a:txBody>
                    <a:bodyPr/>
                    <a:lstStyle/>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「７</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１．実施体制の組織・人員体制、役割分担」から実証期間内の実施体制について記載してください。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919256663"/>
                  </a:ext>
                </a:extLst>
              </a:tr>
            </a:tbl>
          </a:graphicData>
        </a:graphic>
      </p:graphicFrame>
      <p:graphicFrame>
        <p:nvGraphicFramePr>
          <p:cNvPr id="3" name="表 2">
            <a:extLst>
              <a:ext uri="{FF2B5EF4-FFF2-40B4-BE49-F238E27FC236}">
                <a16:creationId xmlns:a16="http://schemas.microsoft.com/office/drawing/2014/main" id="{62F8F903-3E5E-5FB2-2A31-F056DBCEBD09}"/>
              </a:ext>
            </a:extLst>
          </p:cNvPr>
          <p:cNvGraphicFramePr>
            <a:graphicFrameLocks noGrp="1"/>
          </p:cNvGraphicFramePr>
          <p:nvPr>
            <p:extLst>
              <p:ext uri="{D42A27DB-BD31-4B8C-83A1-F6EECF244321}">
                <p14:modId xmlns:p14="http://schemas.microsoft.com/office/powerpoint/2010/main" val="2148391276"/>
              </p:ext>
            </p:extLst>
          </p:nvPr>
        </p:nvGraphicFramePr>
        <p:xfrm>
          <a:off x="4352123" y="832536"/>
          <a:ext cx="5436798" cy="4535877"/>
        </p:xfrm>
        <a:graphic>
          <a:graphicData uri="http://schemas.openxmlformats.org/drawingml/2006/table">
            <a:tbl>
              <a:tblPr/>
              <a:tblGrid>
                <a:gridCol w="1094948">
                  <a:extLst>
                    <a:ext uri="{9D8B030D-6E8A-4147-A177-3AD203B41FA5}">
                      <a16:colId xmlns:a16="http://schemas.microsoft.com/office/drawing/2014/main" val="3678453089"/>
                    </a:ext>
                  </a:extLst>
                </a:gridCol>
                <a:gridCol w="4341850">
                  <a:extLst>
                    <a:ext uri="{9D8B030D-6E8A-4147-A177-3AD203B41FA5}">
                      <a16:colId xmlns:a16="http://schemas.microsoft.com/office/drawing/2014/main" val="1559266661"/>
                    </a:ext>
                  </a:extLst>
                </a:gridCol>
              </a:tblGrid>
              <a:tr h="300678">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項目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記載欄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742499644"/>
                  </a:ext>
                </a:extLst>
              </a:tr>
              <a:tr h="1439750">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サステナブルな</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観光コンテンツの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造成と提供</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「４</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１．サステナブルな観光コンテンツの造成と提供の具体内容」を抜粋し、</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KGI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KPI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も含め記載してください。　</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３</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３．観光客の分類及び実証事業におけるターゲット選定</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に記載のターゲットについても触れてください。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544612">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好循環の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仕組みづくり</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「４</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２．好循環の仕組みづくりの具体内容」を抜粋し、</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KGI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KPI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も含め記載してください。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250837">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サステナブル</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ツーリズムを</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推進する</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体制の強化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「４</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３．サステナブルツーリズムを推進する体制の強化の具体内容」を抜粋し、</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KGI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KPI</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も含め記載してください。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007603"/>
                  </a:ext>
                </a:extLst>
              </a:tr>
            </a:tbl>
          </a:graphicData>
        </a:graphic>
      </p:graphicFrame>
      <p:sp>
        <p:nvSpPr>
          <p:cNvPr id="4" name="字幕 2">
            <a:extLst>
              <a:ext uri="{FF2B5EF4-FFF2-40B4-BE49-F238E27FC236}">
                <a16:creationId xmlns:a16="http://schemas.microsoft.com/office/drawing/2014/main" id="{92742DD0-5F6A-F708-582F-60ED86F0DBB7}"/>
              </a:ext>
            </a:extLst>
          </p:cNvPr>
          <p:cNvSpPr txBox="1"/>
          <p:nvPr/>
        </p:nvSpPr>
        <p:spPr>
          <a:xfrm>
            <a:off x="4277030" y="5368413"/>
            <a:ext cx="3045456" cy="439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＜実証期間終了後の方針・計画＞</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5" name="表 4">
            <a:extLst>
              <a:ext uri="{FF2B5EF4-FFF2-40B4-BE49-F238E27FC236}">
                <a16:creationId xmlns:a16="http://schemas.microsoft.com/office/drawing/2014/main" id="{A2AEDC6D-3CE3-BED1-6030-A30478833A5E}"/>
              </a:ext>
            </a:extLst>
          </p:cNvPr>
          <p:cNvGraphicFramePr>
            <a:graphicFrameLocks noGrp="1"/>
          </p:cNvGraphicFramePr>
          <p:nvPr>
            <p:extLst>
              <p:ext uri="{D42A27DB-BD31-4B8C-83A1-F6EECF244321}">
                <p14:modId xmlns:p14="http://schemas.microsoft.com/office/powerpoint/2010/main" val="2139357364"/>
              </p:ext>
            </p:extLst>
          </p:nvPr>
        </p:nvGraphicFramePr>
        <p:xfrm>
          <a:off x="4352124" y="5655245"/>
          <a:ext cx="5436797" cy="1089683"/>
        </p:xfrm>
        <a:graphic>
          <a:graphicData uri="http://schemas.openxmlformats.org/drawingml/2006/table">
            <a:tbl>
              <a:tblPr/>
              <a:tblGrid>
                <a:gridCol w="1104781">
                  <a:extLst>
                    <a:ext uri="{9D8B030D-6E8A-4147-A177-3AD203B41FA5}">
                      <a16:colId xmlns:a16="http://schemas.microsoft.com/office/drawing/2014/main" val="2798531971"/>
                    </a:ext>
                  </a:extLst>
                </a:gridCol>
                <a:gridCol w="4332016">
                  <a:extLst>
                    <a:ext uri="{9D8B030D-6E8A-4147-A177-3AD203B41FA5}">
                      <a16:colId xmlns:a16="http://schemas.microsoft.com/office/drawing/2014/main" val="2449559291"/>
                    </a:ext>
                  </a:extLst>
                </a:gridCol>
              </a:tblGrid>
              <a:tr h="291577">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項目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記載欄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947640410"/>
                  </a:ext>
                </a:extLst>
              </a:tr>
              <a:tr h="798106">
                <a:tc>
                  <a:txBody>
                    <a:bodyPr/>
                    <a:lstStyle/>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次年度以降の</a:t>
                      </a:r>
                      <a:endParaRPr lang="en-US" altLang="ja-JP" sz="105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1050" b="1" i="0" u="none" strike="noStrike" dirty="0">
                          <a:solidFill>
                            <a:srgbClr val="000000"/>
                          </a:solidFill>
                          <a:effectLst/>
                          <a:latin typeface="ＭＳ Ｐゴシック" panose="020B0600070205080204" pitchFamily="50" charset="-128"/>
                          <a:ea typeface="ＭＳ Ｐゴシック" panose="020B0600070205080204" pitchFamily="50" charset="-128"/>
                        </a:rPr>
                        <a:t>方針・計画</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「５</a:t>
                      </a:r>
                      <a:r>
                        <a:rPr lang="en-US" altLang="ja-JP" sz="1050" b="1" i="0" u="none" strike="noStrike" dirty="0">
                          <a:solidFill>
                            <a:srgbClr val="0070C0"/>
                          </a:solidFill>
                          <a:effectLst/>
                          <a:latin typeface="ＭＳ Ｐゴシック" panose="020B0600070205080204" pitchFamily="50" charset="-128"/>
                          <a:ea typeface="ＭＳ Ｐゴシック" panose="020B0600070205080204" pitchFamily="50" charset="-128"/>
                        </a:rPr>
                        <a:t>-</a:t>
                      </a:r>
                      <a:r>
                        <a:rPr lang="ja-JP" altLang="en-US" sz="1050" b="1" i="0" u="none" strike="noStrike" dirty="0">
                          <a:solidFill>
                            <a:srgbClr val="0070C0"/>
                          </a:solidFill>
                          <a:effectLst/>
                          <a:latin typeface="ＭＳ Ｐゴシック" panose="020B0600070205080204" pitchFamily="50" charset="-128"/>
                          <a:ea typeface="ＭＳ Ｐゴシック" panose="020B0600070205080204" pitchFamily="50" charset="-128"/>
                        </a:rPr>
                        <a:t>２．実証事業終了後（令和７年度以降）の事業方針・計画」から記載してください。</a:t>
                      </a: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Tree>
    <p:extLst>
      <p:ext uri="{BB962C8B-B14F-4D97-AF65-F5344CB8AC3E}">
        <p14:creationId xmlns:p14="http://schemas.microsoft.com/office/powerpoint/2010/main" val="244410537"/>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446</Words>
  <Application>Microsoft Office PowerPoint</Application>
  <PresentationFormat>A4 210 x 297 mm</PresentationFormat>
  <Paragraphs>44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ＭＳ Ｐゴシック</vt:lpstr>
      <vt:lpstr>游ゴシック</vt:lpstr>
      <vt:lpstr>Arial</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水口　 晋太朗</dc:creator>
  <cp:lastModifiedBy>塩見 明子</cp:lastModifiedBy>
  <cp:revision>17</cp:revision>
  <cp:lastPrinted>2023-02-07T08:41:08Z</cp:lastPrinted>
  <dcterms:created xsi:type="dcterms:W3CDTF">2020-11-27T08:07:22Z</dcterms:created>
  <dcterms:modified xsi:type="dcterms:W3CDTF">2024-03-07T05:29:57Z</dcterms:modified>
</cp:coreProperties>
</file>