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5"/>
  </p:notesMasterIdLst>
  <p:sldIdLst>
    <p:sldId id="260" r:id="rId4"/>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0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extLst>
      <p:ext uri="{19B8F6BF-5375-455C-9EA6-DF929625EA0E}">
        <p15:presenceInfo xmlns:p15="http://schemas.microsoft.com/office/powerpoint/2012/main" userId="ebcbbff0de73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14" autoAdjust="0"/>
    <p:restoredTop sz="94650"/>
  </p:normalViewPr>
  <p:slideViewPr>
    <p:cSldViewPr snapToGrid="0" showGuides="1">
      <p:cViewPr varScale="1">
        <p:scale>
          <a:sx n="65" d="100"/>
          <a:sy n="65" d="100"/>
        </p:scale>
        <p:origin x="1272" y="64"/>
      </p:cViewPr>
      <p:guideLst>
        <p:guide orient="horz" pos="2160"/>
        <p:guide pos="31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2024/4/16</a:t>
            </a:fld>
            <a:endParaRPr kumimoji="1" lang="ja-JP" altLang="en-US"/>
          </a:p>
        </p:txBody>
      </p:sp>
      <p:sp>
        <p:nvSpPr>
          <p:cNvPr id="1102"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50" name="スライド イメージ プレースホルダ 1"/>
          <p:cNvSpPr>
            <a:spLocks noGrp="1" noRot="1" noChangeAspect="1"/>
          </p:cNvSpPr>
          <p:nvPr>
            <p:ph type="sldImg"/>
          </p:nvPr>
        </p:nvSpPr>
        <p:spPr>
          <a:xfrm>
            <a:off x="5440363" y="360363"/>
            <a:ext cx="2587625" cy="1792287"/>
          </a:xfrm>
        </p:spPr>
      </p:sp>
      <p:sp>
        <p:nvSpPr>
          <p:cNvPr id="10351" name="ノート プレースホルダ 2"/>
          <p:cNvSpPr>
            <a:spLocks noGrp="1"/>
          </p:cNvSpPr>
          <p:nvPr>
            <p:ph type="body" idx="1"/>
          </p:nvPr>
        </p:nvSpPr>
        <p:spPr/>
        <p:txBody>
          <a:bodyPr>
            <a:normAutofit/>
          </a:bodyPr>
          <a:lstStyle/>
          <a:p>
            <a:pPr defTabSz="948570">
              <a:defRPr/>
            </a:pPr>
            <a:r>
              <a:rPr kumimoji="1" lang="en-US" altLang="ja-JP" dirty="0"/>
              <a:t>201012Yrev</a:t>
            </a:r>
            <a:endParaRPr kumimoji="1" lang="ja-JP" altLang="en-US" dirty="0"/>
          </a:p>
          <a:p>
            <a:endParaRPr kumimoji="1" lang="ja-JP" altLang="en-US" dirty="0"/>
          </a:p>
        </p:txBody>
      </p:sp>
      <p:sp>
        <p:nvSpPr>
          <p:cNvPr id="10352"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47A257-4C07-4AB6-BC31-F377782D84F4}" type="slidenum">
              <a:rPr kumimoji="1" lang="ja-JP" altLang="en-US" sz="1200" b="0" i="0" u="none" strike="noStrike" kern="1200" cap="none" spc="0" normalizeH="0" baseline="0" noProof="0" smtClean="0">
                <a:ln>
                  <a:noFill/>
                </a:ln>
                <a:solidFill>
                  <a:prstClr val="black"/>
                </a:solidFill>
                <a:effectLst/>
                <a:uLnTx/>
                <a:uFillTx/>
                <a:latin typeface="游ゴシック"/>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prstClr val="black"/>
              </a:solidFill>
              <a:effectLst/>
              <a:uLnTx/>
              <a:uFillTx/>
              <a:latin typeface="游ゴシック"/>
              <a:ea typeface="游ゴシック" panose="020B0400000000000000" pitchFamily="50" charset="-128"/>
              <a:cs typeface="+mn-cs"/>
            </a:endParaRPr>
          </a:p>
        </p:txBody>
      </p:sp>
    </p:spTree>
    <p:extLst>
      <p:ext uri="{BB962C8B-B14F-4D97-AF65-F5344CB8AC3E}">
        <p14:creationId xmlns:p14="http://schemas.microsoft.com/office/powerpoint/2010/main" val="38572428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p:nvPicPr>
        <p:blipFill>
          <a:blip r:embed="rId2"/>
          <a:stretch>
            <a:fillRect/>
          </a:stretch>
        </p:blipFill>
        <p:spPr>
          <a:xfrm>
            <a:off x="0" y="6076950"/>
            <a:ext cx="9921875" cy="781050"/>
          </a:xfrm>
          <a:prstGeom prst="rect">
            <a:avLst/>
          </a:prstGeom>
          <a:noFill/>
          <a:ln w="9525">
            <a:noFill/>
            <a:miter lim="800000"/>
            <a:headEnd/>
            <a:tailEnd/>
          </a:ln>
        </p:spPr>
      </p:pic>
      <p:sp>
        <p:nvSpPr>
          <p:cNvPr id="1038" name="Rectangle 14"/>
          <p:cNvSpPr>
            <a:spLocks noChangeArrowheads="1"/>
          </p:cNvSpPr>
          <p:nvPr/>
        </p:nvSpPr>
        <p:spPr>
          <a:xfrm>
            <a:off x="1833563" y="3284544"/>
            <a:ext cx="8072437" cy="73025"/>
          </a:xfrm>
          <a:prstGeom prst="rect">
            <a:avLst/>
          </a:prstGeom>
          <a:solidFill>
            <a:srgbClr val="FF0000"/>
          </a:solidFill>
          <a:ln w="9525">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9"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0"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1"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2"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3"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3890049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マスター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9"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0"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4252612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3"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05"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6"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630858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8"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1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1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77559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3"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4"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5"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cxnSp>
        <p:nvCxnSpPr>
          <p:cNvPr id="1116"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274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033" name="日付プレースホルダー 3"/>
          <p:cNvSpPr>
            <a:spLocks noGrp="1"/>
          </p:cNvSpPr>
          <p:nvPr>
            <p:ph type="dt" sz="half" idx="10"/>
          </p:nvPr>
        </p:nvSpPr>
        <p:spPr/>
        <p:txBody>
          <a:bodyPr/>
          <a:lstStyle/>
          <a:p>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extLst>
      <p:ext uri="{BB962C8B-B14F-4D97-AF65-F5344CB8AC3E}">
        <p14:creationId xmlns:p14="http://schemas.microsoft.com/office/powerpoint/2010/main" val="3669023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マスター タイトルの書式設定</a:t>
            </a:r>
          </a:p>
        </p:txBody>
      </p:sp>
      <p:sp>
        <p:nvSpPr>
          <p:cNvPr id="1046"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48"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49" name="Rectangle 5"/>
          <p:cNvSpPr>
            <a:spLocks noGrp="1" noChangeArrowheads="1"/>
          </p:cNvSpPr>
          <p:nvPr>
            <p:ph type="sldNum" sz="quarter" idx="12"/>
          </p:nvPr>
        </p:nvSpPr>
        <p:spPr>
          <a:ln/>
        </p:spPr>
        <p:txBody>
          <a:bodyPr/>
          <a:lstStyle>
            <a:lvl1pPr>
              <a:defRPr/>
            </a:lvl1pPr>
          </a:lstStyle>
          <a:p>
            <a:pPr>
              <a:defRPr/>
            </a:pPr>
            <a:fld id="{58764233-5231-4BB3-864E-7369979C1539}"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658907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2"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3" name="Rectangle 3"/>
          <p:cNvSpPr>
            <a:spLocks noGrp="1" noChangeArrowheads="1"/>
          </p:cNvSpPr>
          <p:nvPr>
            <p:ph type="dt" sz="half" idx="10"/>
          </p:nvPr>
        </p:nvSpPr>
        <p:spPr>
          <a:ln/>
        </p:spPr>
        <p:txBody>
          <a:bodyPr/>
          <a:lstStyle>
            <a:lvl1pPr>
              <a:defRPr/>
            </a:lvl1pPr>
          </a:lstStyle>
          <a:p>
            <a:pPr>
              <a:defRPr/>
            </a:pPr>
            <a:endParaRPr lang="en-US" altLang="ja-JP" dirty="0"/>
          </a:p>
        </p:txBody>
      </p:sp>
      <p:sp>
        <p:nvSpPr>
          <p:cNvPr id="1054" name="Rectangle 4"/>
          <p:cNvSpPr>
            <a:spLocks noGrp="1" noChangeArrowheads="1"/>
          </p:cNvSpPr>
          <p:nvPr>
            <p:ph type="ftr" sz="quarter" idx="11"/>
          </p:nvPr>
        </p:nvSpPr>
        <p:spPr>
          <a:ln/>
        </p:spPr>
        <p:txBody>
          <a:bodyPr/>
          <a:lstStyle>
            <a:lvl1pPr>
              <a:defRPr/>
            </a:lvl1pPr>
          </a:lstStyle>
          <a:p>
            <a:pPr>
              <a:defRPr/>
            </a:pPr>
            <a:endParaRPr lang="en-US" altLang="ja-JP" dirty="0"/>
          </a:p>
        </p:txBody>
      </p:sp>
      <p:sp>
        <p:nvSpPr>
          <p:cNvPr id="1055" name="Rectangle 5"/>
          <p:cNvSpPr>
            <a:spLocks noGrp="1" noChangeArrowheads="1"/>
          </p:cNvSpPr>
          <p:nvPr>
            <p:ph type="sldNum" sz="quarter" idx="12"/>
          </p:nvPr>
        </p:nvSpPr>
        <p:spPr>
          <a:ln/>
        </p:spPr>
        <p:txBody>
          <a:bodyPr/>
          <a:lstStyle>
            <a:lvl1pPr>
              <a:defRPr/>
            </a:lvl1pPr>
          </a:lstStyle>
          <a:p>
            <a:pPr>
              <a:defRPr/>
            </a:pPr>
            <a:fld id="{DFEEB25D-4B7B-45DF-AF0B-DD05B66E5003}" type="slidenum">
              <a:rPr lang="en-US" altLang="ja-JP" smtClean="0"/>
              <a:pPr>
                <a:defRPr/>
              </a:pPr>
              <a:t>‹#›</a:t>
            </a:fld>
            <a:endParaRPr lang="en-US" altLang="ja-JP" dirty="0"/>
          </a:p>
        </p:txBody>
      </p:sp>
    </p:spTree>
    <p:extLst>
      <p:ext uri="{BB962C8B-B14F-4D97-AF65-F5344CB8AC3E}">
        <p14:creationId xmlns:p14="http://schemas.microsoft.com/office/powerpoint/2010/main" val="2946512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マスター タイトルの書式設定</a:t>
            </a:r>
          </a:p>
        </p:txBody>
      </p:sp>
      <p:sp>
        <p:nvSpPr>
          <p:cNvPr id="1058"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6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6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0630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5"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6"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8"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7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7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62202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マスター タイトルの書式設定</a:t>
            </a:r>
          </a:p>
        </p:txBody>
      </p:sp>
      <p:sp>
        <p:nvSpPr>
          <p:cNvPr id="1074"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75"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76" name="Rectangle 5"/>
          <p:cNvSpPr>
            <a:spLocks noGrp="1" noChangeArrowheads="1"/>
          </p:cNvSpPr>
          <p:nvPr>
            <p:ph type="sldNum" sz="quarter" idx="12"/>
          </p:nvPr>
        </p:nvSpPr>
        <p:spPr>
          <a:ln/>
        </p:spPr>
        <p:txBody>
          <a:bodyPr/>
          <a:lstStyle>
            <a:lvl1pPr>
              <a:defRPr/>
            </a:lvl1pPr>
          </a:lstStyle>
          <a:p>
            <a:pPr>
              <a:defRPr/>
            </a:pPr>
            <a:fld id="{6C8B3383-B952-447B-9C5E-1900D707C22A}"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93599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pPr>
              <a:defRPr/>
            </a:pPr>
            <a:endParaRPr lang="en-US" altLang="ja-JP" dirty="0">
              <a:solidFill>
                <a:prstClr val="black"/>
              </a:solidFill>
            </a:endParaRPr>
          </a:p>
        </p:txBody>
      </p:sp>
      <p:sp>
        <p:nvSpPr>
          <p:cNvPr id="1079" name="Rectangle 4"/>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1080"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166807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3"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5"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86"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87"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67174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0"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1"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2"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3"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94"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95415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6"/>
          <a:stretch>
            <a:fillRect/>
          </a:stretch>
        </p:blipFill>
        <p:spPr>
          <a:xfrm>
            <a:off x="8697916" y="1"/>
            <a:ext cx="1208087" cy="334963"/>
          </a:xfrm>
          <a:prstGeom prst="rect">
            <a:avLst/>
          </a:prstGeom>
          <a:noFill/>
          <a:ln w="9525">
            <a:noFill/>
            <a:miter lim="800000"/>
            <a:headEnd/>
            <a:tailEnd/>
          </a:ln>
        </p:spPr>
      </p:pic>
      <p:pic>
        <p:nvPicPr>
          <p:cNvPr id="13" name="Picture 32" descr="ppjtitle"/>
          <p:cNvPicPr>
            <a:picLocks noChangeAspect="1" noChangeArrowheads="1"/>
          </p:cNvPicPr>
          <p:nvPr userDrawn="1"/>
        </p:nvPicPr>
        <p:blipFill>
          <a:blip r:embed="rId17"/>
          <a:srcRect l="1756" r="81940" b="42691"/>
          <a:stretch>
            <a:fillRect/>
          </a:stretch>
        </p:blipFill>
        <p:spPr>
          <a:xfrm>
            <a:off x="8697916" y="6"/>
            <a:ext cx="1208087" cy="334963"/>
          </a:xfrm>
          <a:prstGeom prst="rect">
            <a:avLst/>
          </a:prstGeom>
          <a:noFill/>
          <a:ln>
            <a:noFill/>
          </a:ln>
        </p:spPr>
      </p:pic>
    </p:spTree>
    <p:extLst>
      <p:ext uri="{BB962C8B-B14F-4D97-AF65-F5344CB8AC3E}">
        <p14:creationId xmlns:p14="http://schemas.microsoft.com/office/powerpoint/2010/main" val="2241522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6" name="正方形/長方形 2"/>
          <p:cNvSpPr>
            <a:spLocks noChangeArrowheads="1"/>
          </p:cNvSpPr>
          <p:nvPr/>
        </p:nvSpPr>
        <p:spPr>
          <a:xfrm>
            <a:off x="698500" y="0"/>
            <a:ext cx="7974445" cy="346472"/>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2400" kern="0" dirty="0">
                <a:solidFill>
                  <a:srgbClr val="0070C0"/>
                </a:solidFill>
                <a:latin typeface="Meiryo UI" panose="020B0604030504040204" pitchFamily="50" charset="-128"/>
                <a:ea typeface="Meiryo UI" panose="020B0604030504040204" pitchFamily="50" charset="-128"/>
              </a:rPr>
              <a:t>実証事業名</a:t>
            </a:r>
          </a:p>
        </p:txBody>
      </p:sp>
      <p:sp>
        <p:nvSpPr>
          <p:cNvPr id="6" name="字幕 2"/>
          <p:cNvSpPr txBox="1">
            <a:spLocks/>
          </p:cNvSpPr>
          <p:nvPr/>
        </p:nvSpPr>
        <p:spPr>
          <a:xfrm>
            <a:off x="71918" y="579015"/>
            <a:ext cx="9725877" cy="1768532"/>
          </a:xfrm>
          <a:prstGeom prst="rect">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spcBef>
                <a:spcPts val="0"/>
              </a:spcBef>
              <a:spcAft>
                <a:spcPts val="0"/>
              </a:spcAft>
              <a:buNone/>
            </a:pPr>
            <a:r>
              <a:rPr lang="ja-JP" altLang="en-US" sz="1300" kern="0" dirty="0">
                <a:latin typeface="Meiryo UI" panose="020B0604030504040204" pitchFamily="50" charset="-128"/>
                <a:ea typeface="Meiryo UI" panose="020B0604030504040204" pitchFamily="50" charset="-128"/>
              </a:rPr>
              <a:t>＜現状・課題に対する解決策と目指す姿＞</a:t>
            </a:r>
            <a:endParaRPr lang="en-US" altLang="ja-JP" sz="1300" kern="0" dirty="0">
              <a:latin typeface="Meiryo UI" panose="020B0604030504040204" pitchFamily="50" charset="-128"/>
              <a:ea typeface="Meiryo UI" panose="020B0604030504040204" pitchFamily="50" charset="-128"/>
            </a:endParaRPr>
          </a:p>
          <a:p>
            <a:pPr marL="0" indent="0" algn="just">
              <a:spcBef>
                <a:spcPts val="0"/>
              </a:spcBef>
              <a:spcAft>
                <a:spcPts val="0"/>
              </a:spcAft>
              <a:buNone/>
            </a:pPr>
            <a:r>
              <a:rPr lang="ja-JP" altLang="en-US" sz="1300" i="1" kern="0" dirty="0">
                <a:solidFill>
                  <a:srgbClr val="0070C0"/>
                </a:solidFill>
                <a:latin typeface="Meiryo UI" panose="020B0604030504040204" pitchFamily="50" charset="-128"/>
                <a:ea typeface="Meiryo UI" panose="020B0604030504040204" pitchFamily="50" charset="-128"/>
              </a:rPr>
              <a:t>例：</a:t>
            </a:r>
            <a:r>
              <a:rPr lang="ja-JP" altLang="en-US" sz="1300" i="1" kern="0" dirty="0">
                <a:solidFill>
                  <a:schemeClr val="accent1"/>
                </a:solidFill>
                <a:latin typeface="Meiryo UI" panose="020B0604030504040204" pitchFamily="50" charset="-128"/>
                <a:ea typeface="Meiryo UI" panose="020B0604030504040204" pitchFamily="50" charset="-128"/>
              </a:rPr>
              <a:t> </a:t>
            </a:r>
            <a:endParaRPr lang="en-US" altLang="ja-JP" sz="1300" i="1" kern="0" dirty="0">
              <a:solidFill>
                <a:schemeClr val="accent1"/>
              </a:solidFill>
              <a:latin typeface="Meiryo UI" panose="020B0604030504040204" pitchFamily="50" charset="-128"/>
              <a:ea typeface="Meiryo UI" panose="020B0604030504040204" pitchFamily="50" charset="-128"/>
            </a:endParaRPr>
          </a:p>
          <a:p>
            <a:pPr marL="187325" indent="-176213" algn="just">
              <a:spcBef>
                <a:spcPts val="0"/>
              </a:spcBef>
              <a:spcAft>
                <a:spcPts val="0"/>
              </a:spcAft>
              <a:buFont typeface="Wingdings"/>
              <a:buChar char="l"/>
            </a:pPr>
            <a:r>
              <a:rPr lang="ja-JP" altLang="en-US" sz="1300" i="1" kern="0" dirty="0">
                <a:solidFill>
                  <a:srgbClr val="0070C0"/>
                </a:solidFill>
                <a:latin typeface="Meiryo UI" panose="020B0604030504040204" pitchFamily="50" charset="-128"/>
                <a:ea typeface="Meiryo UI" panose="020B0604030504040204" pitchFamily="50" charset="-128"/>
              </a:rPr>
              <a:t>～～（具体的な地域や観光シーン）には、～～という資源や潜在能力があるにもかかわらず、～旅行者の利便性が低い、周遊促進が不足する、再来訪促進が不足、誘客促進が不足、ＯＴＡ掲載されているコンテンツの不足（１つ選択）～という課題を抱えている。</a:t>
            </a:r>
            <a:endParaRPr lang="en-US" altLang="ja-JP" sz="1300" i="1" kern="0" dirty="0">
              <a:solidFill>
                <a:srgbClr val="0070C0"/>
              </a:solidFill>
              <a:latin typeface="Meiryo UI" panose="020B0604030504040204" pitchFamily="50" charset="-128"/>
              <a:ea typeface="Meiryo UI" panose="020B0604030504040204" pitchFamily="50" charset="-128"/>
            </a:endParaRPr>
          </a:p>
          <a:p>
            <a:pPr marL="187325" indent="-176213" algn="just">
              <a:spcBef>
                <a:spcPts val="0"/>
              </a:spcBef>
              <a:spcAft>
                <a:spcPts val="0"/>
              </a:spcAft>
              <a:buFont typeface="Wingdings"/>
              <a:buChar char="l"/>
            </a:pPr>
            <a:r>
              <a:rPr lang="ja-JP" altLang="en-US" sz="1300" i="1" kern="0" dirty="0">
                <a:solidFill>
                  <a:srgbClr val="0070C0"/>
                </a:solidFill>
                <a:latin typeface="Meiryo UI" panose="020B0604030504040204" pitchFamily="50" charset="-128"/>
                <a:ea typeface="Meiryo UI" panose="020B0604030504040204" pitchFamily="50" charset="-128"/>
              </a:rPr>
              <a:t>そこで本事業において、～～を実現するべく、～～（デジタルツールや観光関連サービス）を構築し、その実証実験を～～（地域名・施設名）において実施する。</a:t>
            </a:r>
            <a:endParaRPr lang="en-US" altLang="ja-JP" sz="1300" i="1" kern="0" dirty="0">
              <a:solidFill>
                <a:srgbClr val="0070C0"/>
              </a:solidFill>
              <a:latin typeface="Meiryo UI" panose="020B0604030504040204" pitchFamily="50" charset="-128"/>
              <a:ea typeface="Meiryo UI" panose="020B0604030504040204" pitchFamily="50" charset="-128"/>
            </a:endParaRPr>
          </a:p>
          <a:p>
            <a:pPr marL="187325" indent="-176213" algn="just">
              <a:spcBef>
                <a:spcPts val="0"/>
              </a:spcBef>
              <a:spcAft>
                <a:spcPts val="0"/>
              </a:spcAft>
              <a:buFont typeface="Wingdings"/>
              <a:buChar char="l"/>
            </a:pPr>
            <a:r>
              <a:rPr lang="ja-JP" altLang="en-US" sz="1300" i="1" kern="0" dirty="0">
                <a:solidFill>
                  <a:srgbClr val="0070C0"/>
                </a:solidFill>
                <a:latin typeface="Meiryo UI" panose="020B0604030504040204" pitchFamily="50" charset="-128"/>
                <a:ea typeface="Meiryo UI" panose="020B0604030504040204" pitchFamily="50" charset="-128"/>
              </a:rPr>
              <a:t>また、本事業終了後は、更なる</a:t>
            </a:r>
            <a:r>
              <a:rPr lang="en-US" altLang="ja-JP" sz="1300" i="1" kern="0" dirty="0">
                <a:solidFill>
                  <a:srgbClr val="0070C0"/>
                </a:solidFill>
                <a:latin typeface="Meiryo UI" panose="020B0604030504040204" pitchFamily="50" charset="-128"/>
                <a:ea typeface="Meiryo UI" panose="020B0604030504040204" pitchFamily="50" charset="-128"/>
              </a:rPr>
              <a:t>〜〜</a:t>
            </a:r>
            <a:r>
              <a:rPr lang="ja-JP" altLang="en-US" sz="1300" i="1" kern="0" dirty="0">
                <a:solidFill>
                  <a:srgbClr val="0070C0"/>
                </a:solidFill>
                <a:latin typeface="Meiryo UI" panose="020B0604030504040204" pitchFamily="50" charset="-128"/>
                <a:ea typeface="Meiryo UI" panose="020B0604030504040204" pitchFamily="50" charset="-128"/>
              </a:rPr>
              <a:t>を行い、</a:t>
            </a:r>
            <a:r>
              <a:rPr lang="en-US" altLang="ja-JP" sz="1300" i="1" kern="0" dirty="0">
                <a:solidFill>
                  <a:srgbClr val="0070C0"/>
                </a:solidFill>
                <a:latin typeface="Meiryo UI" panose="020B0604030504040204" pitchFamily="50" charset="-128"/>
                <a:ea typeface="Meiryo UI" panose="020B0604030504040204" pitchFamily="50" charset="-128"/>
              </a:rPr>
              <a:t>〜〜</a:t>
            </a:r>
            <a:r>
              <a:rPr lang="ja-JP" altLang="en-US" sz="1300" i="1" kern="0" dirty="0">
                <a:solidFill>
                  <a:srgbClr val="0070C0"/>
                </a:solidFill>
                <a:latin typeface="Meiryo UI" panose="020B0604030504040204" pitchFamily="50" charset="-128"/>
                <a:ea typeface="Meiryo UI" panose="020B0604030504040204" pitchFamily="50" charset="-128"/>
              </a:rPr>
              <a:t>（具体的なビジョン・目指す姿・ロードマップ等）を実現することを目指す。</a:t>
            </a:r>
          </a:p>
        </p:txBody>
      </p:sp>
      <p:sp>
        <p:nvSpPr>
          <p:cNvPr id="7" name="字幕 2"/>
          <p:cNvSpPr txBox="1"/>
          <p:nvPr/>
        </p:nvSpPr>
        <p:spPr>
          <a:xfrm>
            <a:off x="71920" y="4672780"/>
            <a:ext cx="4779368" cy="1840934"/>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a:latin typeface="Meiryo UI" panose="020B0604030504040204" pitchFamily="50" charset="-128"/>
                <a:ea typeface="Meiryo UI" panose="020B0604030504040204" pitchFamily="50" charset="-128"/>
              </a:rPr>
              <a:t>＜テーマと求める事業を踏まえた、汎用モデル＞</a:t>
            </a:r>
            <a:endParaRPr lang="en-US" altLang="ja-JP" sz="1300" dirty="0">
              <a:latin typeface="Meiryo UI" panose="020B0604030504040204" pitchFamily="50" charset="-128"/>
              <a:ea typeface="Meiryo UI" panose="020B0604030504040204" pitchFamily="50" charset="-128"/>
            </a:endParaRPr>
          </a:p>
          <a:p>
            <a:pPr algn="just">
              <a:lnSpc>
                <a:spcPct val="100000"/>
              </a:lnSpc>
              <a:spcBef>
                <a:spcPts val="0"/>
              </a:spcBef>
            </a:pPr>
            <a:endParaRPr lang="en-US" altLang="ja-JP" sz="1300" dirty="0">
              <a:latin typeface="Meiryo UI" panose="020B0604030504040204" pitchFamily="50" charset="-128"/>
              <a:ea typeface="Meiryo UI" panose="020B0604030504040204" pitchFamily="50" charset="-128"/>
            </a:endParaRPr>
          </a:p>
          <a:p>
            <a:pPr marL="314325" indent="-314325" algn="just">
              <a:lnSpc>
                <a:spcPct val="100000"/>
              </a:lnSpc>
              <a:spcBef>
                <a:spcPts val="0"/>
              </a:spcBef>
            </a:pPr>
            <a:r>
              <a:rPr lang="ja-JP" altLang="en-US" sz="1300" i="1" dirty="0">
                <a:solidFill>
                  <a:srgbClr val="0070C0"/>
                </a:solidFill>
                <a:latin typeface="Meiryo UI" panose="020B0604030504040204" pitchFamily="50" charset="-128"/>
                <a:ea typeface="Meiryo UI" panose="020B0604030504040204" pitchFamily="50" charset="-128"/>
              </a:rPr>
              <a:t>例：　～～（地域や観光シーン）において、～～（デジタルツールや観光関連サービス）を活用することにより</a:t>
            </a:r>
            <a:r>
              <a:rPr lang="ja-JP" altLang="en-US" sz="1300" i="1">
                <a:solidFill>
                  <a:srgbClr val="0070C0"/>
                </a:solidFill>
                <a:latin typeface="Meiryo UI" panose="020B0604030504040204" pitchFamily="50" charset="-128"/>
                <a:ea typeface="Meiryo UI" panose="020B0604030504040204" pitchFamily="50" charset="-128"/>
              </a:rPr>
              <a:t>、～～を実現する</a:t>
            </a:r>
            <a:r>
              <a:rPr lang="ja-JP" altLang="en-US" sz="1300" i="1" dirty="0">
                <a:solidFill>
                  <a:srgbClr val="0070C0"/>
                </a:solidFill>
                <a:latin typeface="Meiryo UI" panose="020B0604030504040204" pitchFamily="50" charset="-128"/>
                <a:ea typeface="Meiryo UI" panose="020B0604030504040204" pitchFamily="50" charset="-128"/>
              </a:rPr>
              <a:t>。</a:t>
            </a:r>
            <a:endParaRPr lang="en-US" altLang="ja-JP" sz="1300" i="1" dirty="0">
              <a:solidFill>
                <a:srgbClr val="0070C0"/>
              </a:solidFill>
              <a:latin typeface="Meiryo UI" panose="020B0604030504040204" pitchFamily="50" charset="-128"/>
              <a:ea typeface="Meiryo UI" panose="020B0604030504040204" pitchFamily="50" charset="-128"/>
            </a:endParaRPr>
          </a:p>
        </p:txBody>
      </p:sp>
      <p:sp>
        <p:nvSpPr>
          <p:cNvPr id="8" name="字幕 2"/>
          <p:cNvSpPr txBox="1"/>
          <p:nvPr/>
        </p:nvSpPr>
        <p:spPr>
          <a:xfrm>
            <a:off x="71919" y="2444342"/>
            <a:ext cx="9725876" cy="2173983"/>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a:latin typeface="Meiryo UI" panose="020B0604030504040204" pitchFamily="50" charset="-128"/>
                <a:ea typeface="Meiryo UI" panose="020B0604030504040204" pitchFamily="50" charset="-128"/>
              </a:rPr>
              <a:t>＜事業概要＞</a:t>
            </a:r>
            <a:r>
              <a:rPr lang="ja-JP" altLang="en-US" sz="1300" dirty="0">
                <a:solidFill>
                  <a:srgbClr val="0070C0"/>
                </a:solidFill>
                <a:latin typeface="Meiryo UI" panose="020B0604030504040204" pitchFamily="50" charset="-128"/>
                <a:ea typeface="Meiryo UI" panose="020B0604030504040204" pitchFamily="50" charset="-128"/>
              </a:rPr>
              <a:t>事業の概要を</a:t>
            </a:r>
            <a:r>
              <a:rPr lang="ja-JP" altLang="en-US" sz="1300" i="1" dirty="0">
                <a:solidFill>
                  <a:srgbClr val="0070C0"/>
                </a:solidFill>
                <a:latin typeface="Meiryo UI" panose="020B0604030504040204" pitchFamily="50" charset="-128"/>
                <a:ea typeface="Meiryo UI" panose="020B0604030504040204" pitchFamily="50" charset="-128"/>
              </a:rPr>
              <a:t>簡潔に記載してください。</a:t>
            </a:r>
            <a:endParaRPr lang="en-US" altLang="ja-JP" sz="1300" i="1" dirty="0">
              <a:solidFill>
                <a:srgbClr val="0070C0"/>
              </a:solidFill>
              <a:latin typeface="Meiryo UI" panose="020B0604030504040204" pitchFamily="50" charset="-128"/>
              <a:ea typeface="Meiryo UI" panose="020B0604030504040204" pitchFamily="50" charset="-128"/>
            </a:endParaRPr>
          </a:p>
          <a:p>
            <a:pPr algn="just">
              <a:spcBef>
                <a:spcPts val="0"/>
              </a:spcBef>
            </a:pPr>
            <a:endParaRPr lang="en-US" altLang="ja-JP" sz="1300" dirty="0">
              <a:latin typeface="Meiryo UI" panose="020B0604030504040204" pitchFamily="50" charset="-128"/>
              <a:ea typeface="Meiryo UI" panose="020B0604030504040204" pitchFamily="50" charset="-128"/>
            </a:endParaRPr>
          </a:p>
          <a:p>
            <a:pPr algn="just">
              <a:spcBef>
                <a:spcPts val="0"/>
              </a:spcBef>
            </a:pPr>
            <a:endParaRPr lang="en-US" altLang="ja-JP" sz="1300" dirty="0">
              <a:latin typeface="Meiryo UI" panose="020B0604030504040204" pitchFamily="50" charset="-128"/>
              <a:ea typeface="Meiryo UI" panose="020B0604030504040204" pitchFamily="50" charset="-128"/>
            </a:endParaRPr>
          </a:p>
          <a:p>
            <a:pPr algn="just">
              <a:spcBef>
                <a:spcPts val="0"/>
              </a:spcBef>
            </a:pPr>
            <a:r>
              <a:rPr lang="ja-JP" altLang="en-US" sz="1300" dirty="0">
                <a:latin typeface="Meiryo UI" panose="020B0604030504040204" pitchFamily="50" charset="-128"/>
                <a:ea typeface="Meiryo UI" panose="020B0604030504040204" pitchFamily="50" charset="-128"/>
              </a:rPr>
              <a:t>＜事業詳細＞</a:t>
            </a:r>
            <a:r>
              <a:rPr lang="ja-JP" altLang="en-US" sz="1300" i="1" dirty="0">
                <a:solidFill>
                  <a:srgbClr val="0070C0"/>
                </a:solidFill>
                <a:latin typeface="Meiryo UI" panose="020B0604030504040204" pitchFamily="50" charset="-128"/>
                <a:ea typeface="Meiryo UI" panose="020B0604030504040204" pitchFamily="50" charset="-128"/>
              </a:rPr>
              <a:t>以下の具体的内容を簡潔に記載してください。</a:t>
            </a:r>
            <a:endParaRPr lang="en-US" altLang="ja-JP" sz="1300" dirty="0">
              <a:latin typeface="Meiryo UI" panose="020B0604030504040204" pitchFamily="50" charset="-128"/>
              <a:ea typeface="Meiryo UI" panose="020B0604030504040204" pitchFamily="50" charset="-128"/>
            </a:endParaRPr>
          </a:p>
          <a:p>
            <a:pPr algn="just">
              <a:spcBef>
                <a:spcPts val="0"/>
              </a:spcBef>
            </a:pP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活用するサービス</a:t>
            </a: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a:t>
            </a:r>
            <a:endParaRPr lang="en-US" altLang="ja-JP" sz="1300" dirty="0">
              <a:latin typeface="Meiryo UI" panose="020B0604030504040204" pitchFamily="50" charset="-128"/>
              <a:ea typeface="Meiryo UI" panose="020B0604030504040204" pitchFamily="50" charset="-128"/>
            </a:endParaRPr>
          </a:p>
          <a:p>
            <a:pPr algn="just">
              <a:spcBef>
                <a:spcPts val="0"/>
              </a:spcBef>
            </a:pP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事業詳細</a:t>
            </a: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a:t>
            </a:r>
            <a:endParaRPr lang="en-US" altLang="ja-JP" sz="1300" dirty="0">
              <a:latin typeface="Meiryo UI" panose="020B0604030504040204" pitchFamily="50" charset="-128"/>
              <a:ea typeface="Meiryo UI" panose="020B0604030504040204" pitchFamily="50" charset="-128"/>
            </a:endParaRPr>
          </a:p>
          <a:p>
            <a:pPr algn="just">
              <a:spcBef>
                <a:spcPts val="0"/>
              </a:spcBef>
            </a:pP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本事業における</a:t>
            </a:r>
            <a:r>
              <a:rPr lang="en-US" altLang="ja-JP" sz="1300" dirty="0">
                <a:latin typeface="Meiryo UI" panose="020B0604030504040204" pitchFamily="50" charset="-128"/>
                <a:ea typeface="Meiryo UI" panose="020B0604030504040204" pitchFamily="50" charset="-128"/>
              </a:rPr>
              <a:t>KGI</a:t>
            </a:r>
            <a:r>
              <a:rPr lang="ja-JP" altLang="en-US" sz="1300" dirty="0">
                <a:latin typeface="Meiryo UI" panose="020B0604030504040204" pitchFamily="50" charset="-128"/>
                <a:ea typeface="Meiryo UI" panose="020B0604030504040204" pitchFamily="50" charset="-128"/>
              </a:rPr>
              <a:t>と</a:t>
            </a:r>
            <a:r>
              <a:rPr lang="en-US" altLang="ja-JP" sz="1300" dirty="0">
                <a:latin typeface="Meiryo UI" panose="020B0604030504040204" pitchFamily="50" charset="-128"/>
                <a:ea typeface="Meiryo UI" panose="020B0604030504040204" pitchFamily="50" charset="-128"/>
              </a:rPr>
              <a:t>KPI】</a:t>
            </a:r>
            <a:r>
              <a:rPr lang="ja-JP" altLang="en-US" sz="1300" dirty="0">
                <a:latin typeface="Meiryo UI" panose="020B0604030504040204" pitchFamily="50" charset="-128"/>
                <a:ea typeface="Meiryo UI" panose="020B0604030504040204" pitchFamily="50" charset="-128"/>
              </a:rPr>
              <a:t>：</a:t>
            </a:r>
            <a:endParaRPr lang="en-US" altLang="ja-JP" sz="1300" dirty="0">
              <a:latin typeface="Meiryo UI" panose="020B0604030504040204" pitchFamily="50" charset="-128"/>
              <a:ea typeface="Meiryo UI" panose="020B0604030504040204" pitchFamily="50" charset="-128"/>
            </a:endParaRPr>
          </a:p>
        </p:txBody>
      </p:sp>
      <p:sp>
        <p:nvSpPr>
          <p:cNvPr id="9" name="字幕 2"/>
          <p:cNvSpPr txBox="1"/>
          <p:nvPr/>
        </p:nvSpPr>
        <p:spPr>
          <a:xfrm>
            <a:off x="4965699" y="4671297"/>
            <a:ext cx="4832096" cy="1842462"/>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a:latin typeface="Meiryo UI" panose="020B0604030504040204" pitchFamily="50" charset="-128"/>
                <a:ea typeface="Meiryo UI" panose="020B0604030504040204" pitchFamily="50" charset="-128"/>
              </a:rPr>
              <a:t>＜ロードマップと本実証事業の位置づけ</a:t>
            </a:r>
            <a:r>
              <a:rPr lang="ja-JP" altLang="en-US" sz="1300" dirty="0">
                <a:solidFill>
                  <a:srgbClr val="0070C0"/>
                </a:solidFill>
                <a:latin typeface="Meiryo UI" panose="020B0604030504040204" pitchFamily="50" charset="-128"/>
                <a:ea typeface="Meiryo UI" panose="020B0604030504040204" pitchFamily="50" charset="-128"/>
              </a:rPr>
              <a:t>（本年度事業期間を含む）</a:t>
            </a:r>
            <a:r>
              <a:rPr lang="ja-JP" altLang="en-US" sz="1300" dirty="0">
                <a:latin typeface="Meiryo UI" panose="020B0604030504040204" pitchFamily="50" charset="-128"/>
                <a:ea typeface="Meiryo UI" panose="020B0604030504040204" pitchFamily="50" charset="-128"/>
              </a:rPr>
              <a:t>＞</a:t>
            </a:r>
            <a:endParaRPr lang="en-US" altLang="ja-JP" sz="1300" dirty="0">
              <a:latin typeface="Meiryo UI" panose="020B0604030504040204" pitchFamily="50" charset="-128"/>
              <a:ea typeface="Meiryo UI" panose="020B0604030504040204" pitchFamily="50" charset="-128"/>
            </a:endParaRPr>
          </a:p>
          <a:p>
            <a:pPr algn="just">
              <a:spcBef>
                <a:spcPts val="0"/>
              </a:spcBef>
            </a:pPr>
            <a:endParaRPr lang="en-US" altLang="ja-JP" sz="1300" i="1" dirty="0">
              <a:solidFill>
                <a:srgbClr val="0070C0"/>
              </a:solidFill>
              <a:latin typeface="Meiryo UI" panose="020B0604030504040204" pitchFamily="50" charset="-128"/>
              <a:ea typeface="Meiryo UI" panose="020B0604030504040204" pitchFamily="50" charset="-128"/>
            </a:endParaRPr>
          </a:p>
          <a:p>
            <a:pPr algn="just">
              <a:spcBef>
                <a:spcPts val="0"/>
              </a:spcBef>
            </a:pPr>
            <a:r>
              <a:rPr lang="ja-JP" altLang="en-US" sz="1300" i="1" dirty="0">
                <a:solidFill>
                  <a:srgbClr val="0070C0"/>
                </a:solidFill>
                <a:latin typeface="Meiryo UI" panose="020B0604030504040204" pitchFamily="50" charset="-128"/>
                <a:ea typeface="Meiryo UI" panose="020B0604030504040204" pitchFamily="50" charset="-128"/>
              </a:rPr>
              <a:t>例：　３年後には、来訪客の</a:t>
            </a:r>
            <a:r>
              <a:rPr lang="en-US" altLang="ja-JP" sz="1300" i="1" dirty="0">
                <a:solidFill>
                  <a:srgbClr val="0070C0"/>
                </a:solidFill>
                <a:latin typeface="Meiryo UI" panose="020B0604030504040204" pitchFamily="50" charset="-128"/>
                <a:ea typeface="Meiryo UI" panose="020B0604030504040204" pitchFamily="50" charset="-128"/>
              </a:rPr>
              <a:t>〜</a:t>
            </a:r>
            <a:r>
              <a:rPr lang="ja-JP" altLang="en-US" sz="1300" i="1" dirty="0">
                <a:solidFill>
                  <a:srgbClr val="0070C0"/>
                </a:solidFill>
                <a:latin typeface="Meiryo UI" panose="020B0604030504040204" pitchFamily="50" charset="-128"/>
                <a:ea typeface="Meiryo UI" panose="020B0604030504040204" pitchFamily="50" charset="-128"/>
              </a:rPr>
              <a:t>割が～～（本事業で構築したサービス）を利用し、</a:t>
            </a:r>
            <a:r>
              <a:rPr lang="en-US" altLang="ja-JP" sz="1300" i="1" dirty="0">
                <a:solidFill>
                  <a:srgbClr val="0070C0"/>
                </a:solidFill>
                <a:latin typeface="Meiryo UI" panose="020B0604030504040204" pitchFamily="50" charset="-128"/>
                <a:ea typeface="Meiryo UI" panose="020B0604030504040204" pitchFamily="50" charset="-128"/>
              </a:rPr>
              <a:t>〜〜</a:t>
            </a:r>
            <a:r>
              <a:rPr lang="ja-JP" altLang="en-US" sz="1300" i="1" dirty="0">
                <a:solidFill>
                  <a:srgbClr val="0070C0"/>
                </a:solidFill>
                <a:latin typeface="Meiryo UI" panose="020B0604030504040204" pitchFamily="50" charset="-128"/>
                <a:ea typeface="Meiryo UI" panose="020B0604030504040204" pitchFamily="50" charset="-128"/>
              </a:rPr>
              <a:t>円の消費が生まれ、地域経済の新たな軸となることを目指す。　注：テキスト・図など自由に記載してください。</a:t>
            </a:r>
            <a:endParaRPr lang="en-US" altLang="ja-JP" sz="1300" i="1" dirty="0">
              <a:solidFill>
                <a:srgbClr val="0070C0"/>
              </a:solidFill>
              <a:latin typeface="Meiryo UI" panose="020B0604030504040204" pitchFamily="50" charset="-128"/>
              <a:ea typeface="Meiryo UI" panose="020B0604030504040204" pitchFamily="50" charset="-128"/>
            </a:endParaRPr>
          </a:p>
        </p:txBody>
      </p:sp>
      <p:sp>
        <p:nvSpPr>
          <p:cNvPr id="11" name="テキスト ボックス 7"/>
          <p:cNvSpPr txBox="1"/>
          <p:nvPr/>
        </p:nvSpPr>
        <p:spPr>
          <a:xfrm>
            <a:off x="118393" y="6121344"/>
            <a:ext cx="9580202" cy="392415"/>
          </a:xfrm>
          <a:prstGeom prst="rect">
            <a:avLst/>
          </a:prstGeom>
          <a:noFill/>
        </p:spPr>
        <p:txBody>
          <a:bodyPr wrap="square" rtlCol="0" anchor="ctr">
            <a:spAutoFit/>
          </a:bodyPr>
          <a:lstStyle/>
          <a:p>
            <a:r>
              <a:rPr lang="ja-JP" altLang="en-US" sz="975" dirty="0">
                <a:solidFill>
                  <a:srgbClr val="0070C0"/>
                </a:solidFill>
                <a:latin typeface="Meiryo UI" panose="020B0604030504040204" pitchFamily="50" charset="-128"/>
                <a:ea typeface="Meiryo UI" panose="020B0604030504040204" pitchFamily="50" charset="-128"/>
              </a:rPr>
              <a:t>注：公表される前提で作成してください。　　　　　　　　　　　　　　　　　　　　　　　　　　　　　　　　　　　　　　　　　　　　　　　　　　　　</a:t>
            </a:r>
            <a:endParaRPr lang="en-US" altLang="ja-JP" sz="975" dirty="0">
              <a:solidFill>
                <a:srgbClr val="0070C0"/>
              </a:solidFill>
              <a:latin typeface="Meiryo UI" panose="020B0604030504040204" pitchFamily="50" charset="-128"/>
              <a:ea typeface="Meiryo UI" panose="020B0604030504040204" pitchFamily="50" charset="-128"/>
            </a:endParaRPr>
          </a:p>
          <a:p>
            <a:r>
              <a:rPr lang="ja-JP" altLang="en-US" sz="975" dirty="0">
                <a:solidFill>
                  <a:srgbClr val="0070C0"/>
                </a:solidFill>
                <a:latin typeface="Meiryo UI" panose="020B0604030504040204" pitchFamily="50" charset="-128"/>
                <a:ea typeface="Meiryo UI" panose="020B0604030504040204" pitchFamily="50" charset="-128"/>
              </a:rPr>
              <a:t>注：事業の概要が本事業概要説明書一枚で分かるように作成してください。　　　　　　　　　　　　　　　　　　　　　　　　　　　　</a:t>
            </a:r>
            <a:r>
              <a:rPr lang="ja-JP" altLang="en-US" sz="975" i="1" dirty="0">
                <a:solidFill>
                  <a:srgbClr val="0070C0"/>
                </a:solidFill>
                <a:latin typeface="Meiryo UI" panose="020B0604030504040204" pitchFamily="50" charset="-128"/>
                <a:ea typeface="Meiryo UI" panose="020B0604030504040204" pitchFamily="50" charset="-128"/>
              </a:rPr>
              <a:t>青字は、提出時に削除してください</a:t>
            </a:r>
            <a:r>
              <a:rPr lang="ja-JP" altLang="en-US" sz="975" dirty="0">
                <a:solidFill>
                  <a:srgbClr val="0070C0"/>
                </a:solidFill>
                <a:latin typeface="Meiryo UI" panose="020B0604030504040204" pitchFamily="50" charset="-128"/>
                <a:ea typeface="Meiryo UI" panose="020B0604030504040204" pitchFamily="50" charset="-128"/>
              </a:rPr>
              <a:t>。</a:t>
            </a:r>
          </a:p>
        </p:txBody>
      </p:sp>
      <p:sp>
        <p:nvSpPr>
          <p:cNvPr id="2" name="スライド番号プレースホルダー 1">
            <a:extLst>
              <a:ext uri="{FF2B5EF4-FFF2-40B4-BE49-F238E27FC236}">
                <a16:creationId xmlns:a16="http://schemas.microsoft.com/office/drawing/2014/main" id="{3FD9B9F7-9BCA-FE4C-B5D9-D5F1A0B93A2F}"/>
              </a:ext>
            </a:extLst>
          </p:cNvPr>
          <p:cNvSpPr>
            <a:spLocks noGrp="1"/>
          </p:cNvSpPr>
          <p:nvPr>
            <p:ph type="sldNum" sz="quarter" idx="12"/>
          </p:nvPr>
        </p:nvSpPr>
        <p:spPr>
          <a:xfrm>
            <a:off x="0" y="-1693"/>
            <a:ext cx="596900" cy="476250"/>
          </a:xfrm>
          <a:solidFill>
            <a:srgbClr val="FFFF00"/>
          </a:solidFill>
        </p:spPr>
        <p:txBody>
          <a:bodyPr anchor="ctr"/>
          <a:lstStyle/>
          <a:p>
            <a:pPr algn="ctr">
              <a:defRPr/>
            </a:pPr>
            <a:fld id="{58764233-5231-4BB3-864E-7369979C1539}" type="slidenum">
              <a:rPr lang="en-US" altLang="ja-JP" sz="2000" b="1" smtClean="0">
                <a:solidFill>
                  <a:srgbClr val="000000"/>
                </a:solidFill>
              </a:rPr>
              <a:pPr algn="ctr">
                <a:defRPr/>
              </a:pPr>
              <a:t>1</a:t>
            </a:fld>
            <a:endParaRPr lang="en-US" altLang="ja-JP" sz="2000" b="1" dirty="0">
              <a:solidFill>
                <a:srgbClr val="000000"/>
              </a:solidFill>
            </a:endParaRPr>
          </a:p>
        </p:txBody>
      </p:sp>
      <p:sp>
        <p:nvSpPr>
          <p:cNvPr id="3" name="正方形/長方形 2"/>
          <p:cNvSpPr/>
          <p:nvPr/>
        </p:nvSpPr>
        <p:spPr>
          <a:xfrm>
            <a:off x="7792351" y="3195342"/>
            <a:ext cx="1943270" cy="1326188"/>
          </a:xfrm>
          <a:prstGeom prst="rect">
            <a:avLst/>
          </a:prstGeom>
          <a:solidFill>
            <a:schemeClr val="bg1">
              <a:lumMod val="85000"/>
            </a:schemeClr>
          </a:solidFill>
          <a:ln w="12700">
            <a:noFill/>
            <a:prstDash val="sysDash"/>
            <a:round/>
            <a:headEnd/>
            <a:tailEnd/>
          </a:ln>
          <a:effectLst/>
        </p:spPr>
        <p:txBody>
          <a:bodyPr vertOverflow="overflow" horzOverflow="overflow" wrap="square" lIns="91422" tIns="45710" rIns="91422" bIns="45710" rtlCol="0" anchor="t" anchorCtr="0"/>
          <a:lstStyle/>
          <a:p>
            <a:pPr marL="1338263" algn="ctr">
              <a:lnSpc>
                <a:spcPct val="130000"/>
              </a:lnSpc>
              <a:tabLst>
                <a:tab pos="3136900" algn="ctr"/>
              </a:tabLst>
            </a:pPr>
            <a:endParaRPr kumimoji="1" lang="ja-JP" altLang="en-US" sz="1200" dirty="0">
              <a:latin typeface="Meiryo UI" panose="020B0604030504040204" pitchFamily="50" charset="-128"/>
              <a:ea typeface="Meiryo UI" panose="020B0604030504040204" pitchFamily="50" charset="-128"/>
            </a:endParaRPr>
          </a:p>
        </p:txBody>
      </p:sp>
      <p:sp>
        <p:nvSpPr>
          <p:cNvPr id="10" name="テキスト ボックス 7"/>
          <p:cNvSpPr txBox="1"/>
          <p:nvPr/>
        </p:nvSpPr>
        <p:spPr>
          <a:xfrm>
            <a:off x="7971699" y="3493187"/>
            <a:ext cx="1680422" cy="738664"/>
          </a:xfrm>
          <a:prstGeom prst="rect">
            <a:avLst/>
          </a:prstGeom>
          <a:noFill/>
        </p:spPr>
        <p:txBody>
          <a:bodyPr wrap="square" rtlCol="0" anchor="ctr">
            <a:spAutoFit/>
          </a:bodyPr>
          <a:lstStyle/>
          <a:p>
            <a:r>
              <a:rPr lang="ja-JP" altLang="en-US" sz="1400" dirty="0">
                <a:solidFill>
                  <a:srgbClr val="0070C0"/>
                </a:solidFill>
                <a:latin typeface="Meiryo UI" panose="020B0604030504040204" pitchFamily="50" charset="-128"/>
                <a:ea typeface="Meiryo UI" panose="020B0604030504040204" pitchFamily="50" charset="-128"/>
              </a:rPr>
              <a:t>実施内容を示す画像や写真を掲載してください。</a:t>
            </a:r>
          </a:p>
        </p:txBody>
      </p:sp>
      <p:sp>
        <p:nvSpPr>
          <p:cNvPr id="5" name="字幕 2">
            <a:extLst>
              <a:ext uri="{FF2B5EF4-FFF2-40B4-BE49-F238E27FC236}">
                <a16:creationId xmlns:a16="http://schemas.microsoft.com/office/drawing/2014/main" id="{368DC9BF-8A67-78F2-8CCC-22239DF52E6F}"/>
              </a:ext>
            </a:extLst>
          </p:cNvPr>
          <p:cNvSpPr txBox="1"/>
          <p:nvPr/>
        </p:nvSpPr>
        <p:spPr>
          <a:xfrm>
            <a:off x="87078" y="6566730"/>
            <a:ext cx="9695535" cy="263016"/>
          </a:xfrm>
          <a:prstGeom prst="rect">
            <a:avLst/>
          </a:prstGeom>
          <a:solidFill>
            <a:schemeClr val="bg1">
              <a:lumMod val="85000"/>
            </a:schemeClr>
          </a:solidFill>
          <a:ln>
            <a:noFill/>
          </a:ln>
        </p:spPr>
        <p:txBody>
          <a:bodyPr vert="horz" lIns="74295" tIns="37148" rIns="74295" bIns="37148"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lvl="0" algn="just">
              <a:lnSpc>
                <a:spcPct val="120000"/>
              </a:lnSpc>
              <a:spcBef>
                <a:spcPts val="0"/>
              </a:spcBef>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取組エリア：</a:t>
            </a:r>
            <a:r>
              <a:rPr kumimoji="1" lang="en-US" altLang="ja-JP" sz="14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0" noProof="0" dirty="0" err="1">
                <a:ln>
                  <a:noFill/>
                </a:ln>
                <a:solidFill>
                  <a:srgbClr val="0070C0"/>
                </a:solidFill>
                <a:effectLst/>
                <a:uLnTx/>
                <a:uFillTx/>
                <a:latin typeface="Meiryo UI" panose="020B0604030504040204" pitchFamily="50" charset="-128"/>
                <a:ea typeface="Meiryo UI" panose="020B0604030504040204" pitchFamily="50" charset="-128"/>
                <a:cs typeface="+mn-cs"/>
              </a:rPr>
              <a:t>xxxxx</a:t>
            </a:r>
            <a:r>
              <a:rPr kumimoji="1" lang="ja-JP" altLang="en-US" sz="14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エリア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DMO</a:t>
            </a:r>
            <a:r>
              <a:rPr lang="ja-JP" altLang="en-US" sz="1400" dirty="0">
                <a:solidFill>
                  <a:prstClr val="black"/>
                </a:solidFill>
                <a:latin typeface="Meiryo UI" panose="020B0604030504040204" pitchFamily="50" charset="-128"/>
                <a:ea typeface="Meiryo UI" panose="020B0604030504040204" pitchFamily="50" charset="-128"/>
              </a:rPr>
              <a:t>または</a:t>
            </a:r>
            <a:r>
              <a:rPr lang="en-US" altLang="ja-JP" sz="1400" dirty="0">
                <a:solidFill>
                  <a:prstClr val="black"/>
                </a:solidFill>
                <a:latin typeface="Meiryo UI" panose="020B0604030504040204" pitchFamily="50" charset="-128"/>
                <a:ea typeface="Meiryo UI" panose="020B0604030504040204" pitchFamily="50" charset="-128"/>
              </a:rPr>
              <a:t>DMO</a:t>
            </a:r>
            <a:r>
              <a:rPr lang="ja-JP" altLang="en-US" sz="1400" dirty="0">
                <a:solidFill>
                  <a:prstClr val="black"/>
                </a:solidFill>
                <a:latin typeface="Meiryo UI" panose="020B0604030504040204" pitchFamily="50" charset="-128"/>
                <a:ea typeface="Meiryo UI" panose="020B0604030504040204" pitchFamily="50" charset="-128"/>
              </a:rPr>
              <a:t>主体のコンソーシアムの名称</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0" noProof="0" dirty="0" err="1">
                <a:ln>
                  <a:noFill/>
                </a:ln>
                <a:solidFill>
                  <a:srgbClr val="0070C0"/>
                </a:solidFill>
                <a:effectLst/>
                <a:uLnTx/>
                <a:uFillTx/>
                <a:latin typeface="Meiryo UI" panose="020B0604030504040204" pitchFamily="50" charset="-128"/>
                <a:ea typeface="Meiryo UI" panose="020B0604030504040204" pitchFamily="50" charset="-128"/>
                <a:cs typeface="+mn-cs"/>
              </a:rPr>
              <a:t>xxxxx</a:t>
            </a:r>
            <a:r>
              <a:rPr kumimoji="1" lang="en-US" altLang="ja-JP" sz="14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（主体となる</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DMO</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0" i="0" u="none" strike="noStrike" kern="1200" cap="none" spc="0" normalizeH="0" baseline="0" noProof="0" dirty="0" err="1">
                <a:ln>
                  <a:noFill/>
                </a:ln>
                <a:solidFill>
                  <a:srgbClr val="0070C0"/>
                </a:solidFill>
                <a:effectLst/>
                <a:uLnTx/>
                <a:uFillTx/>
                <a:latin typeface="Meiryo UI" panose="020B0604030504040204" pitchFamily="50" charset="-128"/>
                <a:ea typeface="Meiryo UI" panose="020B0604030504040204" pitchFamily="50" charset="-128"/>
                <a:cs typeface="+mn-cs"/>
              </a:rPr>
              <a:t>xxxxx</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759179221"/>
      </p:ext>
    </p:extLst>
  </p:cSld>
  <p:clrMapOvr>
    <a:masterClrMapping/>
  </p:clrMapOvr>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headEnd/>
          <a:tailEnd/>
        </a:ln>
        <a:effectLst/>
      </a:spPr>
      <a:bodyPr vertOverflow="overflow" horzOverflow="overflow" wrap="square" lIns="91422" tIns="45710" rIns="91422" bIns="45710" rtlCol="0" anchor="t" anchorCtr="0"/>
      <a:lstStyle>
        <a:defPPr marL="1338263">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extLst>
    <a:ext uri="{05A4C25C-085E-4340-85A3-A5531E510DB2}">
      <thm15:themeFamily xmlns:thm15="http://schemas.microsoft.com/office/thememl/2012/main" name="テーマ1" id="{F131A3AE-9FD4-449A-A77E-08135E4C135A}" vid="{81E3889F-47A8-4717-B30C-EFA6B05493BD}"/>
    </a:ext>
  </a:ext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F006C88635A2424E86804F2342387106" ma:contentTypeVersion="2" ma:contentTypeDescription="新しいドキュメントを作成します。" ma:contentTypeScope="" ma:versionID="196024010d054f068e37aa163a5bc920">
  <xsd:schema xmlns:xsd="http://www.w3.org/2001/XMLSchema" xmlns:xs="http://www.w3.org/2001/XMLSchema" xmlns:p="http://schemas.microsoft.com/office/2006/metadata/properties" xmlns:ns2="8796a868-7127-405e-9e92-a32837cab98d" targetNamespace="http://schemas.microsoft.com/office/2006/metadata/properties" ma:root="true" ma:fieldsID="b043b58c7287eec6e265e1f808f77899" ns2:_="">
    <xsd:import namespace="8796a868-7127-405e-9e92-a32837cab98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96a868-7127-405e-9e92-a32837cab9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66842D-B06E-4C9D-90A1-451A45C3CABB}">
  <ds:schemaRefs>
    <ds:schemaRef ds:uri="http://schemas.microsoft.com/sharepoint/v3/contenttype/forms"/>
  </ds:schemaRefs>
</ds:datastoreItem>
</file>

<file path=customXml/itemProps2.xml><?xml version="1.0" encoding="utf-8"?>
<ds:datastoreItem xmlns:ds="http://schemas.openxmlformats.org/officeDocument/2006/customXml" ds:itemID="{C4910682-DFAB-42AC-A1E5-6F94774ADC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96a868-7127-405e-9e92-a32837cab9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1748</TotalTime>
  <Words>399</Words>
  <Application>Microsoft Office PowerPoint</Application>
  <PresentationFormat>A4 210 x 297 mm</PresentationFormat>
  <Paragraphs>26</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HGP創英角ｺﾞｼｯｸUB</vt:lpstr>
      <vt:lpstr>Meiryo UI</vt:lpstr>
      <vt:lpstr>游ゴシック</vt:lpstr>
      <vt:lpstr>Arial</vt:lpstr>
      <vt:lpstr>Wingdings</vt:lpstr>
      <vt:lpstr>テーマ1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事業名：</dc:title>
  <dc:creator>橿原 義信</dc:creator>
  <cp:lastModifiedBy>渡 海斗</cp:lastModifiedBy>
  <cp:revision>93</cp:revision>
  <cp:lastPrinted>2024-04-03T07:54:00Z</cp:lastPrinted>
  <dcterms:created xsi:type="dcterms:W3CDTF">2020-11-27T08:07:22Z</dcterms:created>
  <dcterms:modified xsi:type="dcterms:W3CDTF">2024-04-16T04:56:14Z</dcterms:modified>
</cp:coreProperties>
</file>