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82" r:id="rId2"/>
  </p:sldIdLst>
  <p:sldSz cx="12192000" cy="6858000"/>
  <p:notesSz cx="6735763" cy="9866313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2D050"/>
    <a:srgbClr val="D1D1F0"/>
    <a:srgbClr val="FFC000"/>
    <a:srgbClr val="00B050"/>
    <a:srgbClr val="D0EBB3"/>
    <a:srgbClr val="F2F2F2"/>
    <a:srgbClr val="FFFFFF"/>
    <a:srgbClr val="DFDFF5"/>
    <a:srgbClr val="DDF0C8"/>
    <a:srgbClr val="FFD9D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中間スタイル 2 - アクセント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5DA37D80-6434-44D0-A028-1B22A696006F}" styleName="淡色スタイル 3 - アクセント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616DA210-FB5B-4158-B5E0-FEB733F419BA}" styleName="スタイル (淡色)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96318" autoAdjust="0"/>
  </p:normalViewPr>
  <p:slideViewPr>
    <p:cSldViewPr>
      <p:cViewPr varScale="1">
        <p:scale>
          <a:sx n="109" d="100"/>
          <a:sy n="109" d="100"/>
        </p:scale>
        <p:origin x="672" y="96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1" d="100"/>
          <a:sy n="51" d="100"/>
        </p:scale>
        <p:origin x="2910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14763" y="0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A4FAE83-6876-449D-BCCE-496EC707688A}" type="datetimeFigureOut">
              <a:rPr kumimoji="1" lang="ja-JP" altLang="en-US" smtClean="0"/>
              <a:t>2024/6/24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371013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14763" y="9371013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8D39ECE-9559-4BF9-A72E-0A6C0885110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4308505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4763" y="0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AC30D34-39EC-4333-89A4-48E429B38CE2}" type="datetimeFigureOut">
              <a:rPr kumimoji="1" lang="ja-JP" altLang="en-US" smtClean="0"/>
              <a:t>2024/6/24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409575" y="1233488"/>
            <a:ext cx="5916613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100" y="4748213"/>
            <a:ext cx="5389563" cy="388461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371013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4763" y="9371013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1C75C97-5DEC-465A-942A-ECFBEE6DB4E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519743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 descr="mlit_top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2230"/>
          <a:stretch>
            <a:fillRect/>
          </a:stretch>
        </p:blipFill>
        <p:spPr bwMode="auto">
          <a:xfrm>
            <a:off x="0" y="6524626"/>
            <a:ext cx="12192000" cy="333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9"/>
          <p:cNvSpPr>
            <a:spLocks noChangeArrowheads="1"/>
          </p:cNvSpPr>
          <p:nvPr userDrawn="1"/>
        </p:nvSpPr>
        <p:spPr bwMode="auto">
          <a:xfrm>
            <a:off x="2256368" y="3284539"/>
            <a:ext cx="9935633" cy="73025"/>
          </a:xfrm>
          <a:prstGeom prst="rect">
            <a:avLst/>
          </a:prstGeom>
          <a:solidFill>
            <a:srgbClr val="00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endParaRPr lang="ja-JP" altLang="en-US"/>
          </a:p>
        </p:txBody>
      </p:sp>
      <p:pic>
        <p:nvPicPr>
          <p:cNvPr id="6" name="Picture 11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6051551"/>
            <a:ext cx="2832100" cy="473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 Box 12"/>
          <p:cNvSpPr txBox="1">
            <a:spLocks noChangeArrowheads="1"/>
          </p:cNvSpPr>
          <p:nvPr userDrawn="1"/>
        </p:nvSpPr>
        <p:spPr bwMode="auto">
          <a:xfrm>
            <a:off x="1" y="6524625"/>
            <a:ext cx="3642920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 altLang="ja-JP" sz="1200" i="1">
                <a:solidFill>
                  <a:schemeClr val="bg1"/>
                </a:solidFill>
                <a:latin typeface="Times New Roman" pitchFamily="18" charset="0"/>
              </a:rPr>
              <a:t>Ministry of Land, Infrastructure, Transport and Tourism</a:t>
            </a:r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159000" y="2133601"/>
            <a:ext cx="10033000" cy="1470025"/>
          </a:xfrm>
          <a:prstGeom prst="rect">
            <a:avLst/>
          </a:prstGeom>
        </p:spPr>
        <p:txBody>
          <a:bodyPr/>
          <a:lstStyle>
            <a:lvl1pPr>
              <a:defRPr sz="4000"/>
            </a:lvl1pPr>
          </a:lstStyle>
          <a:p>
            <a:r>
              <a:rPr lang="ja-JP" altLang="en-US"/>
              <a:t>マスター タイトルの書式設定</a:t>
            </a:r>
            <a:endParaRPr lang="ja-JP" altLang="en-US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  <a:prstGeom prst="rect">
            <a:avLst/>
          </a:prstGeo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10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4165600" y="6245225"/>
            <a:ext cx="38608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1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737600" y="6245225"/>
            <a:ext cx="28448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C1E978-A3B9-4673-8199-379729392307}" type="slidenum">
              <a:rPr lang="en-US" altLang="ja-JP"/>
              <a:pPr>
                <a:defRPr/>
              </a:pPr>
              <a:t>‹#›</a:t>
            </a:fld>
            <a:endParaRPr lang="en-US" altLang="ja-JP" dirty="0"/>
          </a:p>
        </p:txBody>
      </p:sp>
      <p:grpSp>
        <p:nvGrpSpPr>
          <p:cNvPr id="2" name="グループ化 1"/>
          <p:cNvGrpSpPr/>
          <p:nvPr userDrawn="1"/>
        </p:nvGrpSpPr>
        <p:grpSpPr>
          <a:xfrm>
            <a:off x="239349" y="44624"/>
            <a:ext cx="12087059" cy="580664"/>
            <a:chOff x="179512" y="116632"/>
            <a:chExt cx="9065294" cy="580664"/>
          </a:xfrm>
        </p:grpSpPr>
        <p:sp>
          <p:nvSpPr>
            <p:cNvPr id="8" name="テキスト ボックス 18"/>
            <p:cNvSpPr txBox="1">
              <a:spLocks noChangeArrowheads="1"/>
            </p:cNvSpPr>
            <p:nvPr userDrawn="1"/>
          </p:nvSpPr>
          <p:spPr bwMode="auto">
            <a:xfrm>
              <a:off x="8128794" y="116632"/>
              <a:ext cx="1116012" cy="246221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 eaLnBrk="1" hangingPunct="1"/>
              <a:r>
                <a:rPr lang="en-US" altLang="ja-JP" sz="1000" b="1" dirty="0">
                  <a:latin typeface="+mn-ea"/>
                  <a:ea typeface="+mn-ea"/>
                </a:rPr>
                <a:t>【</a:t>
              </a:r>
              <a:r>
                <a:rPr lang="ja-JP" altLang="en-US" sz="1000" b="1" dirty="0">
                  <a:latin typeface="+mn-ea"/>
                  <a:ea typeface="+mn-ea"/>
                </a:rPr>
                <a:t>機密性２</a:t>
              </a:r>
              <a:r>
                <a:rPr lang="en-US" altLang="ja-JP" sz="1000" b="1" dirty="0">
                  <a:latin typeface="+mn-ea"/>
                  <a:ea typeface="+mn-ea"/>
                </a:rPr>
                <a:t>】</a:t>
              </a:r>
            </a:p>
          </p:txBody>
        </p:sp>
        <p:sp>
          <p:nvSpPr>
            <p:cNvPr id="12" name="テキスト ボックス 9"/>
            <p:cNvSpPr txBox="1"/>
            <p:nvPr userDrawn="1"/>
          </p:nvSpPr>
          <p:spPr>
            <a:xfrm>
              <a:off x="3361605" y="372599"/>
              <a:ext cx="5746899" cy="324697"/>
            </a:xfrm>
            <a:prstGeom prst="rect">
              <a:avLst/>
            </a:prstGeom>
            <a:noFill/>
            <a:ln w="6350">
              <a:noFill/>
            </a:ln>
            <a:effectLst/>
          </p:spPr>
          <p:txBody>
            <a:bodyPr rot="0" wrap="square" numCol="1" spcCol="0" rtlCol="0" fromWordArt="0" anchor="t" anchorCtr="0" forceAA="0" compatLnSpc="1"/>
            <a:lstStyle/>
            <a:p>
              <a:pPr algn="r"/>
              <a:r>
                <a:rPr sz="1000" b="1" dirty="0" err="1">
                  <a:solidFill>
                    <a:schemeClr val="tx1"/>
                  </a:solidFill>
                  <a:latin typeface="+mn-ea"/>
                  <a:ea typeface="+mn-ea"/>
                </a:rPr>
                <a:t>作成日_作成担当課_用途_保存期間</a:t>
              </a:r>
              <a:endParaRPr sz="1000" b="1" dirty="0">
                <a:solidFill>
                  <a:schemeClr val="tx1"/>
                </a:solidFill>
                <a:latin typeface="+mn-ea"/>
                <a:ea typeface="+mn-ea"/>
              </a:endParaRPr>
            </a:p>
          </p:txBody>
        </p:sp>
        <p:sp>
          <p:nvSpPr>
            <p:cNvPr id="13" name="テキスト ボックス 8"/>
            <p:cNvSpPr txBox="1"/>
            <p:nvPr userDrawn="1"/>
          </p:nvSpPr>
          <p:spPr>
            <a:xfrm>
              <a:off x="179512" y="372599"/>
              <a:ext cx="3312368" cy="324697"/>
            </a:xfrm>
            <a:prstGeom prst="rect">
              <a:avLst/>
            </a:prstGeom>
            <a:noFill/>
            <a:ln w="6350">
              <a:noFill/>
            </a:ln>
            <a:effectLst/>
          </p:spPr>
          <p:txBody>
            <a:bodyPr rot="0" wrap="square" numCol="1" spcCol="0" rtlCol="0" fromWordArt="0" anchor="t" anchorCtr="0" forceAA="0" compatLnSpc="1"/>
            <a:lstStyle/>
            <a:p>
              <a:r>
                <a:rPr sz="1000" b="1" dirty="0" err="1">
                  <a:solidFill>
                    <a:schemeClr val="tx1"/>
                  </a:solidFill>
                  <a:latin typeface="+mn-ea"/>
                  <a:ea typeface="+mn-ea"/>
                </a:rPr>
                <a:t>発出元</a:t>
              </a:r>
              <a:r>
                <a:rPr sz="1000" b="1" dirty="0">
                  <a:solidFill>
                    <a:schemeClr val="tx1"/>
                  </a:solidFill>
                  <a:latin typeface="+mn-ea"/>
                  <a:ea typeface="+mn-ea"/>
                </a:rPr>
                <a:t> → </a:t>
              </a:r>
              <a:r>
                <a:rPr sz="1000" b="1" dirty="0" err="1">
                  <a:solidFill>
                    <a:schemeClr val="tx1"/>
                  </a:solidFill>
                  <a:latin typeface="+mn-ea"/>
                  <a:ea typeface="+mn-ea"/>
                </a:rPr>
                <a:t>発出先</a:t>
              </a:r>
              <a:endParaRPr sz="1000" b="1" dirty="0">
                <a:solidFill>
                  <a:schemeClr val="tx1"/>
                </a:solidFill>
                <a:latin typeface="+mn-ea"/>
                <a:ea typeface="+mn-ea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8742059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0" y="0"/>
            <a:ext cx="10320469" cy="47625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4165600" y="6245225"/>
            <a:ext cx="38608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9347200" y="6237288"/>
            <a:ext cx="28448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B20612-914C-4BDE-8D4C-FEA4392E99F4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2264941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686800" y="1"/>
            <a:ext cx="2895600" cy="6126163"/>
          </a:xfrm>
          <a:prstGeom prst="rect">
            <a:avLst/>
          </a:prstGeo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0" y="1"/>
            <a:ext cx="8483600" cy="61261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4165600" y="6245225"/>
            <a:ext cx="38608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9347200" y="6237288"/>
            <a:ext cx="28448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FB01F7-FA20-4B15-9970-D297285851A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7014314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0" y="0"/>
            <a:ext cx="10320469" cy="47625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ja-JP" alt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4165600" y="6245225"/>
            <a:ext cx="38608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9347200" y="6237288"/>
            <a:ext cx="28448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1FC12D-27C1-4F31-90C9-A93D49E44687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7367066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4165600" y="6245225"/>
            <a:ext cx="38608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9347200" y="6237288"/>
            <a:ext cx="28448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694BDB-530F-4364-A4B7-5A1182A1D62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540467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0" y="0"/>
            <a:ext cx="10320469" cy="47625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4165600" y="6245225"/>
            <a:ext cx="38608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9347200" y="6237288"/>
            <a:ext cx="28448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4DE403-68E0-47EB-9A36-3C247B164772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0966065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4165600" y="6245225"/>
            <a:ext cx="38608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9347200" y="6237288"/>
            <a:ext cx="28448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541BEC-AD9E-4104-AF2B-4C626651FF8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6415656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0" y="0"/>
            <a:ext cx="10320469" cy="47625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4165600" y="6245225"/>
            <a:ext cx="38608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9347200" y="6237288"/>
            <a:ext cx="28448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FFE511-5094-4685-A035-FB392A6605D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8809676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4165600" y="6245225"/>
            <a:ext cx="38608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9347200" y="6237288"/>
            <a:ext cx="28448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9C2EA1-6911-4BAC-954D-0A2DD024DDCF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1166650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4165600" y="6245225"/>
            <a:ext cx="38608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9347200" y="6237288"/>
            <a:ext cx="28448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0176D3-1CBA-4E5C-8891-6A87D7C30D42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1518914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ja-JP" altLang="en-US" noProof="0"/>
              <a:t>アイコンをクリックして図を追加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4165600" y="6245225"/>
            <a:ext cx="38608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9347200" y="6237288"/>
            <a:ext cx="28448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3F5529-272E-4A2C-90D7-160EE3AC1005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1426278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779" r:id="rId1"/>
    <p:sldLayoutId id="2147483769" r:id="rId2"/>
    <p:sldLayoutId id="2147483770" r:id="rId3"/>
    <p:sldLayoutId id="2147483771" r:id="rId4"/>
    <p:sldLayoutId id="2147483772" r:id="rId5"/>
    <p:sldLayoutId id="2147483773" r:id="rId6"/>
    <p:sldLayoutId id="2147483774" r:id="rId7"/>
    <p:sldLayoutId id="2147483775" r:id="rId8"/>
    <p:sldLayoutId id="2147483776" r:id="rId9"/>
    <p:sldLayoutId id="2147483777" r:id="rId10"/>
    <p:sldLayoutId id="2147483778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kumimoji="1" sz="2800">
          <a:solidFill>
            <a:srgbClr val="4087C8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kumimoji="1" sz="2800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kumimoji="1" sz="2800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kumimoji="1" sz="2800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kumimoji="1" sz="2800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kumimoji="1" sz="2800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kumimoji="1" sz="2800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kumimoji="1" sz="2800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kumimoji="1" sz="2800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表 4">
            <a:extLst>
              <a:ext uri="{FF2B5EF4-FFF2-40B4-BE49-F238E27FC236}">
                <a16:creationId xmlns:a16="http://schemas.microsoft.com/office/drawing/2014/main" id="{A64680F6-8E7B-A080-72E2-32AB983DFE0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96096775"/>
              </p:ext>
            </p:extLst>
          </p:nvPr>
        </p:nvGraphicFramePr>
        <p:xfrm>
          <a:off x="191346" y="2426106"/>
          <a:ext cx="11809312" cy="4315259"/>
        </p:xfrm>
        <a:graphic>
          <a:graphicData uri="http://schemas.openxmlformats.org/drawingml/2006/table">
            <a:tbl>
              <a:tblPr>
                <a:tableStyleId>{616DA210-FB5B-4158-B5E0-FEB733F419BA}</a:tableStyleId>
              </a:tblPr>
              <a:tblGrid>
                <a:gridCol w="3600398">
                  <a:extLst>
                    <a:ext uri="{9D8B030D-6E8A-4147-A177-3AD203B41FA5}">
                      <a16:colId xmlns:a16="http://schemas.microsoft.com/office/drawing/2014/main" val="1277255446"/>
                    </a:ext>
                  </a:extLst>
                </a:gridCol>
                <a:gridCol w="8208914">
                  <a:extLst>
                    <a:ext uri="{9D8B030D-6E8A-4147-A177-3AD203B41FA5}">
                      <a16:colId xmlns:a16="http://schemas.microsoft.com/office/drawing/2014/main" val="3595366621"/>
                    </a:ext>
                  </a:extLst>
                </a:gridCol>
              </a:tblGrid>
              <a:tr h="476265">
                <a:tc>
                  <a:txBody>
                    <a:bodyPr/>
                    <a:lstStyle/>
                    <a:p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</a:rPr>
                        <a:t>予算規模</a:t>
                      </a:r>
                      <a:r>
                        <a:rPr kumimoji="1" lang="ja-JP" altLang="en-US" sz="1050" b="0" dirty="0">
                          <a:solidFill>
                            <a:schemeClr val="tx1"/>
                          </a:solidFill>
                        </a:rPr>
                        <a:t>（一人当たり）</a:t>
                      </a:r>
                      <a:endParaRPr kumimoji="1" lang="ja-JP" altLang="en-US" sz="12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897646126"/>
                  </a:ext>
                </a:extLst>
              </a:tr>
              <a:tr h="47626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200" b="0" dirty="0">
                          <a:solidFill>
                            <a:schemeClr val="tx1"/>
                          </a:solidFill>
                        </a:rPr>
                        <a:t>人数規模想定</a:t>
                      </a:r>
                      <a:endParaRPr lang="ja-JP" altLang="en-US" sz="12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ja-JP" sz="12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978326642"/>
                  </a:ext>
                </a:extLst>
              </a:tr>
              <a:tr h="478120">
                <a:tc>
                  <a:txBody>
                    <a:bodyPr/>
                    <a:lstStyle/>
                    <a:p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</a:rPr>
                        <a:t>実施規模</a:t>
                      </a:r>
                      <a:endParaRPr kumimoji="1" lang="en-US" altLang="ja-JP" sz="1200" b="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kumimoji="1" lang="en-US" altLang="ja-JP" sz="1050" b="0" dirty="0">
                          <a:solidFill>
                            <a:schemeClr val="tx1"/>
                          </a:solidFill>
                        </a:rPr>
                        <a:t>(</a:t>
                      </a:r>
                      <a:r>
                        <a:rPr kumimoji="1" lang="ja-JP" altLang="en-US" sz="1050" b="0" dirty="0">
                          <a:solidFill>
                            <a:schemeClr val="tx1"/>
                          </a:solidFill>
                        </a:rPr>
                        <a:t>修学旅行・部活などの単位・希望制少人数など</a:t>
                      </a:r>
                      <a:r>
                        <a:rPr kumimoji="1" lang="en-US" altLang="ja-JP" sz="1050" b="0" dirty="0">
                          <a:solidFill>
                            <a:schemeClr val="tx1"/>
                          </a:solidFill>
                        </a:rPr>
                        <a:t>)</a:t>
                      </a:r>
                      <a:endParaRPr kumimoji="1" lang="ja-JP" altLang="en-US" sz="12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188628826"/>
                  </a:ext>
                </a:extLst>
              </a:tr>
              <a:tr h="476265">
                <a:tc>
                  <a:txBody>
                    <a:bodyPr/>
                    <a:lstStyle/>
                    <a:p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</a:rPr>
                        <a:t>応募のきっかけ・思い</a:t>
                      </a:r>
                      <a:endParaRPr kumimoji="1" lang="ja-JP" altLang="en-US" sz="12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372706650"/>
                  </a:ext>
                </a:extLst>
              </a:tr>
              <a:tr h="47626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200" b="0" dirty="0">
                          <a:solidFill>
                            <a:schemeClr val="tx1"/>
                          </a:solidFill>
                        </a:rPr>
                        <a:t>希望方面（</a:t>
                      </a:r>
                      <a:r>
                        <a:rPr lang="ja-JP" altLang="en-US" sz="1200" b="0" dirty="0">
                          <a:solidFill>
                            <a:srgbClr val="0070C0"/>
                          </a:solidFill>
                        </a:rPr>
                        <a:t>任意</a:t>
                      </a:r>
                      <a:r>
                        <a:rPr lang="ja-JP" altLang="en-US" sz="1200" b="0" dirty="0">
                          <a:solidFill>
                            <a:schemeClr val="tx1"/>
                          </a:solidFill>
                        </a:rPr>
                        <a:t>）</a:t>
                      </a:r>
                      <a:r>
                        <a:rPr lang="ja-JP" altLang="en-US" sz="1050" b="0" dirty="0">
                          <a:solidFill>
                            <a:schemeClr val="tx1"/>
                          </a:solidFill>
                        </a:rPr>
                        <a:t>国でなく方面エリアでも可</a:t>
                      </a:r>
                      <a:endParaRPr lang="ja-JP" altLang="en-US" sz="12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44408040"/>
                  </a:ext>
                </a:extLst>
              </a:tr>
              <a:tr h="50328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200" b="0" dirty="0">
                          <a:solidFill>
                            <a:schemeClr val="tx1"/>
                          </a:solidFill>
                        </a:rPr>
                        <a:t>希望実施期間・実施時期（</a:t>
                      </a:r>
                      <a:r>
                        <a:rPr lang="ja-JP" altLang="en-US" sz="1200" b="0" dirty="0">
                          <a:solidFill>
                            <a:srgbClr val="0070C0"/>
                          </a:solidFill>
                        </a:rPr>
                        <a:t>任意</a:t>
                      </a:r>
                      <a:r>
                        <a:rPr lang="ja-JP" altLang="en-US" sz="1200" b="0" dirty="0">
                          <a:solidFill>
                            <a:schemeClr val="tx1"/>
                          </a:solidFill>
                        </a:rPr>
                        <a:t>）</a:t>
                      </a:r>
                      <a:endParaRPr lang="ja-JP" altLang="en-US" sz="12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32714471"/>
                  </a:ext>
                </a:extLst>
              </a:tr>
              <a:tr h="47626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200" b="0" dirty="0">
                          <a:solidFill>
                            <a:schemeClr val="tx1"/>
                          </a:solidFill>
                        </a:rPr>
                        <a:t>期待効果・内容（</a:t>
                      </a:r>
                      <a:r>
                        <a:rPr lang="ja-JP" altLang="en-US" sz="1200" b="0" dirty="0">
                          <a:solidFill>
                            <a:srgbClr val="0070C0"/>
                          </a:solidFill>
                        </a:rPr>
                        <a:t>任意</a:t>
                      </a:r>
                      <a:r>
                        <a:rPr lang="ja-JP" altLang="en-US" sz="1200" b="0" dirty="0">
                          <a:solidFill>
                            <a:schemeClr val="tx1"/>
                          </a:solidFill>
                        </a:rPr>
                        <a:t>）</a:t>
                      </a:r>
                      <a:endParaRPr lang="ja-JP" altLang="en-US" sz="12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538097166"/>
                  </a:ext>
                </a:extLst>
              </a:tr>
              <a:tr h="47626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200" b="0" dirty="0">
                          <a:solidFill>
                            <a:schemeClr val="tx1"/>
                          </a:solidFill>
                        </a:rPr>
                        <a:t>その他制約（</a:t>
                      </a:r>
                      <a:r>
                        <a:rPr lang="ja-JP" altLang="en-US" sz="1200" b="0" dirty="0">
                          <a:solidFill>
                            <a:srgbClr val="0070C0"/>
                          </a:solidFill>
                        </a:rPr>
                        <a:t>任意</a:t>
                      </a:r>
                      <a:r>
                        <a:rPr lang="ja-JP" altLang="en-US" sz="1200" b="0" dirty="0">
                          <a:solidFill>
                            <a:schemeClr val="tx1"/>
                          </a:solidFill>
                        </a:rPr>
                        <a:t>）</a:t>
                      </a:r>
                      <a:endParaRPr lang="ja-JP" altLang="en-US" sz="12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83122793"/>
                  </a:ext>
                </a:extLst>
              </a:tr>
              <a:tr h="47626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200" b="0" dirty="0">
                          <a:solidFill>
                            <a:schemeClr val="tx1"/>
                          </a:solidFill>
                        </a:rPr>
                        <a:t>その他何かあれば（</a:t>
                      </a:r>
                      <a:r>
                        <a:rPr lang="ja-JP" altLang="en-US" sz="1200" b="0" dirty="0">
                          <a:solidFill>
                            <a:srgbClr val="0070C0"/>
                          </a:solidFill>
                        </a:rPr>
                        <a:t>任意</a:t>
                      </a:r>
                      <a:r>
                        <a:rPr lang="ja-JP" altLang="en-US" sz="1200" b="0" dirty="0">
                          <a:solidFill>
                            <a:schemeClr val="tx1"/>
                          </a:solidFill>
                        </a:rPr>
                        <a:t>）</a:t>
                      </a:r>
                      <a:endParaRPr lang="ja-JP" altLang="en-US" sz="12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22598491"/>
                  </a:ext>
                </a:extLst>
              </a:tr>
            </a:tbl>
          </a:graphicData>
        </a:graphic>
      </p:graphicFrame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87B2A77E-B6FB-ACC5-AB0B-54ACB833A92C}"/>
              </a:ext>
            </a:extLst>
          </p:cNvPr>
          <p:cNvSpPr txBox="1"/>
          <p:nvPr/>
        </p:nvSpPr>
        <p:spPr>
          <a:xfrm>
            <a:off x="34045" y="50327"/>
            <a:ext cx="450015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000" dirty="0"/>
              <a:t>応募様式</a:t>
            </a:r>
            <a:endParaRPr kumimoji="1" lang="ja-JP" altLang="en-US" sz="2000" dirty="0"/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DE459FF3-B013-146A-A9C0-9692B6601C61}"/>
              </a:ext>
            </a:extLst>
          </p:cNvPr>
          <p:cNvSpPr txBox="1"/>
          <p:nvPr/>
        </p:nvSpPr>
        <p:spPr>
          <a:xfrm>
            <a:off x="3863752" y="3013589"/>
            <a:ext cx="583264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□</a:t>
            </a:r>
            <a:r>
              <a: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1</a:t>
            </a:r>
            <a:r>
              <a: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～</a:t>
            </a:r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1</a:t>
            </a:r>
            <a:r>
              <a: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0</a:t>
            </a:r>
            <a:r>
              <a: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名　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 □ </a:t>
            </a:r>
            <a:r>
              <a: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10</a:t>
            </a:r>
            <a:r>
              <a: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～</a:t>
            </a:r>
            <a:r>
              <a: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30</a:t>
            </a:r>
            <a:r>
              <a: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名　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 □ </a:t>
            </a:r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30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～</a:t>
            </a:r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100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名　　□ </a:t>
            </a:r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100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～</a:t>
            </a:r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300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名　　□</a:t>
            </a:r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300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名～</a:t>
            </a:r>
            <a:endParaRPr kumimoji="1" lang="ja-JP" altLang="en-US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04C82880-53FB-E2C5-3E51-C81659D4E562}"/>
              </a:ext>
            </a:extLst>
          </p:cNvPr>
          <p:cNvSpPr txBox="1"/>
          <p:nvPr/>
        </p:nvSpPr>
        <p:spPr>
          <a:xfrm>
            <a:off x="224460" y="605867"/>
            <a:ext cx="43097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名称：　</a:t>
            </a:r>
            <a:r>
              <a:rPr kumimoji="1" lang="ja-JP" altLang="en-US" sz="1400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kumimoji="1" lang="ja-JP" altLang="en-US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　　</a:t>
            </a:r>
            <a:endParaRPr kumimoji="1" lang="ja-JP" altLang="en-US" sz="1400" u="sng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7A0852A7-127C-AD1F-6AB4-61DF42AF8A4F}"/>
              </a:ext>
            </a:extLst>
          </p:cNvPr>
          <p:cNvSpPr txBox="1"/>
          <p:nvPr/>
        </p:nvSpPr>
        <p:spPr>
          <a:xfrm>
            <a:off x="335361" y="980359"/>
            <a:ext cx="352839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2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※</a:t>
            </a:r>
            <a:r>
              <a:rPr kumimoji="1" lang="ja-JP" altLang="en-US" sz="12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名称はマッチングが成立するまで非開示といたします。</a:t>
            </a:r>
          </a:p>
        </p:txBody>
      </p:sp>
      <p:sp>
        <p:nvSpPr>
          <p:cNvPr id="3" name="四角形: 角を丸くする 2">
            <a:extLst>
              <a:ext uri="{FF2B5EF4-FFF2-40B4-BE49-F238E27FC236}">
                <a16:creationId xmlns:a16="http://schemas.microsoft.com/office/drawing/2014/main" id="{ADA82276-BC65-378E-6B53-9BEEFA2C4B3F}"/>
              </a:ext>
            </a:extLst>
          </p:cNvPr>
          <p:cNvSpPr/>
          <p:nvPr/>
        </p:nvSpPr>
        <p:spPr>
          <a:xfrm>
            <a:off x="9696400" y="0"/>
            <a:ext cx="2495600" cy="605867"/>
          </a:xfrm>
          <a:prstGeom prst="roundRect">
            <a:avLst>
              <a:gd name="adj" fmla="val 9048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400" dirty="0"/>
              <a:t>地方公共団体</a:t>
            </a:r>
          </a:p>
        </p:txBody>
      </p:sp>
      <p:graphicFrame>
        <p:nvGraphicFramePr>
          <p:cNvPr id="4" name="表 5">
            <a:extLst>
              <a:ext uri="{FF2B5EF4-FFF2-40B4-BE49-F238E27FC236}">
                <a16:creationId xmlns:a16="http://schemas.microsoft.com/office/drawing/2014/main" id="{78739713-2EFA-0773-3710-21FD190B1EA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81746194"/>
              </p:ext>
            </p:extLst>
          </p:nvPr>
        </p:nvGraphicFramePr>
        <p:xfrm>
          <a:off x="191344" y="1274176"/>
          <a:ext cx="11809312" cy="996500"/>
        </p:xfrm>
        <a:graphic>
          <a:graphicData uri="http://schemas.openxmlformats.org/drawingml/2006/table">
            <a:tbl>
              <a:tblPr>
                <a:tableStyleId>{616DA210-FB5B-4158-B5E0-FEB733F419BA}</a:tableStyleId>
              </a:tblPr>
              <a:tblGrid>
                <a:gridCol w="3600400">
                  <a:extLst>
                    <a:ext uri="{9D8B030D-6E8A-4147-A177-3AD203B41FA5}">
                      <a16:colId xmlns:a16="http://schemas.microsoft.com/office/drawing/2014/main" val="1277255446"/>
                    </a:ext>
                  </a:extLst>
                </a:gridCol>
                <a:gridCol w="8208912">
                  <a:extLst>
                    <a:ext uri="{9D8B030D-6E8A-4147-A177-3AD203B41FA5}">
                      <a16:colId xmlns:a16="http://schemas.microsoft.com/office/drawing/2014/main" val="3595366621"/>
                    </a:ext>
                  </a:extLst>
                </a:gridCol>
              </a:tblGrid>
              <a:tr h="498250">
                <a:tc>
                  <a:txBody>
                    <a:bodyPr/>
                    <a:lstStyle/>
                    <a:p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</a:rPr>
                        <a:t>所在地</a:t>
                      </a:r>
                      <a:r>
                        <a:rPr kumimoji="1" lang="ja-JP" altLang="en-US" sz="11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（おもに市単位まで）</a:t>
                      </a:r>
                      <a:endParaRPr kumimoji="1" lang="ja-JP" altLang="en-US" sz="12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188628826"/>
                  </a:ext>
                </a:extLst>
              </a:tr>
              <a:tr h="49825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200" b="0" dirty="0">
                          <a:solidFill>
                            <a:schemeClr val="tx1"/>
                          </a:solidFill>
                        </a:rPr>
                        <a:t>過去の海外教育旅行実績</a:t>
                      </a:r>
                      <a:endParaRPr lang="en-US" altLang="ja-JP" sz="12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44408040"/>
                  </a:ext>
                </a:extLst>
              </a:tr>
            </a:tbl>
          </a:graphicData>
        </a:graphic>
      </p:graphicFrame>
      <p:cxnSp>
        <p:nvCxnSpPr>
          <p:cNvPr id="7" name="直線コネクタ 6">
            <a:extLst>
              <a:ext uri="{FF2B5EF4-FFF2-40B4-BE49-F238E27FC236}">
                <a16:creationId xmlns:a16="http://schemas.microsoft.com/office/drawing/2014/main" id="{2D7EABC6-A2C1-CC1C-C2F0-BAF6E667B63D}"/>
              </a:ext>
            </a:extLst>
          </p:cNvPr>
          <p:cNvCxnSpPr/>
          <p:nvPr/>
        </p:nvCxnSpPr>
        <p:spPr>
          <a:xfrm>
            <a:off x="839416" y="975199"/>
            <a:ext cx="3694783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30342928"/>
      </p:ext>
    </p:extLst>
  </p:cSld>
  <p:clrMapOvr>
    <a:masterClrMapping/>
  </p:clrMapOvr>
</p:sld>
</file>

<file path=ppt/theme/theme1.xml><?xml version="1.0" encoding="utf-8"?>
<a:theme xmlns:a="http://schemas.openxmlformats.org/drawingml/2006/main" name="標準デザイン">
  <a:themeElements>
    <a:clrScheme name="標準デザイ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標準デザイン">
      <a:majorFont>
        <a:latin typeface="HGP創英角ｺﾞｼｯｸUB"/>
        <a:ea typeface="HGP創英角ｺﾞｼｯｸUB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プレゼンテーションタイトル.pptx" id="{E7498F8A-E358-466F-AF97-A85145EC8708}" vid="{1396C27A-9803-4462-9F31-16E49278FC2D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1357</TotalTime>
  <Words>126</Words>
  <Application>Microsoft Office PowerPoint</Application>
  <PresentationFormat>ワイド画面</PresentationFormat>
  <Paragraphs>17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HGP創英角ｺﾞｼｯｸUB</vt:lpstr>
      <vt:lpstr>Meiryo UI</vt:lpstr>
      <vt:lpstr>ＭＳ Ｐゴシック</vt:lpstr>
      <vt:lpstr>Arial</vt:lpstr>
      <vt:lpstr>Calibri</vt:lpstr>
      <vt:lpstr>Times New Roman</vt:lpstr>
      <vt:lpstr>標準デザイン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宮坂 涼</dc:creator>
  <cp:lastModifiedBy>久保田 虎成</cp:lastModifiedBy>
  <cp:revision>40</cp:revision>
  <cp:lastPrinted>2024-06-20T05:32:12Z</cp:lastPrinted>
  <dcterms:created xsi:type="dcterms:W3CDTF">2024-06-06T01:46:30Z</dcterms:created>
  <dcterms:modified xsi:type="dcterms:W3CDTF">2024-06-24T12:00:20Z</dcterms:modified>
</cp:coreProperties>
</file>