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12192000" cy="6858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D1D1F0"/>
    <a:srgbClr val="92D050"/>
    <a:srgbClr val="00B050"/>
    <a:srgbClr val="D0EBB3"/>
    <a:srgbClr val="F2F2F2"/>
    <a:srgbClr val="FFFFFF"/>
    <a:srgbClr val="DFDFF5"/>
    <a:srgbClr val="DDF0C8"/>
    <a:srgbClr val="FF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318" autoAdjust="0"/>
  </p:normalViewPr>
  <p:slideViewPr>
    <p:cSldViewPr>
      <p:cViewPr varScale="1">
        <p:scale>
          <a:sx n="109" d="100"/>
          <a:sy n="109" d="100"/>
        </p:scale>
        <p:origin x="47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1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FAE83-6876-449D-BCCE-496EC707688A}" type="datetimeFigureOut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9ECE-9559-4BF9-A72E-0A6C088511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08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30D34-39EC-4333-89A4-48E429B38CE2}" type="datetimeFigureOut">
              <a:rPr kumimoji="1" lang="ja-JP" altLang="en-US" smtClean="0"/>
              <a:t>2024/6/24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C75C97-5DEC-465A-942A-ECFBEE6DB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197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6"/>
            <a:ext cx="12192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2256368" y="3284539"/>
            <a:ext cx="9935633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51551"/>
            <a:ext cx="28321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5"/>
            <a:ext cx="364292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2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9000" y="2133601"/>
            <a:ext cx="10033000" cy="1470025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  <p:grpSp>
        <p:nvGrpSpPr>
          <p:cNvPr id="2" name="グループ化 1"/>
          <p:cNvGrpSpPr/>
          <p:nvPr userDrawn="1"/>
        </p:nvGrpSpPr>
        <p:grpSpPr>
          <a:xfrm>
            <a:off x="239349" y="44624"/>
            <a:ext cx="12087059" cy="580664"/>
            <a:chOff x="179512" y="116632"/>
            <a:chExt cx="9065294" cy="580664"/>
          </a:xfrm>
        </p:grpSpPr>
        <p:sp>
          <p:nvSpPr>
            <p:cNvPr id="8" name="テキスト ボックス 18"/>
            <p:cNvSpPr txBox="1">
              <a:spLocks noChangeArrowheads="1"/>
            </p:cNvSpPr>
            <p:nvPr userDrawn="1"/>
          </p:nvSpPr>
          <p:spPr bwMode="auto">
            <a:xfrm>
              <a:off x="8128794" y="116632"/>
              <a:ext cx="1116012" cy="246221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ja-JP" sz="1000" b="1" dirty="0">
                  <a:latin typeface="+mn-ea"/>
                  <a:ea typeface="+mn-ea"/>
                </a:rPr>
                <a:t>【</a:t>
              </a:r>
              <a:r>
                <a:rPr lang="ja-JP" altLang="en-US" sz="1000" b="1" dirty="0">
                  <a:latin typeface="+mn-ea"/>
                  <a:ea typeface="+mn-ea"/>
                </a:rPr>
                <a:t>機密性２</a:t>
              </a:r>
              <a:r>
                <a:rPr lang="en-US" altLang="ja-JP" sz="1000" b="1" dirty="0">
                  <a:latin typeface="+mn-ea"/>
                  <a:ea typeface="+mn-ea"/>
                </a:rPr>
                <a:t>】</a:t>
              </a:r>
            </a:p>
          </p:txBody>
        </p:sp>
        <p:sp>
          <p:nvSpPr>
            <p:cNvPr id="12" name="テキスト ボックス 9"/>
            <p:cNvSpPr txBox="1"/>
            <p:nvPr userDrawn="1"/>
          </p:nvSpPr>
          <p:spPr>
            <a:xfrm>
              <a:off x="3361605" y="372599"/>
              <a:ext cx="5746899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pPr algn="r"/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作成日_作成担当課_用途_保存期間</a:t>
              </a:r>
              <a:endParaRPr sz="1000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13" name="テキスト ボックス 8"/>
            <p:cNvSpPr txBox="1"/>
            <p:nvPr userDrawn="1"/>
          </p:nvSpPr>
          <p:spPr>
            <a:xfrm>
              <a:off x="179512" y="372599"/>
              <a:ext cx="3312368" cy="324697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wrap="square" numCol="1" spcCol="0" rtlCol="0" fromWordArt="0" anchor="t" anchorCtr="0" forceAA="0" compatLnSpc="1"/>
            <a:lstStyle/>
            <a:p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発出元</a:t>
              </a:r>
              <a:r>
                <a:rPr sz="1000" b="1" dirty="0">
                  <a:solidFill>
                    <a:schemeClr val="tx1"/>
                  </a:solidFill>
                  <a:latin typeface="+mn-ea"/>
                  <a:ea typeface="+mn-ea"/>
                </a:rPr>
                <a:t> → </a:t>
              </a:r>
              <a:r>
                <a:rPr sz="1000" b="1" dirty="0" err="1">
                  <a:solidFill>
                    <a:schemeClr val="tx1"/>
                  </a:solidFill>
                  <a:latin typeface="+mn-ea"/>
                  <a:ea typeface="+mn-ea"/>
                </a:rPr>
                <a:t>発出先</a:t>
              </a:r>
              <a:endParaRPr sz="1000" b="1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4205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649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1"/>
            <a:ext cx="28956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84836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143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670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046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660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1565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320469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0967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66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1891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237288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262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2B74B65D-56D1-B861-C24C-D36BCE7020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331516"/>
              </p:ext>
            </p:extLst>
          </p:nvPr>
        </p:nvGraphicFramePr>
        <p:xfrm>
          <a:off x="119336" y="1078087"/>
          <a:ext cx="11737306" cy="1750732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558132">
                  <a:extLst>
                    <a:ext uri="{9D8B030D-6E8A-4147-A177-3AD203B41FA5}">
                      <a16:colId xmlns:a16="http://schemas.microsoft.com/office/drawing/2014/main" val="1277255446"/>
                    </a:ext>
                  </a:extLst>
                </a:gridCol>
                <a:gridCol w="9179174">
                  <a:extLst>
                    <a:ext uri="{9D8B030D-6E8A-4147-A177-3AD203B41FA5}">
                      <a16:colId xmlns:a16="http://schemas.microsoft.com/office/drawing/2014/main" val="3595366621"/>
                    </a:ext>
                  </a:extLst>
                </a:gridCol>
              </a:tblGrid>
              <a:tr h="346408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所在地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628826"/>
                  </a:ext>
                </a:extLst>
              </a:tr>
              <a:tr h="3510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連絡先メールアドレス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4546352"/>
                  </a:ext>
                </a:extLst>
              </a:tr>
              <a:tr h="3510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過去の海外教育旅行実績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4408040"/>
                  </a:ext>
                </a:extLst>
              </a:tr>
              <a:tr h="3510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特筆すべき実績（任意）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1702644"/>
                  </a:ext>
                </a:extLst>
              </a:tr>
              <a:tr h="3510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自社の強み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8329259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22DA041-8762-9CF6-5950-272F1314B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211894"/>
              </p:ext>
            </p:extLst>
          </p:nvPr>
        </p:nvGraphicFramePr>
        <p:xfrm>
          <a:off x="119338" y="3212976"/>
          <a:ext cx="11737304" cy="350064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558130">
                  <a:extLst>
                    <a:ext uri="{9D8B030D-6E8A-4147-A177-3AD203B41FA5}">
                      <a16:colId xmlns:a16="http://schemas.microsoft.com/office/drawing/2014/main" val="1277255446"/>
                    </a:ext>
                  </a:extLst>
                </a:gridCol>
                <a:gridCol w="9179174">
                  <a:extLst>
                    <a:ext uri="{9D8B030D-6E8A-4147-A177-3AD203B41FA5}">
                      <a16:colId xmlns:a16="http://schemas.microsoft.com/office/drawing/2014/main" val="3595366621"/>
                    </a:ext>
                  </a:extLst>
                </a:gridCol>
              </a:tblGrid>
              <a:tr h="500092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行き先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7646126"/>
                  </a:ext>
                </a:extLst>
              </a:tr>
              <a:tr h="5000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見積想定（一人当たり）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8326642"/>
                  </a:ext>
                </a:extLst>
              </a:tr>
              <a:tr h="500092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実施期間・実施時期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628826"/>
                  </a:ext>
                </a:extLst>
              </a:tr>
              <a:tr h="500092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実施効果・内容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7596791"/>
                  </a:ext>
                </a:extLst>
              </a:tr>
              <a:tr h="500092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行程案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4015373"/>
                  </a:ext>
                </a:extLst>
              </a:tr>
              <a:tr h="500092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事前・事後学習の有無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2762815"/>
                  </a:ext>
                </a:extLst>
              </a:tr>
              <a:tr h="500092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その他アピール項目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9856227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6FF9599-C799-1095-5AEC-D4E2F80F2CAA}"/>
              </a:ext>
            </a:extLst>
          </p:cNvPr>
          <p:cNvSpPr txBox="1"/>
          <p:nvPr/>
        </p:nvSpPr>
        <p:spPr>
          <a:xfrm>
            <a:off x="335360" y="500711"/>
            <a:ext cx="4309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+mn-ea"/>
                <a:ea typeface="+mn-ea"/>
              </a:rPr>
              <a:t>名称：　</a:t>
            </a:r>
            <a:r>
              <a:rPr kumimoji="1" lang="ja-JP" altLang="en-US" u="sng" dirty="0">
                <a:latin typeface="+mn-ea"/>
                <a:ea typeface="+mn-ea"/>
              </a:rPr>
              <a:t>　</a:t>
            </a:r>
            <a:r>
              <a:rPr kumimoji="1" lang="ja-JP" altLang="en-US" sz="2400" u="sng" dirty="0">
                <a:latin typeface="+mn-ea"/>
                <a:ea typeface="+mn-ea"/>
              </a:rPr>
              <a:t>　　</a:t>
            </a:r>
            <a:endParaRPr kumimoji="1" lang="ja-JP" altLang="en-US" u="sng" dirty="0">
              <a:latin typeface="+mn-ea"/>
              <a:ea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7B2A77E-B6FB-ACC5-AB0B-54ACB833A92C}"/>
              </a:ext>
            </a:extLst>
          </p:cNvPr>
          <p:cNvSpPr txBox="1"/>
          <p:nvPr/>
        </p:nvSpPr>
        <p:spPr>
          <a:xfrm>
            <a:off x="34045" y="50327"/>
            <a:ext cx="4500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/>
              <a:t>応募様式</a:t>
            </a:r>
            <a:endParaRPr kumimoji="1" lang="ja-JP" altLang="en-US" sz="20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DE60EAB-8F1B-4B18-A3B1-EEA019EFDEB1}"/>
              </a:ext>
            </a:extLst>
          </p:cNvPr>
          <p:cNvSpPr txBox="1"/>
          <p:nvPr/>
        </p:nvSpPr>
        <p:spPr>
          <a:xfrm>
            <a:off x="2783632" y="1814953"/>
            <a:ext cx="6624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□ヨーロッパ　</a:t>
            </a:r>
            <a:r>
              <a:rPr lang="ja-JP" altLang="en-US" sz="1200" dirty="0"/>
              <a:t>□</a:t>
            </a:r>
            <a:r>
              <a:rPr kumimoji="1" lang="ja-JP" altLang="en-US" sz="1200" dirty="0"/>
              <a:t>オセアニア　</a:t>
            </a:r>
            <a:r>
              <a:rPr lang="ja-JP" altLang="en-US" sz="1200" dirty="0"/>
              <a:t> □中東・アフリカ　□東アジア　□東南・南アジア　□北米　□中南米　</a:t>
            </a:r>
            <a:endParaRPr kumimoji="1" lang="ja-JP" altLang="en-US" sz="1200" dirty="0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E8270A1B-ADC8-7919-372C-F7AB437E2AA5}"/>
              </a:ext>
            </a:extLst>
          </p:cNvPr>
          <p:cNvSpPr/>
          <p:nvPr/>
        </p:nvSpPr>
        <p:spPr>
          <a:xfrm>
            <a:off x="9696400" y="0"/>
            <a:ext cx="2495600" cy="605867"/>
          </a:xfrm>
          <a:prstGeom prst="roundRect">
            <a:avLst>
              <a:gd name="adj" fmla="val 9048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/>
              <a:t>旅行会社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8C705D4E-62C7-5CA8-67AC-D64BBD2C74D4}"/>
              </a:ext>
            </a:extLst>
          </p:cNvPr>
          <p:cNvCxnSpPr/>
          <p:nvPr/>
        </p:nvCxnSpPr>
        <p:spPr>
          <a:xfrm>
            <a:off x="1127448" y="908720"/>
            <a:ext cx="36947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87CD49C-C294-B20A-83E1-DCDC95B35DEA}"/>
              </a:ext>
            </a:extLst>
          </p:cNvPr>
          <p:cNvSpPr txBox="1"/>
          <p:nvPr/>
        </p:nvSpPr>
        <p:spPr>
          <a:xfrm>
            <a:off x="119336" y="2828819"/>
            <a:ext cx="9981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  <a:ea typeface="+mn-ea"/>
              </a:rPr>
              <a:t>提案概要</a:t>
            </a:r>
            <a:r>
              <a:rPr kumimoji="1" lang="ja-JP" altLang="en-US" sz="1200" u="sng" dirty="0">
                <a:latin typeface="+mn-ea"/>
                <a:ea typeface="+mn-ea"/>
              </a:rPr>
              <a:t>　</a:t>
            </a:r>
            <a:r>
              <a:rPr kumimoji="1" lang="ja-JP" altLang="en-US" sz="1600" u="sng" dirty="0">
                <a:latin typeface="+mn-ea"/>
                <a:ea typeface="+mn-ea"/>
              </a:rPr>
              <a:t>　　</a:t>
            </a:r>
            <a:endParaRPr kumimoji="1" lang="ja-JP" altLang="en-US" sz="1200" u="sng" dirty="0">
              <a:latin typeface="+mn-ea"/>
              <a:ea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A910860-BBF8-479C-C166-045E09872B8D}"/>
              </a:ext>
            </a:extLst>
          </p:cNvPr>
          <p:cNvSpPr txBox="1"/>
          <p:nvPr/>
        </p:nvSpPr>
        <p:spPr>
          <a:xfrm>
            <a:off x="5559706" y="523113"/>
            <a:ext cx="626469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dirty="0">
                <a:solidFill>
                  <a:srgbClr val="FF0000"/>
                </a:solidFill>
              </a:rPr>
              <a:t>※</a:t>
            </a:r>
            <a:r>
              <a:rPr kumimoji="1" lang="ja-JP" altLang="en-US" sz="1050" dirty="0">
                <a:solidFill>
                  <a:srgbClr val="FF0000"/>
                </a:solidFill>
              </a:rPr>
              <a:t>欄の大きさの都合上、スライドが複数枚になっても問題ありません。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r>
              <a:rPr kumimoji="1" lang="en-US" altLang="ja-JP" sz="1050" dirty="0">
                <a:solidFill>
                  <a:srgbClr val="FF0000"/>
                </a:solidFill>
              </a:rPr>
              <a:t>※</a:t>
            </a:r>
            <a:r>
              <a:rPr kumimoji="1" lang="ja-JP" altLang="en-US" sz="1050" dirty="0">
                <a:solidFill>
                  <a:srgbClr val="FF0000"/>
                </a:solidFill>
              </a:rPr>
              <a:t>追加で参考資料や添付資料などがある場合は、併せてご提出ください。</a:t>
            </a:r>
            <a:endParaRPr kumimoji="1" lang="en-US" altLang="ja-JP" sz="1050" dirty="0">
              <a:solidFill>
                <a:srgbClr val="FF0000"/>
              </a:solidFill>
            </a:endParaRPr>
          </a:p>
          <a:p>
            <a:r>
              <a:rPr lang="ja-JP" altLang="en-US" sz="1050" dirty="0">
                <a:solidFill>
                  <a:srgbClr val="FF0000"/>
                </a:solidFill>
              </a:rPr>
              <a:t>　  なお、フォーマットやファイル形式は問いませんが、基本的に合計</a:t>
            </a:r>
            <a:r>
              <a:rPr lang="en-US" altLang="ja-JP" sz="1050" dirty="0">
                <a:solidFill>
                  <a:srgbClr val="FF0000"/>
                </a:solidFill>
              </a:rPr>
              <a:t>10MB</a:t>
            </a:r>
            <a:r>
              <a:rPr lang="ja-JP" altLang="en-US" sz="1050" dirty="0">
                <a:solidFill>
                  <a:srgbClr val="FF0000"/>
                </a:solidFill>
              </a:rPr>
              <a:t>以内でお願いいたします。</a:t>
            </a:r>
            <a:endParaRPr kumimoji="1" lang="ja-JP" altLang="en-US" sz="105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915649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タイトル.pptx" id="{E7498F8A-E358-466F-AF97-A85145EC8708}" vid="{1396C27A-9803-4462-9F31-16E49278FC2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応募様式（旅行会社）★ボツ</Template>
  <TotalTime>24</TotalTime>
  <Words>129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Meiryo UI</vt:lpstr>
      <vt:lpstr>ＭＳ Ｐゴシック</vt:lpstr>
      <vt:lpstr>Arial</vt:lpstr>
      <vt:lpstr>Calibri</vt:lpstr>
      <vt:lpstr>Times New Roman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宮坂 涼</dc:creator>
  <cp:lastModifiedBy>宮坂 涼</cp:lastModifiedBy>
  <cp:revision>6</cp:revision>
  <cp:lastPrinted>2024-06-20T05:32:12Z</cp:lastPrinted>
  <dcterms:created xsi:type="dcterms:W3CDTF">2024-06-24T05:11:56Z</dcterms:created>
  <dcterms:modified xsi:type="dcterms:W3CDTF">2024-06-24T12:36:46Z</dcterms:modified>
</cp:coreProperties>
</file>