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51" r:id="rId1"/>
    <p:sldMasterId id="2147488536" r:id="rId2"/>
    <p:sldMasterId id="2147488628" r:id="rId3"/>
  </p:sldMasterIdLst>
  <p:notesMasterIdLst>
    <p:notesMasterId r:id="rId5"/>
  </p:notesMasterIdLst>
  <p:sldIdLst>
    <p:sldId id="602" r:id="rId4"/>
  </p:sldIdLst>
  <p:sldSz cx="9144000" cy="6858000" type="screen4x3"/>
  <p:notesSz cx="6735763" cy="986631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>
          <p15:clr>
            <a:srgbClr val="A4A3A4"/>
          </p15:clr>
        </p15:guide>
        <p15:guide id="2" pos="212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ㅤ" initials="ㅤ" lastIdx="1" clrIdx="0">
    <p:extLst>
      <p:ext uri="{19B8F6BF-5375-455C-9EA6-DF929625EA0E}">
        <p15:presenceInfo xmlns:p15="http://schemas.microsoft.com/office/powerpoint/2012/main" userId="ㅤ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002060"/>
    <a:srgbClr val="7686A7"/>
    <a:srgbClr val="FF3300"/>
    <a:srgbClr val="F9AD6F"/>
    <a:srgbClr val="FFCC99"/>
    <a:srgbClr val="FF99FF"/>
    <a:srgbClr val="FFFF99"/>
    <a:srgbClr val="FFFFCC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rgbClr val="00000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スタイル (淡色) 3">
    <a:wholeTbl>
      <a:tcTxStyle>
        <a:fontRef idx="minor">
          <a:srgbClr val="00000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E25E649-3F16-4E02-A733-19D2CDBF48F0}" styleName="中間スタイル 3 - アクセント 1">
    <a:wholeTbl>
      <a:tcTxStyle>
        <a:fontRef idx="minor">
          <a:srgbClr val="00000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rgbClr val="000000"/>
        </a:fontRef>
        <a:schemeClr val="dk1"/>
      </a:tcTxStyle>
      <a:tcStyle>
        <a:tcBdr/>
      </a:tcStyle>
    </a:seCell>
    <a:swCell>
      <a:tcTxStyle b="on">
        <a:fontRef idx="minor">
          <a:srgbClr val="000000"/>
        </a:fontRef>
        <a:schemeClr val="dk1"/>
      </a:tcTxStyle>
      <a:tcStyle>
        <a:tcBdr/>
      </a:tcStyle>
    </a:swCell>
    <a:firstRow>
      <a:tcTxStyle b="on">
        <a:fontRef idx="minor">
          <a:srgbClr val="00000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スタイル (中間)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rgbClr val="000000"/>
        </a:fontRef>
        <a:schemeClr val="dk1"/>
      </a:tcTxStyle>
      <a:tcStyle>
        <a:tcBdr/>
      </a:tcStyle>
    </a:seCell>
    <a:swCell>
      <a:tcTxStyle b="on">
        <a:fontRef idx="minor">
          <a:srgbClr val="000000"/>
        </a:fontRef>
        <a:schemeClr val="dk1"/>
      </a:tcTxStyle>
      <a:tcStyle>
        <a:tcBdr/>
      </a:tcStyle>
    </a:swCell>
    <a:firstRow>
      <a:tcTxStyle b="on">
        <a:fontRef idx="minor">
          <a:srgbClr val="00000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5BE263C-DBD7-4A20-BB59-AAB30ACAA65A}" styleName="中間スタイル 3 - アクセント 2">
    <a:wholeTbl>
      <a:tcTxStyle>
        <a:fontRef idx="minor">
          <a:srgbClr val="00000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rgbClr val="000000"/>
        </a:fontRef>
        <a:schemeClr val="dk1"/>
      </a:tcTxStyle>
      <a:tcStyle>
        <a:tcBdr/>
      </a:tcStyle>
    </a:seCell>
    <a:swCell>
      <a:tcTxStyle b="on">
        <a:fontRef idx="minor">
          <a:srgbClr val="000000"/>
        </a:fontRef>
        <a:schemeClr val="dk1"/>
      </a:tcTxStyle>
      <a:tcStyle>
        <a:tcBdr/>
      </a:tcStyle>
    </a:swCell>
    <a:firstRow>
      <a:tcTxStyle b="on">
        <a:fontRef idx="minor">
          <a:srgbClr val="00000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9631B5-78F2-41C9-869B-9F39066F8104}" styleName="中間スタイル 3 - アクセント 4">
    <a:wholeTbl>
      <a:tcTxStyle>
        <a:fontRef idx="minor">
          <a:srgbClr val="00000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rgbClr val="000000"/>
        </a:fontRef>
        <a:schemeClr val="dk1"/>
      </a:tcTxStyle>
      <a:tcStyle>
        <a:tcBdr/>
      </a:tcStyle>
    </a:seCell>
    <a:swCell>
      <a:tcTxStyle b="on">
        <a:fontRef idx="minor">
          <a:srgbClr val="000000"/>
        </a:fontRef>
        <a:schemeClr val="dk1"/>
      </a:tcTxStyle>
      <a:tcStyle>
        <a:tcBdr/>
      </a:tcStyle>
    </a:swCell>
    <a:firstRow>
      <a:tcTxStyle b="on">
        <a:fontRef idx="minor">
          <a:srgbClr val="00000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4C1A8A3-306A-4EB7-A6B1-4F7E0EB9C5D6}" styleName="中間スタイル 3 - アクセント 5">
    <a:wholeTbl>
      <a:tcTxStyle>
        <a:fontRef idx="minor">
          <a:srgbClr val="00000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rgbClr val="000000"/>
        </a:fontRef>
        <a:schemeClr val="dk1"/>
      </a:tcTxStyle>
      <a:tcStyle>
        <a:tcBdr/>
      </a:tcStyle>
    </a:seCell>
    <a:swCell>
      <a:tcTxStyle b="on">
        <a:fontRef idx="minor">
          <a:srgbClr val="000000"/>
        </a:fontRef>
        <a:schemeClr val="dk1"/>
      </a:tcTxStyle>
      <a:tcStyle>
        <a:tcBdr/>
      </a:tcStyle>
    </a:swCell>
    <a:firstRow>
      <a:tcTxStyle b="on">
        <a:fontRef idx="minor">
          <a:srgbClr val="00000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中間スタイル 3 - アクセント 6">
    <a:wholeTbl>
      <a:tcTxStyle>
        <a:fontRef idx="minor">
          <a:srgbClr val="00000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rgbClr val="000000"/>
        </a:fontRef>
        <a:schemeClr val="dk1"/>
      </a:tcTxStyle>
      <a:tcStyle>
        <a:tcBdr/>
      </a:tcStyle>
    </a:seCell>
    <a:swCell>
      <a:tcTxStyle b="on">
        <a:fontRef idx="minor">
          <a:srgbClr val="000000"/>
        </a:fontRef>
        <a:schemeClr val="dk1"/>
      </a:tcTxStyle>
      <a:tcStyle>
        <a:tcBdr/>
      </a:tcStyle>
    </a:swCell>
    <a:firstRow>
      <a:tcTxStyle b="on">
        <a:fontRef idx="minor">
          <a:srgbClr val="00000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559" autoAdjust="0"/>
    <p:restoredTop sz="86477" autoAdjust="0"/>
  </p:normalViewPr>
  <p:slideViewPr>
    <p:cSldViewPr>
      <p:cViewPr>
        <p:scale>
          <a:sx n="82" d="100"/>
          <a:sy n="82" d="100"/>
        </p:scale>
        <p:origin x="2358" y="77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16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2622" y="-96"/>
      </p:cViewPr>
      <p:guideLst>
        <p:guide orient="horz" pos="3108"/>
        <p:guide pos="212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7" name="Rectangle 2"/>
          <p:cNvSpPr>
            <a:spLocks noGrp="1" noChangeArrowheads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5" tIns="45712" rIns="91425" bIns="45712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48" name="Rectangle 3"/>
          <p:cNvSpPr>
            <a:spLocks noGrp="1" noChangeArrowheads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5" tIns="45712" rIns="91425" bIns="4571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49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50" name="Rectangle 5"/>
          <p:cNvSpPr>
            <a:spLocks noGrp="1" noChangeArrowheads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5" tIns="45712" rIns="91425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051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5" tIns="45712" rIns="91425" bIns="45712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52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5" tIns="45712" rIns="91425" bIns="4571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C4C7AF2-B62C-4068-961C-FD05BDB01E7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119567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9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40" name="ノート プレースホルダー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ja-JP" altLang="en-US">
              <a:latin typeface="Arial" panose="020B0604020202020204" pitchFamily="34" charset="0"/>
            </a:endParaRPr>
          </a:p>
        </p:txBody>
      </p:sp>
      <p:sp>
        <p:nvSpPr>
          <p:cNvPr id="1141" name="スライド番号プレースホルダー 3"/>
          <p:cNvSpPr>
            <a:spLocks noGrp="1"/>
          </p:cNvSpPr>
          <p:nvPr>
            <p:ph type="sldNum" sz="quarter" idx="5"/>
          </p:nvPr>
        </p:nvSpPr>
        <p:spPr>
          <a:noFill/>
          <a:ln/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fld id="{9075C755-A791-4113-9EBD-CEED3D12052A}" type="slidenum">
              <a:rPr lang="en-US" altLang="ja-JP" smtClean="0"/>
              <a:pPr/>
              <a:t>0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937052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8312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2EC76D-C6B8-461E-8E0A-406A8B1EDCA0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08041470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2EC76D-C6B8-461E-8E0A-406A8B1EDCA0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89786446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2EC76D-C6B8-461E-8E0A-406A8B1EDCA0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87691787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2EC76D-C6B8-461E-8E0A-406A8B1EDCA0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74083864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36827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0015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2EC76D-C6B8-461E-8E0A-406A8B1EDCA0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2988690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2EC76D-C6B8-461E-8E0A-406A8B1EDCA0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43259752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2EC76D-C6B8-461E-8E0A-406A8B1EDCA0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24329137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2EC76D-C6B8-461E-8E0A-406A8B1EDCA0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46370981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2EC76D-C6B8-461E-8E0A-406A8B1EDCA0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42635934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2EC76D-C6B8-461E-8E0A-406A8B1EDCA0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09732772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2EC76D-C6B8-461E-8E0A-406A8B1EDCA0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37260247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92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6" name="Rectangle 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92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7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010400" y="6237288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AE11E9A8-004E-45DD-92CD-3AD217E22DC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grpSp>
        <p:nvGrpSpPr>
          <p:cNvPr id="1028" name="Group 27"/>
          <p:cNvGrpSpPr/>
          <p:nvPr/>
        </p:nvGrpSpPr>
        <p:grpSpPr>
          <a:xfrm>
            <a:off x="0" y="406400"/>
            <a:ext cx="9144000" cy="214313"/>
            <a:chOff x="0" y="255"/>
            <a:chExt cx="6240" cy="135"/>
          </a:xfrm>
        </p:grpSpPr>
        <p:sp>
          <p:nvSpPr>
            <p:cNvPr id="1029" name="Rectangle 28"/>
            <p:cNvSpPr>
              <a:spLocks noChangeArrowheads="1"/>
            </p:cNvSpPr>
            <p:nvPr userDrawn="1"/>
          </p:nvSpPr>
          <p:spPr>
            <a:xfrm>
              <a:off x="0" y="345"/>
              <a:ext cx="6240" cy="45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defRPr/>
              </a:pPr>
              <a:endParaRPr lang="ja-JP" altLang="en-US">
                <a:ea typeface="HGP創英角ｺﾞｼｯｸUB" panose="020B0900000000000000" pitchFamily="50" charset="-128"/>
              </a:endParaRPr>
            </a:p>
          </p:txBody>
        </p:sp>
        <p:sp>
          <p:nvSpPr>
            <p:cNvPr id="1030" name="Rectangle 29"/>
            <p:cNvSpPr>
              <a:spLocks noChangeArrowheads="1"/>
            </p:cNvSpPr>
            <p:nvPr userDrawn="1"/>
          </p:nvSpPr>
          <p:spPr>
            <a:xfrm>
              <a:off x="0" y="300"/>
              <a:ext cx="6240" cy="45"/>
            </a:xfrm>
            <a:prstGeom prst="rect">
              <a:avLst/>
            </a:prstGeom>
            <a:solidFill>
              <a:srgbClr val="FF3399"/>
            </a:solidFill>
            <a:ln>
              <a:noFill/>
            </a:ln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defRPr/>
              </a:pPr>
              <a:endParaRPr lang="ja-JP" altLang="en-US">
                <a:ea typeface="HGP創英角ｺﾞｼｯｸUB" panose="020B0900000000000000" pitchFamily="50" charset="-128"/>
              </a:endParaRPr>
            </a:p>
          </p:txBody>
        </p:sp>
        <p:sp>
          <p:nvSpPr>
            <p:cNvPr id="1031" name="Rectangle 30"/>
            <p:cNvSpPr>
              <a:spLocks noChangeArrowheads="1"/>
            </p:cNvSpPr>
            <p:nvPr userDrawn="1"/>
          </p:nvSpPr>
          <p:spPr>
            <a:xfrm>
              <a:off x="0" y="255"/>
              <a:ext cx="6240" cy="45"/>
            </a:xfrm>
            <a:prstGeom prst="rect">
              <a:avLst/>
            </a:prstGeom>
            <a:solidFill>
              <a:srgbClr val="FFCCFF"/>
            </a:solidFill>
            <a:ln>
              <a:noFill/>
            </a:ln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defRPr/>
              </a:pPr>
              <a:endParaRPr lang="ja-JP" altLang="en-US">
                <a:ea typeface="HGP創英角ｺﾞｼｯｸUB" panose="020B0900000000000000" pitchFamily="50" charset="-128"/>
              </a:endParaRPr>
            </a:p>
          </p:txBody>
        </p:sp>
      </p:grpSp>
      <p:sp>
        <p:nvSpPr>
          <p:cNvPr id="1032" name="Rectangle 2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7629525" cy="4762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033" name="Picture 32" descr="ppjtitle"/>
          <p:cNvPicPr>
            <a:picLocks noChangeAspect="1" noChangeArrowheads="1"/>
          </p:cNvPicPr>
          <p:nvPr/>
        </p:nvPicPr>
        <p:blipFill>
          <a:blip r:embed="rId3"/>
          <a:srcRect l="1756" r="81940" b="42691"/>
          <a:stretch>
            <a:fillRect/>
          </a:stretch>
        </p:blipFill>
        <p:spPr>
          <a:xfrm>
            <a:off x="7850188" y="73025"/>
            <a:ext cx="1114425" cy="334963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8600" r:id="rId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5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5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5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5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5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5pPr>
      <a:lvl6pPr marL="422041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6pPr>
      <a:lvl7pPr marL="844083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7pPr>
      <a:lvl8pPr marL="1266124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8pPr>
      <a:lvl9pPr marL="1688165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15913" indent="-315913" algn="l" rtl="0" eaLnBrk="0" fontAlgn="base" hangingPunct="0">
        <a:spcBef>
          <a:spcPct val="20000"/>
        </a:spcBef>
        <a:spcAft>
          <a:spcPct val="0"/>
        </a:spcAft>
        <a:buChar char="•"/>
        <a:defRPr kumimoji="1" sz="29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63525" algn="l" rtl="0" eaLnBrk="0" fontAlgn="base" hangingPunct="0">
        <a:spcBef>
          <a:spcPct val="20000"/>
        </a:spcBef>
        <a:spcAft>
          <a:spcPct val="0"/>
        </a:spcAft>
        <a:buChar char="–"/>
        <a:defRPr kumimoji="1" sz="2500">
          <a:solidFill>
            <a:schemeClr val="tx1"/>
          </a:solidFill>
          <a:latin typeface="+mn-lt"/>
          <a:ea typeface="+mn-ea"/>
        </a:defRPr>
      </a:lvl2pPr>
      <a:lvl3pPr marL="1054100" indent="-209550" algn="l" rtl="0" eaLnBrk="0" fontAlgn="base" hangingPunct="0">
        <a:spcBef>
          <a:spcPct val="20000"/>
        </a:spcBef>
        <a:spcAft>
          <a:spcPct val="0"/>
        </a:spcAft>
        <a:buChar char="•"/>
        <a:defRPr kumimoji="1" sz="2200">
          <a:solidFill>
            <a:schemeClr val="tx1"/>
          </a:solidFill>
          <a:latin typeface="+mn-lt"/>
          <a:ea typeface="+mn-ea"/>
        </a:defRPr>
      </a:lvl3pPr>
      <a:lvl4pPr marL="1476375" indent="-209550" algn="l" rtl="0" eaLnBrk="0" fontAlgn="base" hangingPunct="0">
        <a:spcBef>
          <a:spcPct val="20000"/>
        </a:spcBef>
        <a:spcAft>
          <a:spcPct val="0"/>
        </a:spcAft>
        <a:buChar char="–"/>
        <a:defRPr kumimoji="1">
          <a:solidFill>
            <a:schemeClr val="tx1"/>
          </a:solidFill>
          <a:latin typeface="+mn-lt"/>
          <a:ea typeface="+mn-ea"/>
        </a:defRPr>
      </a:lvl4pPr>
      <a:lvl5pPr marL="1898650" indent="-209550" algn="l" rtl="0" eaLnBrk="0" fontAlgn="base" hangingPunct="0">
        <a:spcBef>
          <a:spcPct val="20000"/>
        </a:spcBef>
        <a:spcAft>
          <a:spcPct val="0"/>
        </a:spcAft>
        <a:buChar char="»"/>
        <a:defRPr kumimoji="1">
          <a:solidFill>
            <a:schemeClr val="tx1"/>
          </a:solidFill>
          <a:latin typeface="+mn-lt"/>
          <a:ea typeface="+mn-ea"/>
        </a:defRPr>
      </a:lvl5pPr>
      <a:lvl6pPr marL="2321227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6pPr>
      <a:lvl7pPr marL="2743269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7pPr>
      <a:lvl8pPr marL="3165310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8pPr>
      <a:lvl9pPr marL="3587351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4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83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24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65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207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248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89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33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92">
                <a:solidFill>
                  <a:prstClr val="black"/>
                </a:solidFill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7" name="Rectangle 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92">
                <a:solidFill>
                  <a:prstClr val="black"/>
                </a:solidFill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8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010400" y="6237288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92">
                <a:solidFill>
                  <a:prstClr val="black"/>
                </a:solidFill>
              </a:defRPr>
            </a:lvl1pPr>
          </a:lstStyle>
          <a:p>
            <a:pPr>
              <a:defRPr/>
            </a:pPr>
            <a:fld id="{132EC76D-C6B8-461E-8E0A-406A8B1EDCA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grpSp>
        <p:nvGrpSpPr>
          <p:cNvPr id="1039" name="Group 27"/>
          <p:cNvGrpSpPr/>
          <p:nvPr/>
        </p:nvGrpSpPr>
        <p:grpSpPr>
          <a:xfrm>
            <a:off x="0" y="406400"/>
            <a:ext cx="9144000" cy="214313"/>
            <a:chOff x="0" y="255"/>
            <a:chExt cx="6240" cy="135"/>
          </a:xfrm>
        </p:grpSpPr>
        <p:sp>
          <p:nvSpPr>
            <p:cNvPr id="1040" name="Rectangle 28"/>
            <p:cNvSpPr>
              <a:spLocks noChangeArrowheads="1"/>
            </p:cNvSpPr>
            <p:nvPr userDrawn="1"/>
          </p:nvSpPr>
          <p:spPr>
            <a:xfrm>
              <a:off x="0" y="345"/>
              <a:ext cx="6240" cy="45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defRPr/>
              </a:pPr>
              <a:endParaRPr lang="ja-JP" altLang="en-US">
                <a:solidFill>
                  <a:prstClr val="black"/>
                </a:solidFill>
                <a:ea typeface="HGP創英角ｺﾞｼｯｸUB" panose="020B0900000000000000" pitchFamily="50" charset="-128"/>
              </a:endParaRPr>
            </a:p>
          </p:txBody>
        </p:sp>
        <p:sp>
          <p:nvSpPr>
            <p:cNvPr id="1041" name="Rectangle 29"/>
            <p:cNvSpPr>
              <a:spLocks noChangeArrowheads="1"/>
            </p:cNvSpPr>
            <p:nvPr userDrawn="1"/>
          </p:nvSpPr>
          <p:spPr>
            <a:xfrm>
              <a:off x="0" y="300"/>
              <a:ext cx="6240" cy="45"/>
            </a:xfrm>
            <a:prstGeom prst="rect">
              <a:avLst/>
            </a:prstGeom>
            <a:solidFill>
              <a:srgbClr val="FF3399"/>
            </a:solidFill>
            <a:ln>
              <a:noFill/>
            </a:ln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defRPr/>
              </a:pPr>
              <a:endParaRPr lang="ja-JP" altLang="en-US">
                <a:solidFill>
                  <a:prstClr val="black"/>
                </a:solidFill>
                <a:ea typeface="HGP創英角ｺﾞｼｯｸUB" panose="020B0900000000000000" pitchFamily="50" charset="-128"/>
              </a:endParaRPr>
            </a:p>
          </p:txBody>
        </p:sp>
        <p:sp>
          <p:nvSpPr>
            <p:cNvPr id="1042" name="Rectangle 30"/>
            <p:cNvSpPr>
              <a:spLocks noChangeArrowheads="1"/>
            </p:cNvSpPr>
            <p:nvPr userDrawn="1"/>
          </p:nvSpPr>
          <p:spPr>
            <a:xfrm>
              <a:off x="0" y="255"/>
              <a:ext cx="6240" cy="45"/>
            </a:xfrm>
            <a:prstGeom prst="rect">
              <a:avLst/>
            </a:prstGeom>
            <a:solidFill>
              <a:srgbClr val="FFCCFF"/>
            </a:solidFill>
            <a:ln>
              <a:noFill/>
            </a:ln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defRPr/>
              </a:pPr>
              <a:endParaRPr lang="ja-JP" altLang="en-US">
                <a:solidFill>
                  <a:prstClr val="black"/>
                </a:solidFill>
                <a:ea typeface="HGP創英角ｺﾞｼｯｸUB" panose="020B0900000000000000" pitchFamily="50" charset="-128"/>
              </a:endParaRPr>
            </a:p>
          </p:txBody>
        </p:sp>
      </p:grpSp>
      <p:sp>
        <p:nvSpPr>
          <p:cNvPr id="1043" name="Rectangle 2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7629525" cy="4762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044" name="Picture 32" descr="ppjtitle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50188" y="73025"/>
            <a:ext cx="1114425" cy="334963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8601" r:id="rId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5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5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5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5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5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5pPr>
      <a:lvl6pPr marL="422041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6pPr>
      <a:lvl7pPr marL="844083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7pPr>
      <a:lvl8pPr marL="1266124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8pPr>
      <a:lvl9pPr marL="1688165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15913" indent="-315913" algn="l" rtl="0" eaLnBrk="0" fontAlgn="base" hangingPunct="0">
        <a:spcBef>
          <a:spcPct val="20000"/>
        </a:spcBef>
        <a:spcAft>
          <a:spcPct val="0"/>
        </a:spcAft>
        <a:buChar char="•"/>
        <a:defRPr kumimoji="1" sz="29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63525" algn="l" rtl="0" eaLnBrk="0" fontAlgn="base" hangingPunct="0">
        <a:spcBef>
          <a:spcPct val="20000"/>
        </a:spcBef>
        <a:spcAft>
          <a:spcPct val="0"/>
        </a:spcAft>
        <a:buChar char="–"/>
        <a:defRPr kumimoji="1" sz="2500">
          <a:solidFill>
            <a:schemeClr val="tx1"/>
          </a:solidFill>
          <a:latin typeface="+mn-lt"/>
          <a:ea typeface="+mn-ea"/>
        </a:defRPr>
      </a:lvl2pPr>
      <a:lvl3pPr marL="1054100" indent="-209550" algn="l" rtl="0" eaLnBrk="0" fontAlgn="base" hangingPunct="0">
        <a:spcBef>
          <a:spcPct val="20000"/>
        </a:spcBef>
        <a:spcAft>
          <a:spcPct val="0"/>
        </a:spcAft>
        <a:buChar char="•"/>
        <a:defRPr kumimoji="1" sz="2200">
          <a:solidFill>
            <a:schemeClr val="tx1"/>
          </a:solidFill>
          <a:latin typeface="+mn-lt"/>
          <a:ea typeface="+mn-ea"/>
        </a:defRPr>
      </a:lvl3pPr>
      <a:lvl4pPr marL="1476375" indent="-209550" algn="l" rtl="0" eaLnBrk="0" fontAlgn="base" hangingPunct="0">
        <a:spcBef>
          <a:spcPct val="20000"/>
        </a:spcBef>
        <a:spcAft>
          <a:spcPct val="0"/>
        </a:spcAft>
        <a:buChar char="–"/>
        <a:defRPr kumimoji="1">
          <a:solidFill>
            <a:schemeClr val="tx1"/>
          </a:solidFill>
          <a:latin typeface="+mn-lt"/>
          <a:ea typeface="+mn-ea"/>
        </a:defRPr>
      </a:lvl4pPr>
      <a:lvl5pPr marL="1898650" indent="-209550" algn="l" rtl="0" eaLnBrk="0" fontAlgn="base" hangingPunct="0">
        <a:spcBef>
          <a:spcPct val="20000"/>
        </a:spcBef>
        <a:spcAft>
          <a:spcPct val="0"/>
        </a:spcAft>
        <a:buChar char="»"/>
        <a:defRPr kumimoji="1">
          <a:solidFill>
            <a:schemeClr val="tx1"/>
          </a:solidFill>
          <a:latin typeface="+mn-lt"/>
          <a:ea typeface="+mn-ea"/>
        </a:defRPr>
      </a:lvl5pPr>
      <a:lvl6pPr marL="2321227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6pPr>
      <a:lvl7pPr marL="2743269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7pPr>
      <a:lvl8pPr marL="3165310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8pPr>
      <a:lvl9pPr marL="3587351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4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83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24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65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207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248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89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33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E11E9A8-004E-45DD-92CD-3AD217E22DC2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43610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8629" r:id="rId1"/>
    <p:sldLayoutId id="2147488630" r:id="rId2"/>
    <p:sldLayoutId id="2147488631" r:id="rId3"/>
    <p:sldLayoutId id="2147488632" r:id="rId4"/>
    <p:sldLayoutId id="2147488633" r:id="rId5"/>
    <p:sldLayoutId id="2147488634" r:id="rId6"/>
    <p:sldLayoutId id="2147488635" r:id="rId7"/>
    <p:sldLayoutId id="2147488636" r:id="rId8"/>
    <p:sldLayoutId id="2147488637" r:id="rId9"/>
    <p:sldLayoutId id="2147488638" r:id="rId10"/>
    <p:sldLayoutId id="2147488639" r:id="rId11"/>
    <p:sldLayoutId id="2147488640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13" Type="http://schemas.openxmlformats.org/officeDocument/2006/relationships/image" Target="../media/image13.png"/><Relationship Id="rId18" Type="http://schemas.openxmlformats.org/officeDocument/2006/relationships/image" Target="../media/image1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jpg"/><Relationship Id="rId17" Type="http://schemas.openxmlformats.org/officeDocument/2006/relationships/image" Target="../media/image17.jp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6.jpg"/><Relationship Id="rId20" Type="http://schemas.openxmlformats.org/officeDocument/2006/relationships/image" Target="../media/image20.png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6.png"/><Relationship Id="rId11" Type="http://schemas.openxmlformats.org/officeDocument/2006/relationships/image" Target="../media/image11.jp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10" Type="http://schemas.openxmlformats.org/officeDocument/2006/relationships/image" Target="../media/image10.jpg"/><Relationship Id="rId19" Type="http://schemas.openxmlformats.org/officeDocument/2006/relationships/image" Target="../media/image19.png"/><Relationship Id="rId4" Type="http://schemas.openxmlformats.org/officeDocument/2006/relationships/image" Target="../media/image4.jpg"/><Relationship Id="rId9" Type="http://schemas.openxmlformats.org/officeDocument/2006/relationships/image" Target="../media/image9.jpg"/><Relationship Id="rId1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54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7163728"/>
              </p:ext>
            </p:extLst>
          </p:nvPr>
        </p:nvGraphicFramePr>
        <p:xfrm>
          <a:off x="6859436" y="5050561"/>
          <a:ext cx="2249825" cy="97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23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675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98523">
                <a:tc gridSpan="2">
                  <a:txBody>
                    <a:bodyPr/>
                    <a:lstStyle/>
                    <a:p>
                      <a:pPr marL="0" algn="ctr" defTabSz="844083" rtl="0" eaLnBrk="1" latinLnBrk="0" hangingPunct="1"/>
                      <a:r>
                        <a:rPr kumimoji="1" lang="ja-JP" altLang="en-US" sz="800" b="1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計画区域内の旅行者数</a:t>
                      </a:r>
                    </a:p>
                  </a:txBody>
                  <a:tcPr marL="91417" marR="91417" marT="45660" marB="4566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4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903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国内</a:t>
                      </a:r>
                    </a:p>
                  </a:txBody>
                  <a:tcPr marL="91417" marR="91417" marT="45660" marB="4566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　　（人）</a:t>
                      </a:r>
                    </a:p>
                  </a:txBody>
                  <a:tcPr marL="91417" marR="91417" marT="45660" marB="4566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903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外国人</a:t>
                      </a:r>
                    </a:p>
                  </a:txBody>
                  <a:tcPr marL="91417" marR="91417" marT="45660" marB="4566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800" b="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 </a:t>
                      </a:r>
                      <a:r>
                        <a:rPr kumimoji="1" lang="ja-JP" altLang="en-US" sz="800" b="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　　</a:t>
                      </a:r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（人）</a:t>
                      </a:r>
                    </a:p>
                  </a:txBody>
                  <a:tcPr marL="91417" marR="91417" marT="45660" marB="4566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903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算定</a:t>
                      </a:r>
                      <a:endParaRPr kumimoji="1" lang="en-US" altLang="ja-JP" sz="8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8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方法</a:t>
                      </a:r>
                      <a:endParaRPr kumimoji="1" lang="en-US" altLang="ja-JP" sz="8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1417" marR="91417" marT="45660" marB="4566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ja-JP" altLang="en-US" sz="8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1417" marR="91417" marT="45660" marB="4566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55" name="テキスト ボックス 19"/>
          <p:cNvSpPr txBox="1">
            <a:spLocks noChangeArrowheads="1"/>
          </p:cNvSpPr>
          <p:nvPr/>
        </p:nvSpPr>
        <p:spPr>
          <a:xfrm>
            <a:off x="-22225" y="196850"/>
            <a:ext cx="9104313" cy="337661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「　計画名　」　　　　　　　　　　　　　　　　●●県●●市</a:t>
            </a:r>
          </a:p>
        </p:txBody>
      </p:sp>
      <p:sp>
        <p:nvSpPr>
          <p:cNvPr id="1056" name="AutoShape 59" descr="馬　小"/>
          <p:cNvSpPr>
            <a:spLocks noChangeAspect="1" noChangeArrowheads="1"/>
          </p:cNvSpPr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1057" name="AutoShape 61" descr="馬　小"/>
          <p:cNvSpPr>
            <a:spLocks noChangeAspect="1" noChangeArrowheads="1"/>
          </p:cNvSpPr>
          <p:nvPr/>
        </p:nvSpPr>
        <p:spPr>
          <a:xfrm>
            <a:off x="307975" y="7938"/>
            <a:ext cx="304800" cy="3048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1058" name="AutoShape 81" descr="「佐賀県立九州陶磁文化館」の画像検索結果"/>
          <p:cNvSpPr>
            <a:spLocks noChangeAspect="1" noChangeArrowheads="1"/>
          </p:cNvSpPr>
          <p:nvPr/>
        </p:nvSpPr>
        <p:spPr>
          <a:xfrm>
            <a:off x="460375" y="160338"/>
            <a:ext cx="304800" cy="3048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endParaRPr lang="ja-JP" altLang="en-US">
              <a:solidFill>
                <a:srgbClr val="000000"/>
              </a:solidFill>
            </a:endParaRPr>
          </a:p>
        </p:txBody>
      </p:sp>
      <p:graphicFrame>
        <p:nvGraphicFramePr>
          <p:cNvPr id="1059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2232004"/>
              </p:ext>
            </p:extLst>
          </p:nvPr>
        </p:nvGraphicFramePr>
        <p:xfrm>
          <a:off x="56949" y="524150"/>
          <a:ext cx="9001000" cy="21010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77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67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370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611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418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2801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計画策定者</a:t>
                      </a:r>
                    </a:p>
                  </a:txBody>
                  <a:tcPr marT="45693" marB="45693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45693" marB="45693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45732" marB="45732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補助対象経費見込み</a:t>
                      </a:r>
                    </a:p>
                  </a:txBody>
                  <a:tcPr marT="45693" marB="45693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　　　　　　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（千円）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45693" marB="45693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0122">
                <a:tc>
                  <a:txBody>
                    <a:bodyPr/>
                    <a:lstStyle/>
                    <a:p>
                      <a:pPr marL="0" marR="0" lvl="0" indent="0" algn="ctr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現状の課題と</a:t>
                      </a:r>
                      <a:endParaRPr lang="en-US" altLang="ja-JP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pPr marL="0" marR="0" lvl="0" indent="0" algn="ctr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事業の目的</a:t>
                      </a:r>
                      <a:endParaRPr lang="en-US" altLang="ja-JP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45693" marB="45693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050" u="none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45693" marB="45693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0412">
                <a:tc>
                  <a:txBody>
                    <a:bodyPr/>
                    <a:lstStyle/>
                    <a:p>
                      <a:pPr marL="0" marR="0" lvl="0" indent="0" algn="ctr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成果目標</a:t>
                      </a:r>
                      <a:endParaRPr lang="en-US" altLang="ja-JP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pPr marL="0" marR="0" lvl="0" indent="0" algn="ctr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00" spc="-9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【</a:t>
                      </a:r>
                      <a:r>
                        <a:rPr lang="ja-JP" altLang="en-US" sz="1000" spc="-9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目標年度：</a:t>
                      </a:r>
                      <a:r>
                        <a:rPr lang="ja-JP" altLang="en-US" sz="1000" spc="-9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令和●年度</a:t>
                      </a:r>
                      <a:r>
                        <a:rPr lang="en-US" altLang="ja-JP" sz="1000" spc="-9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】</a:t>
                      </a:r>
                    </a:p>
                  </a:txBody>
                  <a:tcPr marT="45693" marB="45693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u="non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評価</a:t>
                      </a:r>
                      <a:endParaRPr lang="en-US" altLang="ja-JP" sz="1100" u="non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pPr marL="0" marR="0" lvl="0" indent="0" algn="l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u="non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指標</a:t>
                      </a:r>
                      <a:endParaRPr lang="en-US" altLang="ja-JP" sz="1100" u="non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45693" marB="45693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endParaRPr kumimoji="1" lang="en-US" altLang="ja-JP" sz="1000" u="none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45693" marB="45693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2671">
                <a:tc>
                  <a:txBody>
                    <a:bodyPr/>
                    <a:lstStyle/>
                    <a:p>
                      <a:pPr marL="0" marR="0" lvl="0" indent="0" algn="ctr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予算措置の状況</a:t>
                      </a:r>
                      <a:endParaRPr lang="en-US" altLang="ja-JP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45693" marB="45693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0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45693" marB="45693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45732" marB="45732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9368">
                <a:tc>
                  <a:txBody>
                    <a:bodyPr/>
                    <a:lstStyle/>
                    <a:p>
                      <a:pPr marL="0" marR="0" lvl="0" indent="0" algn="ctr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関連事業者との</a:t>
                      </a:r>
                    </a:p>
                    <a:p>
                      <a:pPr marL="0" marR="0" lvl="0" indent="0" algn="ctr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連携状況</a:t>
                      </a:r>
                      <a:endParaRPr lang="en-US" altLang="ja-JP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45693" marB="45693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000" u="none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45693" marB="45693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060" name="テキスト ボックス 9"/>
          <p:cNvSpPr txBox="1">
            <a:spLocks noChangeArrowheads="1"/>
          </p:cNvSpPr>
          <p:nvPr/>
        </p:nvSpPr>
        <p:spPr>
          <a:xfrm>
            <a:off x="141658" y="2780928"/>
            <a:ext cx="1129904" cy="27622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en-US" altLang="ja-JP" sz="12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【</a:t>
            </a:r>
            <a:r>
              <a:rPr lang="ja-JP" altLang="en-US" sz="12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計画概要</a:t>
            </a:r>
            <a:r>
              <a:rPr lang="en-US" altLang="ja-JP" sz="12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】</a:t>
            </a:r>
          </a:p>
        </p:txBody>
      </p:sp>
      <p:sp>
        <p:nvSpPr>
          <p:cNvPr id="1061" name="テキスト ボックス 19"/>
          <p:cNvSpPr txBox="1">
            <a:spLocks noChangeArrowheads="1"/>
          </p:cNvSpPr>
          <p:nvPr/>
        </p:nvSpPr>
        <p:spPr>
          <a:xfrm>
            <a:off x="0" y="-10698"/>
            <a:ext cx="6861176" cy="246221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令和６年度</a:t>
            </a:r>
            <a:r>
              <a:rPr lang="zh-TW" altLang="en-US" sz="9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観光振興事業費補助金</a:t>
            </a:r>
            <a:r>
              <a:rPr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（インバウンド受入環境整備高度化事業</a:t>
            </a: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）</a:t>
            </a:r>
          </a:p>
        </p:txBody>
      </p:sp>
      <p:graphicFrame>
        <p:nvGraphicFramePr>
          <p:cNvPr id="92" name="表 9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0339241"/>
              </p:ext>
            </p:extLst>
          </p:nvPr>
        </p:nvGraphicFramePr>
        <p:xfrm>
          <a:off x="-2614621" y="1761804"/>
          <a:ext cx="1892625" cy="11050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38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18809">
                  <a:extLst>
                    <a:ext uri="{9D8B030D-6E8A-4147-A177-3AD203B41FA5}">
                      <a16:colId xmlns:a16="http://schemas.microsoft.com/office/drawing/2014/main" val="707600095"/>
                    </a:ext>
                  </a:extLst>
                </a:gridCol>
              </a:tblGrid>
              <a:tr h="218615">
                <a:tc gridSpan="2">
                  <a:txBody>
                    <a:bodyPr/>
                    <a:lstStyle/>
                    <a:p>
                      <a:pPr marL="0" algn="ctr" defTabSz="844083" rtl="0" eaLnBrk="1" latinLnBrk="0" hangingPunct="1"/>
                      <a:r>
                        <a:rPr kumimoji="1" lang="ja-JP" altLang="en-US" sz="1000" b="1" kern="1200" spc="-150" dirty="0">
                          <a:solidFill>
                            <a:srgbClr val="00206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（事業名）</a:t>
                      </a:r>
                    </a:p>
                  </a:txBody>
                  <a:tcPr marL="91515" marR="91515" marT="45657" marB="45657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8615">
                <a:tc>
                  <a:txBody>
                    <a:bodyPr/>
                    <a:lstStyle/>
                    <a:p>
                      <a:pPr marL="0" marR="0" lvl="0" indent="0" algn="ctr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事業者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1515" marR="91515" marT="45657" marB="45657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1515" marR="91515" marT="45657" marB="45657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8615">
                <a:tc gridSpan="2">
                  <a:txBody>
                    <a:bodyPr/>
                    <a:lstStyle/>
                    <a:p>
                      <a:pPr marL="0" marR="0" lvl="0" indent="0" algn="ctr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整備内容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1515" marR="91515" marT="45657" marB="45657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4154">
                <a:tc gridSpan="2">
                  <a:txBody>
                    <a:bodyPr/>
                    <a:lstStyle/>
                    <a:p>
                      <a:pPr marL="0" marR="0" lvl="0" indent="0" algn="l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8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1515" marR="91515" marT="45657" marB="45657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cxnSp>
        <p:nvCxnSpPr>
          <p:cNvPr id="1128" name="直線コネクタ 1127"/>
          <p:cNvCxnSpPr/>
          <p:nvPr/>
        </p:nvCxnSpPr>
        <p:spPr>
          <a:xfrm>
            <a:off x="307975" y="5004794"/>
            <a:ext cx="914400" cy="914400"/>
          </a:xfrm>
          <a:prstGeom prst="line">
            <a:avLst/>
          </a:prstGeom>
          <a:solidFill>
            <a:srgbClr val="0066C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graphicFrame>
        <p:nvGraphicFramePr>
          <p:cNvPr id="138" name="表 1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9485548"/>
              </p:ext>
            </p:extLst>
          </p:nvPr>
        </p:nvGraphicFramePr>
        <p:xfrm>
          <a:off x="6891320" y="3212976"/>
          <a:ext cx="2238115" cy="14846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90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890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3284">
                <a:tc gridSpan="2">
                  <a:txBody>
                    <a:bodyPr/>
                    <a:lstStyle/>
                    <a:p>
                      <a:pPr marL="0" algn="ctr" defTabSz="844083" rtl="0" eaLnBrk="1" latinLnBrk="0" hangingPunct="1"/>
                      <a:r>
                        <a:rPr kumimoji="1" lang="ja-JP" altLang="en-US" sz="900" b="1" kern="1200" spc="-15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受入環境整備状況</a:t>
                      </a:r>
                    </a:p>
                  </a:txBody>
                  <a:tcPr marL="91515" marR="91515" marT="45657" marB="45657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4831">
                <a:tc gridSpan="2">
                  <a:txBody>
                    <a:bodyPr/>
                    <a:lstStyle/>
                    <a:p>
                      <a:pPr marL="0" marR="0" lvl="0" indent="0" algn="ctr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これまでの取組（～令和５年度）</a:t>
                      </a:r>
                      <a:endParaRPr kumimoji="1" lang="en-US" altLang="ja-JP" sz="7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1515" marR="91515" marT="45657" marB="45657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3612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7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事業名</a:t>
                      </a:r>
                    </a:p>
                  </a:txBody>
                  <a:tcPr marL="91515" marR="91515" marT="45657" marB="45657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 sz="7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1515" marR="91515" marT="45657" marB="45657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1898">
                <a:tc>
                  <a:txBody>
                    <a:bodyPr/>
                    <a:lstStyle/>
                    <a:p>
                      <a:pPr marL="0" marR="0" lvl="0" indent="0" algn="ctr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事業名</a:t>
                      </a:r>
                      <a:endParaRPr kumimoji="1" lang="en-US" altLang="ja-JP" sz="7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1515" marR="91515" marT="45657" marB="45657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 sz="7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1515" marR="91515" marT="45657" marB="45657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16442"/>
                  </a:ext>
                </a:extLst>
              </a:tr>
              <a:tr h="184831">
                <a:tc gridSpan="2">
                  <a:txBody>
                    <a:bodyPr/>
                    <a:lstStyle/>
                    <a:p>
                      <a:pPr marL="0" marR="0" lvl="0" indent="0" algn="ctr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翌年度以降の計画予定</a:t>
                      </a:r>
                      <a:endParaRPr kumimoji="1" lang="en-US" altLang="ja-JP" sz="7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1515" marR="91515" marT="45657" marB="45657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0000">
                <a:tc gridSpan="2">
                  <a:txBody>
                    <a:bodyPr/>
                    <a:lstStyle/>
                    <a:p>
                      <a:pPr marL="0" marR="0" lvl="0" indent="0" algn="l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700" dirty="0">
                        <a:solidFill>
                          <a:schemeClr val="tx1"/>
                        </a:solidFill>
                        <a:latin typeface="メイリオ"/>
                        <a:ea typeface="メイリオ"/>
                        <a:cs typeface="メイリオ" panose="020B0604030504040204" pitchFamily="50" charset="-128"/>
                      </a:endParaRPr>
                    </a:p>
                    <a:p>
                      <a:pPr marL="0" marR="0" lvl="0" indent="0" algn="l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700" dirty="0">
                        <a:solidFill>
                          <a:schemeClr val="tx1"/>
                        </a:solidFill>
                        <a:latin typeface="メイリオ"/>
                        <a:ea typeface="メイリオ"/>
                        <a:cs typeface="メイリオ" panose="020B0604030504040204" pitchFamily="50" charset="-128"/>
                      </a:endParaRPr>
                    </a:p>
                  </a:txBody>
                  <a:tcPr marL="91515" marR="91515" marT="45657" marB="45657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262" name="表 26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498320"/>
              </p:ext>
            </p:extLst>
          </p:nvPr>
        </p:nvGraphicFramePr>
        <p:xfrm>
          <a:off x="-2573504" y="3587559"/>
          <a:ext cx="2125049" cy="8225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3113">
                  <a:extLst>
                    <a:ext uri="{9D8B030D-6E8A-4147-A177-3AD203B41FA5}">
                      <a16:colId xmlns:a16="http://schemas.microsoft.com/office/drawing/2014/main" val="3238011389"/>
                    </a:ext>
                  </a:extLst>
                </a:gridCol>
                <a:gridCol w="1581936">
                  <a:extLst>
                    <a:ext uri="{9D8B030D-6E8A-4147-A177-3AD203B41FA5}">
                      <a16:colId xmlns:a16="http://schemas.microsoft.com/office/drawing/2014/main" val="2416595448"/>
                    </a:ext>
                  </a:extLst>
                </a:gridCol>
              </a:tblGrid>
              <a:tr h="155099">
                <a:tc gridSpan="2">
                  <a:txBody>
                    <a:bodyPr/>
                    <a:lstStyle/>
                    <a:p>
                      <a:pPr marL="0" algn="ctr" defTabSz="844083" rtl="0" eaLnBrk="1" latinLnBrk="0" hangingPunct="1"/>
                      <a:r>
                        <a:rPr kumimoji="1" lang="ja-JP" altLang="en-US" sz="900" b="1" kern="1200" spc="-150" dirty="0">
                          <a:solidFill>
                            <a:srgbClr val="00206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（事業名）</a:t>
                      </a:r>
                    </a:p>
                  </a:txBody>
                  <a:tcPr marL="91515" marR="91515" marT="45657" marB="45657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844083" rtl="0" eaLnBrk="1" latinLnBrk="0" hangingPunct="1"/>
                      <a:endParaRPr kumimoji="1" lang="ja-JP" altLang="en-US" sz="900" b="1" kern="1200" spc="-150" dirty="0">
                        <a:solidFill>
                          <a:srgbClr val="00206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1515" marR="91515" marT="45657" marB="45657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1372224"/>
                  </a:ext>
                </a:extLst>
              </a:tr>
              <a:tr h="155099">
                <a:tc>
                  <a:txBody>
                    <a:bodyPr/>
                    <a:lstStyle/>
                    <a:p>
                      <a:pPr marL="0" marR="0" lvl="0" indent="0" algn="ctr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事業者</a:t>
                      </a:r>
                      <a:endParaRPr kumimoji="1" lang="en-US" altLang="ja-JP" sz="9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1515" marR="91515" marT="45657" marB="45657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1515" marR="91515" marT="45657" marB="45657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771149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整備</a:t>
                      </a:r>
                      <a:endParaRPr kumimoji="1" lang="en-US" altLang="ja-JP" sz="9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pPr marL="0" marR="0" lvl="0" indent="0" algn="ctr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内容</a:t>
                      </a:r>
                    </a:p>
                  </a:txBody>
                  <a:tcPr marL="91515" marR="91515" marT="45657" marB="45657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1515" marR="91515" marT="45657" marB="45657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568294"/>
                  </a:ext>
                </a:extLst>
              </a:tr>
            </a:tbl>
          </a:graphicData>
        </a:graphic>
      </p:graphicFrame>
      <p:cxnSp>
        <p:nvCxnSpPr>
          <p:cNvPr id="269" name="直線矢印コネクタ 107"/>
          <p:cNvCxnSpPr>
            <a:cxnSpLocks/>
          </p:cNvCxnSpPr>
          <p:nvPr/>
        </p:nvCxnSpPr>
        <p:spPr>
          <a:xfrm flipV="1">
            <a:off x="-441931" y="3140960"/>
            <a:ext cx="302011" cy="883538"/>
          </a:xfrm>
          <a:prstGeom prst="straightConnector1">
            <a:avLst/>
          </a:prstGeom>
          <a:solidFill>
            <a:srgbClr val="0066CC"/>
          </a:solidFill>
          <a:ln w="25400" cap="flat" cmpd="sng" algn="ctr">
            <a:solidFill>
              <a:srgbClr val="FF33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71" name="直線矢印コネクタ 107"/>
          <p:cNvCxnSpPr>
            <a:cxnSpLocks/>
          </p:cNvCxnSpPr>
          <p:nvPr/>
        </p:nvCxnSpPr>
        <p:spPr>
          <a:xfrm>
            <a:off x="-1691187" y="2866903"/>
            <a:ext cx="1240519" cy="377092"/>
          </a:xfrm>
          <a:prstGeom prst="straightConnector1">
            <a:avLst/>
          </a:prstGeom>
          <a:solidFill>
            <a:srgbClr val="0066CC"/>
          </a:solidFill>
          <a:ln w="25400" cap="flat" cmpd="sng" algn="ctr">
            <a:solidFill>
              <a:srgbClr val="FF3300"/>
            </a:solidFill>
            <a:prstDash val="solid"/>
            <a:round/>
            <a:headEnd type="none" w="med" len="med"/>
            <a:tailEnd type="triangle"/>
          </a:ln>
          <a:effectLst/>
        </p:spPr>
      </p:cxnSp>
      <p:grpSp>
        <p:nvGrpSpPr>
          <p:cNvPr id="359" name="グループ化 358"/>
          <p:cNvGrpSpPr/>
          <p:nvPr/>
        </p:nvGrpSpPr>
        <p:grpSpPr>
          <a:xfrm>
            <a:off x="6803078" y="6215460"/>
            <a:ext cx="2340922" cy="436065"/>
            <a:chOff x="4535334" y="6953375"/>
            <a:chExt cx="2340922" cy="436065"/>
          </a:xfrm>
        </p:grpSpPr>
        <p:sp>
          <p:nvSpPr>
            <p:cNvPr id="360" name="テキスト ボックス 147"/>
            <p:cNvSpPr txBox="1"/>
            <p:nvPr/>
          </p:nvSpPr>
          <p:spPr>
            <a:xfrm>
              <a:off x="6074433" y="7158608"/>
              <a:ext cx="801823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副</a:t>
              </a:r>
              <a:r>
                <a:rPr kumimoji="1"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周遊ルート</a:t>
              </a:r>
            </a:p>
          </p:txBody>
        </p:sp>
        <p:grpSp>
          <p:nvGrpSpPr>
            <p:cNvPr id="361" name="グループ化 360"/>
            <p:cNvGrpSpPr/>
            <p:nvPr/>
          </p:nvGrpSpPr>
          <p:grpSpPr>
            <a:xfrm>
              <a:off x="4535334" y="6953375"/>
              <a:ext cx="2249781" cy="436065"/>
              <a:chOff x="4535334" y="6953375"/>
              <a:chExt cx="2249781" cy="436065"/>
            </a:xfrm>
          </p:grpSpPr>
          <p:cxnSp>
            <p:nvCxnSpPr>
              <p:cNvPr id="362" name="直線コネクタ 198"/>
              <p:cNvCxnSpPr/>
              <p:nvPr/>
            </p:nvCxnSpPr>
            <p:spPr>
              <a:xfrm>
                <a:off x="5740485" y="7262167"/>
                <a:ext cx="352979" cy="0"/>
              </a:xfrm>
              <a:prstGeom prst="straightConnector1">
                <a:avLst/>
              </a:prstGeom>
              <a:solidFill>
                <a:srgbClr val="0066CC"/>
              </a:solidFill>
              <a:ln w="28575" cap="flat" cmpd="sng" algn="ctr">
                <a:solidFill>
                  <a:srgbClr val="FF0000"/>
                </a:solidFill>
                <a:prstDash val="sysDash"/>
                <a:round/>
                <a:headEnd type="none" w="med" len="med"/>
                <a:tailEnd type="none"/>
              </a:ln>
              <a:effectLst/>
            </p:spPr>
          </p:cxnSp>
          <p:grpSp>
            <p:nvGrpSpPr>
              <p:cNvPr id="365" name="グループ化 364"/>
              <p:cNvGrpSpPr/>
              <p:nvPr/>
            </p:nvGrpSpPr>
            <p:grpSpPr>
              <a:xfrm>
                <a:off x="4535334" y="6953375"/>
                <a:ext cx="2249781" cy="436065"/>
                <a:chOff x="4535334" y="6953375"/>
                <a:chExt cx="2249781" cy="436065"/>
              </a:xfrm>
            </p:grpSpPr>
            <p:grpSp>
              <p:nvGrpSpPr>
                <p:cNvPr id="368" name="グループ化 367"/>
                <p:cNvGrpSpPr/>
                <p:nvPr/>
              </p:nvGrpSpPr>
              <p:grpSpPr>
                <a:xfrm>
                  <a:off x="4535334" y="6953375"/>
                  <a:ext cx="2249781" cy="436065"/>
                  <a:chOff x="109278" y="3321147"/>
                  <a:chExt cx="2249781" cy="436065"/>
                </a:xfrm>
              </p:grpSpPr>
              <p:grpSp>
                <p:nvGrpSpPr>
                  <p:cNvPr id="370" name="グループ化 369"/>
                  <p:cNvGrpSpPr/>
                  <p:nvPr/>
                </p:nvGrpSpPr>
                <p:grpSpPr>
                  <a:xfrm>
                    <a:off x="109278" y="3321147"/>
                    <a:ext cx="2249781" cy="436065"/>
                    <a:chOff x="107806" y="3264754"/>
                    <a:chExt cx="2249781" cy="436065"/>
                  </a:xfrm>
                </p:grpSpPr>
                <p:grpSp>
                  <p:nvGrpSpPr>
                    <p:cNvPr id="372" name="グループ化 6"/>
                    <p:cNvGrpSpPr/>
                    <p:nvPr/>
                  </p:nvGrpSpPr>
                  <p:grpSpPr>
                    <a:xfrm>
                      <a:off x="107806" y="3469987"/>
                      <a:ext cx="1188794" cy="230832"/>
                      <a:chOff x="5393157" y="5747416"/>
                      <a:chExt cx="1188794" cy="230832"/>
                    </a:xfrm>
                  </p:grpSpPr>
                  <p:cxnSp>
                    <p:nvCxnSpPr>
                      <p:cNvPr id="385" name="直線コネクタ 146"/>
                      <p:cNvCxnSpPr/>
                      <p:nvPr/>
                    </p:nvCxnSpPr>
                    <p:spPr>
                      <a:xfrm>
                        <a:off x="5393157" y="5850975"/>
                        <a:ext cx="288000" cy="0"/>
                      </a:xfrm>
                      <a:prstGeom prst="line">
                        <a:avLst/>
                      </a:prstGeom>
                      <a:solidFill>
                        <a:schemeClr val="bg1"/>
                      </a:solidFill>
                      <a:ln w="34925">
                        <a:solidFill>
                          <a:schemeClr val="accent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sp>
                    <p:nvSpPr>
                      <p:cNvPr id="386" name="テキスト ボックス 147"/>
                      <p:cNvSpPr txBox="1"/>
                      <p:nvPr/>
                    </p:nvSpPr>
                    <p:spPr>
                      <a:xfrm>
                        <a:off x="5680742" y="5747416"/>
                        <a:ext cx="901209" cy="23083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r>
                          <a:rPr kumimoji="1" lang="ja-JP" altLang="en-US" sz="900" dirty="0">
                            <a:latin typeface="Meiryo UI" panose="020B0604030504040204" pitchFamily="50" charset="-128"/>
                            <a:ea typeface="Meiryo UI" panose="020B0604030504040204" pitchFamily="50" charset="-128"/>
                          </a:rPr>
                          <a:t>主な周遊ルート</a:t>
                        </a:r>
                      </a:p>
                    </p:txBody>
                  </p:sp>
                </p:grpSp>
                <p:grpSp>
                  <p:nvGrpSpPr>
                    <p:cNvPr id="374" name="グループ化 373"/>
                    <p:cNvGrpSpPr/>
                    <p:nvPr/>
                  </p:nvGrpSpPr>
                  <p:grpSpPr>
                    <a:xfrm>
                      <a:off x="460332" y="3264754"/>
                      <a:ext cx="1897255" cy="237354"/>
                      <a:chOff x="427221" y="3154614"/>
                      <a:chExt cx="1897255" cy="237354"/>
                    </a:xfrm>
                  </p:grpSpPr>
                  <p:sp>
                    <p:nvSpPr>
                      <p:cNvPr id="377" name="テキスト ボックス 10"/>
                      <p:cNvSpPr txBox="1"/>
                      <p:nvPr/>
                    </p:nvSpPr>
                    <p:spPr>
                      <a:xfrm>
                        <a:off x="427221" y="3154614"/>
                        <a:ext cx="646331" cy="23083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r>
                          <a:rPr kumimoji="1" lang="ja-JP" altLang="en-US" sz="900" dirty="0">
                            <a:latin typeface="Meiryo UI" panose="020B0604030504040204" pitchFamily="50" charset="-128"/>
                            <a:ea typeface="Meiryo UI" panose="020B0604030504040204" pitchFamily="50" charset="-128"/>
                          </a:rPr>
                          <a:t>計画区域</a:t>
                        </a:r>
                      </a:p>
                    </p:txBody>
                  </p:sp>
                  <p:sp>
                    <p:nvSpPr>
                      <p:cNvPr id="378" name="テキスト ボックス 149"/>
                      <p:cNvSpPr txBox="1"/>
                      <p:nvPr/>
                    </p:nvSpPr>
                    <p:spPr>
                      <a:xfrm>
                        <a:off x="1362353" y="3161136"/>
                        <a:ext cx="962123" cy="23083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r>
                          <a:rPr kumimoji="1" lang="ja-JP" altLang="en-US" sz="900" dirty="0">
                            <a:latin typeface="Meiryo UI" panose="020B0604030504040204" pitchFamily="50" charset="-128"/>
                            <a:ea typeface="Meiryo UI" panose="020B0604030504040204" pitchFamily="50" charset="-128"/>
                          </a:rPr>
                          <a:t>主な観光スポット</a:t>
                        </a:r>
                      </a:p>
                    </p:txBody>
                  </p:sp>
                </p:grpSp>
              </p:grpSp>
              <p:cxnSp>
                <p:nvCxnSpPr>
                  <p:cNvPr id="371" name="直線コネクタ 370"/>
                  <p:cNvCxnSpPr/>
                  <p:nvPr/>
                </p:nvCxnSpPr>
                <p:spPr>
                  <a:xfrm>
                    <a:off x="115782" y="3425955"/>
                    <a:ext cx="308565" cy="0"/>
                  </a:xfrm>
                  <a:prstGeom prst="line">
                    <a:avLst/>
                  </a:prstGeom>
                  <a:ln w="31750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367" name="星 5 366"/>
                <p:cNvSpPr/>
                <p:nvPr/>
              </p:nvSpPr>
              <p:spPr>
                <a:xfrm>
                  <a:off x="5661310" y="6987956"/>
                  <a:ext cx="161095" cy="156391"/>
                </a:xfrm>
                <a:prstGeom prst="star5">
                  <a:avLst/>
                </a:prstGeom>
                <a:solidFill>
                  <a:srgbClr val="FFCCFF"/>
                </a:solidFill>
                <a:ln w="12700"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l"/>
                  <a:endParaRPr kumimoji="1" lang="ja-JP" altLang="en-US" sz="1100"/>
                </a:p>
              </p:txBody>
            </p:sp>
          </p:grpSp>
        </p:grpSp>
      </p:grpSp>
      <p:grpSp>
        <p:nvGrpSpPr>
          <p:cNvPr id="264" name="グループ化 263"/>
          <p:cNvGrpSpPr/>
          <p:nvPr/>
        </p:nvGrpSpPr>
        <p:grpSpPr>
          <a:xfrm>
            <a:off x="9517061" y="2996952"/>
            <a:ext cx="1363372" cy="242255"/>
            <a:chOff x="9491262" y="3887480"/>
            <a:chExt cx="1363372" cy="242255"/>
          </a:xfrm>
        </p:grpSpPr>
        <p:pic>
          <p:nvPicPr>
            <p:cNvPr id="406" name="図 40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91262" y="3887480"/>
              <a:ext cx="242255" cy="242255"/>
            </a:xfrm>
            <a:prstGeom prst="rect">
              <a:avLst/>
            </a:prstGeom>
          </p:spPr>
        </p:pic>
        <p:sp>
          <p:nvSpPr>
            <p:cNvPr id="409" name="テキスト ボックス 408"/>
            <p:cNvSpPr txBox="1"/>
            <p:nvPr/>
          </p:nvSpPr>
          <p:spPr>
            <a:xfrm>
              <a:off x="9746638" y="3893191"/>
              <a:ext cx="1107996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ナイトタイムエコノミー</a:t>
              </a:r>
            </a:p>
          </p:txBody>
        </p:sp>
      </p:grpSp>
      <p:grpSp>
        <p:nvGrpSpPr>
          <p:cNvPr id="278" name="グループ化 277"/>
          <p:cNvGrpSpPr/>
          <p:nvPr/>
        </p:nvGrpSpPr>
        <p:grpSpPr>
          <a:xfrm>
            <a:off x="9557551" y="5099343"/>
            <a:ext cx="1501174" cy="230832"/>
            <a:chOff x="9531752" y="6243991"/>
            <a:chExt cx="1501174" cy="230832"/>
          </a:xfrm>
        </p:grpSpPr>
        <p:pic>
          <p:nvPicPr>
            <p:cNvPr id="392" name="図 391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9531752" y="6290285"/>
              <a:ext cx="142240" cy="138244"/>
            </a:xfrm>
            <a:prstGeom prst="rect">
              <a:avLst/>
            </a:prstGeom>
          </p:spPr>
        </p:pic>
        <p:sp>
          <p:nvSpPr>
            <p:cNvPr id="410" name="テキスト ボックス 409"/>
            <p:cNvSpPr txBox="1"/>
            <p:nvPr/>
          </p:nvSpPr>
          <p:spPr>
            <a:xfrm>
              <a:off x="9809514" y="6243991"/>
              <a:ext cx="1223412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無料公衆無線ＬＡＮ</a:t>
              </a:r>
            </a:p>
          </p:txBody>
        </p:sp>
      </p:grpSp>
      <p:grpSp>
        <p:nvGrpSpPr>
          <p:cNvPr id="272" name="グループ化 271"/>
          <p:cNvGrpSpPr/>
          <p:nvPr/>
        </p:nvGrpSpPr>
        <p:grpSpPr>
          <a:xfrm>
            <a:off x="9505853" y="3306389"/>
            <a:ext cx="1750697" cy="291271"/>
            <a:chOff x="9480054" y="4196917"/>
            <a:chExt cx="1750697" cy="291271"/>
          </a:xfrm>
        </p:grpSpPr>
        <p:pic>
          <p:nvPicPr>
            <p:cNvPr id="407" name="図 406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9480054" y="4196917"/>
              <a:ext cx="296473" cy="291271"/>
            </a:xfrm>
            <a:prstGeom prst="rect">
              <a:avLst/>
            </a:prstGeom>
          </p:spPr>
        </p:pic>
        <p:sp>
          <p:nvSpPr>
            <p:cNvPr id="411" name="テキスト ボックス 410"/>
            <p:cNvSpPr txBox="1"/>
            <p:nvPr/>
          </p:nvSpPr>
          <p:spPr>
            <a:xfrm>
              <a:off x="9786125" y="4227136"/>
              <a:ext cx="1444626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賑わい拠点となる屋外広場</a:t>
              </a:r>
              <a:endParaRPr kumimoji="1"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pSp>
        <p:nvGrpSpPr>
          <p:cNvPr id="273" name="グループ化 272"/>
          <p:cNvGrpSpPr/>
          <p:nvPr/>
        </p:nvGrpSpPr>
        <p:grpSpPr>
          <a:xfrm>
            <a:off x="9507838" y="3646892"/>
            <a:ext cx="1113621" cy="276503"/>
            <a:chOff x="9482039" y="4537420"/>
            <a:chExt cx="1113621" cy="276503"/>
          </a:xfrm>
        </p:grpSpPr>
        <p:pic>
          <p:nvPicPr>
            <p:cNvPr id="408" name="図 407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9482039" y="4537420"/>
              <a:ext cx="300316" cy="276503"/>
            </a:xfrm>
            <a:prstGeom prst="rect">
              <a:avLst/>
            </a:prstGeom>
          </p:spPr>
        </p:pic>
        <p:sp>
          <p:nvSpPr>
            <p:cNvPr id="412" name="テキスト ボックス 411"/>
            <p:cNvSpPr txBox="1"/>
            <p:nvPr/>
          </p:nvSpPr>
          <p:spPr>
            <a:xfrm>
              <a:off x="9805059" y="4560255"/>
              <a:ext cx="790601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ワーケーション</a:t>
              </a:r>
            </a:p>
          </p:txBody>
        </p:sp>
      </p:grpSp>
      <p:grpSp>
        <p:nvGrpSpPr>
          <p:cNvPr id="274" name="グループ化 273"/>
          <p:cNvGrpSpPr/>
          <p:nvPr/>
        </p:nvGrpSpPr>
        <p:grpSpPr>
          <a:xfrm>
            <a:off x="9536596" y="3998850"/>
            <a:ext cx="959116" cy="230832"/>
            <a:chOff x="9510797" y="4889378"/>
            <a:chExt cx="959116" cy="230832"/>
          </a:xfrm>
        </p:grpSpPr>
        <p:pic>
          <p:nvPicPr>
            <p:cNvPr id="397" name="図 396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9510797" y="4916305"/>
              <a:ext cx="180340" cy="176978"/>
            </a:xfrm>
            <a:prstGeom prst="rect">
              <a:avLst/>
            </a:prstGeom>
          </p:spPr>
        </p:pic>
        <p:sp>
          <p:nvSpPr>
            <p:cNvPr id="414" name="テキスト ボックス 413"/>
            <p:cNvSpPr txBox="1"/>
            <p:nvPr/>
          </p:nvSpPr>
          <p:spPr>
            <a:xfrm>
              <a:off x="9815567" y="4889378"/>
              <a:ext cx="654346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ICT</a:t>
              </a:r>
              <a:r>
                <a:rPr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ゴミ箱</a:t>
              </a:r>
            </a:p>
          </p:txBody>
        </p:sp>
      </p:grpSp>
      <p:grpSp>
        <p:nvGrpSpPr>
          <p:cNvPr id="277" name="グループ化 276"/>
          <p:cNvGrpSpPr/>
          <p:nvPr/>
        </p:nvGrpSpPr>
        <p:grpSpPr>
          <a:xfrm>
            <a:off x="9551836" y="4746736"/>
            <a:ext cx="1536637" cy="230832"/>
            <a:chOff x="9526037" y="5891384"/>
            <a:chExt cx="1536637" cy="230832"/>
          </a:xfrm>
        </p:grpSpPr>
        <p:pic>
          <p:nvPicPr>
            <p:cNvPr id="394" name="図 393"/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9526037" y="5940219"/>
              <a:ext cx="153670" cy="133163"/>
            </a:xfrm>
            <a:prstGeom prst="rect">
              <a:avLst/>
            </a:prstGeom>
          </p:spPr>
        </p:pic>
        <p:sp>
          <p:nvSpPr>
            <p:cNvPr id="417" name="テキスト ボックス 416"/>
            <p:cNvSpPr txBox="1"/>
            <p:nvPr/>
          </p:nvSpPr>
          <p:spPr>
            <a:xfrm>
              <a:off x="9839262" y="5891384"/>
              <a:ext cx="1223412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多言語観光案内標識</a:t>
              </a:r>
            </a:p>
          </p:txBody>
        </p:sp>
      </p:grpSp>
      <p:grpSp>
        <p:nvGrpSpPr>
          <p:cNvPr id="279" name="グループ化 278"/>
          <p:cNvGrpSpPr/>
          <p:nvPr/>
        </p:nvGrpSpPr>
        <p:grpSpPr>
          <a:xfrm>
            <a:off x="9535326" y="5430416"/>
            <a:ext cx="1307561" cy="230832"/>
            <a:chOff x="9509527" y="6575064"/>
            <a:chExt cx="1307561" cy="230832"/>
          </a:xfrm>
        </p:grpSpPr>
        <p:pic>
          <p:nvPicPr>
            <p:cNvPr id="393" name="図 392"/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9509527" y="6584362"/>
              <a:ext cx="187325" cy="182058"/>
            </a:xfrm>
            <a:prstGeom prst="rect">
              <a:avLst/>
            </a:prstGeom>
          </p:spPr>
        </p:pic>
        <p:sp>
          <p:nvSpPr>
            <p:cNvPr id="418" name="テキスト ボックス 417"/>
            <p:cNvSpPr txBox="1"/>
            <p:nvPr/>
          </p:nvSpPr>
          <p:spPr>
            <a:xfrm>
              <a:off x="9824509" y="6575064"/>
              <a:ext cx="992579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TW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多言語対応機器</a:t>
              </a:r>
              <a:endParaRPr kumimoji="1"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pSp>
        <p:nvGrpSpPr>
          <p:cNvPr id="280" name="グループ化 279"/>
          <p:cNvGrpSpPr/>
          <p:nvPr/>
        </p:nvGrpSpPr>
        <p:grpSpPr>
          <a:xfrm>
            <a:off x="9533498" y="5766088"/>
            <a:ext cx="1302855" cy="230832"/>
            <a:chOff x="11950654" y="3881040"/>
            <a:chExt cx="1302855" cy="230832"/>
          </a:xfrm>
        </p:grpSpPr>
        <p:pic>
          <p:nvPicPr>
            <p:cNvPr id="395" name="図 394"/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11950654" y="3911460"/>
              <a:ext cx="287655" cy="169993"/>
            </a:xfrm>
            <a:prstGeom prst="rect">
              <a:avLst/>
            </a:prstGeom>
          </p:spPr>
        </p:pic>
        <p:sp>
          <p:nvSpPr>
            <p:cNvPr id="419" name="テキスト ボックス 418"/>
            <p:cNvSpPr txBox="1"/>
            <p:nvPr/>
          </p:nvSpPr>
          <p:spPr>
            <a:xfrm>
              <a:off x="12252914" y="3881040"/>
              <a:ext cx="1000595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キャッシュレス決済</a:t>
              </a:r>
              <a:endParaRPr kumimoji="1"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pSp>
        <p:nvGrpSpPr>
          <p:cNvPr id="287" name="グループ化 286"/>
          <p:cNvGrpSpPr/>
          <p:nvPr/>
        </p:nvGrpSpPr>
        <p:grpSpPr>
          <a:xfrm>
            <a:off x="11438136" y="3000555"/>
            <a:ext cx="1131446" cy="230832"/>
            <a:chOff x="11951289" y="4234560"/>
            <a:chExt cx="1131446" cy="230832"/>
          </a:xfrm>
        </p:grpSpPr>
        <p:pic>
          <p:nvPicPr>
            <p:cNvPr id="389" name="図 388"/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11951289" y="4289334"/>
              <a:ext cx="301625" cy="121285"/>
            </a:xfrm>
            <a:prstGeom prst="rect">
              <a:avLst/>
            </a:prstGeom>
            <a:ln w="3175">
              <a:solidFill>
                <a:sysClr val="windowText" lastClr="000000"/>
              </a:solidFill>
            </a:ln>
          </p:spPr>
        </p:pic>
        <p:sp>
          <p:nvSpPr>
            <p:cNvPr id="420" name="テキスト ボックス 419"/>
            <p:cNvSpPr txBox="1"/>
            <p:nvPr/>
          </p:nvSpPr>
          <p:spPr>
            <a:xfrm>
              <a:off x="12320988" y="4234560"/>
              <a:ext cx="761747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免税対応店</a:t>
              </a:r>
              <a:endParaRPr kumimoji="1"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pSp>
        <p:nvGrpSpPr>
          <p:cNvPr id="289" name="グループ化 288"/>
          <p:cNvGrpSpPr/>
          <p:nvPr/>
        </p:nvGrpSpPr>
        <p:grpSpPr>
          <a:xfrm>
            <a:off x="11531257" y="3348116"/>
            <a:ext cx="943748" cy="230832"/>
            <a:chOff x="12044410" y="4516805"/>
            <a:chExt cx="943748" cy="230832"/>
          </a:xfrm>
        </p:grpSpPr>
        <p:pic>
          <p:nvPicPr>
            <p:cNvPr id="396" name="図 395"/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12044410" y="4561512"/>
              <a:ext cx="140970" cy="141418"/>
            </a:xfrm>
            <a:prstGeom prst="rect">
              <a:avLst/>
            </a:prstGeom>
            <a:ln>
              <a:solidFill>
                <a:sysClr val="windowText" lastClr="000000"/>
              </a:solidFill>
            </a:ln>
          </p:spPr>
        </p:pic>
        <p:sp>
          <p:nvSpPr>
            <p:cNvPr id="421" name="テキスト ボックス 420"/>
            <p:cNvSpPr txBox="1"/>
            <p:nvPr/>
          </p:nvSpPr>
          <p:spPr>
            <a:xfrm>
              <a:off x="12320988" y="4516805"/>
              <a:ext cx="667170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公衆トイレ</a:t>
              </a:r>
              <a:endParaRPr kumimoji="1"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pSp>
        <p:nvGrpSpPr>
          <p:cNvPr id="290" name="グループ化 289"/>
          <p:cNvGrpSpPr/>
          <p:nvPr/>
        </p:nvGrpSpPr>
        <p:grpSpPr>
          <a:xfrm>
            <a:off x="11416613" y="3600083"/>
            <a:ext cx="1436307" cy="298285"/>
            <a:chOff x="11397766" y="4871666"/>
            <a:chExt cx="1436307" cy="298285"/>
          </a:xfrm>
        </p:grpSpPr>
        <p:pic>
          <p:nvPicPr>
            <p:cNvPr id="405" name="図 404"/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397766" y="4871666"/>
              <a:ext cx="298101" cy="298285"/>
            </a:xfrm>
            <a:prstGeom prst="rect">
              <a:avLst/>
            </a:prstGeom>
          </p:spPr>
        </p:pic>
        <p:sp>
          <p:nvSpPr>
            <p:cNvPr id="422" name="テキスト ボックス 421"/>
            <p:cNvSpPr txBox="1"/>
            <p:nvPr/>
          </p:nvSpPr>
          <p:spPr>
            <a:xfrm>
              <a:off x="11700429" y="4905392"/>
              <a:ext cx="1133644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手ぶら観光カウンター</a:t>
              </a:r>
              <a:endParaRPr kumimoji="1"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pSp>
        <p:nvGrpSpPr>
          <p:cNvPr id="291" name="グループ化 290"/>
          <p:cNvGrpSpPr/>
          <p:nvPr/>
        </p:nvGrpSpPr>
        <p:grpSpPr>
          <a:xfrm>
            <a:off x="11402511" y="3958020"/>
            <a:ext cx="1126579" cy="331011"/>
            <a:chOff x="11878802" y="5176155"/>
            <a:chExt cx="1126579" cy="331011"/>
          </a:xfrm>
        </p:grpSpPr>
        <p:pic>
          <p:nvPicPr>
            <p:cNvPr id="402" name="図 401"/>
            <p:cNvPicPr>
              <a:picLocks noChangeAspect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878802" y="5176155"/>
              <a:ext cx="331216" cy="331011"/>
            </a:xfrm>
            <a:prstGeom prst="rect">
              <a:avLst/>
            </a:prstGeom>
          </p:spPr>
        </p:pic>
        <p:sp>
          <p:nvSpPr>
            <p:cNvPr id="423" name="テキスト ボックス 422"/>
            <p:cNvSpPr txBox="1"/>
            <p:nvPr/>
          </p:nvSpPr>
          <p:spPr>
            <a:xfrm>
              <a:off x="12264473" y="5226244"/>
              <a:ext cx="740908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段差の解消</a:t>
              </a:r>
              <a:endParaRPr kumimoji="1"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pSp>
        <p:nvGrpSpPr>
          <p:cNvPr id="292" name="グループ化 291"/>
          <p:cNvGrpSpPr/>
          <p:nvPr/>
        </p:nvGrpSpPr>
        <p:grpSpPr>
          <a:xfrm>
            <a:off x="11409785" y="4343644"/>
            <a:ext cx="1250286" cy="309492"/>
            <a:chOff x="11922938" y="5512333"/>
            <a:chExt cx="1250286" cy="309492"/>
          </a:xfrm>
        </p:grpSpPr>
        <p:pic>
          <p:nvPicPr>
            <p:cNvPr id="401" name="図 400"/>
            <p:cNvPicPr>
              <a:picLocks noChangeAspect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922938" y="5512333"/>
              <a:ext cx="309492" cy="309492"/>
            </a:xfrm>
            <a:prstGeom prst="rect">
              <a:avLst/>
            </a:prstGeom>
          </p:spPr>
        </p:pic>
        <p:sp>
          <p:nvSpPr>
            <p:cNvPr id="424" name="テキスト ボックス 423"/>
            <p:cNvSpPr txBox="1"/>
            <p:nvPr/>
          </p:nvSpPr>
          <p:spPr>
            <a:xfrm>
              <a:off x="12308885" y="5551663"/>
              <a:ext cx="864339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子供連れ環境</a:t>
              </a:r>
              <a:endParaRPr kumimoji="1"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pSp>
        <p:nvGrpSpPr>
          <p:cNvPr id="293" name="グループ化 292"/>
          <p:cNvGrpSpPr/>
          <p:nvPr/>
        </p:nvGrpSpPr>
        <p:grpSpPr>
          <a:xfrm>
            <a:off x="11506716" y="5078791"/>
            <a:ext cx="1062866" cy="230832"/>
            <a:chOff x="12019869" y="5905084"/>
            <a:chExt cx="1062866" cy="230832"/>
          </a:xfrm>
        </p:grpSpPr>
        <p:pic>
          <p:nvPicPr>
            <p:cNvPr id="390" name="図 389"/>
            <p:cNvPicPr>
              <a:picLocks noChangeAspect="1"/>
            </p:cNvPicPr>
            <p:nvPr/>
          </p:nvPicPr>
          <p:blipFill>
            <a:blip r:embed="rId16"/>
            <a:stretch>
              <a:fillRect/>
            </a:stretch>
          </p:blipFill>
          <p:spPr>
            <a:xfrm>
              <a:off x="12019869" y="5939631"/>
              <a:ext cx="163830" cy="161739"/>
            </a:xfrm>
            <a:prstGeom prst="rect">
              <a:avLst/>
            </a:prstGeom>
          </p:spPr>
        </p:pic>
        <p:sp>
          <p:nvSpPr>
            <p:cNvPr id="425" name="テキスト ボックス 424"/>
            <p:cNvSpPr txBox="1"/>
            <p:nvPr/>
          </p:nvSpPr>
          <p:spPr>
            <a:xfrm>
              <a:off x="12320988" y="5905084"/>
              <a:ext cx="761747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観光案内所</a:t>
              </a:r>
              <a:endParaRPr kumimoji="1"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pSp>
        <p:nvGrpSpPr>
          <p:cNvPr id="294" name="グループ化 293"/>
          <p:cNvGrpSpPr/>
          <p:nvPr/>
        </p:nvGrpSpPr>
        <p:grpSpPr>
          <a:xfrm>
            <a:off x="11469593" y="5378371"/>
            <a:ext cx="1681014" cy="230832"/>
            <a:chOff x="11505470" y="6210898"/>
            <a:chExt cx="1681014" cy="230832"/>
          </a:xfrm>
        </p:grpSpPr>
        <p:pic>
          <p:nvPicPr>
            <p:cNvPr id="391" name="図 390"/>
            <p:cNvPicPr>
              <a:picLocks noChangeAspect="1"/>
            </p:cNvPicPr>
            <p:nvPr/>
          </p:nvPicPr>
          <p:blipFill>
            <a:blip r:embed="rId17"/>
            <a:stretch>
              <a:fillRect/>
            </a:stretch>
          </p:blipFill>
          <p:spPr>
            <a:xfrm>
              <a:off x="11505470" y="6246398"/>
              <a:ext cx="168910" cy="159833"/>
            </a:xfrm>
            <a:prstGeom prst="rect">
              <a:avLst/>
            </a:prstGeom>
          </p:spPr>
        </p:pic>
        <p:sp>
          <p:nvSpPr>
            <p:cNvPr id="426" name="テキスト ボックス 425"/>
            <p:cNvSpPr txBox="1"/>
            <p:nvPr/>
          </p:nvSpPr>
          <p:spPr>
            <a:xfrm>
              <a:off x="11789948" y="6210898"/>
              <a:ext cx="1396536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観光拠点情報・交流施設</a:t>
              </a:r>
              <a:endParaRPr kumimoji="1"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pSp>
        <p:nvGrpSpPr>
          <p:cNvPr id="295" name="グループ化 294"/>
          <p:cNvGrpSpPr/>
          <p:nvPr/>
        </p:nvGrpSpPr>
        <p:grpSpPr>
          <a:xfrm>
            <a:off x="11469594" y="5731491"/>
            <a:ext cx="1304754" cy="253463"/>
            <a:chOff x="11978966" y="6576890"/>
            <a:chExt cx="1304754" cy="253463"/>
          </a:xfrm>
        </p:grpSpPr>
        <p:pic>
          <p:nvPicPr>
            <p:cNvPr id="399" name="図 398"/>
            <p:cNvPicPr>
              <a:picLocks noChangeAspect="1"/>
            </p:cNvPicPr>
            <p:nvPr/>
          </p:nvPicPr>
          <p:blipFill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978966" y="6576890"/>
              <a:ext cx="253463" cy="253463"/>
            </a:xfrm>
            <a:prstGeom prst="rect">
              <a:avLst/>
            </a:prstGeom>
          </p:spPr>
        </p:pic>
        <p:sp>
          <p:nvSpPr>
            <p:cNvPr id="427" name="テキスト ボックス 426"/>
            <p:cNvSpPr txBox="1"/>
            <p:nvPr/>
          </p:nvSpPr>
          <p:spPr>
            <a:xfrm>
              <a:off x="12291141" y="6588205"/>
              <a:ext cx="992579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TW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ＥＶ急速充電器</a:t>
              </a:r>
              <a:endParaRPr kumimoji="1"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446" name="正方形/長方形 7"/>
          <p:cNvSpPr/>
          <p:nvPr/>
        </p:nvSpPr>
        <p:spPr>
          <a:xfrm>
            <a:off x="10460410" y="6163418"/>
            <a:ext cx="169916" cy="101870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kumimoji="0" lang="ja-JP" altLang="en-US" sz="700" kern="0" dirty="0">
              <a:solidFill>
                <a:sysClr val="windowText" lastClr="000000"/>
              </a:solidFill>
              <a:latin typeface="ＭＳ Ｐゴシック"/>
              <a:ea typeface="ＭＳ Ｐゴシック"/>
            </a:endParaRPr>
          </a:p>
        </p:txBody>
      </p:sp>
      <p:sp>
        <p:nvSpPr>
          <p:cNvPr id="447" name="テキスト ボックス 62"/>
          <p:cNvSpPr txBox="1"/>
          <p:nvPr/>
        </p:nvSpPr>
        <p:spPr>
          <a:xfrm>
            <a:off x="10665527" y="6082550"/>
            <a:ext cx="160813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令和６年度 当事業実施箇所</a:t>
            </a:r>
          </a:p>
        </p:txBody>
      </p:sp>
      <p:sp>
        <p:nvSpPr>
          <p:cNvPr id="238" name="テキスト ボックス 9"/>
          <p:cNvSpPr txBox="1">
            <a:spLocks noChangeArrowheads="1"/>
          </p:cNvSpPr>
          <p:nvPr/>
        </p:nvSpPr>
        <p:spPr>
          <a:xfrm>
            <a:off x="3716042" y="4023417"/>
            <a:ext cx="1129904" cy="27699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 sz="12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観光マップ</a:t>
            </a:r>
            <a:endParaRPr lang="en-US" altLang="ja-JP" sz="1200" b="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39" name="テキスト ボックス 9"/>
          <p:cNvSpPr txBox="1">
            <a:spLocks noChangeArrowheads="1"/>
          </p:cNvSpPr>
          <p:nvPr/>
        </p:nvSpPr>
        <p:spPr>
          <a:xfrm>
            <a:off x="-47377" y="-502653"/>
            <a:ext cx="5497801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en-US" altLang="ja-JP" sz="12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lang="ja-JP" altLang="en-US" sz="12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記載例を参考に</a:t>
            </a:r>
            <a:r>
              <a:rPr lang="ja-JP" altLang="en-US" sz="12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作成してください。</a:t>
            </a:r>
            <a:endParaRPr lang="en-US" altLang="ja-JP" sz="12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2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「事業説明の枠組み」や「凡例」は、適宜コピーして利用してください。</a:t>
            </a:r>
            <a:endParaRPr lang="en-US" altLang="ja-JP" sz="12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89" name="テキスト ボックス 9"/>
          <p:cNvSpPr txBox="1">
            <a:spLocks noChangeArrowheads="1"/>
          </p:cNvSpPr>
          <p:nvPr/>
        </p:nvSpPr>
        <p:spPr>
          <a:xfrm>
            <a:off x="9205629" y="1342978"/>
            <a:ext cx="6160937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en-US" altLang="ja-JP" sz="12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lang="ja-JP" altLang="en-US" sz="12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観光スポット名など、マップ上で読み取りづらい場合は、</a:t>
            </a:r>
            <a:endParaRPr lang="en-US" altLang="ja-JP" sz="12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2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別途追記してください。</a:t>
            </a:r>
            <a:endParaRPr lang="en-US" altLang="ja-JP" sz="12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" name="四角形吹き出し 1"/>
          <p:cNvSpPr/>
          <p:nvPr/>
        </p:nvSpPr>
        <p:spPr>
          <a:xfrm>
            <a:off x="5695652" y="-549657"/>
            <a:ext cx="3333821" cy="358190"/>
          </a:xfrm>
          <a:prstGeom prst="wedgeRectCallout">
            <a:avLst>
              <a:gd name="adj1" fmla="val -41404"/>
              <a:gd name="adj2" fmla="val 90865"/>
            </a:avLst>
          </a:prstGeom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実施場所の都道府県名と市区町村名を記入</a:t>
            </a:r>
          </a:p>
        </p:txBody>
      </p:sp>
      <p:grpSp>
        <p:nvGrpSpPr>
          <p:cNvPr id="91" name="グループ化 90"/>
          <p:cNvGrpSpPr/>
          <p:nvPr/>
        </p:nvGrpSpPr>
        <p:grpSpPr>
          <a:xfrm>
            <a:off x="9466913" y="2418151"/>
            <a:ext cx="2340922" cy="436065"/>
            <a:chOff x="4535334" y="6953375"/>
            <a:chExt cx="2340922" cy="436065"/>
          </a:xfrm>
        </p:grpSpPr>
        <p:sp>
          <p:nvSpPr>
            <p:cNvPr id="93" name="テキスト ボックス 147"/>
            <p:cNvSpPr txBox="1"/>
            <p:nvPr/>
          </p:nvSpPr>
          <p:spPr>
            <a:xfrm>
              <a:off x="6074433" y="7158608"/>
              <a:ext cx="801823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副</a:t>
              </a:r>
              <a:r>
                <a:rPr kumimoji="1"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周遊ルート</a:t>
              </a:r>
            </a:p>
          </p:txBody>
        </p:sp>
        <p:grpSp>
          <p:nvGrpSpPr>
            <p:cNvPr id="94" name="グループ化 93"/>
            <p:cNvGrpSpPr/>
            <p:nvPr/>
          </p:nvGrpSpPr>
          <p:grpSpPr>
            <a:xfrm>
              <a:off x="4535334" y="6953375"/>
              <a:ext cx="2249781" cy="436065"/>
              <a:chOff x="4535334" y="6953375"/>
              <a:chExt cx="2249781" cy="436065"/>
            </a:xfrm>
          </p:grpSpPr>
          <p:cxnSp>
            <p:nvCxnSpPr>
              <p:cNvPr id="95" name="直線コネクタ 198"/>
              <p:cNvCxnSpPr/>
              <p:nvPr/>
            </p:nvCxnSpPr>
            <p:spPr>
              <a:xfrm>
                <a:off x="5740485" y="7262167"/>
                <a:ext cx="352979" cy="0"/>
              </a:xfrm>
              <a:prstGeom prst="straightConnector1">
                <a:avLst/>
              </a:prstGeom>
              <a:solidFill>
                <a:srgbClr val="0066CC"/>
              </a:solidFill>
              <a:ln w="28575" cap="flat" cmpd="sng" algn="ctr">
                <a:solidFill>
                  <a:srgbClr val="FF0000"/>
                </a:solidFill>
                <a:prstDash val="sysDash"/>
                <a:round/>
                <a:headEnd type="none" w="med" len="med"/>
                <a:tailEnd type="none"/>
              </a:ln>
              <a:effectLst/>
            </p:spPr>
          </p:cxnSp>
          <p:grpSp>
            <p:nvGrpSpPr>
              <p:cNvPr id="96" name="グループ化 95"/>
              <p:cNvGrpSpPr/>
              <p:nvPr/>
            </p:nvGrpSpPr>
            <p:grpSpPr>
              <a:xfrm>
                <a:off x="4535334" y="6953375"/>
                <a:ext cx="2249781" cy="436065"/>
                <a:chOff x="4535334" y="6953375"/>
                <a:chExt cx="2249781" cy="436065"/>
              </a:xfrm>
            </p:grpSpPr>
            <p:grpSp>
              <p:nvGrpSpPr>
                <p:cNvPr id="97" name="グループ化 96"/>
                <p:cNvGrpSpPr/>
                <p:nvPr/>
              </p:nvGrpSpPr>
              <p:grpSpPr>
                <a:xfrm>
                  <a:off x="4535334" y="6953375"/>
                  <a:ext cx="2249781" cy="436065"/>
                  <a:chOff x="109278" y="3321147"/>
                  <a:chExt cx="2249781" cy="436065"/>
                </a:xfrm>
              </p:grpSpPr>
              <p:grpSp>
                <p:nvGrpSpPr>
                  <p:cNvPr id="99" name="グループ化 98"/>
                  <p:cNvGrpSpPr/>
                  <p:nvPr/>
                </p:nvGrpSpPr>
                <p:grpSpPr>
                  <a:xfrm>
                    <a:off x="109278" y="3321147"/>
                    <a:ext cx="2249781" cy="436065"/>
                    <a:chOff x="107806" y="3264754"/>
                    <a:chExt cx="2249781" cy="436065"/>
                  </a:xfrm>
                </p:grpSpPr>
                <p:grpSp>
                  <p:nvGrpSpPr>
                    <p:cNvPr id="101" name="グループ化 6"/>
                    <p:cNvGrpSpPr/>
                    <p:nvPr/>
                  </p:nvGrpSpPr>
                  <p:grpSpPr>
                    <a:xfrm>
                      <a:off x="107806" y="3469987"/>
                      <a:ext cx="1188794" cy="230832"/>
                      <a:chOff x="5393157" y="5747416"/>
                      <a:chExt cx="1188794" cy="230832"/>
                    </a:xfrm>
                  </p:grpSpPr>
                  <p:cxnSp>
                    <p:nvCxnSpPr>
                      <p:cNvPr id="105" name="直線コネクタ 146"/>
                      <p:cNvCxnSpPr/>
                      <p:nvPr/>
                    </p:nvCxnSpPr>
                    <p:spPr>
                      <a:xfrm>
                        <a:off x="5393157" y="5850975"/>
                        <a:ext cx="288000" cy="0"/>
                      </a:xfrm>
                      <a:prstGeom prst="line">
                        <a:avLst/>
                      </a:prstGeom>
                      <a:solidFill>
                        <a:schemeClr val="bg1"/>
                      </a:solidFill>
                      <a:ln w="34925">
                        <a:solidFill>
                          <a:schemeClr val="accent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sp>
                    <p:nvSpPr>
                      <p:cNvPr id="106" name="テキスト ボックス 147"/>
                      <p:cNvSpPr txBox="1"/>
                      <p:nvPr/>
                    </p:nvSpPr>
                    <p:spPr>
                      <a:xfrm>
                        <a:off x="5680742" y="5747416"/>
                        <a:ext cx="901209" cy="23083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r>
                          <a:rPr kumimoji="1" lang="ja-JP" altLang="en-US" sz="900" dirty="0">
                            <a:latin typeface="Meiryo UI" panose="020B0604030504040204" pitchFamily="50" charset="-128"/>
                            <a:ea typeface="Meiryo UI" panose="020B0604030504040204" pitchFamily="50" charset="-128"/>
                          </a:rPr>
                          <a:t>主な周遊ルート</a:t>
                        </a:r>
                      </a:p>
                    </p:txBody>
                  </p:sp>
                </p:grpSp>
                <p:grpSp>
                  <p:nvGrpSpPr>
                    <p:cNvPr id="102" name="グループ化 101"/>
                    <p:cNvGrpSpPr/>
                    <p:nvPr/>
                  </p:nvGrpSpPr>
                  <p:grpSpPr>
                    <a:xfrm>
                      <a:off x="460332" y="3264754"/>
                      <a:ext cx="1897255" cy="237354"/>
                      <a:chOff x="427221" y="3154614"/>
                      <a:chExt cx="1897255" cy="237354"/>
                    </a:xfrm>
                  </p:grpSpPr>
                  <p:sp>
                    <p:nvSpPr>
                      <p:cNvPr id="103" name="テキスト ボックス 10"/>
                      <p:cNvSpPr txBox="1"/>
                      <p:nvPr/>
                    </p:nvSpPr>
                    <p:spPr>
                      <a:xfrm>
                        <a:off x="427221" y="3154614"/>
                        <a:ext cx="646331" cy="23083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r>
                          <a:rPr kumimoji="1" lang="ja-JP" altLang="en-US" sz="900" dirty="0">
                            <a:latin typeface="Meiryo UI" panose="020B0604030504040204" pitchFamily="50" charset="-128"/>
                            <a:ea typeface="Meiryo UI" panose="020B0604030504040204" pitchFamily="50" charset="-128"/>
                          </a:rPr>
                          <a:t>計画区域</a:t>
                        </a:r>
                      </a:p>
                    </p:txBody>
                  </p:sp>
                  <p:sp>
                    <p:nvSpPr>
                      <p:cNvPr id="104" name="テキスト ボックス 149"/>
                      <p:cNvSpPr txBox="1"/>
                      <p:nvPr/>
                    </p:nvSpPr>
                    <p:spPr>
                      <a:xfrm>
                        <a:off x="1362353" y="3161136"/>
                        <a:ext cx="962123" cy="23083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r>
                          <a:rPr kumimoji="1" lang="ja-JP" altLang="en-US" sz="900" dirty="0">
                            <a:latin typeface="Meiryo UI" panose="020B0604030504040204" pitchFamily="50" charset="-128"/>
                            <a:ea typeface="Meiryo UI" panose="020B0604030504040204" pitchFamily="50" charset="-128"/>
                          </a:rPr>
                          <a:t>主な観光スポット</a:t>
                        </a:r>
                      </a:p>
                    </p:txBody>
                  </p:sp>
                </p:grpSp>
              </p:grpSp>
              <p:cxnSp>
                <p:nvCxnSpPr>
                  <p:cNvPr id="100" name="直線コネクタ 99"/>
                  <p:cNvCxnSpPr/>
                  <p:nvPr/>
                </p:nvCxnSpPr>
                <p:spPr>
                  <a:xfrm>
                    <a:off x="115782" y="3425955"/>
                    <a:ext cx="308565" cy="0"/>
                  </a:xfrm>
                  <a:prstGeom prst="line">
                    <a:avLst/>
                  </a:prstGeom>
                  <a:ln w="31750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98" name="星 5 97"/>
                <p:cNvSpPr/>
                <p:nvPr/>
              </p:nvSpPr>
              <p:spPr>
                <a:xfrm>
                  <a:off x="5661310" y="6987956"/>
                  <a:ext cx="161095" cy="156391"/>
                </a:xfrm>
                <a:prstGeom prst="star5">
                  <a:avLst/>
                </a:prstGeom>
                <a:solidFill>
                  <a:srgbClr val="FFCCFF"/>
                </a:solidFill>
                <a:ln w="12700"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l"/>
                  <a:endParaRPr kumimoji="1" lang="ja-JP" altLang="en-US" sz="1100"/>
                </a:p>
              </p:txBody>
            </p:sp>
          </p:grpSp>
        </p:grpSp>
      </p:grpSp>
      <p:sp>
        <p:nvSpPr>
          <p:cNvPr id="107" name="正方形/長方形 7"/>
          <p:cNvSpPr/>
          <p:nvPr/>
        </p:nvSpPr>
        <p:spPr>
          <a:xfrm>
            <a:off x="6871932" y="6668782"/>
            <a:ext cx="169916" cy="101870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kumimoji="0" lang="ja-JP" altLang="en-US" sz="700" kern="0" dirty="0">
              <a:solidFill>
                <a:sysClr val="windowText" lastClr="000000"/>
              </a:solidFill>
              <a:latin typeface="ＭＳ Ｐゴシック"/>
              <a:ea typeface="ＭＳ Ｐゴシック"/>
            </a:endParaRPr>
          </a:p>
        </p:txBody>
      </p:sp>
      <p:sp>
        <p:nvSpPr>
          <p:cNvPr id="108" name="テキスト ボックス 62"/>
          <p:cNvSpPr txBox="1"/>
          <p:nvPr/>
        </p:nvSpPr>
        <p:spPr>
          <a:xfrm>
            <a:off x="7090663" y="6607547"/>
            <a:ext cx="160813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令和６年度 当事業実施箇所</a:t>
            </a:r>
          </a:p>
        </p:txBody>
      </p:sp>
      <p:sp>
        <p:nvSpPr>
          <p:cNvPr id="109" name="四角形吹き出し 108"/>
          <p:cNvSpPr/>
          <p:nvPr/>
        </p:nvSpPr>
        <p:spPr>
          <a:xfrm>
            <a:off x="9474790" y="6478247"/>
            <a:ext cx="2658050" cy="495905"/>
          </a:xfrm>
          <a:prstGeom prst="wedgeRectCallout">
            <a:avLst>
              <a:gd name="adj1" fmla="val -60241"/>
              <a:gd name="adj2" fmla="val -39745"/>
            </a:avLst>
          </a:prstGeom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今回使用する凡例のアイコンと</a:t>
            </a:r>
            <a:endParaRPr kumimoji="1" lang="en-US" altLang="ja-JP" sz="12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2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説明を、適宜追加してください。</a:t>
            </a:r>
          </a:p>
        </p:txBody>
      </p:sp>
      <p:sp>
        <p:nvSpPr>
          <p:cNvPr id="111" name="正方形/長方形 110"/>
          <p:cNvSpPr/>
          <p:nvPr/>
        </p:nvSpPr>
        <p:spPr>
          <a:xfrm>
            <a:off x="8327051" y="108356"/>
            <a:ext cx="730897" cy="307773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ja-JP" altLang="en-US" sz="1400" b="1" dirty="0"/>
              <a:t>   </a:t>
            </a:r>
            <a:endParaRPr kumimoji="0" lang="ja-JP" altLang="en-US" sz="1400" b="1" i="0" u="none" strike="noStrike" cap="none" spc="0" normalizeH="0" baseline="0" dirty="0">
              <a:ln>
                <a:noFill/>
              </a:ln>
              <a:effectLst/>
              <a:uFillTx/>
              <a:latin typeface="+mj-lt"/>
              <a:ea typeface="+mj-ea"/>
              <a:cs typeface="+mj-cs"/>
              <a:sym typeface="Helvetica"/>
            </a:endParaRPr>
          </a:p>
        </p:txBody>
      </p:sp>
      <p:sp>
        <p:nvSpPr>
          <p:cNvPr id="112" name="四角形吹き出し 111"/>
          <p:cNvSpPr/>
          <p:nvPr/>
        </p:nvSpPr>
        <p:spPr>
          <a:xfrm>
            <a:off x="9391814" y="-492656"/>
            <a:ext cx="2246689" cy="656491"/>
          </a:xfrm>
          <a:prstGeom prst="wedgeRectCallout">
            <a:avLst>
              <a:gd name="adj1" fmla="val -57643"/>
              <a:gd name="adj2" fmla="val 65536"/>
            </a:avLst>
          </a:prstGeom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2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面的（＝面的整備）か</a:t>
            </a:r>
            <a:endParaRPr kumimoji="1" lang="en-US" altLang="ja-JP" sz="12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2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拠点（＝拠点機能強化）か</a:t>
            </a:r>
            <a:endParaRPr kumimoji="1" lang="en-US" altLang="ja-JP" sz="12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2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を四角内に記入</a:t>
            </a:r>
          </a:p>
        </p:txBody>
      </p:sp>
      <p:sp>
        <p:nvSpPr>
          <p:cNvPr id="113" name="テキスト ボックス 9"/>
          <p:cNvSpPr txBox="1">
            <a:spLocks noChangeArrowheads="1"/>
          </p:cNvSpPr>
          <p:nvPr/>
        </p:nvSpPr>
        <p:spPr>
          <a:xfrm>
            <a:off x="-2660867" y="4581337"/>
            <a:ext cx="2657114" cy="156966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en-US" altLang="ja-JP" sz="12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lang="ja-JP" altLang="en-US" sz="12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事業説明の枠組みは、赤矢印を</a:t>
            </a:r>
            <a:endParaRPr lang="en-US" altLang="ja-JP" sz="12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2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用い今回整備するアイコンを</a:t>
            </a:r>
            <a:endParaRPr lang="en-US" altLang="ja-JP" sz="12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2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示すようにしてください。</a:t>
            </a:r>
            <a:endParaRPr lang="en-US" altLang="ja-JP" sz="12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2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ja-JP" sz="12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lang="ja-JP" altLang="en-US" sz="12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（事業名）には、交付要領「２．</a:t>
            </a:r>
            <a:br>
              <a:rPr lang="en-US" altLang="ja-JP" sz="12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</a:br>
            <a:r>
              <a:rPr lang="ja-JP" altLang="en-US" sz="12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補助事業等」に記載の補助対象</a:t>
            </a:r>
            <a:endParaRPr lang="en-US" altLang="ja-JP" sz="12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2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事業の名称（多言語案内の整備</a:t>
            </a:r>
            <a:endParaRPr lang="en-US" altLang="ja-JP" sz="12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2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など）を転記してください。</a:t>
            </a:r>
            <a:endParaRPr lang="en-US" altLang="ja-JP" sz="12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" name="角丸四角形 4"/>
          <p:cNvSpPr/>
          <p:nvPr/>
        </p:nvSpPr>
        <p:spPr>
          <a:xfrm>
            <a:off x="-2340768" y="7937"/>
            <a:ext cx="2204690" cy="1410303"/>
          </a:xfrm>
          <a:prstGeom prst="roundRect">
            <a:avLst>
              <a:gd name="adj" fmla="val 816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記載内容とマップは、高度化計画書や要望書の内容とあわせるように</a:t>
            </a:r>
            <a:br>
              <a:rPr kumimoji="1" lang="en-US" altLang="ja-JP" dirty="0"/>
            </a:br>
            <a:r>
              <a:rPr kumimoji="1" lang="ja-JP" altLang="en-US" dirty="0"/>
              <a:t>してください。</a:t>
            </a:r>
          </a:p>
        </p:txBody>
      </p:sp>
      <p:sp>
        <p:nvSpPr>
          <p:cNvPr id="117" name="四角形吹き出し 116"/>
          <p:cNvSpPr/>
          <p:nvPr/>
        </p:nvSpPr>
        <p:spPr>
          <a:xfrm>
            <a:off x="6372200" y="6993112"/>
            <a:ext cx="2435500" cy="495905"/>
          </a:xfrm>
          <a:prstGeom prst="wedgeRectCallout">
            <a:avLst>
              <a:gd name="adj1" fmla="val -27040"/>
              <a:gd name="adj2" fmla="val -75599"/>
            </a:avLst>
          </a:prstGeom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今回整備する設備のアイコンを赤枠で囲ってください。</a:t>
            </a:r>
          </a:p>
        </p:txBody>
      </p:sp>
      <p:cxnSp>
        <p:nvCxnSpPr>
          <p:cNvPr id="4" name="直線コネクタ 3"/>
          <p:cNvCxnSpPr/>
          <p:nvPr/>
        </p:nvCxnSpPr>
        <p:spPr>
          <a:xfrm>
            <a:off x="9250976" y="2250969"/>
            <a:ext cx="0" cy="40864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コネクタ 6"/>
          <p:cNvCxnSpPr/>
          <p:nvPr/>
        </p:nvCxnSpPr>
        <p:spPr>
          <a:xfrm flipV="1">
            <a:off x="9205629" y="6313382"/>
            <a:ext cx="4223355" cy="2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/>
          <p:nvPr/>
        </p:nvCxnSpPr>
        <p:spPr>
          <a:xfrm flipV="1">
            <a:off x="13428986" y="2231613"/>
            <a:ext cx="22702" cy="40966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/>
          <p:cNvCxnSpPr/>
          <p:nvPr/>
        </p:nvCxnSpPr>
        <p:spPr>
          <a:xfrm flipV="1">
            <a:off x="9250976" y="2232311"/>
            <a:ext cx="4200712" cy="230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テキスト ボックス 15"/>
          <p:cNvSpPr txBox="1"/>
          <p:nvPr/>
        </p:nvSpPr>
        <p:spPr>
          <a:xfrm>
            <a:off x="9250975" y="1980453"/>
            <a:ext cx="729075" cy="27699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/>
              <a:t>凡例</a:t>
            </a:r>
          </a:p>
        </p:txBody>
      </p:sp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3870D993-46B4-6B67-C05D-FF0A7CC774C6}"/>
              </a:ext>
            </a:extLst>
          </p:cNvPr>
          <p:cNvGrpSpPr/>
          <p:nvPr/>
        </p:nvGrpSpPr>
        <p:grpSpPr>
          <a:xfrm>
            <a:off x="9429000" y="4315373"/>
            <a:ext cx="1401613" cy="370667"/>
            <a:chOff x="9429000" y="4315373"/>
            <a:chExt cx="1401613" cy="370667"/>
          </a:xfrm>
        </p:grpSpPr>
        <p:pic>
          <p:nvPicPr>
            <p:cNvPr id="13" name="図 12">
              <a:extLst>
                <a:ext uri="{FF2B5EF4-FFF2-40B4-BE49-F238E27FC236}">
                  <a16:creationId xmlns:a16="http://schemas.microsoft.com/office/drawing/2014/main" id="{BE643EFA-F912-4249-BC95-0DE671440724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29000" y="4315373"/>
              <a:ext cx="360582" cy="370667"/>
            </a:xfrm>
            <a:prstGeom prst="rect">
              <a:avLst/>
            </a:prstGeom>
          </p:spPr>
        </p:pic>
        <p:sp>
          <p:nvSpPr>
            <p:cNvPr id="14" name="テキスト ボックス 13">
              <a:extLst>
                <a:ext uri="{FF2B5EF4-FFF2-40B4-BE49-F238E27FC236}">
                  <a16:creationId xmlns:a16="http://schemas.microsoft.com/office/drawing/2014/main" id="{2C9FAEB6-5777-C1E0-08A0-4CD8AFFB7F3A}"/>
                </a:ext>
              </a:extLst>
            </p:cNvPr>
            <p:cNvSpPr txBox="1"/>
            <p:nvPr/>
          </p:nvSpPr>
          <p:spPr>
            <a:xfrm>
              <a:off x="9854064" y="4385290"/>
              <a:ext cx="976549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多様な移動手段</a:t>
              </a:r>
            </a:p>
          </p:txBody>
        </p:sp>
      </p:grpSp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50982D5D-CA67-EB4C-5B32-23C37CDAB011}"/>
              </a:ext>
            </a:extLst>
          </p:cNvPr>
          <p:cNvGrpSpPr/>
          <p:nvPr/>
        </p:nvGrpSpPr>
        <p:grpSpPr>
          <a:xfrm>
            <a:off x="11356845" y="4673337"/>
            <a:ext cx="1812011" cy="370481"/>
            <a:chOff x="11356845" y="4684095"/>
            <a:chExt cx="1812011" cy="370481"/>
          </a:xfrm>
        </p:grpSpPr>
        <p:pic>
          <p:nvPicPr>
            <p:cNvPr id="17" name="図 16">
              <a:extLst>
                <a:ext uri="{FF2B5EF4-FFF2-40B4-BE49-F238E27FC236}">
                  <a16:creationId xmlns:a16="http://schemas.microsoft.com/office/drawing/2014/main" id="{AF98EBF8-ACCF-4962-945C-1C19F5846C20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356845" y="4684095"/>
              <a:ext cx="366932" cy="370481"/>
            </a:xfrm>
            <a:prstGeom prst="rect">
              <a:avLst/>
            </a:prstGeom>
          </p:spPr>
        </p:pic>
        <p:sp>
          <p:nvSpPr>
            <p:cNvPr id="18" name="テキスト ボックス 17">
              <a:extLst>
                <a:ext uri="{FF2B5EF4-FFF2-40B4-BE49-F238E27FC236}">
                  <a16:creationId xmlns:a16="http://schemas.microsoft.com/office/drawing/2014/main" id="{6B513DA8-D8A4-521D-2F38-E26A2C1B0A53}"/>
                </a:ext>
              </a:extLst>
            </p:cNvPr>
            <p:cNvSpPr txBox="1"/>
            <p:nvPr/>
          </p:nvSpPr>
          <p:spPr>
            <a:xfrm>
              <a:off x="11786746" y="4753919"/>
              <a:ext cx="1382110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近距離移動支援モビリティ</a:t>
              </a:r>
              <a:endParaRPr kumimoji="1"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80665739"/>
      </p:ext>
    </p:extLst>
  </p:cSld>
  <p:clrMapOvr>
    <a:masterClrMapping/>
  </p:clrMapOvr>
</p:sld>
</file>

<file path=ppt/theme/theme1.xml><?xml version="1.0" encoding="utf-8"?>
<a:theme xmlns:a="http://schemas.openxmlformats.org/drawingml/2006/main" name="2_標準デザイン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2_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l" t="t" r="r" b="b"/>
          <a:pathLst/>
        </a:custGeom>
        <a:noFill/>
        <a:ln w="25400" cap="flat" cmpd="sng" algn="ctr">
          <a:solidFill>
            <a:srgbClr val="00B0F0"/>
          </a:solidFill>
          <a:prstDash val="solid"/>
        </a:ln>
        <a:effectLst/>
      </a:spPr>
      <a:bodyPr vertOverflow="overflow" horzOverflow="overflow" anchor="ctr"/>
      <a:lstStyle>
        <a:defPPr fontAlgn="auto">
          <a:spcBef>
            <a:spcPts val="0"/>
          </a:spcBef>
          <a:spcAft>
            <a:spcPts val="0"/>
          </a:spcAft>
          <a:defRPr kumimoji="0" kern="0" dirty="0">
            <a:solidFill>
              <a:sysClr val="windowText" lastClr="000000"/>
            </a:solidFill>
            <a:latin typeface="ＭＳ Ｐゴシック"/>
            <a:ea typeface="ＭＳ Ｐゴシック"/>
          </a:defRPr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rgbClr val="0066CC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none" numCol="1" anchor="ctr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HGP創英角ｺﾞｼｯｸUB"/>
          </a:defRPr>
        </a:defPPr>
      </a:lstStyle>
    </a:lnDef>
  </a:objectDefaults>
  <a:extraClrSchemeLst/>
</a:theme>
</file>

<file path=ppt/theme/theme2.xml><?xml version="1.0" encoding="utf-8"?>
<a:theme xmlns:a="http://schemas.openxmlformats.org/drawingml/2006/main" name="3_標準デザイン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2_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l" t="t" r="r" b="b"/>
          <a:pathLst/>
        </a:custGeom>
        <a:noFill/>
        <a:ln w="25400" cap="flat" cmpd="sng" algn="ctr">
          <a:solidFill>
            <a:srgbClr val="00B0F0"/>
          </a:solidFill>
          <a:prstDash val="solid"/>
        </a:ln>
        <a:effectLst/>
      </a:spPr>
      <a:bodyPr vertOverflow="overflow" horzOverflow="overflow" anchor="ctr"/>
      <a:lstStyle>
        <a:defPPr fontAlgn="auto">
          <a:spcBef>
            <a:spcPts val="0"/>
          </a:spcBef>
          <a:spcAft>
            <a:spcPts val="0"/>
          </a:spcAft>
          <a:defRPr kumimoji="0" kern="0" dirty="0">
            <a:solidFill>
              <a:sysClr val="windowText" lastClr="000000"/>
            </a:solidFill>
            <a:latin typeface="ＭＳ Ｐゴシック"/>
            <a:ea typeface="ＭＳ Ｐゴシック"/>
          </a:defRPr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rgbClr val="0066CC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none" numCol="1" anchor="ctr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HGP創英角ｺﾞｼｯｸUB"/>
          </a:defRPr>
        </a:defPPr>
      </a:lst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46265</TotalTime>
  <Words>397</Words>
  <Application>Microsoft Office PowerPoint</Application>
  <PresentationFormat>画面に合わせる (4:3)</PresentationFormat>
  <Paragraphs>85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3</vt:i4>
      </vt:variant>
      <vt:variant>
        <vt:lpstr>スライド タイトル</vt:lpstr>
      </vt:variant>
      <vt:variant>
        <vt:i4>1</vt:i4>
      </vt:variant>
    </vt:vector>
  </HeadingPairs>
  <TitlesOfParts>
    <vt:vector size="11" baseType="lpstr">
      <vt:lpstr>HGP創英角ｺﾞｼｯｸUB</vt:lpstr>
      <vt:lpstr>Meiryo UI</vt:lpstr>
      <vt:lpstr>ＭＳ Ｐゴシック</vt:lpstr>
      <vt:lpstr>メイリオ</vt:lpstr>
      <vt:lpstr>Arial</vt:lpstr>
      <vt:lpstr>Calibri</vt:lpstr>
      <vt:lpstr>Calibri Light</vt:lpstr>
      <vt:lpstr>2_標準デザイン</vt:lpstr>
      <vt:lpstr>3_標準デザイン</vt:lpstr>
      <vt:lpstr>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江﨑 美菜</dc:creator>
  <cp:lastModifiedBy>江﨑 美菜</cp:lastModifiedBy>
  <cp:revision>51</cp:revision>
  <cp:lastPrinted>2021-11-04T08:29:40Z</cp:lastPrinted>
  <dcterms:created xsi:type="dcterms:W3CDTF">2007-11-06T12:19:33Z</dcterms:created>
  <dcterms:modified xsi:type="dcterms:W3CDTF">2024-06-25T11:12:04Z</dcterms:modified>
</cp:coreProperties>
</file>