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autoCompressPictures="0">
  <p:sldMasterIdLst>
    <p:sldMasterId id="2147483648" r:id="rId1"/>
  </p:sldMasterIdLst>
  <p:notesMasterIdLst>
    <p:notesMasterId r:id="rId6"/>
  </p:notesMasterIdLst>
  <p:sldIdLst>
    <p:sldId id="256" r:id="rId2"/>
    <p:sldId id="257" r:id="rId3"/>
    <p:sldId id="258" r:id="rId4"/>
    <p:sldId id="259" r:id="rId5"/>
  </p:sldIdLst>
  <p:sldSz cx="9906000" cy="6858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http://customooxmlschemas.google.com/"/>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F0F748-7AA5-4B90-91AD-3F4FFDBD375E}">
  <a:tblStyle styleId="{69F0F748-7AA5-4B90-91AD-3F4FFDBD375E}" styleName="Table_0">
    <a:wholeTbl>
      <a:tcTxStyle b="off" i="off">
        <a:font>
          <a:latin typeface="游ゴシック"/>
          <a:ea typeface="游ゴシック"/>
          <a:cs typeface="游ゴシック"/>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游ゴシック"/>
          <a:ea typeface="游ゴシック"/>
          <a:cs typeface="游ゴシック"/>
        </a:font>
        <a:schemeClr val="lt1"/>
      </a:tcTxStyle>
      <a:tcStyle>
        <a:tcBdr/>
        <a:fill>
          <a:solidFill>
            <a:schemeClr val="accent1"/>
          </a:solidFill>
        </a:fill>
      </a:tcStyle>
    </a:lastCol>
    <a:firstCol>
      <a:tcTxStyle b="on" i="off">
        <a:font>
          <a:latin typeface="游ゴシック"/>
          <a:ea typeface="游ゴシック"/>
          <a:cs typeface="游ゴシック"/>
        </a:font>
        <a:schemeClr val="lt1"/>
      </a:tcTxStyle>
      <a:tcStyle>
        <a:tcBdr/>
        <a:fill>
          <a:solidFill>
            <a:schemeClr val="accent1"/>
          </a:solidFill>
        </a:fill>
      </a:tcStyle>
    </a:firstCol>
    <a:lastRow>
      <a:tcTxStyle b="on" i="off">
        <a:font>
          <a:latin typeface="游ゴシック"/>
          <a:ea typeface="游ゴシック"/>
          <a:cs typeface="游ゴシック"/>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游ゴシック"/>
          <a:ea typeface="游ゴシック"/>
          <a:cs typeface="游ゴシック"/>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175" autoAdjust="0"/>
    <p:restoredTop sz="95110" autoAdjust="0"/>
  </p:normalViewPr>
  <p:slideViewPr>
    <p:cSldViewPr snapToGrid="0">
      <p:cViewPr varScale="1">
        <p:scale>
          <a:sx n="109" d="100"/>
          <a:sy n="109" d="100"/>
        </p:scale>
        <p:origin x="900" y="7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100" name="Google Shape;3;n"/>
          <p:cNvSpPr txBox="1">
            <a:spLocks noGrp="1"/>
          </p:cNvSpPr>
          <p:nvPr>
            <p:ph type="hdr" idx="2"/>
          </p:nvPr>
        </p:nvSpPr>
        <p:spPr>
          <a:xfrm>
            <a:off x="2" y="2"/>
            <a:ext cx="2919413" cy="493713"/>
          </a:xfrm>
          <a:prstGeom prst="rect">
            <a:avLst/>
          </a:prstGeom>
          <a:noFill/>
          <a:ln>
            <a:noFill/>
          </a:ln>
        </p:spPr>
        <p:txBody>
          <a:bodyPr spcFirstLastPara="1" wrap="square" lIns="91400" tIns="45700" rIns="91400"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1" name="Google Shape;4;n"/>
          <p:cNvSpPr txBox="1">
            <a:spLocks noGrp="1"/>
          </p:cNvSpPr>
          <p:nvPr>
            <p:ph type="dt" idx="10"/>
          </p:nvPr>
        </p:nvSpPr>
        <p:spPr>
          <a:xfrm>
            <a:off x="3814763" y="2"/>
            <a:ext cx="2919412" cy="493713"/>
          </a:xfrm>
          <a:prstGeom prst="rect">
            <a:avLst/>
          </a:prstGeom>
          <a:noFill/>
          <a:ln>
            <a:noFill/>
          </a:ln>
        </p:spPr>
        <p:txBody>
          <a:bodyPr spcFirstLastPara="1" wrap="square" lIns="91400" tIns="45700" rIns="91400"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2" name="Google Shape;5;n"/>
          <p:cNvSpPr>
            <a:spLocks noGrp="1" noRot="1" noChangeAspect="1"/>
          </p:cNvSpPr>
          <p:nvPr>
            <p:ph type="sldImg" idx="3"/>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3" name="Google Shape;6;n"/>
          <p:cNvSpPr txBox="1">
            <a:spLocks noGrp="1"/>
          </p:cNvSpPr>
          <p:nvPr>
            <p:ph type="body" idx="1"/>
          </p:nvPr>
        </p:nvSpPr>
        <p:spPr>
          <a:xfrm>
            <a:off x="673102" y="4686300"/>
            <a:ext cx="5389563" cy="4440238"/>
          </a:xfrm>
          <a:prstGeom prst="rect">
            <a:avLst/>
          </a:prstGeom>
          <a:noFill/>
          <a:ln>
            <a:noFill/>
          </a:ln>
        </p:spPr>
        <p:txBody>
          <a:bodyPr spcFirstLastPara="1" wrap="square" lIns="91400" tIns="45700" rIns="91400"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1104" name="Google Shape;7;n"/>
          <p:cNvSpPr txBox="1">
            <a:spLocks noGrp="1"/>
          </p:cNvSpPr>
          <p:nvPr>
            <p:ph type="ftr" idx="11"/>
          </p:nvPr>
        </p:nvSpPr>
        <p:spPr>
          <a:xfrm>
            <a:off x="2" y="9371013"/>
            <a:ext cx="2919413" cy="493712"/>
          </a:xfrm>
          <a:prstGeom prst="rect">
            <a:avLst/>
          </a:prstGeom>
          <a:noFill/>
          <a:ln>
            <a:noFill/>
          </a:ln>
        </p:spPr>
        <p:txBody>
          <a:bodyPr spcFirstLastPara="1" wrap="square" lIns="91400" tIns="45700" rIns="91400"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5" name="Google Shape;8;n"/>
          <p:cNvSpPr txBox="1">
            <a:spLocks noGrp="1"/>
          </p:cNvSpPr>
          <p:nvPr>
            <p:ph type="sldNum" idx="12"/>
          </p:nvPr>
        </p:nvSpPr>
        <p:spPr>
          <a:xfrm>
            <a:off x="3814763" y="9371013"/>
            <a:ext cx="2919412" cy="493712"/>
          </a:xfrm>
          <a:prstGeom prst="rect">
            <a:avLst/>
          </a:prstGeom>
          <a:noFill/>
          <a:ln>
            <a:noFill/>
          </a:ln>
        </p:spPr>
        <p:txBody>
          <a:bodyPr spcFirstLastPara="1" wrap="square" lIns="91400" tIns="45700" rIns="91400"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14640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1585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838706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
        <p:cNvGrpSpPr/>
        <p:nvPr/>
      </p:nvGrpSpPr>
      <p:grpSpPr>
        <a:xfrm>
          <a:off x="0" y="0"/>
          <a:ext cx="0" cy="0"/>
          <a:chOff x="0" y="0"/>
          <a:chExt cx="0" cy="0"/>
        </a:xfrm>
      </p:grpSpPr>
      <p:sp>
        <p:nvSpPr>
          <p:cNvPr id="1031"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2"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33"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4"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5"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
        <p:cNvGrpSpPr/>
        <p:nvPr/>
      </p:nvGrpSpPr>
      <p:grpSpPr>
        <a:xfrm>
          <a:off x="0" y="0"/>
          <a:ext cx="0" cy="0"/>
          <a:chOff x="0" y="0"/>
          <a:chExt cx="0" cy="0"/>
        </a:xfrm>
      </p:grpSpPr>
      <p:sp>
        <p:nvSpPr>
          <p:cNvPr id="1094"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95"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6"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7"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8"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
        <p:cNvGrpSpPr/>
        <p:nvPr/>
      </p:nvGrpSpPr>
      <p:grpSpPr>
        <a:xfrm>
          <a:off x="0" y="0"/>
          <a:ext cx="0" cy="0"/>
          <a:chOff x="0" y="0"/>
          <a:chExt cx="0" cy="0"/>
        </a:xfrm>
      </p:grpSpPr>
      <p:sp>
        <p:nvSpPr>
          <p:cNvPr id="1043" name="Google Shape;28;p7"/>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75"/>
              <a:buFont typeface="Arial"/>
              <a:buNone/>
              <a:defRPr sz="48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4" name="Google Shape;29;p7"/>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rgbClr val="888888"/>
              </a:buClr>
              <a:buSzPts val="1950"/>
              <a:buNone/>
              <a:defRPr sz="1950">
                <a:solidFill>
                  <a:srgbClr val="888888"/>
                </a:solidFill>
              </a:defRPr>
            </a:lvl1pPr>
            <a:lvl2pPr marL="914400" lvl="1" indent="-228600" algn="l">
              <a:lnSpc>
                <a:spcPct val="90000"/>
              </a:lnSpc>
              <a:spcBef>
                <a:spcPts val="406"/>
              </a:spcBef>
              <a:spcAft>
                <a:spcPts val="0"/>
              </a:spcAft>
              <a:buClr>
                <a:srgbClr val="888888"/>
              </a:buClr>
              <a:buSzPts val="1625"/>
              <a:buNone/>
              <a:defRPr sz="1625">
                <a:solidFill>
                  <a:srgbClr val="888888"/>
                </a:solidFill>
              </a:defRPr>
            </a:lvl2pPr>
            <a:lvl3pPr marL="1371600" lvl="2" indent="-228600" algn="l">
              <a:lnSpc>
                <a:spcPct val="90000"/>
              </a:lnSpc>
              <a:spcBef>
                <a:spcPts val="406"/>
              </a:spcBef>
              <a:spcAft>
                <a:spcPts val="0"/>
              </a:spcAft>
              <a:buClr>
                <a:srgbClr val="888888"/>
              </a:buClr>
              <a:buSzPts val="1463"/>
              <a:buNone/>
              <a:defRPr sz="1463">
                <a:solidFill>
                  <a:srgbClr val="888888"/>
                </a:solidFill>
              </a:defRPr>
            </a:lvl3pPr>
            <a:lvl4pPr marL="1828800" lvl="3" indent="-228600" algn="l">
              <a:lnSpc>
                <a:spcPct val="90000"/>
              </a:lnSpc>
              <a:spcBef>
                <a:spcPts val="406"/>
              </a:spcBef>
              <a:spcAft>
                <a:spcPts val="0"/>
              </a:spcAft>
              <a:buClr>
                <a:srgbClr val="888888"/>
              </a:buClr>
              <a:buSzPts val="1300"/>
              <a:buNone/>
              <a:defRPr sz="1300">
                <a:solidFill>
                  <a:srgbClr val="888888"/>
                </a:solidFill>
              </a:defRPr>
            </a:lvl4pPr>
            <a:lvl5pPr marL="2286000" lvl="4" indent="-228600" algn="l">
              <a:lnSpc>
                <a:spcPct val="90000"/>
              </a:lnSpc>
              <a:spcBef>
                <a:spcPts val="406"/>
              </a:spcBef>
              <a:spcAft>
                <a:spcPts val="0"/>
              </a:spcAft>
              <a:buClr>
                <a:srgbClr val="888888"/>
              </a:buClr>
              <a:buSzPts val="1300"/>
              <a:buNone/>
              <a:defRPr sz="1300">
                <a:solidFill>
                  <a:srgbClr val="888888"/>
                </a:solidFill>
              </a:defRPr>
            </a:lvl5pPr>
            <a:lvl6pPr marL="2743200" lvl="5" indent="-228600" algn="l">
              <a:lnSpc>
                <a:spcPct val="90000"/>
              </a:lnSpc>
              <a:spcBef>
                <a:spcPts val="406"/>
              </a:spcBef>
              <a:spcAft>
                <a:spcPts val="0"/>
              </a:spcAft>
              <a:buClr>
                <a:srgbClr val="888888"/>
              </a:buClr>
              <a:buSzPts val="1300"/>
              <a:buNone/>
              <a:defRPr sz="1300">
                <a:solidFill>
                  <a:srgbClr val="888888"/>
                </a:solidFill>
              </a:defRPr>
            </a:lvl6pPr>
            <a:lvl7pPr marL="3200400" lvl="6" indent="-228600" algn="l">
              <a:lnSpc>
                <a:spcPct val="90000"/>
              </a:lnSpc>
              <a:spcBef>
                <a:spcPts val="406"/>
              </a:spcBef>
              <a:spcAft>
                <a:spcPts val="0"/>
              </a:spcAft>
              <a:buClr>
                <a:srgbClr val="888888"/>
              </a:buClr>
              <a:buSzPts val="1300"/>
              <a:buNone/>
              <a:defRPr sz="1300">
                <a:solidFill>
                  <a:srgbClr val="888888"/>
                </a:solidFill>
              </a:defRPr>
            </a:lvl7pPr>
            <a:lvl8pPr marL="3657600" lvl="7" indent="-228600" algn="l">
              <a:lnSpc>
                <a:spcPct val="90000"/>
              </a:lnSpc>
              <a:spcBef>
                <a:spcPts val="406"/>
              </a:spcBef>
              <a:spcAft>
                <a:spcPts val="0"/>
              </a:spcAft>
              <a:buClr>
                <a:srgbClr val="888888"/>
              </a:buClr>
              <a:buSzPts val="1300"/>
              <a:buNone/>
              <a:defRPr sz="1300">
                <a:solidFill>
                  <a:srgbClr val="888888"/>
                </a:solidFill>
              </a:defRPr>
            </a:lvl8pPr>
            <a:lvl9pPr marL="4114800" lvl="8" indent="-228600" algn="l">
              <a:lnSpc>
                <a:spcPct val="90000"/>
              </a:lnSpc>
              <a:spcBef>
                <a:spcPts val="406"/>
              </a:spcBef>
              <a:spcAft>
                <a:spcPts val="0"/>
              </a:spcAft>
              <a:buClr>
                <a:srgbClr val="888888"/>
              </a:buClr>
              <a:buSzPts val="1300"/>
              <a:buNone/>
              <a:defRPr sz="1300">
                <a:solidFill>
                  <a:srgbClr val="888888"/>
                </a:solidFill>
              </a:defRPr>
            </a:lvl9pPr>
          </a:lstStyle>
          <a:p>
            <a:endParaRPr/>
          </a:p>
        </p:txBody>
      </p:sp>
      <p:sp>
        <p:nvSpPr>
          <p:cNvPr id="1045" name="Google Shape;30;p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6" name="Google Shape;31;p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7" name="Google Shape;32;p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
        <p:cNvGrpSpPr/>
        <p:nvPr/>
      </p:nvGrpSpPr>
      <p:grpSpPr>
        <a:xfrm>
          <a:off x="0" y="0"/>
          <a:ext cx="0" cy="0"/>
          <a:chOff x="0" y="0"/>
          <a:chExt cx="0" cy="0"/>
        </a:xfrm>
      </p:grpSpPr>
      <p:sp>
        <p:nvSpPr>
          <p:cNvPr id="1049"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0"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1"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2"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3"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4"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
        <p:cNvGrpSpPr/>
        <p:nvPr/>
      </p:nvGrpSpPr>
      <p:grpSpPr>
        <a:xfrm>
          <a:off x="0" y="0"/>
          <a:ext cx="0" cy="0"/>
          <a:chOff x="0" y="0"/>
          <a:chExt cx="0" cy="0"/>
        </a:xfrm>
      </p:grpSpPr>
      <p:sp>
        <p:nvSpPr>
          <p:cNvPr id="1056"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7"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8"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9"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60"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61"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2"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3"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
        <p:cNvGrpSpPr/>
        <p:nvPr/>
      </p:nvGrpSpPr>
      <p:grpSpPr>
        <a:xfrm>
          <a:off x="0" y="0"/>
          <a:ext cx="0" cy="0"/>
          <a:chOff x="0" y="0"/>
          <a:chExt cx="0" cy="0"/>
        </a:xfrm>
      </p:grpSpPr>
      <p:sp>
        <p:nvSpPr>
          <p:cNvPr id="1065"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6"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7"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8"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
        <p:cNvGrpSpPr/>
        <p:nvPr/>
      </p:nvGrpSpPr>
      <p:grpSpPr>
        <a:xfrm>
          <a:off x="0" y="0"/>
          <a:ext cx="0" cy="0"/>
          <a:chOff x="0" y="0"/>
          <a:chExt cx="0" cy="0"/>
        </a:xfrm>
      </p:grpSpPr>
      <p:sp>
        <p:nvSpPr>
          <p:cNvPr id="1070"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1"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2"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OBJECT_WITH_CAPTION_TEXT">
    <p:spTree>
      <p:nvGrpSpPr>
        <p:cNvPr id="1" name=""/>
        <p:cNvGrpSpPr/>
        <p:nvPr/>
      </p:nvGrpSpPr>
      <p:grpSpPr>
        <a:xfrm>
          <a:off x="0" y="0"/>
          <a:ext cx="0" cy="0"/>
          <a:chOff x="0" y="0"/>
          <a:chExt cx="0" cy="0"/>
        </a:xfrm>
      </p:grpSpPr>
      <p:sp>
        <p:nvSpPr>
          <p:cNvPr id="1074"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5"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1076"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7"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8"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9"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
        <p:cNvGrpSpPr/>
        <p:nvPr/>
      </p:nvGrpSpPr>
      <p:grpSpPr>
        <a:xfrm>
          <a:off x="0" y="0"/>
          <a:ext cx="0" cy="0"/>
          <a:chOff x="0" y="0"/>
          <a:chExt cx="0" cy="0"/>
        </a:xfrm>
      </p:grpSpPr>
      <p:sp>
        <p:nvSpPr>
          <p:cNvPr id="1081"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2"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a:p>
        </p:txBody>
      </p:sp>
      <p:sp>
        <p:nvSpPr>
          <p:cNvPr id="1083"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84"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5"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6"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VERTICAL_TEXT">
    <p:spTree>
      <p:nvGrpSpPr>
        <p:cNvPr id="1" name=""/>
        <p:cNvGrpSpPr/>
        <p:nvPr/>
      </p:nvGrpSpPr>
      <p:grpSpPr>
        <a:xfrm>
          <a:off x="0" y="0"/>
          <a:ext cx="0" cy="0"/>
          <a:chOff x="0" y="0"/>
          <a:chExt cx="0" cy="0"/>
        </a:xfrm>
      </p:grpSpPr>
      <p:sp>
        <p:nvSpPr>
          <p:cNvPr id="1088"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9"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0"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1"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2"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25"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6"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027"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8"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9"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 Id="rId3" Target="../media/image1.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 name="Google Shape;90;p1"/>
          <p:cNvSpPr/>
          <p:nvPr/>
        </p:nvSpPr>
        <p:spPr>
          <a:xfrm>
            <a:off x="5170477" y="3231212"/>
            <a:ext cx="4640400" cy="283322"/>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latin typeface="メイリオ" panose="020B0604030504040204" pitchFamily="50" charset="-128"/>
                <a:ea typeface="メイリオ" panose="020B0604030504040204" pitchFamily="50" charset="-128"/>
                <a:cs typeface="Meiryo"/>
                <a:sym typeface="Meiryo"/>
              </a:rPr>
              <a:t>　海水浴場および関連施設を含めた地域の現状・課題</a:t>
            </a:r>
            <a:endParaRPr sz="1400" b="1" i="0" u="none" strike="noStrike" cap="none" dirty="0">
              <a:latin typeface="メイリオ" panose="020B0604030504040204" pitchFamily="50" charset="-128"/>
              <a:ea typeface="メイリオ" panose="020B0604030504040204" pitchFamily="50" charset="-128"/>
              <a:cs typeface="Meiryo"/>
              <a:sym typeface="Meiryo"/>
            </a:endParaRPr>
          </a:p>
        </p:txBody>
      </p:sp>
      <p:sp>
        <p:nvSpPr>
          <p:cNvPr id="1109" name="Google Shape;91;p1"/>
          <p:cNvSpPr txBox="1"/>
          <p:nvPr/>
        </p:nvSpPr>
        <p:spPr>
          <a:xfrm>
            <a:off x="5170477" y="3514534"/>
            <a:ext cx="4640400" cy="147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r>
              <a:rPr lang="en-US" altLang="ja-JP" sz="1200" b="0" i="0" u="none" strike="noStrike" cap="none" dirty="0">
                <a:solidFill>
                  <a:srgbClr val="0070C0"/>
                </a:solidFill>
                <a:latin typeface="メイリオ" panose="020B0604030504040204" pitchFamily="50" charset="-128"/>
                <a:ea typeface="メイリオ" panose="020B0604030504040204" pitchFamily="50" charset="-128"/>
                <a:cs typeface="Meiryo"/>
                <a:sym typeface="Meiryo"/>
              </a:rPr>
              <a:t>※</a:t>
            </a:r>
            <a:r>
              <a:rPr lang="ja-JP" sz="1200" b="0" i="0" u="none" strike="noStrike" cap="none" dirty="0">
                <a:solidFill>
                  <a:srgbClr val="0070C0"/>
                </a:solidFill>
                <a:latin typeface="メイリオ" panose="020B0604030504040204" pitchFamily="50" charset="-128"/>
                <a:ea typeface="メイリオ" panose="020B0604030504040204" pitchFamily="50" charset="-128"/>
                <a:cs typeface="Meiryo"/>
                <a:sym typeface="Meiryo"/>
              </a:rPr>
              <a:t>事業実施地域の現状</a:t>
            </a:r>
            <a:r>
              <a:rPr lang="ja-JP" altLang="en-US" sz="1200" b="0" i="0" u="none" strike="noStrike" cap="none" dirty="0">
                <a:solidFill>
                  <a:srgbClr val="0070C0"/>
                </a:solidFill>
                <a:latin typeface="メイリオ" panose="020B0604030504040204" pitchFamily="50" charset="-128"/>
                <a:ea typeface="メイリオ" panose="020B0604030504040204" pitchFamily="50" charset="-128"/>
                <a:cs typeface="Meiryo"/>
                <a:sym typeface="Meiryo"/>
              </a:rPr>
              <a:t>および</a:t>
            </a:r>
            <a:r>
              <a:rPr lang="ja-JP" sz="1200" b="0" i="0" u="none" strike="noStrike" cap="none" dirty="0">
                <a:solidFill>
                  <a:srgbClr val="0070C0"/>
                </a:solidFill>
                <a:latin typeface="メイリオ" panose="020B0604030504040204" pitchFamily="50" charset="-128"/>
                <a:ea typeface="メイリオ" panose="020B0604030504040204" pitchFamily="50" charset="-128"/>
                <a:cs typeface="Meiryo"/>
                <a:sym typeface="Meiryo"/>
              </a:rPr>
              <a:t>課題</a:t>
            </a:r>
            <a:r>
              <a:rPr lang="ja-JP" altLang="en-US" sz="1200" b="0" i="0" u="none" strike="noStrike" cap="none" dirty="0">
                <a:solidFill>
                  <a:srgbClr val="0070C0"/>
                </a:solidFill>
                <a:latin typeface="メイリオ" panose="020B0604030504040204" pitchFamily="50" charset="-128"/>
                <a:ea typeface="メイリオ" panose="020B0604030504040204" pitchFamily="50" charset="-128"/>
                <a:cs typeface="Meiryo"/>
                <a:sym typeface="Meiryo"/>
              </a:rPr>
              <a:t>を簡潔に</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記載してください。</a:t>
            </a:r>
          </a:p>
          <a:p>
            <a:pPr marR="0" lvl="0" algn="l" rtl="0">
              <a:spcBef>
                <a:spcPts val="0"/>
              </a:spcBef>
              <a:spcAft>
                <a:spcPts val="0"/>
              </a:spcAft>
            </a:pPr>
            <a:endParaRPr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1110" name="Google Shape;92;p1"/>
          <p:cNvSpPr txBox="1">
            <a:spLocks noGrp="1"/>
          </p:cNvSpPr>
          <p:nvPr>
            <p:ph type="title"/>
          </p:nvPr>
        </p:nvSpPr>
        <p:spPr>
          <a:xfrm>
            <a:off x="33572" y="8845"/>
            <a:ext cx="5361388" cy="5407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sz="1900" dirty="0">
                <a:latin typeface="メイリオ" panose="020B0604030504040204" pitchFamily="50" charset="-128"/>
                <a:ea typeface="メイリオ" panose="020B0604030504040204" pitchFamily="50" charset="-128"/>
                <a:cs typeface="Meiryo"/>
                <a:sym typeface="Meiryo"/>
              </a:rPr>
              <a:t>○○○○事業</a:t>
            </a:r>
            <a:r>
              <a:rPr lang="ja-JP" sz="1400" dirty="0">
                <a:latin typeface="メイリオ" panose="020B0604030504040204" pitchFamily="50" charset="-128"/>
                <a:ea typeface="メイリオ" panose="020B0604030504040204" pitchFamily="50" charset="-128"/>
                <a:cs typeface="Meiryo"/>
                <a:sym typeface="Meiryo"/>
              </a:rPr>
              <a:t>【○○県○○市】</a:t>
            </a:r>
            <a:r>
              <a:rPr lang="ja-JP" sz="1900" dirty="0">
                <a:latin typeface="メイリオ" panose="020B0604030504040204" pitchFamily="50" charset="-128"/>
                <a:ea typeface="メイリオ" panose="020B0604030504040204" pitchFamily="50" charset="-128"/>
                <a:cs typeface="Meiryo"/>
                <a:sym typeface="Meiryo"/>
              </a:rPr>
              <a:t>　</a:t>
            </a:r>
            <a:endParaRPr dirty="0">
              <a:latin typeface="メイリオ" panose="020B0604030504040204" pitchFamily="50" charset="-128"/>
              <a:ea typeface="メイリオ" panose="020B0604030504040204" pitchFamily="50" charset="-128"/>
            </a:endParaRPr>
          </a:p>
        </p:txBody>
      </p:sp>
      <p:sp>
        <p:nvSpPr>
          <p:cNvPr id="1113" name="Google Shape;97;p1"/>
          <p:cNvSpPr txBox="1"/>
          <p:nvPr/>
        </p:nvSpPr>
        <p:spPr>
          <a:xfrm>
            <a:off x="5172477" y="5355076"/>
            <a:ext cx="4640400" cy="147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本事業の成果を翌年度以降どのように</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継続して</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活かし、</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ALPS</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処理水の海洋放出による風評への対策として期待される効果を</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記載してください。</a:t>
            </a:r>
            <a:endParaRPr sz="1200" dirty="0">
              <a:solidFill>
                <a:srgbClr val="0070C0"/>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120" name="Google Shape;104;p1"/>
          <p:cNvSpPr/>
          <p:nvPr/>
        </p:nvSpPr>
        <p:spPr>
          <a:xfrm>
            <a:off x="84295" y="1732306"/>
            <a:ext cx="5001892"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a:t>
            </a:r>
            <a:r>
              <a:rPr lang="ja-JP" altLang="en-US" b="1" dirty="0">
                <a:solidFill>
                  <a:schemeClr val="tx1"/>
                </a:solidFill>
                <a:latin typeface="メイリオ" panose="020B0604030504040204" pitchFamily="50" charset="-128"/>
                <a:ea typeface="メイリオ" panose="020B0604030504040204" pitchFamily="50" charset="-128"/>
                <a:cs typeface="Meiryo"/>
                <a:sym typeface="Meiryo"/>
              </a:rPr>
              <a:t>取組</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の概要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21" name="Google Shape;105;p1"/>
          <p:cNvSpPr txBox="1"/>
          <p:nvPr/>
        </p:nvSpPr>
        <p:spPr>
          <a:xfrm>
            <a:off x="84295" y="1988292"/>
            <a:ext cx="5001892" cy="4842784"/>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R="0" lvl="0" algn="l" rtl="0">
              <a:spcBef>
                <a:spcPts val="0"/>
              </a:spcBef>
              <a:spcAft>
                <a:spcPts val="0"/>
              </a:spcAft>
            </a:pP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graphicFrame>
        <p:nvGraphicFramePr>
          <p:cNvPr id="1123" name="Google Shape;88;p1"/>
          <p:cNvGraphicFramePr/>
          <p:nvPr>
            <p:extLst>
              <p:ext uri="{D42A27DB-BD31-4B8C-83A1-F6EECF244321}">
                <p14:modId xmlns:p14="http://schemas.microsoft.com/office/powerpoint/2010/main" val="3546250767"/>
              </p:ext>
            </p:extLst>
          </p:nvPr>
        </p:nvGraphicFramePr>
        <p:xfrm>
          <a:off x="5179305" y="1983264"/>
          <a:ext cx="4635572" cy="1138651"/>
        </p:xfrm>
        <a:graphic>
          <a:graphicData uri="http://schemas.openxmlformats.org/drawingml/2006/table">
            <a:tbl>
              <a:tblPr firstRow="1" bandRow="1">
                <a:noFill/>
                <a:tableStyleId>{69F0F748-7AA5-4B90-91AD-3F4FFDBD375E}</a:tableStyleId>
              </a:tblPr>
              <a:tblGrid>
                <a:gridCol w="1222822">
                  <a:extLst>
                    <a:ext uri="{9D8B030D-6E8A-4147-A177-3AD203B41FA5}">
                      <a16:colId xmlns:a16="http://schemas.microsoft.com/office/drawing/2014/main" val="20000"/>
                    </a:ext>
                  </a:extLst>
                </a:gridCol>
                <a:gridCol w="3412750">
                  <a:extLst>
                    <a:ext uri="{9D8B030D-6E8A-4147-A177-3AD203B41FA5}">
                      <a16:colId xmlns:a16="http://schemas.microsoft.com/office/drawing/2014/main" val="20001"/>
                    </a:ext>
                  </a:extLst>
                </a:gridCol>
              </a:tblGrid>
              <a:tr h="315596">
                <a:tc>
                  <a:txBody>
                    <a:bodyPr/>
                    <a:lstStyle/>
                    <a:p>
                      <a:pPr marL="0" marR="0" lvl="0" indent="0" algn="ctr" rtl="0">
                        <a:spcBef>
                          <a:spcPts val="0"/>
                        </a:spcBef>
                        <a:spcAft>
                          <a:spcPts val="0"/>
                        </a:spcAft>
                        <a:buNone/>
                      </a:pPr>
                      <a:r>
                        <a:rPr lang="ja-JP" altLang="en-US" sz="1200" b="0" u="none" strike="noStrike" cap="none" dirty="0">
                          <a:solidFill>
                            <a:schemeClr val="dk1"/>
                          </a:solidFill>
                          <a:latin typeface="メイリオ" panose="020B0604030504040204" pitchFamily="50" charset="-128"/>
                          <a:ea typeface="メイリオ" panose="020B0604030504040204" pitchFamily="50" charset="-128"/>
                          <a:cs typeface="Meiryo"/>
                          <a:sym typeface="Meiryo"/>
                        </a:rPr>
                        <a:t>実施主体</a:t>
                      </a:r>
                      <a:endParaRPr sz="1200" b="0" u="none" strike="noStrike" cap="none" dirty="0">
                        <a:solidFill>
                          <a:schemeClr val="dk1"/>
                        </a:solidFill>
                        <a:latin typeface="メイリオ" panose="020B0604030504040204" pitchFamily="50" charset="-128"/>
                        <a:ea typeface="メイリオ" panose="020B0604030504040204" pitchFamily="50" charset="-128"/>
                        <a:cs typeface="Meiryo"/>
                        <a:sym typeface="Meiryo"/>
                      </a:endParaRPr>
                    </a:p>
                  </a:txBody>
                  <a:tcPr marL="91450" marR="91450" marT="45725" marB="45725" anchor="ctr">
                    <a:lnL w="12700" cap="flat" cmpd="sng">
                      <a:solidFill>
                        <a:srgbClr val="7F7F7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solidFill>
                        <a:srgbClr val="7F7F7F"/>
                      </a:solidFill>
                      <a:prstDash val="solid"/>
                      <a:round/>
                      <a:headEnd type="none" w="sm" len="sm"/>
                      <a:tailEnd type="none" w="sm" len="sm"/>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rtl="0">
                        <a:spcBef>
                          <a:spcPts val="0"/>
                        </a:spcBef>
                        <a:spcAft>
                          <a:spcPts val="0"/>
                        </a:spcAft>
                        <a:buNone/>
                      </a:pPr>
                      <a:endParaRPr sz="1200" b="0" dirty="0">
                        <a:solidFill>
                          <a:schemeClr val="tx1"/>
                        </a:solidFill>
                        <a:latin typeface="Meiryo"/>
                        <a:ea typeface="Meiryo"/>
                        <a:cs typeface="Meiryo"/>
                        <a:sym typeface="Meiryo"/>
                      </a:endParaRPr>
                    </a:p>
                  </a:txBody>
                  <a:tcPr marL="91450" marR="91450" marT="45725" marB="45725">
                    <a:lnL w="12700" cap="flat" cmpd="sng" algn="ctr">
                      <a:solidFill>
                        <a:schemeClr val="tx1"/>
                      </a:solidFill>
                      <a:prstDash val="solid"/>
                      <a:round/>
                      <a:headEnd type="none" w="med" len="med"/>
                      <a:tailEnd type="none" w="med" len="med"/>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lt1"/>
                    </a:solidFill>
                  </a:tcPr>
                </a:tc>
                <a:extLst>
                  <a:ext uri="{0D108BD9-81ED-4DB2-BD59-A6C34878D82A}">
                    <a16:rowId xmlns:a16="http://schemas.microsoft.com/office/drawing/2014/main" val="10000"/>
                  </a:ext>
                </a:extLst>
              </a:tr>
              <a:tr h="823055">
                <a:tc>
                  <a:txBody>
                    <a:bodyPr/>
                    <a:lstStyle/>
                    <a:p>
                      <a:pPr marL="0" marR="0" lvl="0" indent="0" algn="ctr" rtl="0">
                        <a:lnSpc>
                          <a:spcPct val="100000"/>
                        </a:lnSpc>
                        <a:spcBef>
                          <a:spcPts val="0"/>
                        </a:spcBef>
                        <a:spcAft>
                          <a:spcPts val="0"/>
                        </a:spcAft>
                        <a:buClr>
                          <a:schemeClr val="dk1"/>
                        </a:buClr>
                        <a:buSzPts val="1100"/>
                        <a:buFont typeface="Meiryo"/>
                        <a:buNone/>
                      </a:pPr>
                      <a:r>
                        <a:rPr lang="ja-JP" altLang="en-US" sz="1200" b="0" dirty="0">
                          <a:latin typeface="メイリオ" panose="020B0604030504040204" pitchFamily="50" charset="-128"/>
                          <a:ea typeface="メイリオ" panose="020B0604030504040204" pitchFamily="50" charset="-128"/>
                        </a:rPr>
                        <a:t>連携団体との役割分担</a:t>
                      </a:r>
                      <a:endParaRPr sz="1200" b="0" dirty="0">
                        <a:latin typeface="メイリオ" panose="020B0604030504040204" pitchFamily="50" charset="-128"/>
                        <a:ea typeface="メイリオ" panose="020B0604030504040204" pitchFamily="50" charset="-128"/>
                      </a:endParaRPr>
                    </a:p>
                  </a:txBody>
                  <a:tcPr marL="91450" marR="91450" marT="45725" marB="45725" anchor="ctr">
                    <a:lnL w="12700" cap="flat" cmpd="sng">
                      <a:solidFill>
                        <a:srgbClr val="7F7F7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solidFill>
                        <a:srgbClr val="7F7F7F"/>
                      </a:solidFill>
                      <a:prstDash val="solid"/>
                      <a:round/>
                      <a:headEnd type="none" w="sm" len="sm"/>
                      <a:tailEnd type="none" w="sm" len="sm"/>
                    </a:lnB>
                    <a:solidFill>
                      <a:srgbClr val="F2F2F2"/>
                    </a:solidFill>
                  </a:tcPr>
                </a:tc>
                <a:tc>
                  <a:txBody>
                    <a:bodyPr/>
                    <a:lstStyle/>
                    <a:p>
                      <a:pPr marL="0" marR="0" lvl="0" indent="0" algn="l" rtl="0">
                        <a:spcBef>
                          <a:spcPts val="0"/>
                        </a:spcBef>
                        <a:spcAft>
                          <a:spcPts val="0"/>
                        </a:spcAft>
                        <a:buNone/>
                      </a:pPr>
                      <a:endParaRPr sz="1200" b="0" dirty="0">
                        <a:solidFill>
                          <a:schemeClr val="tx1"/>
                        </a:solidFill>
                        <a:latin typeface="Meiryo"/>
                        <a:ea typeface="Meiryo"/>
                        <a:cs typeface="Meiryo"/>
                        <a:sym typeface="Meiryo"/>
                      </a:endParaRPr>
                    </a:p>
                  </a:txBody>
                  <a:tcPr marL="91450" marR="91450" marT="45725" marB="45725">
                    <a:lnL w="12700" cap="flat" cmpd="sng" algn="ctr">
                      <a:solidFill>
                        <a:schemeClr val="tx1"/>
                      </a:solidFill>
                      <a:prstDash val="solid"/>
                      <a:round/>
                      <a:headEnd type="none" w="med" len="med"/>
                      <a:tailEnd type="none" w="med" len="med"/>
                    </a:lnL>
                    <a:lnR w="12700" cap="flat" cmpd="sng">
                      <a:solidFill>
                        <a:srgbClr val="7F7F7F"/>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sp>
        <p:nvSpPr>
          <p:cNvPr id="1122" name="Google Shape;104;p1"/>
          <p:cNvSpPr/>
          <p:nvPr/>
        </p:nvSpPr>
        <p:spPr>
          <a:xfrm>
            <a:off x="5172477" y="1732306"/>
            <a:ext cx="4640400" cy="251523"/>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実施体制</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8"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112" name="Google Shape;96;p1"/>
          <p:cNvSpPr/>
          <p:nvPr/>
        </p:nvSpPr>
        <p:spPr>
          <a:xfrm>
            <a:off x="5170477" y="5052961"/>
            <a:ext cx="4640400" cy="30211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latin typeface="メイリオ" panose="020B0604030504040204" pitchFamily="50" charset="-128"/>
                <a:ea typeface="メイリオ" panose="020B0604030504040204" pitchFamily="50" charset="-128"/>
                <a:cs typeface="Meiryo"/>
                <a:sym typeface="Meiryo"/>
              </a:rPr>
              <a:t>　事業実施により期待される効果</a:t>
            </a:r>
          </a:p>
        </p:txBody>
      </p:sp>
      <p:sp>
        <p:nvSpPr>
          <p:cNvPr id="19" name="Google Shape;105;p1"/>
          <p:cNvSpPr txBox="1"/>
          <p:nvPr/>
        </p:nvSpPr>
        <p:spPr>
          <a:xfrm>
            <a:off x="122026" y="1974128"/>
            <a:ext cx="5001892" cy="115534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marR="0" lvl="0" algn="l" rtl="0">
              <a:spcBef>
                <a:spcPts val="0"/>
              </a:spcBef>
              <a:spcAft>
                <a:spcPts val="0"/>
              </a:spcAft>
            </a:pP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本事業における取組内容について、</a:t>
            </a:r>
            <a:r>
              <a:rPr lang="ja-JP" altLang="en-US" sz="1200" u="sng" dirty="0">
                <a:solidFill>
                  <a:srgbClr val="0070C0"/>
                </a:solidFill>
                <a:latin typeface="メイリオ" panose="020B0604030504040204" pitchFamily="50" charset="-128"/>
                <a:ea typeface="メイリオ" panose="020B0604030504040204" pitchFamily="50" charset="-128"/>
                <a:cs typeface="Meiryo"/>
                <a:sym typeface="Meiryo"/>
              </a:rPr>
              <a:t>写真や図を用いながら</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簡潔に</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記載してください。</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実施する取組のうち、主となる取組（１つのみ）は、段落の冒頭を　</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◎にしてください。</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marR="0" lvl="0" algn="l" rtl="0">
              <a:spcBef>
                <a:spcPts val="0"/>
              </a:spcBef>
              <a:spcAft>
                <a:spcPts val="0"/>
              </a:spcAft>
            </a:pP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実施しない取組がある場合は、項目を削除してください。</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p:txBody>
      </p:sp>
      <p:sp>
        <p:nvSpPr>
          <p:cNvPr id="20" name="Google Shape;105;p1"/>
          <p:cNvSpPr txBox="1"/>
          <p:nvPr/>
        </p:nvSpPr>
        <p:spPr>
          <a:xfrm>
            <a:off x="124440" y="3371296"/>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海水浴場等の受入環境整備</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p:txBody>
      </p:sp>
      <p:sp>
        <p:nvSpPr>
          <p:cNvPr id="21" name="Google Shape;105;p1"/>
          <p:cNvSpPr txBox="1"/>
          <p:nvPr/>
        </p:nvSpPr>
        <p:spPr>
          <a:xfrm>
            <a:off x="124440" y="4082044"/>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海の魅力を体験できるコンテンツの充実</a:t>
            </a:r>
            <a:endParaRPr lang="en-US" sz="1200" b="1" u="sng"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2" name="Google Shape;105;p1"/>
          <p:cNvSpPr txBox="1"/>
          <p:nvPr/>
        </p:nvSpPr>
        <p:spPr>
          <a:xfrm>
            <a:off x="126440" y="4792792"/>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海にフォーカスしたプロモーション</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3" name="Google Shape;105;p1"/>
          <p:cNvSpPr txBox="1"/>
          <p:nvPr/>
        </p:nvSpPr>
        <p:spPr>
          <a:xfrm>
            <a:off x="124440" y="5503539"/>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ブルーフラッグ認証の取得</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主な取組とアウトカムを記載すること。</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4" name="Google Shape;89;p1"/>
          <p:cNvSpPr/>
          <p:nvPr/>
        </p:nvSpPr>
        <p:spPr>
          <a:xfrm>
            <a:off x="91123" y="641248"/>
            <a:ext cx="8348027" cy="25248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目指す地域の姿と</a:t>
            </a:r>
            <a:r>
              <a:rPr lang="en-US" altLang="ja-JP" b="1" dirty="0">
                <a:solidFill>
                  <a:schemeClr val="dk1"/>
                </a:solidFill>
                <a:latin typeface="メイリオ" panose="020B0604030504040204" pitchFamily="50" charset="-128"/>
                <a:ea typeface="メイリオ" panose="020B0604030504040204" pitchFamily="50" charset="-128"/>
                <a:cs typeface="Meiryo"/>
                <a:sym typeface="Meiryo"/>
              </a:rPr>
              <a:t>ALPS</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処理水の海洋放出による風評への対策</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25" name="Google Shape;98;p1"/>
          <p:cNvSpPr txBox="1"/>
          <p:nvPr/>
        </p:nvSpPr>
        <p:spPr>
          <a:xfrm>
            <a:off x="91123" y="883872"/>
            <a:ext cx="8348027" cy="808251"/>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「目指す地域の姿」の実現に向け、</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ALPS</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処理水の海洋放出による風評への対策として、どのように地域や海の魅力を高め、ブルーツーリズムを推進していくのか記載してください。</a:t>
            </a:r>
            <a:endParaRPr lang="ja-JP" alt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6" name="Google Shape;98;p1"/>
          <p:cNvSpPr txBox="1"/>
          <p:nvPr/>
        </p:nvSpPr>
        <p:spPr>
          <a:xfrm>
            <a:off x="8483600" y="883872"/>
            <a:ext cx="1327277" cy="810000"/>
          </a:xfrm>
          <a:prstGeom prst="rect">
            <a:avLst/>
          </a:prstGeom>
          <a:solidFill>
            <a:schemeClr val="lt1"/>
          </a:solidFill>
          <a:ln w="12700" cap="flat" cmpd="sng">
            <a:solidFill>
              <a:schemeClr val="tx1"/>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1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100" dirty="0">
                <a:solidFill>
                  <a:srgbClr val="0070C0"/>
                </a:solidFill>
                <a:latin typeface="メイリオ" panose="020B0604030504040204" pitchFamily="50" charset="-128"/>
                <a:ea typeface="メイリオ" panose="020B0604030504040204" pitchFamily="50" charset="-128"/>
                <a:cs typeface="Meiryo"/>
                <a:sym typeface="Meiryo"/>
              </a:rPr>
              <a:t>主となるターゲットを記載してください。</a:t>
            </a:r>
            <a:endParaRPr sz="1100" dirty="0">
              <a:solidFill>
                <a:srgbClr val="0070C0"/>
              </a:solidFill>
              <a:latin typeface="メイリオ" panose="020B0604030504040204" pitchFamily="50" charset="-128"/>
              <a:ea typeface="メイリオ" panose="020B0604030504040204" pitchFamily="50" charset="-128"/>
              <a:cs typeface="Meiryo"/>
              <a:sym typeface="Meiryo"/>
            </a:endParaRPr>
          </a:p>
        </p:txBody>
      </p:sp>
      <p:sp>
        <p:nvSpPr>
          <p:cNvPr id="27" name="Google Shape;89;p1"/>
          <p:cNvSpPr/>
          <p:nvPr/>
        </p:nvSpPr>
        <p:spPr>
          <a:xfrm>
            <a:off x="8483600" y="639952"/>
            <a:ext cx="1327277" cy="252000"/>
          </a:xfrm>
          <a:prstGeom prst="rect">
            <a:avLst/>
          </a:prstGeom>
          <a:solidFill>
            <a:schemeClr val="accent5">
              <a:lumMod val="20000"/>
              <a:lumOff val="80000"/>
            </a:schemeClr>
          </a:solidFill>
          <a:ln w="12700" cap="flat" cmpd="sng">
            <a:solidFill>
              <a:schemeClr val="tx1"/>
            </a:solid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b="1" dirty="0">
                <a:solidFill>
                  <a:schemeClr val="tx1"/>
                </a:solidFill>
                <a:latin typeface="メイリオ" panose="020B0604030504040204" pitchFamily="50" charset="-128"/>
                <a:ea typeface="メイリオ" panose="020B0604030504040204" pitchFamily="50" charset="-128"/>
                <a:cs typeface="Meiryo"/>
                <a:sym typeface="Meiryo"/>
              </a:rPr>
              <a:t>ターゲット</a:t>
            </a:r>
            <a:endParaRPr sz="1400" b="1" dirty="0">
              <a:solidFill>
                <a:schemeClr val="tx1"/>
              </a:solidFill>
              <a:latin typeface="メイリオ" panose="020B0604030504040204" pitchFamily="50" charset="-128"/>
              <a:ea typeface="メイリオ" panose="020B0604030504040204" pitchFamily="50" charset="-128"/>
              <a:cs typeface="Meiryo"/>
              <a:sym typeface="Meiry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Google Shape;89;p1"/>
          <p:cNvSpPr/>
          <p:nvPr/>
        </p:nvSpPr>
        <p:spPr>
          <a:xfrm>
            <a:off x="90605" y="638294"/>
            <a:ext cx="9724791" cy="30620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r>
              <a:rPr lang="ja-JP" altLang="en-US" sz="1400" b="1" dirty="0">
                <a:solidFill>
                  <a:schemeClr val="dk1"/>
                </a:solidFill>
                <a:latin typeface="メイリオ" panose="020B0604030504040204" pitchFamily="50" charset="-128"/>
                <a:ea typeface="メイリオ" panose="020B0604030504040204" pitchFamily="50" charset="-128"/>
                <a:cs typeface="Meiryo"/>
                <a:sym typeface="Meiryo"/>
              </a:rPr>
              <a:t>対象地域の周辺状況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11" name="Google Shape;93;p1"/>
          <p:cNvSpPr txBox="1"/>
          <p:nvPr/>
        </p:nvSpPr>
        <p:spPr>
          <a:xfrm>
            <a:off x="90605" y="944500"/>
            <a:ext cx="9724791" cy="5816937"/>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lvl="0"/>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海水浴場・観光コンテンツ・関連施設等の位置関係、及び閑散期対策等を図や写真等を用いながら、</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取組を実施する周辺地域の状況を簡潔に示してください。</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　　</a:t>
            </a:r>
            <a:r>
              <a:rPr lang="en-US" altLang="ja-JP" sz="1200" dirty="0">
                <a:solidFill>
                  <a:srgbClr val="0070C0"/>
                </a:solidFill>
                <a:latin typeface="メイリオ" panose="020B0604030504040204" pitchFamily="50" charset="-128"/>
                <a:ea typeface="メイリオ" panose="020B0604030504040204" pitchFamily="50" charset="-128"/>
                <a:cs typeface="Meiryo"/>
                <a:sym typeface="Meiryo"/>
              </a:rPr>
              <a:t>※</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当該</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事業</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や必要に応じて当該事業と関連して取組む事業の内容及び実施範囲の説明や</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イメージ図、写真等を</a:t>
            </a:r>
            <a:r>
              <a:rPr lang="ja-JP" altLang="en-US" sz="1200" dirty="0">
                <a:solidFill>
                  <a:srgbClr val="0070C0"/>
                </a:solidFill>
                <a:latin typeface="メイリオ" panose="020B0604030504040204" pitchFamily="50" charset="-128"/>
                <a:ea typeface="メイリオ" panose="020B0604030504040204" pitchFamily="50" charset="-128"/>
                <a:cs typeface="Meiryo"/>
                <a:sym typeface="Meiryo"/>
              </a:rPr>
              <a:t>添付</a:t>
            </a:r>
            <a:r>
              <a:rPr lang="ja-JP" sz="1200" dirty="0">
                <a:solidFill>
                  <a:srgbClr val="0070C0"/>
                </a:solidFill>
                <a:latin typeface="メイリオ" panose="020B0604030504040204" pitchFamily="50" charset="-128"/>
                <a:ea typeface="メイリオ" panose="020B0604030504040204" pitchFamily="50" charset="-128"/>
                <a:cs typeface="Meiryo"/>
                <a:sym typeface="Meiryo"/>
              </a:rPr>
              <a:t>してください。</a:t>
            </a:r>
            <a:endParaRPr lang="en-US" altLang="ja-JP" sz="1200" dirty="0">
              <a:solidFill>
                <a:srgbClr val="0070C0"/>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rgbClr val="0070C0"/>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sz="1200" dirty="0">
              <a:solidFill>
                <a:schemeClr val="dk1"/>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0"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2" name="Google Shape;92;p1"/>
          <p:cNvSpPr txBox="1">
            <a:spLocks noGrp="1"/>
          </p:cNvSpPr>
          <p:nvPr>
            <p:ph type="title"/>
          </p:nvPr>
        </p:nvSpPr>
        <p:spPr>
          <a:xfrm>
            <a:off x="33572" y="8845"/>
            <a:ext cx="5361388" cy="540722"/>
          </a:xfrm>
          <a:prstGeom prst="rect">
            <a:avLst/>
          </a:prstGeom>
          <a:noFill/>
          <a:ln>
            <a:noFill/>
          </a:ln>
        </p:spPr>
        <p:txBody>
          <a:bodyPr spcFirstLastPara="1" wrap="square" lIns="91425" tIns="45700" rIns="91425" bIns="45700" anchor="ctr" anchorCtr="0">
            <a:normAutofit/>
          </a:bodyPr>
          <a:lstStyle/>
          <a:p>
            <a:pPr lvl="0">
              <a:buSzPts val="1900"/>
            </a:pPr>
            <a:r>
              <a:rPr lang="ja-JP" altLang="ja-JP" sz="1900" dirty="0">
                <a:latin typeface="メイリオ" panose="020B0604030504040204" pitchFamily="50" charset="-128"/>
                <a:ea typeface="メイリオ" panose="020B0604030504040204" pitchFamily="50" charset="-128"/>
                <a:cs typeface="Meiryo"/>
                <a:sym typeface="Meiryo"/>
              </a:rPr>
              <a:t>○○○○事業</a:t>
            </a:r>
            <a:r>
              <a:rPr lang="ja-JP" altLang="ja-JP" sz="1400" dirty="0">
                <a:latin typeface="メイリオ" panose="020B0604030504040204" pitchFamily="50" charset="-128"/>
                <a:ea typeface="メイリオ" panose="020B0604030504040204" pitchFamily="50" charset="-128"/>
                <a:cs typeface="Meiryo"/>
                <a:sym typeface="Meiryo"/>
              </a:rPr>
              <a:t>【○○県○○市】 </a:t>
            </a:r>
            <a:r>
              <a:rPr lang="ja-JP" sz="1900" dirty="0">
                <a:latin typeface="メイリオ" panose="020B0604030504040204" pitchFamily="50" charset="-128"/>
                <a:ea typeface="メイリオ" panose="020B0604030504040204" pitchFamily="50" charset="-128"/>
                <a:cs typeface="Meiryo"/>
                <a:sym typeface="Meiryo"/>
              </a:rPr>
              <a:t>　</a:t>
            </a:r>
            <a:endParaRPr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843721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Google Shape;89;p1"/>
          <p:cNvSpPr/>
          <p:nvPr/>
        </p:nvSpPr>
        <p:spPr>
          <a:xfrm>
            <a:off x="91123" y="638294"/>
            <a:ext cx="8348027" cy="25248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目指す地域の姿と</a:t>
            </a:r>
            <a:r>
              <a:rPr lang="en-US" altLang="ja-JP" b="1" dirty="0">
                <a:solidFill>
                  <a:schemeClr val="dk1"/>
                </a:solidFill>
                <a:latin typeface="メイリオ" panose="020B0604030504040204" pitchFamily="50" charset="-128"/>
                <a:ea typeface="メイリオ" panose="020B0604030504040204" pitchFamily="50" charset="-128"/>
                <a:cs typeface="Meiryo"/>
                <a:sym typeface="Meiryo"/>
              </a:rPr>
              <a:t>ALPS</a:t>
            </a: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処理水の海洋放出による風評への対策</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08" name="Google Shape;90;p1"/>
          <p:cNvSpPr/>
          <p:nvPr/>
        </p:nvSpPr>
        <p:spPr>
          <a:xfrm>
            <a:off x="5170477" y="3217173"/>
            <a:ext cx="4640400" cy="283322"/>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latin typeface="メイリオ" panose="020B0604030504040204" pitchFamily="50" charset="-128"/>
                <a:ea typeface="メイリオ" panose="020B0604030504040204" pitchFamily="50" charset="-128"/>
                <a:cs typeface="Meiryo"/>
                <a:sym typeface="Meiryo"/>
              </a:rPr>
              <a:t>　海水浴場および関連施設を含めた地域の現状・課題</a:t>
            </a:r>
            <a:endParaRPr sz="1400" b="1" i="0" u="none" strike="noStrike" cap="none" dirty="0">
              <a:latin typeface="メイリオ" panose="020B0604030504040204" pitchFamily="50" charset="-128"/>
              <a:ea typeface="メイリオ" panose="020B0604030504040204" pitchFamily="50" charset="-128"/>
              <a:cs typeface="Meiryo"/>
              <a:sym typeface="Meiryo"/>
            </a:endParaRPr>
          </a:p>
        </p:txBody>
      </p:sp>
      <p:sp>
        <p:nvSpPr>
          <p:cNvPr id="1109" name="Google Shape;91;p1"/>
          <p:cNvSpPr txBox="1"/>
          <p:nvPr/>
        </p:nvSpPr>
        <p:spPr>
          <a:xfrm>
            <a:off x="5170477" y="3500495"/>
            <a:ext cx="4640400" cy="147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・海水浴場周辺は県内及び隣県からの来訪が主であり、関東圏からの来訪者は中心市街地に集中し、認知度が低い状況。</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・海岸エリアは代表的な観光スポットではあるものの、「アクセス方法がわかりづらい」、「海水浴場の公衆トイレが老朽化し不便」という声が寄せられている。（●●アンケート結果より）</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・震災以降、各種施設等は復旧しつつあるものの、老朽化の進行やバリアフリー化対応の遅れが課題となっている。</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1110" name="Google Shape;92;p1"/>
          <p:cNvSpPr txBox="1">
            <a:spLocks noGrp="1"/>
          </p:cNvSpPr>
          <p:nvPr>
            <p:ph type="title"/>
          </p:nvPr>
        </p:nvSpPr>
        <p:spPr>
          <a:xfrm>
            <a:off x="33572" y="8845"/>
            <a:ext cx="6672028" cy="54072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900"/>
              <a:buFont typeface="Meiryo"/>
              <a:buNone/>
            </a:pPr>
            <a:r>
              <a:rPr lang="ja-JP" altLang="en-US" sz="1900" dirty="0">
                <a:latin typeface="メイリオ" panose="020B0604030504040204" pitchFamily="50" charset="-128"/>
                <a:ea typeface="メイリオ" panose="020B0604030504040204" pitchFamily="50" charset="-128"/>
                <a:cs typeface="Meiryo"/>
                <a:sym typeface="Meiryo"/>
              </a:rPr>
              <a:t>ブルーツーリズム推進</a:t>
            </a:r>
            <a:r>
              <a:rPr lang="ja-JP" sz="1900" dirty="0">
                <a:latin typeface="メイリオ" panose="020B0604030504040204" pitchFamily="50" charset="-128"/>
                <a:ea typeface="メイリオ" panose="020B0604030504040204" pitchFamily="50" charset="-128"/>
                <a:cs typeface="Meiryo"/>
                <a:sym typeface="Meiryo"/>
              </a:rPr>
              <a:t>事業</a:t>
            </a:r>
            <a:r>
              <a:rPr lang="ja-JP" sz="1400" dirty="0">
                <a:latin typeface="メイリオ" panose="020B0604030504040204" pitchFamily="50" charset="-128"/>
                <a:ea typeface="メイリオ" panose="020B0604030504040204" pitchFamily="50" charset="-128"/>
                <a:cs typeface="Meiryo"/>
                <a:sym typeface="Meiryo"/>
              </a:rPr>
              <a:t>【○○県○○市】</a:t>
            </a:r>
            <a:r>
              <a:rPr lang="ja-JP" sz="1900" dirty="0">
                <a:latin typeface="メイリオ" panose="020B0604030504040204" pitchFamily="50" charset="-128"/>
                <a:ea typeface="メイリオ" panose="020B0604030504040204" pitchFamily="50" charset="-128"/>
                <a:cs typeface="Meiryo"/>
                <a:sym typeface="Meiryo"/>
              </a:rPr>
              <a:t>　</a:t>
            </a:r>
            <a:endParaRPr dirty="0">
              <a:latin typeface="メイリオ" panose="020B0604030504040204" pitchFamily="50" charset="-128"/>
              <a:ea typeface="メイリオ" panose="020B0604030504040204" pitchFamily="50" charset="-128"/>
            </a:endParaRPr>
          </a:p>
        </p:txBody>
      </p:sp>
      <p:sp>
        <p:nvSpPr>
          <p:cNvPr id="1113" name="Google Shape;97;p1"/>
          <p:cNvSpPr txBox="1"/>
          <p:nvPr/>
        </p:nvSpPr>
        <p:spPr>
          <a:xfrm>
            <a:off x="5172477" y="5355076"/>
            <a:ext cx="4640400" cy="1476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事業で造成したコンテンツの魅力と処理水の安全性に関する情報発信や、継続的なブルーフラッグ認証の取得により、首都圏での認知度向上と、海外からの注目を高め、訪日外国人の来訪促進が期待される。</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また、老朽化した公衆トイレの改修、地元食材を使ったコンテンツ、海岸エリアの周遊イベントにより、海岸エリアに対する訪問満足度が高まり、●●市のファンやリピーターの獲得が期待される。</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1114" name="Google Shape;98;p1"/>
          <p:cNvSpPr txBox="1"/>
          <p:nvPr/>
        </p:nvSpPr>
        <p:spPr>
          <a:xfrm>
            <a:off x="91123" y="881793"/>
            <a:ext cx="8348027" cy="808251"/>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市では第●次観光計画基本目標として、「●●●」の実現を目指している。●●海水浴場周辺エリアは、年間を通じて観光客が賑わう代表的な観光スポットであり、●●などは全国的な知名度を有する特産品である。伝統漁法を体験できるコンテンツ造成および特産品の知名度を活かした情報発信と周遊促進によりブルーツーリズムを推進することで、●●市のファンやリピーターを獲得し、</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ALPS</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処理水の風評の影響を生じさせない、●●な地域づくりを目指す。</a:t>
            </a:r>
            <a:endParaRPr sz="1200" dirty="0">
              <a:solidFill>
                <a:srgbClr val="FF0000"/>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120" name="Google Shape;104;p1"/>
          <p:cNvSpPr/>
          <p:nvPr/>
        </p:nvSpPr>
        <p:spPr>
          <a:xfrm>
            <a:off x="84295" y="1732306"/>
            <a:ext cx="5001892"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取組の概要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21" name="Google Shape;105;p1"/>
          <p:cNvSpPr txBox="1"/>
          <p:nvPr/>
        </p:nvSpPr>
        <p:spPr>
          <a:xfrm>
            <a:off x="84295" y="1988292"/>
            <a:ext cx="5001892" cy="4842784"/>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graphicFrame>
        <p:nvGraphicFramePr>
          <p:cNvPr id="1123" name="Google Shape;88;p1"/>
          <p:cNvGraphicFramePr/>
          <p:nvPr>
            <p:extLst>
              <p:ext uri="{D42A27DB-BD31-4B8C-83A1-F6EECF244321}">
                <p14:modId xmlns:p14="http://schemas.microsoft.com/office/powerpoint/2010/main" val="1619526788"/>
              </p:ext>
            </p:extLst>
          </p:nvPr>
        </p:nvGraphicFramePr>
        <p:xfrm>
          <a:off x="5179305" y="1983264"/>
          <a:ext cx="4635572" cy="1138651"/>
        </p:xfrm>
        <a:graphic>
          <a:graphicData uri="http://schemas.openxmlformats.org/drawingml/2006/table">
            <a:tbl>
              <a:tblPr firstRow="1" bandRow="1">
                <a:noFill/>
                <a:tableStyleId>{69F0F748-7AA5-4B90-91AD-3F4FFDBD375E}</a:tableStyleId>
              </a:tblPr>
              <a:tblGrid>
                <a:gridCol w="1222822">
                  <a:extLst>
                    <a:ext uri="{9D8B030D-6E8A-4147-A177-3AD203B41FA5}">
                      <a16:colId xmlns:a16="http://schemas.microsoft.com/office/drawing/2014/main" val="20000"/>
                    </a:ext>
                  </a:extLst>
                </a:gridCol>
                <a:gridCol w="3412750">
                  <a:extLst>
                    <a:ext uri="{9D8B030D-6E8A-4147-A177-3AD203B41FA5}">
                      <a16:colId xmlns:a16="http://schemas.microsoft.com/office/drawing/2014/main" val="20001"/>
                    </a:ext>
                  </a:extLst>
                </a:gridCol>
              </a:tblGrid>
              <a:tr h="315596">
                <a:tc>
                  <a:txBody>
                    <a:bodyPr/>
                    <a:lstStyle/>
                    <a:p>
                      <a:pPr marL="0" marR="0" lvl="0" indent="0" algn="ctr" rtl="0">
                        <a:spcBef>
                          <a:spcPts val="0"/>
                        </a:spcBef>
                        <a:spcAft>
                          <a:spcPts val="0"/>
                        </a:spcAft>
                        <a:buNone/>
                      </a:pPr>
                      <a:r>
                        <a:rPr lang="ja-JP" altLang="en-US" sz="1200" b="0" u="none" strike="noStrike" cap="none" dirty="0">
                          <a:solidFill>
                            <a:schemeClr val="dk1"/>
                          </a:solidFill>
                          <a:latin typeface="メイリオ" panose="020B0604030504040204" pitchFamily="50" charset="-128"/>
                          <a:ea typeface="メイリオ" panose="020B0604030504040204" pitchFamily="50" charset="-128"/>
                          <a:cs typeface="Meiryo"/>
                          <a:sym typeface="Meiryo"/>
                        </a:rPr>
                        <a:t>実施主体</a:t>
                      </a:r>
                      <a:endParaRPr sz="1200" b="0" u="none" strike="noStrike" cap="none" dirty="0">
                        <a:solidFill>
                          <a:schemeClr val="dk1"/>
                        </a:solidFill>
                        <a:latin typeface="メイリオ" panose="020B0604030504040204" pitchFamily="50" charset="-128"/>
                        <a:ea typeface="メイリオ" panose="020B0604030504040204" pitchFamily="50" charset="-128"/>
                        <a:cs typeface="Meiryo"/>
                        <a:sym typeface="Meiryo"/>
                      </a:endParaRPr>
                    </a:p>
                  </a:txBody>
                  <a:tcPr marL="91450" marR="91450" marT="45725" marB="45725" anchor="ctr">
                    <a:lnL w="12700" cap="flat" cmpd="sng">
                      <a:solidFill>
                        <a:srgbClr val="7F7F7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solidFill>
                        <a:srgbClr val="7F7F7F"/>
                      </a:solidFill>
                      <a:prstDash val="solid"/>
                      <a:round/>
                      <a:headEnd type="none" w="sm" len="sm"/>
                      <a:tailEnd type="none" w="sm" len="sm"/>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rtl="0">
                        <a:spcBef>
                          <a:spcPts val="0"/>
                        </a:spcBef>
                        <a:spcAft>
                          <a:spcPts val="0"/>
                        </a:spcAft>
                        <a:buNone/>
                      </a:pPr>
                      <a:r>
                        <a:rPr lang="ja-JP" altLang="en-US" sz="1200" b="0" dirty="0">
                          <a:solidFill>
                            <a:schemeClr val="tx1"/>
                          </a:solidFill>
                          <a:latin typeface="Meiryo"/>
                          <a:ea typeface="Meiryo"/>
                          <a:cs typeface="Meiryo"/>
                          <a:sym typeface="Meiryo"/>
                        </a:rPr>
                        <a:t>●●県●●市</a:t>
                      </a:r>
                      <a:endParaRPr sz="1200" b="0" dirty="0">
                        <a:solidFill>
                          <a:schemeClr val="tx1"/>
                        </a:solidFill>
                        <a:latin typeface="Meiryo"/>
                        <a:ea typeface="Meiryo"/>
                        <a:cs typeface="Meiryo"/>
                        <a:sym typeface="Meiryo"/>
                      </a:endParaRPr>
                    </a:p>
                  </a:txBody>
                  <a:tcPr marL="91450" marR="91450" marT="45725" marB="45725">
                    <a:lnL w="12700" cap="flat" cmpd="sng" algn="ctr">
                      <a:solidFill>
                        <a:schemeClr val="tx1"/>
                      </a:solidFill>
                      <a:prstDash val="solid"/>
                      <a:round/>
                      <a:headEnd type="none" w="med" len="med"/>
                      <a:tailEnd type="none" w="med" len="med"/>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lt1"/>
                    </a:solidFill>
                  </a:tcPr>
                </a:tc>
                <a:extLst>
                  <a:ext uri="{0D108BD9-81ED-4DB2-BD59-A6C34878D82A}">
                    <a16:rowId xmlns:a16="http://schemas.microsoft.com/office/drawing/2014/main" val="10000"/>
                  </a:ext>
                </a:extLst>
              </a:tr>
              <a:tr h="823055">
                <a:tc>
                  <a:txBody>
                    <a:bodyPr/>
                    <a:lstStyle/>
                    <a:p>
                      <a:pPr marL="0" marR="0" lvl="0" indent="0" algn="ctr" rtl="0">
                        <a:lnSpc>
                          <a:spcPct val="100000"/>
                        </a:lnSpc>
                        <a:spcBef>
                          <a:spcPts val="0"/>
                        </a:spcBef>
                        <a:spcAft>
                          <a:spcPts val="0"/>
                        </a:spcAft>
                        <a:buClr>
                          <a:schemeClr val="dk1"/>
                        </a:buClr>
                        <a:buSzPts val="1100"/>
                        <a:buFont typeface="Meiryo"/>
                        <a:buNone/>
                      </a:pPr>
                      <a:r>
                        <a:rPr lang="ja-JP" altLang="en-US" sz="1200" b="0" dirty="0">
                          <a:latin typeface="メイリオ" panose="020B0604030504040204" pitchFamily="50" charset="-128"/>
                          <a:ea typeface="メイリオ" panose="020B0604030504040204" pitchFamily="50" charset="-128"/>
                        </a:rPr>
                        <a:t>連携団体との役割分担</a:t>
                      </a:r>
                      <a:endParaRPr sz="1200" b="0" dirty="0">
                        <a:latin typeface="メイリオ" panose="020B0604030504040204" pitchFamily="50" charset="-128"/>
                        <a:ea typeface="メイリオ" panose="020B0604030504040204" pitchFamily="50" charset="-128"/>
                      </a:endParaRPr>
                    </a:p>
                  </a:txBody>
                  <a:tcPr marL="91450" marR="91450" marT="45725" marB="45725" anchor="ctr">
                    <a:lnL w="12700" cap="flat" cmpd="sng">
                      <a:solidFill>
                        <a:srgbClr val="7F7F7F"/>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solidFill>
                        <a:srgbClr val="7F7F7F"/>
                      </a:solidFill>
                      <a:prstDash val="solid"/>
                      <a:round/>
                      <a:headEnd type="none" w="sm" len="sm"/>
                      <a:tailEnd type="none" w="sm" len="sm"/>
                    </a:lnB>
                    <a:solidFill>
                      <a:srgbClr val="F2F2F2"/>
                    </a:solidFill>
                  </a:tcPr>
                </a:tc>
                <a:tc>
                  <a:txBody>
                    <a:bodyPr/>
                    <a:lstStyle/>
                    <a:p>
                      <a:pPr marL="0" marR="0" lvl="0" indent="0" algn="l" rtl="0">
                        <a:spcBef>
                          <a:spcPts val="0"/>
                        </a:spcBef>
                        <a:spcAft>
                          <a:spcPts val="0"/>
                        </a:spcAft>
                        <a:buNone/>
                      </a:pPr>
                      <a:r>
                        <a:rPr lang="ja-JP" altLang="en-US" sz="1100" b="0" dirty="0">
                          <a:solidFill>
                            <a:schemeClr val="tx1"/>
                          </a:solidFill>
                          <a:latin typeface="Meiryo"/>
                          <a:ea typeface="Meiryo"/>
                          <a:cs typeface="Meiryo"/>
                          <a:sym typeface="Meiryo"/>
                        </a:rPr>
                        <a:t>・</a:t>
                      </a:r>
                      <a:r>
                        <a:rPr lang="en-US" altLang="ja-JP" sz="1100" b="0" dirty="0">
                          <a:solidFill>
                            <a:schemeClr val="tx1"/>
                          </a:solidFill>
                          <a:latin typeface="Meiryo"/>
                          <a:ea typeface="Meiryo"/>
                          <a:cs typeface="Meiryo"/>
                          <a:sym typeface="Meiryo"/>
                        </a:rPr>
                        <a:t>(</a:t>
                      </a:r>
                      <a:r>
                        <a:rPr lang="ja-JP" altLang="en-US" sz="1100" b="0" dirty="0">
                          <a:solidFill>
                            <a:schemeClr val="tx1"/>
                          </a:solidFill>
                          <a:latin typeface="Meiryo"/>
                          <a:ea typeface="Meiryo"/>
                          <a:cs typeface="Meiryo"/>
                          <a:sym typeface="Meiryo"/>
                        </a:rPr>
                        <a:t>一社</a:t>
                      </a:r>
                      <a:r>
                        <a:rPr lang="en-US" altLang="ja-JP" sz="1100" b="0" dirty="0">
                          <a:solidFill>
                            <a:schemeClr val="tx1"/>
                          </a:solidFill>
                          <a:latin typeface="Meiryo"/>
                          <a:ea typeface="Meiryo"/>
                          <a:cs typeface="Meiryo"/>
                          <a:sym typeface="Meiryo"/>
                        </a:rPr>
                        <a:t>)</a:t>
                      </a:r>
                      <a:r>
                        <a:rPr lang="ja-JP" altLang="en-US" sz="1100" b="0" dirty="0">
                          <a:solidFill>
                            <a:schemeClr val="tx1"/>
                          </a:solidFill>
                          <a:latin typeface="Meiryo"/>
                          <a:ea typeface="Meiryo"/>
                          <a:cs typeface="Meiryo"/>
                          <a:sym typeface="Meiryo"/>
                        </a:rPr>
                        <a:t>●●協議会：事業全体の執行管理　等</a:t>
                      </a:r>
                      <a:endParaRPr lang="en-US" altLang="ja-JP" sz="1100" b="0" dirty="0">
                        <a:solidFill>
                          <a:schemeClr val="tx1"/>
                        </a:solidFill>
                        <a:latin typeface="Meiryo"/>
                        <a:ea typeface="Meiryo"/>
                        <a:cs typeface="Meiryo"/>
                        <a:sym typeface="Meiryo"/>
                      </a:endParaRPr>
                    </a:p>
                    <a:p>
                      <a:pPr marL="0" marR="0" lvl="0" indent="0" algn="l" rtl="0">
                        <a:spcBef>
                          <a:spcPts val="0"/>
                        </a:spcBef>
                        <a:spcAft>
                          <a:spcPts val="0"/>
                        </a:spcAft>
                        <a:buNone/>
                      </a:pPr>
                      <a:r>
                        <a:rPr lang="ja-JP" altLang="en-US" sz="1100" b="0" dirty="0">
                          <a:solidFill>
                            <a:schemeClr val="tx1"/>
                          </a:solidFill>
                          <a:latin typeface="Meiryo"/>
                          <a:ea typeface="Meiryo"/>
                          <a:cs typeface="Meiryo"/>
                          <a:sym typeface="Meiryo"/>
                        </a:rPr>
                        <a:t>・</a:t>
                      </a:r>
                      <a:r>
                        <a:rPr lang="en-US" altLang="ja-JP" sz="1100" b="0" dirty="0">
                          <a:solidFill>
                            <a:schemeClr val="tx1"/>
                          </a:solidFill>
                          <a:latin typeface="Meiryo"/>
                          <a:ea typeface="Meiryo"/>
                          <a:cs typeface="Meiryo"/>
                          <a:sym typeface="Meiryo"/>
                        </a:rPr>
                        <a:t>(</a:t>
                      </a:r>
                      <a:r>
                        <a:rPr lang="ja-JP" altLang="en-US" sz="1100" b="0" dirty="0">
                          <a:solidFill>
                            <a:schemeClr val="tx1"/>
                          </a:solidFill>
                          <a:latin typeface="Meiryo"/>
                          <a:ea typeface="Meiryo"/>
                          <a:cs typeface="Meiryo"/>
                          <a:sym typeface="Meiryo"/>
                        </a:rPr>
                        <a:t>一社</a:t>
                      </a:r>
                      <a:r>
                        <a:rPr lang="en-US" altLang="ja-JP" sz="1100" b="0" dirty="0">
                          <a:solidFill>
                            <a:schemeClr val="tx1"/>
                          </a:solidFill>
                          <a:latin typeface="Meiryo"/>
                          <a:ea typeface="Meiryo"/>
                          <a:cs typeface="Meiryo"/>
                          <a:sym typeface="Meiryo"/>
                        </a:rPr>
                        <a:t>)</a:t>
                      </a:r>
                      <a:r>
                        <a:rPr lang="ja-JP" altLang="en-US" sz="1100" b="0" dirty="0">
                          <a:solidFill>
                            <a:schemeClr val="tx1"/>
                          </a:solidFill>
                          <a:latin typeface="Meiryo"/>
                          <a:ea typeface="Meiryo"/>
                          <a:cs typeface="Meiryo"/>
                          <a:sym typeface="Meiryo"/>
                        </a:rPr>
                        <a:t>●●観光協会：連絡調整　等</a:t>
                      </a:r>
                      <a:endParaRPr lang="en-US" altLang="ja-JP" sz="1100" b="0" dirty="0">
                        <a:solidFill>
                          <a:schemeClr val="tx1"/>
                        </a:solidFill>
                        <a:latin typeface="Meiryo"/>
                        <a:ea typeface="Meiryo"/>
                        <a:cs typeface="Meiryo"/>
                        <a:sym typeface="Meiryo"/>
                      </a:endParaRPr>
                    </a:p>
                    <a:p>
                      <a:pPr marL="0" marR="0" lvl="0" indent="0" algn="l" rtl="0">
                        <a:spcBef>
                          <a:spcPts val="0"/>
                        </a:spcBef>
                        <a:spcAft>
                          <a:spcPts val="0"/>
                        </a:spcAft>
                        <a:buNone/>
                      </a:pPr>
                      <a:r>
                        <a:rPr lang="ja-JP" altLang="en-US" sz="1100" b="0" dirty="0">
                          <a:solidFill>
                            <a:schemeClr val="tx1"/>
                          </a:solidFill>
                          <a:latin typeface="Meiryo"/>
                          <a:ea typeface="Meiryo"/>
                          <a:cs typeface="Meiryo"/>
                          <a:sym typeface="Meiryo"/>
                        </a:rPr>
                        <a:t>・●●株式会社：観光資源の磨き上げ　等</a:t>
                      </a:r>
                      <a:endParaRPr lang="en-US" altLang="ja-JP" sz="1100" b="0" dirty="0">
                        <a:solidFill>
                          <a:schemeClr val="tx1"/>
                        </a:solidFill>
                        <a:latin typeface="Meiryo"/>
                        <a:ea typeface="Meiryo"/>
                        <a:cs typeface="Meiryo"/>
                        <a:sym typeface="Meiryo"/>
                      </a:endParaRPr>
                    </a:p>
                    <a:p>
                      <a:pPr marL="0" marR="0" lvl="0" indent="0" algn="l" rtl="0">
                        <a:spcBef>
                          <a:spcPts val="0"/>
                        </a:spcBef>
                        <a:spcAft>
                          <a:spcPts val="0"/>
                        </a:spcAft>
                        <a:buNone/>
                      </a:pPr>
                      <a:r>
                        <a:rPr lang="ja-JP" altLang="en-US" sz="1100" b="0" dirty="0">
                          <a:solidFill>
                            <a:schemeClr val="tx1"/>
                          </a:solidFill>
                          <a:latin typeface="Meiryo"/>
                          <a:ea typeface="Meiryo"/>
                          <a:cs typeface="Meiryo"/>
                          <a:sym typeface="Meiryo"/>
                        </a:rPr>
                        <a:t>・●●株式会社：情報発信の企画・発注</a:t>
                      </a:r>
                      <a:endParaRPr sz="1100" b="0" dirty="0">
                        <a:solidFill>
                          <a:schemeClr val="tx1"/>
                        </a:solidFill>
                        <a:latin typeface="Meiryo"/>
                        <a:ea typeface="Meiryo"/>
                        <a:cs typeface="Meiryo"/>
                        <a:sym typeface="Meiryo"/>
                      </a:endParaRPr>
                    </a:p>
                  </a:txBody>
                  <a:tcPr marL="91450" marR="91450" marT="45725" marB="45725">
                    <a:lnL w="12700" cap="flat" cmpd="sng" algn="ctr">
                      <a:solidFill>
                        <a:schemeClr val="tx1"/>
                      </a:solidFill>
                      <a:prstDash val="solid"/>
                      <a:round/>
                      <a:headEnd type="none" w="med" len="med"/>
                      <a:tailEnd type="none" w="med" len="med"/>
                    </a:lnL>
                    <a:lnR w="12700" cap="flat" cmpd="sng">
                      <a:solidFill>
                        <a:srgbClr val="7F7F7F"/>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solidFill>
                        <a:srgbClr val="7F7F7F"/>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bl>
          </a:graphicData>
        </a:graphic>
      </p:graphicFrame>
      <p:sp>
        <p:nvSpPr>
          <p:cNvPr id="1122" name="Google Shape;104;p1"/>
          <p:cNvSpPr/>
          <p:nvPr/>
        </p:nvSpPr>
        <p:spPr>
          <a:xfrm>
            <a:off x="5172477" y="1732306"/>
            <a:ext cx="4640400" cy="251523"/>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　実施体制</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8"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112" name="Google Shape;96;p1"/>
          <p:cNvSpPr/>
          <p:nvPr/>
        </p:nvSpPr>
        <p:spPr>
          <a:xfrm>
            <a:off x="5170477" y="5052961"/>
            <a:ext cx="4640400" cy="30211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ja-JP" altLang="en-US" b="1" dirty="0">
                <a:latin typeface="メイリオ" panose="020B0604030504040204" pitchFamily="50" charset="-128"/>
                <a:ea typeface="メイリオ" panose="020B0604030504040204" pitchFamily="50" charset="-128"/>
                <a:cs typeface="Meiryo"/>
                <a:sym typeface="Meiryo"/>
              </a:rPr>
              <a:t>　事業実施により期待される効果</a:t>
            </a:r>
          </a:p>
        </p:txBody>
      </p:sp>
      <p:sp>
        <p:nvSpPr>
          <p:cNvPr id="19" name="Google Shape;92;p1"/>
          <p:cNvSpPr txBox="1">
            <a:spLocks/>
          </p:cNvSpPr>
          <p:nvPr/>
        </p:nvSpPr>
        <p:spPr>
          <a:xfrm>
            <a:off x="8882743" y="181528"/>
            <a:ext cx="1020083" cy="361911"/>
          </a:xfrm>
          <a:prstGeom prst="rect">
            <a:avLst/>
          </a:prstGeom>
          <a:noFill/>
          <a:ln>
            <a:noFill/>
          </a:ln>
        </p:spPr>
        <p:txBody>
          <a:bodyPr spcFirstLastPara="1" wrap="square" lIns="91425" tIns="45700" rIns="91425" bIns="45700" anchor="ctr" anchorCtr="0">
            <a:normAutofit fontScale="77500" lnSpcReduction="20000"/>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rgbClr val="FF0000"/>
                </a:solidFill>
                <a:latin typeface="メイリオ" panose="020B0604030504040204" pitchFamily="50" charset="-128"/>
                <a:ea typeface="メイリオ" panose="020B0604030504040204" pitchFamily="50" charset="-128"/>
                <a:cs typeface="Meiryo"/>
                <a:sym typeface="Meiryo"/>
              </a:rPr>
              <a:t>（記載例）</a:t>
            </a:r>
            <a:r>
              <a:rPr lang="zh-TW" altLang="en-US" sz="1600" dirty="0">
                <a:solidFill>
                  <a:srgbClr val="FF0000"/>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rgbClr val="FF0000"/>
              </a:solidFill>
              <a:latin typeface="メイリオ" panose="020B0604030504040204" pitchFamily="50" charset="-128"/>
              <a:ea typeface="メイリオ" panose="020B0604030504040204" pitchFamily="50" charset="-128"/>
            </a:endParaRPr>
          </a:p>
        </p:txBody>
      </p:sp>
      <p:sp>
        <p:nvSpPr>
          <p:cNvPr id="21" name="Google Shape;105;p1"/>
          <p:cNvSpPr txBox="1"/>
          <p:nvPr/>
        </p:nvSpPr>
        <p:spPr>
          <a:xfrm>
            <a:off x="91122" y="2027480"/>
            <a:ext cx="4944341" cy="1075697"/>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海水浴場等の受入環境整備</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・海水浴場の公衆トイレの洋式化改修　</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・ブルーツーリズムの取組に向けた</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機運醸成のための住民向けセミナー開催　等</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2" name="Google Shape;105;p1"/>
          <p:cNvSpPr txBox="1"/>
          <p:nvPr/>
        </p:nvSpPr>
        <p:spPr>
          <a:xfrm>
            <a:off x="91122" y="3334544"/>
            <a:ext cx="5001892" cy="810048"/>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海の魅力を体験できるコンテンツの充実</a:t>
            </a:r>
            <a:endParaRPr lang="en-US" sz="1200" b="1" u="sng"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・地元漁師による●●の伝統漁法を学び、獲れた</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海産物を食すコンテンツと旅行商品の造成　等</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・海岸エリアの周遊イベントの開催　等</a:t>
            </a:r>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3" name="Google Shape;105;p1"/>
          <p:cNvSpPr txBox="1"/>
          <p:nvPr/>
        </p:nvSpPr>
        <p:spPr>
          <a:xfrm>
            <a:off x="91122" y="4617928"/>
            <a:ext cx="5001892" cy="648000"/>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海にフォーカスしたプロモーション</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・海外インフルエンサーを招請し、造成コンテンツを</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SNS</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で発信</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・海岸エリアの</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PR</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サイトの制作、</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SNS</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en-US" altLang="ja-JP" sz="1200" dirty="0">
                <a:solidFill>
                  <a:schemeClr val="tx1"/>
                </a:solidFill>
                <a:latin typeface="メイリオ" panose="020B0604030504040204" pitchFamily="50" charset="-128"/>
                <a:ea typeface="メイリオ" panose="020B0604030504040204" pitchFamily="50" charset="-128"/>
                <a:cs typeface="Meiryo"/>
                <a:sym typeface="Meiryo"/>
              </a:rPr>
              <a:t>WEB</a:t>
            </a:r>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・駅広告を実施　等</a:t>
            </a:r>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4" name="Google Shape;105;p1"/>
          <p:cNvSpPr txBox="1"/>
          <p:nvPr/>
        </p:nvSpPr>
        <p:spPr>
          <a:xfrm>
            <a:off x="91122" y="5695598"/>
            <a:ext cx="5001892" cy="829771"/>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200" b="1" u="sng" dirty="0">
                <a:solidFill>
                  <a:schemeClr val="tx1"/>
                </a:solidFill>
                <a:latin typeface="メイリオ" panose="020B0604030504040204" pitchFamily="50" charset="-128"/>
                <a:ea typeface="メイリオ" panose="020B0604030504040204" pitchFamily="50" charset="-128"/>
                <a:cs typeface="Meiryo"/>
                <a:sym typeface="Meiryo"/>
              </a:rPr>
              <a:t>ブルーフラッグ認証の取得</a:t>
            </a:r>
            <a:endParaRPr lang="en-US" altLang="ja-JP" sz="1200" b="1" u="sng"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・車椅子利用者が砂浜へ進入するための</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　ビーチマット設置</a:t>
            </a:r>
            <a:endParaRPr lang="en-US" altLang="ja-JP" sz="12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200" dirty="0">
                <a:solidFill>
                  <a:schemeClr val="tx1"/>
                </a:solidFill>
                <a:latin typeface="メイリオ" panose="020B0604030504040204" pitchFamily="50" charset="-128"/>
                <a:ea typeface="メイリオ" panose="020B0604030504040204" pitchFamily="50" charset="-128"/>
                <a:cs typeface="Meiryo"/>
                <a:sym typeface="Meiryo"/>
              </a:rPr>
              <a:t>・ブルーフラッグ取得に向けた申請手続き　等</a:t>
            </a:r>
            <a:endParaRPr lang="en-US" sz="12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6" name="Google Shape;105;p1"/>
          <p:cNvSpPr txBox="1"/>
          <p:nvPr/>
        </p:nvSpPr>
        <p:spPr>
          <a:xfrm>
            <a:off x="4831" y="2787806"/>
            <a:ext cx="5384853" cy="533345"/>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a:solidFill>
                  <a:schemeClr val="tx1"/>
                </a:solidFill>
                <a:latin typeface="メイリオ" panose="020B0604030504040204" pitchFamily="50" charset="-128"/>
                <a:ea typeface="メイリオ" panose="020B0604030504040204" pitchFamily="50" charset="-128"/>
                <a:cs typeface="Meiryo"/>
                <a:sym typeface="Meiryo"/>
              </a:rPr>
              <a:t>（アウトカム）</a:t>
            </a:r>
            <a:endParaRPr lang="en-US" altLang="ja-JP" sz="110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a:solidFill>
                  <a:schemeClr val="tx1"/>
                </a:solidFill>
                <a:latin typeface="メイリオ" panose="020B0604030504040204" pitchFamily="50" charset="-128"/>
                <a:ea typeface="メイリオ" panose="020B0604030504040204" pitchFamily="50" charset="-128"/>
                <a:cs typeface="Meiryo"/>
                <a:sym typeface="Meiryo"/>
              </a:rPr>
              <a:t>　</a:t>
            </a:r>
            <a:endParaRPr lang="en-US" altLang="ja-JP" sz="110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a:solidFill>
                  <a:schemeClr val="tx1"/>
                </a:solidFill>
                <a:latin typeface="メイリオ" panose="020B0604030504040204" pitchFamily="50" charset="-128"/>
                <a:ea typeface="メイリオ" panose="020B0604030504040204" pitchFamily="50" charset="-128"/>
                <a:cs typeface="Meiryo"/>
                <a:sym typeface="Meiryo"/>
              </a:rPr>
              <a:t>　　　　　　　　　　　　　　　　　　　</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 name="正方形/長方形 1"/>
          <p:cNvSpPr/>
          <p:nvPr/>
        </p:nvSpPr>
        <p:spPr>
          <a:xfrm>
            <a:off x="3601443" y="2050437"/>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28" name="Google Shape;105;p1"/>
          <p:cNvSpPr txBox="1"/>
          <p:nvPr/>
        </p:nvSpPr>
        <p:spPr>
          <a:xfrm>
            <a:off x="3397384" y="2841619"/>
            <a:ext cx="1815009" cy="20855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900" dirty="0">
                <a:solidFill>
                  <a:schemeClr val="tx1"/>
                </a:solidFill>
                <a:latin typeface="メイリオ" panose="020B0604030504040204" pitchFamily="50" charset="-128"/>
                <a:ea typeface="メイリオ" panose="020B0604030504040204" pitchFamily="50" charset="-128"/>
                <a:cs typeface="Meiryo"/>
                <a:sym typeface="Meiryo"/>
              </a:rPr>
              <a:t>（改修予定の公衆トイレ）</a:t>
            </a:r>
            <a:endParaRPr lang="en-US" altLang="ja-JP" sz="9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9" name="Google Shape;105;p1"/>
          <p:cNvSpPr txBox="1"/>
          <p:nvPr/>
        </p:nvSpPr>
        <p:spPr>
          <a:xfrm>
            <a:off x="-8823" y="4053624"/>
            <a:ext cx="4723752" cy="557697"/>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（アウトカム）</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  ・コンテンツ売上額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20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万円　</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  </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・地域周遊デジタルスタンプラリー参加者数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1</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千人　</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0" name="正方形/長方形 29"/>
          <p:cNvSpPr/>
          <p:nvPr/>
        </p:nvSpPr>
        <p:spPr>
          <a:xfrm>
            <a:off x="3601443" y="3470131"/>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31" name="Google Shape;105;p1"/>
          <p:cNvSpPr txBox="1"/>
          <p:nvPr/>
        </p:nvSpPr>
        <p:spPr>
          <a:xfrm>
            <a:off x="3609021" y="4256179"/>
            <a:ext cx="1460397" cy="225637"/>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900" dirty="0">
                <a:solidFill>
                  <a:schemeClr val="tx1"/>
                </a:solidFill>
                <a:latin typeface="メイリオ" panose="020B0604030504040204" pitchFamily="50" charset="-128"/>
                <a:ea typeface="メイリオ" panose="020B0604030504040204" pitchFamily="50" charset="-128"/>
                <a:cs typeface="Meiryo"/>
                <a:sym typeface="Meiryo"/>
              </a:rPr>
              <a:t>（●●湾で獲れる●●）</a:t>
            </a:r>
            <a:endParaRPr lang="en-US" altLang="ja-JP" sz="9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3" name="Google Shape;105;p1"/>
          <p:cNvSpPr txBox="1"/>
          <p:nvPr/>
        </p:nvSpPr>
        <p:spPr>
          <a:xfrm>
            <a:off x="-1995" y="5148347"/>
            <a:ext cx="4917213" cy="574823"/>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（アウトカム）</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  ・記事視聴による旅行商品販売数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30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件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WEB</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サイト閲覧数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20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万</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PV</a:t>
            </a: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Instagram</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フォロワー数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1</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万人増　</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4" name="Google Shape;105;p1"/>
          <p:cNvSpPr txBox="1"/>
          <p:nvPr/>
        </p:nvSpPr>
        <p:spPr>
          <a:xfrm>
            <a:off x="11659" y="6427512"/>
            <a:ext cx="4917213" cy="39460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（アウトカム）</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  ・車椅子利用者来訪者数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20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名　</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5" name="正方形/長方形 34"/>
          <p:cNvSpPr/>
          <p:nvPr/>
        </p:nvSpPr>
        <p:spPr>
          <a:xfrm>
            <a:off x="3594616" y="5605589"/>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イメージ図</a:t>
            </a:r>
          </a:p>
        </p:txBody>
      </p:sp>
      <p:sp>
        <p:nvSpPr>
          <p:cNvPr id="36" name="Google Shape;105;p1"/>
          <p:cNvSpPr txBox="1"/>
          <p:nvPr/>
        </p:nvSpPr>
        <p:spPr>
          <a:xfrm>
            <a:off x="3397384" y="6396189"/>
            <a:ext cx="1834913" cy="22862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900" dirty="0">
                <a:solidFill>
                  <a:schemeClr val="tx1"/>
                </a:solidFill>
                <a:latin typeface="メイリオ" panose="020B0604030504040204" pitchFamily="50" charset="-128"/>
                <a:ea typeface="メイリオ" panose="020B0604030504040204" pitchFamily="50" charset="-128"/>
                <a:cs typeface="Meiryo"/>
                <a:sym typeface="Meiryo"/>
              </a:rPr>
              <a:t>（ビーチマットの設置）</a:t>
            </a:r>
            <a:endParaRPr lang="en-US" altLang="ja-JP" sz="9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7" name="Google Shape;98;p1"/>
          <p:cNvSpPr txBox="1"/>
          <p:nvPr/>
        </p:nvSpPr>
        <p:spPr>
          <a:xfrm>
            <a:off x="8483600" y="880918"/>
            <a:ext cx="1327277" cy="810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国内）</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関東圏</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20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40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代</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国外</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a:t>
            </a:r>
          </a:p>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台湾、欧米豪</a:t>
            </a:r>
            <a:endParaRPr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8" name="Google Shape;89;p1"/>
          <p:cNvSpPr/>
          <p:nvPr/>
        </p:nvSpPr>
        <p:spPr>
          <a:xfrm>
            <a:off x="8483600" y="636998"/>
            <a:ext cx="1327277"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b="1" dirty="0">
                <a:solidFill>
                  <a:schemeClr val="dk1"/>
                </a:solidFill>
                <a:latin typeface="メイリオ" panose="020B0604030504040204" pitchFamily="50" charset="-128"/>
                <a:ea typeface="メイリオ" panose="020B0604030504040204" pitchFamily="50" charset="-128"/>
                <a:cs typeface="Meiryo"/>
                <a:sym typeface="Meiryo"/>
              </a:rPr>
              <a:t>ターゲット</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40" name="Google Shape;105;p1"/>
          <p:cNvSpPr txBox="1"/>
          <p:nvPr/>
        </p:nvSpPr>
        <p:spPr>
          <a:xfrm>
            <a:off x="91121" y="2952739"/>
            <a:ext cx="5141175" cy="417945"/>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・来訪者アンケート満足度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80</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％以上</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・セミナー参加者による第三者への訪問推奨度 </a:t>
            </a:r>
            <a:r>
              <a:rPr lang="en-US" altLang="ja-JP" sz="1100" dirty="0">
                <a:solidFill>
                  <a:schemeClr val="tx1"/>
                </a:solidFill>
                <a:latin typeface="メイリオ" panose="020B0604030504040204" pitchFamily="50" charset="-128"/>
                <a:ea typeface="メイリオ" panose="020B0604030504040204" pitchFamily="50" charset="-128"/>
                <a:cs typeface="Meiryo"/>
                <a:sym typeface="Meiryo"/>
              </a:rPr>
              <a:t>7</a:t>
            </a:r>
            <a:r>
              <a:rPr lang="ja-JP" altLang="en-US" sz="1100" dirty="0">
                <a:solidFill>
                  <a:schemeClr val="tx1"/>
                </a:solidFill>
                <a:latin typeface="メイリオ" panose="020B0604030504040204" pitchFamily="50" charset="-128"/>
                <a:ea typeface="メイリオ" panose="020B0604030504040204" pitchFamily="50" charset="-128"/>
                <a:cs typeface="Meiryo"/>
                <a:sym typeface="Meiryo"/>
              </a:rPr>
              <a:t>点以上 </a:t>
            </a:r>
            <a:r>
              <a:rPr lang="en-US" altLang="ja-JP" sz="800" dirty="0">
                <a:solidFill>
                  <a:schemeClr val="tx1"/>
                </a:solidFill>
                <a:latin typeface="メイリオ" panose="020B0604030504040204" pitchFamily="50" charset="-128"/>
                <a:ea typeface="メイリオ" panose="020B0604030504040204" pitchFamily="50" charset="-128"/>
                <a:cs typeface="Meiryo"/>
                <a:sym typeface="Meiryo"/>
              </a:rPr>
              <a:t>※0</a:t>
            </a:r>
            <a:r>
              <a:rPr lang="ja-JP" altLang="en-US" sz="800" dirty="0">
                <a:solidFill>
                  <a:schemeClr val="tx1"/>
                </a:solidFill>
                <a:latin typeface="メイリオ" panose="020B0604030504040204" pitchFamily="50" charset="-128"/>
                <a:ea typeface="メイリオ" panose="020B0604030504040204" pitchFamily="50" charset="-128"/>
                <a:cs typeface="Meiryo"/>
                <a:sym typeface="Meiryo"/>
              </a:rPr>
              <a:t>～</a:t>
            </a:r>
            <a:r>
              <a:rPr lang="en-US" altLang="ja-JP" sz="800" dirty="0">
                <a:solidFill>
                  <a:schemeClr val="tx1"/>
                </a:solidFill>
                <a:latin typeface="メイリオ" panose="020B0604030504040204" pitchFamily="50" charset="-128"/>
                <a:ea typeface="メイリオ" panose="020B0604030504040204" pitchFamily="50" charset="-128"/>
                <a:cs typeface="Meiryo"/>
                <a:sym typeface="Meiryo"/>
              </a:rPr>
              <a:t>10</a:t>
            </a:r>
            <a:r>
              <a:rPr lang="ja-JP" altLang="en-US" sz="800" dirty="0">
                <a:solidFill>
                  <a:schemeClr val="tx1"/>
                </a:solidFill>
                <a:latin typeface="メイリオ" panose="020B0604030504040204" pitchFamily="50" charset="-128"/>
                <a:ea typeface="メイリオ" panose="020B0604030504040204" pitchFamily="50" charset="-128"/>
                <a:cs typeface="Meiryo"/>
                <a:sym typeface="Meiryo"/>
              </a:rPr>
              <a:t>点の</a:t>
            </a:r>
            <a:r>
              <a:rPr lang="en-US" altLang="ja-JP" sz="800" dirty="0">
                <a:solidFill>
                  <a:schemeClr val="tx1"/>
                </a:solidFill>
                <a:latin typeface="メイリオ" panose="020B0604030504040204" pitchFamily="50" charset="-128"/>
                <a:ea typeface="メイリオ" panose="020B0604030504040204" pitchFamily="50" charset="-128"/>
                <a:cs typeface="Meiryo"/>
                <a:sym typeface="Meiryo"/>
              </a:rPr>
              <a:t>11</a:t>
            </a:r>
            <a:r>
              <a:rPr lang="ja-JP" altLang="en-US" sz="800" dirty="0">
                <a:solidFill>
                  <a:schemeClr val="tx1"/>
                </a:solidFill>
                <a:latin typeface="メイリオ" panose="020B0604030504040204" pitchFamily="50" charset="-128"/>
                <a:ea typeface="メイリオ" panose="020B0604030504040204" pitchFamily="50" charset="-128"/>
                <a:cs typeface="Meiryo"/>
                <a:sym typeface="Meiryo"/>
              </a:rPr>
              <a:t>段階の場合</a:t>
            </a:r>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a:p>
            <a:pPr lvl="0"/>
            <a:endParaRPr lang="en-US" altLang="ja-JP" sz="110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 name="吹き出し: 四角形 2">
            <a:extLst>
              <a:ext uri="{FF2B5EF4-FFF2-40B4-BE49-F238E27FC236}">
                <a16:creationId xmlns:a16="http://schemas.microsoft.com/office/drawing/2014/main" id="{5510BFA6-ADBC-AA6C-BDC4-2E317261DE1D}"/>
              </a:ext>
            </a:extLst>
          </p:cNvPr>
          <p:cNvSpPr/>
          <p:nvPr/>
        </p:nvSpPr>
        <p:spPr>
          <a:xfrm>
            <a:off x="5909187" y="503213"/>
            <a:ext cx="2015613" cy="362944"/>
          </a:xfrm>
          <a:prstGeom prst="wedgeRectCallout">
            <a:avLst>
              <a:gd name="adj1" fmla="val 56728"/>
              <a:gd name="adj2" fmla="val -7566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千円未満は四捨五入</a:t>
            </a:r>
          </a:p>
        </p:txBody>
      </p:sp>
    </p:spTree>
    <p:extLst>
      <p:ext uri="{BB962C8B-B14F-4D97-AF65-F5344CB8AC3E}">
        <p14:creationId xmlns:p14="http://schemas.microsoft.com/office/powerpoint/2010/main" val="2869388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Google Shape;89;p1"/>
          <p:cNvSpPr/>
          <p:nvPr/>
        </p:nvSpPr>
        <p:spPr>
          <a:xfrm>
            <a:off x="90605" y="638294"/>
            <a:ext cx="9724791" cy="306206"/>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r>
              <a:rPr lang="ja-JP" altLang="en-US" sz="1400" b="1" dirty="0">
                <a:solidFill>
                  <a:schemeClr val="dk1"/>
                </a:solidFill>
                <a:latin typeface="メイリオ" panose="020B0604030504040204" pitchFamily="50" charset="-128"/>
                <a:ea typeface="メイリオ" panose="020B0604030504040204" pitchFamily="50" charset="-128"/>
                <a:cs typeface="Meiryo"/>
                <a:sym typeface="Meiryo"/>
              </a:rPr>
              <a:t>対象地域の周辺状況</a:t>
            </a:r>
            <a:endParaRPr sz="1400" b="1" dirty="0">
              <a:solidFill>
                <a:schemeClr val="dk1"/>
              </a:solidFill>
              <a:latin typeface="メイリオ" panose="020B0604030504040204" pitchFamily="50" charset="-128"/>
              <a:ea typeface="メイリオ" panose="020B0604030504040204" pitchFamily="50" charset="-128"/>
              <a:cs typeface="Meiryo"/>
              <a:sym typeface="Meiryo"/>
            </a:endParaRPr>
          </a:p>
        </p:txBody>
      </p:sp>
      <p:sp>
        <p:nvSpPr>
          <p:cNvPr id="1111" name="Google Shape;93;p1"/>
          <p:cNvSpPr txBox="1"/>
          <p:nvPr/>
        </p:nvSpPr>
        <p:spPr>
          <a:xfrm>
            <a:off x="90605" y="944500"/>
            <a:ext cx="9724791" cy="5822060"/>
          </a:xfrm>
          <a:prstGeom prst="rect">
            <a:avLst/>
          </a:prstGeom>
          <a:noFill/>
          <a:ln w="127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lang="en-US" sz="1200" dirty="0">
              <a:solidFill>
                <a:schemeClr val="dk1"/>
              </a:solidFill>
              <a:latin typeface="メイリオ" panose="020B0604030504040204" pitchFamily="50" charset="-128"/>
              <a:ea typeface="メイリオ" panose="020B0604030504040204" pitchFamily="50" charset="-128"/>
              <a:cs typeface="Meiryo"/>
              <a:sym typeface="Meiryo"/>
            </a:endParaRPr>
          </a:p>
          <a:p>
            <a:pPr marL="0" marR="0" lvl="0" indent="0" algn="l" rtl="0">
              <a:spcBef>
                <a:spcPts val="0"/>
              </a:spcBef>
              <a:spcAft>
                <a:spcPts val="0"/>
              </a:spcAft>
              <a:buNone/>
            </a:pPr>
            <a:endParaRPr sz="1200" dirty="0">
              <a:solidFill>
                <a:schemeClr val="dk1"/>
              </a:solidFill>
              <a:latin typeface="メイリオ" panose="020B0604030504040204" pitchFamily="50" charset="-128"/>
              <a:ea typeface="メイリオ" panose="020B0604030504040204" pitchFamily="50" charset="-128"/>
              <a:cs typeface="Meiryo"/>
              <a:sym typeface="Meiryo"/>
            </a:endParaRPr>
          </a:p>
        </p:txBody>
      </p:sp>
      <p:grpSp>
        <p:nvGrpSpPr>
          <p:cNvPr id="1115" name="Google Shape;99;p1"/>
          <p:cNvGrpSpPr/>
          <p:nvPr/>
        </p:nvGrpSpPr>
        <p:grpSpPr>
          <a:xfrm>
            <a:off x="-3175" y="476672"/>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a:solidFill>
                  <a:schemeClr val="dk1"/>
                </a:solidFill>
                <a:latin typeface="メイリオ" panose="020B0604030504040204" pitchFamily="50" charset="-128"/>
                <a:ea typeface="メイリオ" panose="020B0604030504040204" pitchFamily="50" charset="-128"/>
                <a:cs typeface="Meiryo"/>
                <a:sym typeface="Meiryo"/>
              </a:rPr>
              <a:t>【様式４】</a:t>
            </a:r>
            <a:endParaRPr>
              <a:latin typeface="メイリオ" panose="020B0604030504040204" pitchFamily="50" charset="-128"/>
              <a:ea typeface="メイリオ" panose="020B0604030504040204" pitchFamily="50" charset="-128"/>
            </a:endParaRPr>
          </a:p>
        </p:txBody>
      </p:sp>
      <p:sp>
        <p:nvSpPr>
          <p:cNvPr id="10" name="Google Shape;92;p1"/>
          <p:cNvSpPr txBox="1">
            <a:spLocks/>
          </p:cNvSpPr>
          <p:nvPr/>
        </p:nvSpPr>
        <p:spPr>
          <a:xfrm>
            <a:off x="6596743" y="148840"/>
            <a:ext cx="3306082" cy="36191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chemeClr val="tx1"/>
                </a:solidFill>
                <a:latin typeface="メイリオ" panose="020B0604030504040204" pitchFamily="50" charset="-128"/>
                <a:ea typeface="メイリオ" panose="020B0604030504040204" pitchFamily="50" charset="-128"/>
                <a:cs typeface="Meiryo"/>
                <a:sym typeface="Meiryo"/>
              </a:rPr>
              <a:t>総事業費：○○○千円</a:t>
            </a:r>
            <a:r>
              <a:rPr lang="zh-TW" altLang="en-US" sz="1600" dirty="0">
                <a:solidFill>
                  <a:schemeClr val="tx1"/>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chemeClr val="tx1"/>
              </a:solidFill>
              <a:latin typeface="メイリオ" panose="020B0604030504040204" pitchFamily="50" charset="-128"/>
              <a:ea typeface="メイリオ" panose="020B0604030504040204" pitchFamily="50" charset="-128"/>
            </a:endParaRPr>
          </a:p>
        </p:txBody>
      </p:sp>
      <p:sp>
        <p:nvSpPr>
          <p:cNvPr id="11" name="Google Shape;92;p1"/>
          <p:cNvSpPr txBox="1">
            <a:spLocks/>
          </p:cNvSpPr>
          <p:nvPr/>
        </p:nvSpPr>
        <p:spPr>
          <a:xfrm>
            <a:off x="8882743" y="181528"/>
            <a:ext cx="1020083" cy="361911"/>
          </a:xfrm>
          <a:prstGeom prst="rect">
            <a:avLst/>
          </a:prstGeom>
          <a:noFill/>
          <a:ln>
            <a:noFill/>
          </a:ln>
        </p:spPr>
        <p:txBody>
          <a:bodyPr spcFirstLastPara="1" wrap="square" lIns="91425" tIns="45700" rIns="91425" bIns="45700" anchor="ctr" anchorCtr="0">
            <a:normAutofit fontScale="77500" lnSpcReduction="20000"/>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600" dirty="0">
                <a:solidFill>
                  <a:srgbClr val="FF0000"/>
                </a:solidFill>
                <a:latin typeface="メイリオ" panose="020B0604030504040204" pitchFamily="50" charset="-128"/>
                <a:ea typeface="メイリオ" panose="020B0604030504040204" pitchFamily="50" charset="-128"/>
                <a:cs typeface="Meiryo"/>
                <a:sym typeface="Meiryo"/>
              </a:rPr>
              <a:t>（記載例）</a:t>
            </a:r>
            <a:r>
              <a:rPr lang="zh-TW" altLang="en-US" sz="1600" dirty="0">
                <a:solidFill>
                  <a:srgbClr val="FF0000"/>
                </a:solidFill>
                <a:latin typeface="メイリオ" panose="020B0604030504040204" pitchFamily="50" charset="-128"/>
                <a:ea typeface="メイリオ" panose="020B0604030504040204" pitchFamily="50" charset="-128"/>
                <a:cs typeface="Meiryo"/>
                <a:sym typeface="Meiryo"/>
              </a:rPr>
              <a:t>　</a:t>
            </a:r>
            <a:endParaRPr lang="zh-TW" altLang="en-US" sz="2800" dirty="0">
              <a:solidFill>
                <a:srgbClr val="FF0000"/>
              </a:solidFill>
              <a:latin typeface="メイリオ" panose="020B0604030504040204" pitchFamily="50" charset="-128"/>
              <a:ea typeface="メイリオ" panose="020B0604030504040204" pitchFamily="50" charset="-128"/>
            </a:endParaRPr>
          </a:p>
        </p:txBody>
      </p:sp>
      <p:pic>
        <p:nvPicPr>
          <p:cNvPr id="2" name="図 1"/>
          <p:cNvPicPr>
            <a:picLocks noChangeAspect="1"/>
          </p:cNvPicPr>
          <p:nvPr/>
        </p:nvPicPr>
        <p:blipFill>
          <a:blip r:embed="rId3"/>
          <a:stretch>
            <a:fillRect/>
          </a:stretch>
        </p:blipFill>
        <p:spPr>
          <a:xfrm>
            <a:off x="341502" y="1017394"/>
            <a:ext cx="1285719" cy="1020412"/>
          </a:xfrm>
          <a:prstGeom prst="rect">
            <a:avLst/>
          </a:prstGeom>
        </p:spPr>
      </p:pic>
      <p:sp>
        <p:nvSpPr>
          <p:cNvPr id="3" name="楕円 2"/>
          <p:cNvSpPr/>
          <p:nvPr/>
        </p:nvSpPr>
        <p:spPr>
          <a:xfrm>
            <a:off x="1555346" y="1651425"/>
            <a:ext cx="45719" cy="4571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線吹き出し 2 3"/>
          <p:cNvSpPr/>
          <p:nvPr/>
        </p:nvSpPr>
        <p:spPr>
          <a:xfrm>
            <a:off x="1876979" y="1031052"/>
            <a:ext cx="775374" cy="238519"/>
          </a:xfrm>
          <a:prstGeom prst="callout2">
            <a:avLst>
              <a:gd name="adj1" fmla="val 36536"/>
              <a:gd name="adj2" fmla="val 7083"/>
              <a:gd name="adj3" fmla="val 37052"/>
              <a:gd name="adj4" fmla="val -11323"/>
              <a:gd name="adj5" fmla="val 259343"/>
              <a:gd name="adj6" fmla="val -39262"/>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メイリオ" panose="020B0604030504040204" pitchFamily="50" charset="-128"/>
                <a:ea typeface="メイリオ" panose="020B0604030504040204" pitchFamily="50" charset="-128"/>
              </a:rPr>
              <a:t>○○市</a:t>
            </a:r>
          </a:p>
        </p:txBody>
      </p:sp>
      <p:sp>
        <p:nvSpPr>
          <p:cNvPr id="7" name="フリーフォーム 6"/>
          <p:cNvSpPr/>
          <p:nvPr/>
        </p:nvSpPr>
        <p:spPr>
          <a:xfrm>
            <a:off x="925886" y="1772769"/>
            <a:ext cx="3317508" cy="4872446"/>
          </a:xfrm>
          <a:custGeom>
            <a:avLst/>
            <a:gdLst>
              <a:gd name="connsiteX0" fmla="*/ 1959429 w 3082834"/>
              <a:gd name="connsiteY0" fmla="*/ 313508 h 4558937"/>
              <a:gd name="connsiteX1" fmla="*/ 2547257 w 3082834"/>
              <a:gd name="connsiteY1" fmla="*/ 705394 h 4558937"/>
              <a:gd name="connsiteX2" fmla="*/ 2677886 w 3082834"/>
              <a:gd name="connsiteY2" fmla="*/ 1058091 h 4558937"/>
              <a:gd name="connsiteX3" fmla="*/ 2586446 w 3082834"/>
              <a:gd name="connsiteY3" fmla="*/ 1149531 h 4558937"/>
              <a:gd name="connsiteX4" fmla="*/ 2377440 w 3082834"/>
              <a:gd name="connsiteY4" fmla="*/ 979714 h 4558937"/>
              <a:gd name="connsiteX5" fmla="*/ 2377440 w 3082834"/>
              <a:gd name="connsiteY5" fmla="*/ 1097280 h 4558937"/>
              <a:gd name="connsiteX6" fmla="*/ 2651760 w 3082834"/>
              <a:gd name="connsiteY6" fmla="*/ 1449977 h 4558937"/>
              <a:gd name="connsiteX7" fmla="*/ 2860766 w 3082834"/>
              <a:gd name="connsiteY7" fmla="*/ 1384663 h 4558937"/>
              <a:gd name="connsiteX8" fmla="*/ 3004457 w 3082834"/>
              <a:gd name="connsiteY8" fmla="*/ 1776548 h 4558937"/>
              <a:gd name="connsiteX9" fmla="*/ 2978331 w 3082834"/>
              <a:gd name="connsiteY9" fmla="*/ 1972491 h 4558937"/>
              <a:gd name="connsiteX10" fmla="*/ 2926080 w 3082834"/>
              <a:gd name="connsiteY10" fmla="*/ 1867988 h 4558937"/>
              <a:gd name="connsiteX11" fmla="*/ 2913017 w 3082834"/>
              <a:gd name="connsiteY11" fmla="*/ 1737360 h 4558937"/>
              <a:gd name="connsiteX12" fmla="*/ 2717074 w 3082834"/>
              <a:gd name="connsiteY12" fmla="*/ 1737360 h 4558937"/>
              <a:gd name="connsiteX13" fmla="*/ 2743200 w 3082834"/>
              <a:gd name="connsiteY13" fmla="*/ 1894114 h 4558937"/>
              <a:gd name="connsiteX14" fmla="*/ 3030583 w 3082834"/>
              <a:gd name="connsiteY14" fmla="*/ 2220686 h 4558937"/>
              <a:gd name="connsiteX15" fmla="*/ 2991394 w 3082834"/>
              <a:gd name="connsiteY15" fmla="*/ 2364377 h 4558937"/>
              <a:gd name="connsiteX16" fmla="*/ 2991394 w 3082834"/>
              <a:gd name="connsiteY16" fmla="*/ 2481943 h 4558937"/>
              <a:gd name="connsiteX17" fmla="*/ 3082834 w 3082834"/>
              <a:gd name="connsiteY17" fmla="*/ 2782388 h 4558937"/>
              <a:gd name="connsiteX18" fmla="*/ 3030583 w 3082834"/>
              <a:gd name="connsiteY18" fmla="*/ 2860766 h 4558937"/>
              <a:gd name="connsiteX19" fmla="*/ 3004457 w 3082834"/>
              <a:gd name="connsiteY19" fmla="*/ 3265714 h 4558937"/>
              <a:gd name="connsiteX20" fmla="*/ 2573383 w 3082834"/>
              <a:gd name="connsiteY20" fmla="*/ 3278777 h 4558937"/>
              <a:gd name="connsiteX21" fmla="*/ 2638697 w 3082834"/>
              <a:gd name="connsiteY21" fmla="*/ 3696788 h 4558937"/>
              <a:gd name="connsiteX22" fmla="*/ 2860766 w 3082834"/>
              <a:gd name="connsiteY22" fmla="*/ 3644537 h 4558937"/>
              <a:gd name="connsiteX23" fmla="*/ 2978331 w 3082834"/>
              <a:gd name="connsiteY23" fmla="*/ 3775166 h 4558937"/>
              <a:gd name="connsiteX24" fmla="*/ 2926080 w 3082834"/>
              <a:gd name="connsiteY24" fmla="*/ 4049486 h 4558937"/>
              <a:gd name="connsiteX25" fmla="*/ 2704011 w 3082834"/>
              <a:gd name="connsiteY25" fmla="*/ 4323806 h 4558937"/>
              <a:gd name="connsiteX26" fmla="*/ 2429691 w 3082834"/>
              <a:gd name="connsiteY26" fmla="*/ 4336868 h 4558937"/>
              <a:gd name="connsiteX27" fmla="*/ 2403566 w 3082834"/>
              <a:gd name="connsiteY27" fmla="*/ 4402183 h 4558937"/>
              <a:gd name="connsiteX28" fmla="*/ 2351314 w 3082834"/>
              <a:gd name="connsiteY28" fmla="*/ 4558937 h 4558937"/>
              <a:gd name="connsiteX29" fmla="*/ 1737360 w 3082834"/>
              <a:gd name="connsiteY29" fmla="*/ 4506686 h 4558937"/>
              <a:gd name="connsiteX30" fmla="*/ 1528354 w 3082834"/>
              <a:gd name="connsiteY30" fmla="*/ 4284617 h 4558937"/>
              <a:gd name="connsiteX31" fmla="*/ 836023 w 3082834"/>
              <a:gd name="connsiteY31" fmla="*/ 4114800 h 4558937"/>
              <a:gd name="connsiteX32" fmla="*/ 666206 w 3082834"/>
              <a:gd name="connsiteY32" fmla="*/ 3905794 h 4558937"/>
              <a:gd name="connsiteX33" fmla="*/ 653143 w 3082834"/>
              <a:gd name="connsiteY33" fmla="*/ 3474720 h 4558937"/>
              <a:gd name="connsiteX34" fmla="*/ 796834 w 3082834"/>
              <a:gd name="connsiteY34" fmla="*/ 3448594 h 4558937"/>
              <a:gd name="connsiteX35" fmla="*/ 770709 w 3082834"/>
              <a:gd name="connsiteY35" fmla="*/ 3226526 h 4558937"/>
              <a:gd name="connsiteX36" fmla="*/ 182880 w 3082834"/>
              <a:gd name="connsiteY36" fmla="*/ 3187337 h 4558937"/>
              <a:gd name="connsiteX37" fmla="*/ 222069 w 3082834"/>
              <a:gd name="connsiteY37" fmla="*/ 3030583 h 4558937"/>
              <a:gd name="connsiteX38" fmla="*/ 0 w 3082834"/>
              <a:gd name="connsiteY38" fmla="*/ 2664823 h 4558937"/>
              <a:gd name="connsiteX39" fmla="*/ 0 w 3082834"/>
              <a:gd name="connsiteY39" fmla="*/ 2286000 h 4558937"/>
              <a:gd name="connsiteX40" fmla="*/ 0 w 3082834"/>
              <a:gd name="connsiteY40" fmla="*/ 1894114 h 4558937"/>
              <a:gd name="connsiteX41" fmla="*/ 169817 w 3082834"/>
              <a:gd name="connsiteY41" fmla="*/ 1685108 h 4558937"/>
              <a:gd name="connsiteX42" fmla="*/ 548640 w 3082834"/>
              <a:gd name="connsiteY42" fmla="*/ 1410788 h 4558937"/>
              <a:gd name="connsiteX43" fmla="*/ 836023 w 3082834"/>
              <a:gd name="connsiteY43" fmla="*/ 718457 h 4558937"/>
              <a:gd name="connsiteX44" fmla="*/ 653143 w 3082834"/>
              <a:gd name="connsiteY44" fmla="*/ 692331 h 4558937"/>
              <a:gd name="connsiteX45" fmla="*/ 822960 w 3082834"/>
              <a:gd name="connsiteY45" fmla="*/ 352697 h 4558937"/>
              <a:gd name="connsiteX46" fmla="*/ 966651 w 3082834"/>
              <a:gd name="connsiteY46" fmla="*/ 209006 h 4558937"/>
              <a:gd name="connsiteX47" fmla="*/ 1489166 w 3082834"/>
              <a:gd name="connsiteY47" fmla="*/ 0 h 4558937"/>
              <a:gd name="connsiteX48" fmla="*/ 1724297 w 3082834"/>
              <a:gd name="connsiteY48" fmla="*/ 52251 h 4558937"/>
              <a:gd name="connsiteX49" fmla="*/ 1959429 w 3082834"/>
              <a:gd name="connsiteY49" fmla="*/ 313508 h 4558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082834" h="4558937">
                <a:moveTo>
                  <a:pt x="1959429" y="313508"/>
                </a:moveTo>
                <a:lnTo>
                  <a:pt x="2547257" y="705394"/>
                </a:lnTo>
                <a:lnTo>
                  <a:pt x="2677886" y="1058091"/>
                </a:lnTo>
                <a:lnTo>
                  <a:pt x="2586446" y="1149531"/>
                </a:lnTo>
                <a:lnTo>
                  <a:pt x="2377440" y="979714"/>
                </a:lnTo>
                <a:lnTo>
                  <a:pt x="2377440" y="1097280"/>
                </a:lnTo>
                <a:lnTo>
                  <a:pt x="2651760" y="1449977"/>
                </a:lnTo>
                <a:lnTo>
                  <a:pt x="2860766" y="1384663"/>
                </a:lnTo>
                <a:lnTo>
                  <a:pt x="3004457" y="1776548"/>
                </a:lnTo>
                <a:lnTo>
                  <a:pt x="2978331" y="1972491"/>
                </a:lnTo>
                <a:lnTo>
                  <a:pt x="2926080" y="1867988"/>
                </a:lnTo>
                <a:lnTo>
                  <a:pt x="2913017" y="1737360"/>
                </a:lnTo>
                <a:lnTo>
                  <a:pt x="2717074" y="1737360"/>
                </a:lnTo>
                <a:lnTo>
                  <a:pt x="2743200" y="1894114"/>
                </a:lnTo>
                <a:lnTo>
                  <a:pt x="3030583" y="2220686"/>
                </a:lnTo>
                <a:lnTo>
                  <a:pt x="2991394" y="2364377"/>
                </a:lnTo>
                <a:lnTo>
                  <a:pt x="2991394" y="2481943"/>
                </a:lnTo>
                <a:lnTo>
                  <a:pt x="3082834" y="2782388"/>
                </a:lnTo>
                <a:lnTo>
                  <a:pt x="3030583" y="2860766"/>
                </a:lnTo>
                <a:lnTo>
                  <a:pt x="3004457" y="3265714"/>
                </a:lnTo>
                <a:lnTo>
                  <a:pt x="2573383" y="3278777"/>
                </a:lnTo>
                <a:lnTo>
                  <a:pt x="2638697" y="3696788"/>
                </a:lnTo>
                <a:lnTo>
                  <a:pt x="2860766" y="3644537"/>
                </a:lnTo>
                <a:lnTo>
                  <a:pt x="2978331" y="3775166"/>
                </a:lnTo>
                <a:lnTo>
                  <a:pt x="2926080" y="4049486"/>
                </a:lnTo>
                <a:lnTo>
                  <a:pt x="2704011" y="4323806"/>
                </a:lnTo>
                <a:lnTo>
                  <a:pt x="2429691" y="4336868"/>
                </a:lnTo>
                <a:lnTo>
                  <a:pt x="2403566" y="4402183"/>
                </a:lnTo>
                <a:lnTo>
                  <a:pt x="2351314" y="4558937"/>
                </a:lnTo>
                <a:lnTo>
                  <a:pt x="1737360" y="4506686"/>
                </a:lnTo>
                <a:lnTo>
                  <a:pt x="1528354" y="4284617"/>
                </a:lnTo>
                <a:lnTo>
                  <a:pt x="836023" y="4114800"/>
                </a:lnTo>
                <a:lnTo>
                  <a:pt x="666206" y="3905794"/>
                </a:lnTo>
                <a:lnTo>
                  <a:pt x="653143" y="3474720"/>
                </a:lnTo>
                <a:lnTo>
                  <a:pt x="796834" y="3448594"/>
                </a:lnTo>
                <a:lnTo>
                  <a:pt x="770709" y="3226526"/>
                </a:lnTo>
                <a:lnTo>
                  <a:pt x="182880" y="3187337"/>
                </a:lnTo>
                <a:lnTo>
                  <a:pt x="222069" y="3030583"/>
                </a:lnTo>
                <a:lnTo>
                  <a:pt x="0" y="2664823"/>
                </a:lnTo>
                <a:lnTo>
                  <a:pt x="0" y="2286000"/>
                </a:lnTo>
                <a:lnTo>
                  <a:pt x="0" y="1894114"/>
                </a:lnTo>
                <a:lnTo>
                  <a:pt x="169817" y="1685108"/>
                </a:lnTo>
                <a:lnTo>
                  <a:pt x="548640" y="1410788"/>
                </a:lnTo>
                <a:lnTo>
                  <a:pt x="836023" y="718457"/>
                </a:lnTo>
                <a:lnTo>
                  <a:pt x="653143" y="692331"/>
                </a:lnTo>
                <a:lnTo>
                  <a:pt x="822960" y="352697"/>
                </a:lnTo>
                <a:lnTo>
                  <a:pt x="966651" y="209006"/>
                </a:lnTo>
                <a:lnTo>
                  <a:pt x="1489166" y="0"/>
                </a:lnTo>
                <a:lnTo>
                  <a:pt x="1724297" y="52251"/>
                </a:lnTo>
                <a:lnTo>
                  <a:pt x="1959429" y="313508"/>
                </a:lnTo>
                <a:close/>
              </a:path>
            </a:pathLst>
          </a:custGeom>
          <a:solidFill>
            <a:schemeClr val="accent6">
              <a:lumMod val="40000"/>
              <a:lumOff val="6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p:cNvSpPr/>
          <p:nvPr/>
        </p:nvSpPr>
        <p:spPr>
          <a:xfrm rot="21165069">
            <a:off x="3485518" y="3420984"/>
            <a:ext cx="1513630" cy="1938807"/>
          </a:xfrm>
          <a:prstGeom prst="ellipse">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線吹き出し 2 (枠付き) 8"/>
          <p:cNvSpPr/>
          <p:nvPr/>
        </p:nvSpPr>
        <p:spPr>
          <a:xfrm>
            <a:off x="5117705" y="2892679"/>
            <a:ext cx="4618156" cy="3781030"/>
          </a:xfrm>
          <a:prstGeom prst="borderCallout2">
            <a:avLst>
              <a:gd name="adj1" fmla="val 6602"/>
              <a:gd name="adj2" fmla="val 184"/>
              <a:gd name="adj3" fmla="val 6566"/>
              <a:gd name="adj4" fmla="val -6641"/>
              <a:gd name="adj5" fmla="val 17645"/>
              <a:gd name="adj6" fmla="val -10996"/>
            </a:avLst>
          </a:prstGeom>
          <a:solidFill>
            <a:schemeClr val="bg1"/>
          </a:solid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8227867" y="3280737"/>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13" name="テキスト ボックス 12"/>
          <p:cNvSpPr txBox="1"/>
          <p:nvPr/>
        </p:nvSpPr>
        <p:spPr>
          <a:xfrm>
            <a:off x="5219236" y="3134268"/>
            <a:ext cx="2970194" cy="1125156"/>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①〇〇海水浴場</a:t>
            </a:r>
            <a:endParaRPr kumimoji="1" lang="en-US" altLang="ja-JP"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年間を通じて観光客で賑わう代表的なスポット。周辺には○○市場や〇〇施設など、海水浴場利用客が足を運ぶ施設が充実している。</a:t>
            </a:r>
            <a:endParaRPr kumimoji="1" lang="en-US" altLang="ja-JP" sz="1100" dirty="0">
              <a:latin typeface="メイリオ" panose="020B0604030504040204" pitchFamily="50" charset="-128"/>
              <a:ea typeface="メイリオ" panose="020B0604030504040204" pitchFamily="50" charset="-128"/>
            </a:endParaRPr>
          </a:p>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公衆トイレの改修・ビーチマット設置</a:t>
            </a:r>
            <a:endParaRPr kumimoji="1" lang="en-US" altLang="ja-JP" sz="1100" dirty="0">
              <a:latin typeface="メイリオ" panose="020B0604030504040204" pitchFamily="50" charset="-128"/>
              <a:ea typeface="メイリオ" panose="020B0604030504040204" pitchFamily="50" charset="-128"/>
            </a:endParaRPr>
          </a:p>
        </p:txBody>
      </p:sp>
      <p:sp>
        <p:nvSpPr>
          <p:cNvPr id="22" name="Google Shape;105;p1"/>
          <p:cNvSpPr txBox="1"/>
          <p:nvPr/>
        </p:nvSpPr>
        <p:spPr>
          <a:xfrm>
            <a:off x="8038538" y="4074293"/>
            <a:ext cx="1815009" cy="208556"/>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（○○○海水浴場）</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4" name="テキスト ボックス 23"/>
          <p:cNvSpPr txBox="1"/>
          <p:nvPr/>
        </p:nvSpPr>
        <p:spPr>
          <a:xfrm>
            <a:off x="5181314" y="4384432"/>
            <a:ext cx="2970194" cy="835461"/>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②○○湾</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夏季に観光船や</a:t>
            </a:r>
            <a:r>
              <a:rPr kumimoji="1" lang="en-US" altLang="ja-JP" sz="1100" dirty="0">
                <a:latin typeface="メイリオ" panose="020B0604030504040204" pitchFamily="50" charset="-128"/>
                <a:ea typeface="メイリオ" panose="020B0604030504040204" pitchFamily="50" charset="-128"/>
              </a:rPr>
              <a:t>SUP</a:t>
            </a:r>
            <a:r>
              <a:rPr kumimoji="1" lang="ja-JP" altLang="en-US" sz="1100" dirty="0">
                <a:latin typeface="メイリオ" panose="020B0604030504040204" pitchFamily="50" charset="-128"/>
                <a:ea typeface="メイリオ" panose="020B0604030504040204" pitchFamily="50" charset="-128"/>
              </a:rPr>
              <a:t>、ヨット体験など海洋アクティビティで賑わう。また、名産である○○の養殖場がある。</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コンテンツ造成</a:t>
            </a:r>
            <a:endParaRPr kumimoji="1" lang="en-US" altLang="ja-JP" sz="1100" dirty="0">
              <a:latin typeface="メイリオ" panose="020B0604030504040204" pitchFamily="50" charset="-128"/>
              <a:ea typeface="メイリオ" panose="020B0604030504040204" pitchFamily="50" charset="-128"/>
            </a:endParaRPr>
          </a:p>
        </p:txBody>
      </p:sp>
      <p:sp>
        <p:nvSpPr>
          <p:cNvPr id="25" name="正方形/長方形 24"/>
          <p:cNvSpPr/>
          <p:nvPr/>
        </p:nvSpPr>
        <p:spPr>
          <a:xfrm>
            <a:off x="8227867" y="4426991"/>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26" name="Google Shape;105;p1"/>
          <p:cNvSpPr txBox="1"/>
          <p:nvPr/>
        </p:nvSpPr>
        <p:spPr>
          <a:xfrm>
            <a:off x="7866552" y="5259757"/>
            <a:ext cx="2003802" cy="266342"/>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（観光船から見える〇〇湾）</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27" name="正方形/長方形 26"/>
          <p:cNvSpPr/>
          <p:nvPr/>
        </p:nvSpPr>
        <p:spPr>
          <a:xfrm>
            <a:off x="8231228" y="5574601"/>
            <a:ext cx="1406892" cy="79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29" name="楕円 28"/>
          <p:cNvSpPr/>
          <p:nvPr/>
        </p:nvSpPr>
        <p:spPr>
          <a:xfrm rot="19277797">
            <a:off x="2903790" y="1736761"/>
            <a:ext cx="811163" cy="1651578"/>
          </a:xfrm>
          <a:prstGeom prst="ellipse">
            <a:avLst/>
          </a:prstGeom>
          <a:solidFill>
            <a:schemeClr val="accent2">
              <a:lumMod val="60000"/>
              <a:lumOff val="40000"/>
              <a:alpha val="5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線吹き出し 2 (枠付き) 30"/>
          <p:cNvSpPr/>
          <p:nvPr/>
        </p:nvSpPr>
        <p:spPr>
          <a:xfrm>
            <a:off x="4343868" y="1088642"/>
            <a:ext cx="5391992" cy="1644754"/>
          </a:xfrm>
          <a:prstGeom prst="borderCallout2">
            <a:avLst>
              <a:gd name="adj1" fmla="val 61009"/>
              <a:gd name="adj2" fmla="val -338"/>
              <a:gd name="adj3" fmla="val 60241"/>
              <a:gd name="adj4" fmla="val -7219"/>
              <a:gd name="adj5" fmla="val 79461"/>
              <a:gd name="adj6" fmla="val -13477"/>
            </a:avLst>
          </a:prstGeom>
          <a:noFill/>
          <a:ln w="9525">
            <a:solidFill>
              <a:schemeClr val="accent2">
                <a:lumMod val="60000"/>
                <a:lumOff val="4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5637478" y="1913136"/>
            <a:ext cx="1027203" cy="6372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33" name="Google Shape;105;p1"/>
          <p:cNvSpPr txBox="1"/>
          <p:nvPr/>
        </p:nvSpPr>
        <p:spPr>
          <a:xfrm>
            <a:off x="4278404" y="2280823"/>
            <a:ext cx="1424394" cy="353085"/>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（○○灯台展望からの景色）</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4" name="テキスト ボックス 33"/>
          <p:cNvSpPr txBox="1"/>
          <p:nvPr/>
        </p:nvSpPr>
        <p:spPr>
          <a:xfrm>
            <a:off x="4383875" y="1248573"/>
            <a:ext cx="2353349" cy="826171"/>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①○○灯台</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絶景が眺められることからトレイル目的の観光客が訪れるスポット。</a:t>
            </a:r>
            <a:endParaRPr kumimoji="1" lang="en-US" altLang="ja-JP" sz="1100" dirty="0">
              <a:latin typeface="メイリオ" panose="020B0604030504040204" pitchFamily="50" charset="-128"/>
              <a:ea typeface="メイリオ" panose="020B0604030504040204" pitchFamily="50" charset="-128"/>
            </a:endParaRPr>
          </a:p>
        </p:txBody>
      </p:sp>
      <p:sp>
        <p:nvSpPr>
          <p:cNvPr id="36" name="正方形/長方形 35"/>
          <p:cNvSpPr/>
          <p:nvPr/>
        </p:nvSpPr>
        <p:spPr>
          <a:xfrm>
            <a:off x="8953943" y="2105544"/>
            <a:ext cx="745620" cy="483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37" name="Google Shape;105;p1"/>
          <p:cNvSpPr txBox="1"/>
          <p:nvPr/>
        </p:nvSpPr>
        <p:spPr>
          <a:xfrm>
            <a:off x="1727695" y="1220629"/>
            <a:ext cx="2414547" cy="423308"/>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・人口：</a:t>
            </a:r>
            <a:r>
              <a:rPr lang="en-US" altLang="ja-JP" sz="1050" dirty="0">
                <a:solidFill>
                  <a:schemeClr val="tx1"/>
                </a:solidFill>
                <a:latin typeface="メイリオ" panose="020B0604030504040204" pitchFamily="50" charset="-128"/>
                <a:ea typeface="メイリオ" panose="020B0604030504040204" pitchFamily="50" charset="-128"/>
                <a:cs typeface="Meiryo"/>
                <a:sym typeface="Meiryo"/>
              </a:rPr>
              <a:t>15</a:t>
            </a: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万人（</a:t>
            </a:r>
            <a:r>
              <a:rPr lang="en-US" altLang="ja-JP" sz="1050" dirty="0">
                <a:solidFill>
                  <a:schemeClr val="tx1"/>
                </a:solidFill>
                <a:latin typeface="メイリオ" panose="020B0604030504040204" pitchFamily="50" charset="-128"/>
                <a:ea typeface="メイリオ" panose="020B0604030504040204" pitchFamily="50" charset="-128"/>
                <a:cs typeface="Meiryo"/>
                <a:sym typeface="Meiryo"/>
              </a:rPr>
              <a:t>R6.4</a:t>
            </a: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・年間観光入込客数：</a:t>
            </a:r>
            <a:r>
              <a:rPr lang="en-US" altLang="ja-JP" sz="1050" dirty="0">
                <a:solidFill>
                  <a:schemeClr val="tx1"/>
                </a:solidFill>
                <a:latin typeface="メイリオ" panose="020B0604030504040204" pitchFamily="50" charset="-128"/>
                <a:ea typeface="メイリオ" panose="020B0604030504040204" pitchFamily="50" charset="-128"/>
                <a:cs typeface="Meiryo"/>
                <a:sym typeface="Meiryo"/>
              </a:rPr>
              <a:t>78</a:t>
            </a: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万人（</a:t>
            </a:r>
            <a:r>
              <a:rPr lang="en-US" altLang="ja-JP" sz="1050">
                <a:solidFill>
                  <a:schemeClr val="tx1"/>
                </a:solidFill>
                <a:latin typeface="メイリオ" panose="020B0604030504040204" pitchFamily="50" charset="-128"/>
                <a:ea typeface="メイリオ" panose="020B0604030504040204" pitchFamily="50" charset="-128"/>
                <a:cs typeface="Meiryo"/>
                <a:sym typeface="Meiryo"/>
              </a:rPr>
              <a:t>R5</a:t>
            </a:r>
            <a:r>
              <a:rPr lang="ja-JP" altLang="en-US" sz="1050">
                <a:solidFill>
                  <a:schemeClr val="tx1"/>
                </a:solidFill>
                <a:latin typeface="メイリオ" panose="020B0604030504040204" pitchFamily="50" charset="-128"/>
                <a:ea typeface="メイリオ" panose="020B0604030504040204" pitchFamily="50" charset="-128"/>
                <a:cs typeface="Meiryo"/>
                <a:sym typeface="Meiryo"/>
              </a:rPr>
              <a:t>）</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38" name="テキスト ボックス 37"/>
          <p:cNvSpPr txBox="1"/>
          <p:nvPr/>
        </p:nvSpPr>
        <p:spPr>
          <a:xfrm>
            <a:off x="5312083" y="2756821"/>
            <a:ext cx="3641860" cy="341668"/>
          </a:xfrm>
          <a:prstGeom prst="rect">
            <a:avLst/>
          </a:prstGeom>
          <a:solidFill>
            <a:schemeClr val="bg1"/>
          </a:solidFill>
        </p:spPr>
        <p:txBody>
          <a:bodyPr wrap="square" rtlCol="0">
            <a:noAutofit/>
          </a:bodyPr>
          <a:lstStyle/>
          <a:p>
            <a:r>
              <a:rPr kumimoji="1" lang="ja-JP" altLang="en-US" b="1" dirty="0">
                <a:latin typeface="メイリオ" panose="020B0604030504040204" pitchFamily="50" charset="-128"/>
                <a:ea typeface="メイリオ" panose="020B0604030504040204" pitchFamily="50" charset="-128"/>
              </a:rPr>
              <a:t>（事業実施エリアの主な観光コンテンツ）</a:t>
            </a:r>
            <a:endParaRPr kumimoji="1" lang="en-US" altLang="ja-JP" b="1" dirty="0">
              <a:latin typeface="メイリオ" panose="020B0604030504040204" pitchFamily="50" charset="-128"/>
              <a:ea typeface="メイリオ" panose="020B0604030504040204" pitchFamily="50" charset="-128"/>
            </a:endParaRPr>
          </a:p>
        </p:txBody>
      </p:sp>
      <p:sp>
        <p:nvSpPr>
          <p:cNvPr id="40" name="Google Shape;105;p1"/>
          <p:cNvSpPr txBox="1"/>
          <p:nvPr/>
        </p:nvSpPr>
        <p:spPr>
          <a:xfrm>
            <a:off x="6681080" y="2350870"/>
            <a:ext cx="1631123" cy="353085"/>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（写真左：○○屋）</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a:p>
            <a:pPr lvl="0"/>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（写真右：○○づくり</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41" name="正方形/長方形 40"/>
          <p:cNvSpPr/>
          <p:nvPr/>
        </p:nvSpPr>
        <p:spPr>
          <a:xfrm>
            <a:off x="8144332" y="2101262"/>
            <a:ext cx="745620" cy="483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15" name="環状矢印 14"/>
          <p:cNvSpPr/>
          <p:nvPr/>
        </p:nvSpPr>
        <p:spPr>
          <a:xfrm rot="15271897">
            <a:off x="2577597" y="3007325"/>
            <a:ext cx="2095747" cy="1183634"/>
          </a:xfrm>
          <a:prstGeom prst="circularArrow">
            <a:avLst>
              <a:gd name="adj1" fmla="val 5598"/>
              <a:gd name="adj2" fmla="val 1142319"/>
              <a:gd name="adj3" fmla="val 20370210"/>
              <a:gd name="adj4" fmla="val 10800000"/>
              <a:gd name="adj5" fmla="val 12500"/>
            </a:avLst>
          </a:prstGeom>
          <a:solidFill>
            <a:srgbClr val="FF0000">
              <a:alpha val="6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6" name="環状矢印 45"/>
          <p:cNvSpPr/>
          <p:nvPr/>
        </p:nvSpPr>
        <p:spPr>
          <a:xfrm rot="4505886">
            <a:off x="2925515" y="2915305"/>
            <a:ext cx="2095747" cy="1183634"/>
          </a:xfrm>
          <a:prstGeom prst="circularArrow">
            <a:avLst>
              <a:gd name="adj1" fmla="val 5598"/>
              <a:gd name="adj2" fmla="val 1142319"/>
              <a:gd name="adj3" fmla="val 20370210"/>
              <a:gd name="adj4" fmla="val 10800000"/>
              <a:gd name="adj5" fmla="val 12500"/>
            </a:avLst>
          </a:prstGeom>
          <a:solidFill>
            <a:srgbClr val="FF0000">
              <a:alpha val="6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8" name="線吹き出し 2 (枠付き) 47"/>
          <p:cNvSpPr/>
          <p:nvPr/>
        </p:nvSpPr>
        <p:spPr>
          <a:xfrm>
            <a:off x="171832" y="3842629"/>
            <a:ext cx="2877321" cy="1838815"/>
          </a:xfrm>
          <a:prstGeom prst="borderCallout2">
            <a:avLst>
              <a:gd name="adj1" fmla="val 70279"/>
              <a:gd name="adj2" fmla="val 100703"/>
              <a:gd name="adj3" fmla="val 70995"/>
              <a:gd name="adj4" fmla="val 118035"/>
              <a:gd name="adj5" fmla="val 68070"/>
              <a:gd name="adj6" fmla="val 122983"/>
            </a:avLst>
          </a:prstGeom>
          <a:solidFill>
            <a:srgbClr val="FFFFFF">
              <a:alpha val="85098"/>
            </a:srgbClr>
          </a:solidFill>
          <a:ln w="9525">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p:cNvSpPr txBox="1"/>
          <p:nvPr/>
        </p:nvSpPr>
        <p:spPr>
          <a:xfrm>
            <a:off x="5181314" y="5613716"/>
            <a:ext cx="2970194" cy="812880"/>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③〇〇遺構</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震災の被害を後世に伝え、震災の風化防止及び防災意識の向上を目的に、残された遺構。</a:t>
            </a:r>
            <a:endParaRPr kumimoji="1" lang="en-US" altLang="ja-JP" sz="1100" dirty="0">
              <a:latin typeface="メイリオ" panose="020B0604030504040204" pitchFamily="50" charset="-128"/>
              <a:ea typeface="メイリオ" panose="020B0604030504040204" pitchFamily="50" charset="-128"/>
            </a:endParaRPr>
          </a:p>
          <a:p>
            <a:endParaRPr kumimoji="1" lang="en-US" altLang="ja-JP" sz="1100" dirty="0">
              <a:latin typeface="メイリオ" panose="020B0604030504040204" pitchFamily="50" charset="-128"/>
              <a:ea typeface="メイリオ" panose="020B0604030504040204" pitchFamily="50" charset="-128"/>
            </a:endParaRPr>
          </a:p>
        </p:txBody>
      </p:sp>
      <p:sp>
        <p:nvSpPr>
          <p:cNvPr id="52" name="正方形/長方形 51"/>
          <p:cNvSpPr/>
          <p:nvPr/>
        </p:nvSpPr>
        <p:spPr>
          <a:xfrm>
            <a:off x="251073" y="4753931"/>
            <a:ext cx="1376147" cy="8080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54" name="テキスト ボックス 53"/>
          <p:cNvSpPr txBox="1"/>
          <p:nvPr/>
        </p:nvSpPr>
        <p:spPr>
          <a:xfrm>
            <a:off x="4475326" y="960768"/>
            <a:ext cx="3232589" cy="341668"/>
          </a:xfrm>
          <a:prstGeom prst="rect">
            <a:avLst/>
          </a:prstGeom>
          <a:solidFill>
            <a:schemeClr val="bg1"/>
          </a:solidFill>
        </p:spPr>
        <p:txBody>
          <a:bodyPr wrap="square" rtlCol="0">
            <a:noAutofit/>
          </a:bodyPr>
          <a:lstStyle/>
          <a:p>
            <a:r>
              <a:rPr kumimoji="1" lang="ja-JP" altLang="en-US" b="1" dirty="0">
                <a:latin typeface="メイリオ" panose="020B0604030504040204" pitchFamily="50" charset="-128"/>
                <a:ea typeface="メイリオ" panose="020B0604030504040204" pitchFamily="50" charset="-128"/>
              </a:rPr>
              <a:t>（周辺エリアの主な観光コンテンツ）</a:t>
            </a:r>
            <a:endParaRPr kumimoji="1" lang="en-US" altLang="ja-JP" b="1" dirty="0">
              <a:latin typeface="メイリオ" panose="020B0604030504040204" pitchFamily="50" charset="-128"/>
              <a:ea typeface="メイリオ" panose="020B0604030504040204" pitchFamily="50" charset="-128"/>
            </a:endParaRPr>
          </a:p>
        </p:txBody>
      </p:sp>
      <p:sp>
        <p:nvSpPr>
          <p:cNvPr id="55" name="線吹き出し 2 (枠付き) 54"/>
          <p:cNvSpPr/>
          <p:nvPr/>
        </p:nvSpPr>
        <p:spPr>
          <a:xfrm>
            <a:off x="220639" y="2072539"/>
            <a:ext cx="2284219" cy="1040226"/>
          </a:xfrm>
          <a:prstGeom prst="borderCallout2">
            <a:avLst>
              <a:gd name="adj1" fmla="val 44770"/>
              <a:gd name="adj2" fmla="val 99313"/>
              <a:gd name="adj3" fmla="val 45118"/>
              <a:gd name="adj4" fmla="val 115312"/>
              <a:gd name="adj5" fmla="val 97781"/>
              <a:gd name="adj6" fmla="val 128789"/>
            </a:avLst>
          </a:prstGeom>
          <a:solidFill>
            <a:srgbClr val="FFFFFF">
              <a:alpha val="85098"/>
            </a:srgbClr>
          </a:solidFill>
          <a:ln w="952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p:cNvSpPr txBox="1"/>
          <p:nvPr/>
        </p:nvSpPr>
        <p:spPr>
          <a:xfrm>
            <a:off x="274946" y="2102399"/>
            <a:ext cx="2182479" cy="965530"/>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海岸エリア周遊イベント　</a:t>
            </a:r>
            <a:endParaRPr kumimoji="1" lang="en-US" altLang="ja-JP"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海岸エリアの周遊を促すため、デジタルスタンプラリーを開催。</a:t>
            </a:r>
            <a:endParaRPr kumimoji="1" lang="en-US" altLang="ja-JP" sz="1100" dirty="0">
              <a:latin typeface="メイリオ" panose="020B0604030504040204" pitchFamily="50" charset="-128"/>
              <a:ea typeface="メイリオ" panose="020B0604030504040204" pitchFamily="50" charset="-128"/>
            </a:endParaRPr>
          </a:p>
          <a:p>
            <a:r>
              <a:rPr kumimoji="1" lang="en-US" altLang="ja-JP" sz="1100" dirty="0">
                <a:latin typeface="メイリオ" panose="020B0604030504040204" pitchFamily="50" charset="-128"/>
                <a:ea typeface="メイリオ" panose="020B0604030504040204" pitchFamily="50" charset="-128"/>
              </a:rPr>
              <a:t>ALPS</a:t>
            </a:r>
            <a:r>
              <a:rPr kumimoji="1" lang="ja-JP" altLang="en-US" sz="1100" dirty="0">
                <a:latin typeface="メイリオ" panose="020B0604030504040204" pitchFamily="50" charset="-128"/>
                <a:ea typeface="メイリオ" panose="020B0604030504040204" pitchFamily="50" charset="-128"/>
              </a:rPr>
              <a:t>処理水の安全性と海岸エリアの魅力も併せて情報発信。</a:t>
            </a:r>
            <a:endParaRPr kumimoji="1" lang="en-US" altLang="ja-JP" sz="1100" dirty="0">
              <a:latin typeface="メイリオ" panose="020B0604030504040204" pitchFamily="50" charset="-128"/>
              <a:ea typeface="メイリオ" panose="020B0604030504040204" pitchFamily="50" charset="-128"/>
            </a:endParaRPr>
          </a:p>
        </p:txBody>
      </p:sp>
      <p:sp>
        <p:nvSpPr>
          <p:cNvPr id="49" name="Google Shape;92;p1"/>
          <p:cNvSpPr txBox="1">
            <a:spLocks/>
          </p:cNvSpPr>
          <p:nvPr/>
        </p:nvSpPr>
        <p:spPr>
          <a:xfrm>
            <a:off x="33572" y="8845"/>
            <a:ext cx="6672028" cy="540722"/>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1900">
                <a:latin typeface="メイリオ" panose="020B0604030504040204" pitchFamily="50" charset="-128"/>
                <a:ea typeface="メイリオ" panose="020B0604030504040204" pitchFamily="50" charset="-128"/>
                <a:cs typeface="Meiryo"/>
                <a:sym typeface="Meiryo"/>
              </a:rPr>
              <a:t>ブルーツーリズム推進事業</a:t>
            </a:r>
            <a:r>
              <a:rPr lang="en-US" altLang="ja-JP" sz="1400">
                <a:latin typeface="メイリオ" panose="020B0604030504040204" pitchFamily="50" charset="-128"/>
                <a:ea typeface="メイリオ" panose="020B0604030504040204" pitchFamily="50" charset="-128"/>
                <a:cs typeface="Meiryo"/>
                <a:sym typeface="Meiryo"/>
              </a:rPr>
              <a:t>【</a:t>
            </a:r>
            <a:r>
              <a:rPr lang="ja-JP" altLang="en-US" sz="1400">
                <a:latin typeface="メイリオ" panose="020B0604030504040204" pitchFamily="50" charset="-128"/>
                <a:ea typeface="メイリオ" panose="020B0604030504040204" pitchFamily="50" charset="-128"/>
                <a:cs typeface="Meiryo"/>
                <a:sym typeface="Meiryo"/>
              </a:rPr>
              <a:t>○○県○○市</a:t>
            </a:r>
            <a:r>
              <a:rPr lang="en-US" altLang="ja-JP" sz="1400">
                <a:latin typeface="メイリオ" panose="020B0604030504040204" pitchFamily="50" charset="-128"/>
                <a:ea typeface="メイリオ" panose="020B0604030504040204" pitchFamily="50" charset="-128"/>
                <a:cs typeface="Meiryo"/>
                <a:sym typeface="Meiryo"/>
              </a:rPr>
              <a:t>】</a:t>
            </a:r>
            <a:r>
              <a:rPr lang="ja-JP" altLang="en-US" sz="1900">
                <a:latin typeface="メイリオ" panose="020B0604030504040204" pitchFamily="50" charset="-128"/>
                <a:ea typeface="メイリオ" panose="020B0604030504040204" pitchFamily="50" charset="-128"/>
                <a:cs typeface="Meiryo"/>
                <a:sym typeface="Meiryo"/>
              </a:rPr>
              <a:t>　</a:t>
            </a:r>
            <a:endParaRPr lang="ja-JP" altLang="en-US" dirty="0">
              <a:latin typeface="メイリオ" panose="020B0604030504040204" pitchFamily="50" charset="-128"/>
              <a:ea typeface="メイリオ" panose="020B0604030504040204" pitchFamily="50" charset="-128"/>
            </a:endParaRPr>
          </a:p>
        </p:txBody>
      </p:sp>
      <p:sp>
        <p:nvSpPr>
          <p:cNvPr id="50" name="線吹き出し 2 (枠付き) 49"/>
          <p:cNvSpPr/>
          <p:nvPr/>
        </p:nvSpPr>
        <p:spPr>
          <a:xfrm>
            <a:off x="188469" y="6047379"/>
            <a:ext cx="4866332" cy="646262"/>
          </a:xfrm>
          <a:prstGeom prst="borderCallout2">
            <a:avLst>
              <a:gd name="adj1" fmla="val 268"/>
              <a:gd name="adj2" fmla="val 86701"/>
              <a:gd name="adj3" fmla="val -93405"/>
              <a:gd name="adj4" fmla="val 87004"/>
              <a:gd name="adj5" fmla="val -151986"/>
              <a:gd name="adj6" fmla="val 84873"/>
            </a:avLst>
          </a:prstGeom>
          <a:solidFill>
            <a:srgbClr val="FFFFFF">
              <a:alpha val="85098"/>
            </a:srgbClr>
          </a:solidFill>
          <a:ln w="9525">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p:cNvSpPr txBox="1"/>
          <p:nvPr/>
        </p:nvSpPr>
        <p:spPr>
          <a:xfrm>
            <a:off x="170139" y="6089964"/>
            <a:ext cx="4772091" cy="614692"/>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■閑散期対策の取組</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通年観光を目的に、冬場の海水浴場および周辺の観光施設</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にライトアップを施し、閑散期での誘客を毎年実施している。</a:t>
            </a:r>
            <a:endParaRPr kumimoji="1" lang="en-US" altLang="ja-JP" sz="1100" dirty="0">
              <a:latin typeface="メイリオ" panose="020B0604030504040204" pitchFamily="50" charset="-128"/>
              <a:ea typeface="メイリオ" panose="020B0604030504040204" pitchFamily="50" charset="-128"/>
            </a:endParaRPr>
          </a:p>
        </p:txBody>
      </p:sp>
      <p:sp>
        <p:nvSpPr>
          <p:cNvPr id="30" name="テキスト ボックス 29"/>
          <p:cNvSpPr txBox="1"/>
          <p:nvPr/>
        </p:nvSpPr>
        <p:spPr>
          <a:xfrm>
            <a:off x="231199" y="3912766"/>
            <a:ext cx="2970194" cy="770163"/>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■郷土料理○○</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漁師町として発展してきた地域ならではの郷土料理。○○や〇〇を豊富に使用しており、観光客にも人気。</a:t>
            </a:r>
            <a:endParaRPr kumimoji="1" lang="en-US" altLang="ja-JP" sz="1100" dirty="0">
              <a:latin typeface="メイリオ" panose="020B0604030504040204" pitchFamily="50" charset="-128"/>
              <a:ea typeface="メイリオ" panose="020B0604030504040204" pitchFamily="50" charset="-128"/>
            </a:endParaRPr>
          </a:p>
        </p:txBody>
      </p:sp>
      <p:sp>
        <p:nvSpPr>
          <p:cNvPr id="59" name="Google Shape;105;p1"/>
          <p:cNvSpPr txBox="1"/>
          <p:nvPr/>
        </p:nvSpPr>
        <p:spPr>
          <a:xfrm>
            <a:off x="1557077" y="5042895"/>
            <a:ext cx="1276051" cy="519128"/>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（○○を使用した郷土料理）</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60" name="楕円 59"/>
          <p:cNvSpPr/>
          <p:nvPr/>
        </p:nvSpPr>
        <p:spPr>
          <a:xfrm>
            <a:off x="3865497" y="3746819"/>
            <a:ext cx="235536" cy="22663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２</a:t>
            </a:r>
          </a:p>
        </p:txBody>
      </p:sp>
      <p:sp>
        <p:nvSpPr>
          <p:cNvPr id="61" name="楕円 60"/>
          <p:cNvSpPr/>
          <p:nvPr/>
        </p:nvSpPr>
        <p:spPr>
          <a:xfrm>
            <a:off x="4090703" y="4549872"/>
            <a:ext cx="235536" cy="22663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１</a:t>
            </a:r>
          </a:p>
        </p:txBody>
      </p:sp>
      <p:sp>
        <p:nvSpPr>
          <p:cNvPr id="62" name="楕円 61"/>
          <p:cNvSpPr/>
          <p:nvPr/>
        </p:nvSpPr>
        <p:spPr>
          <a:xfrm>
            <a:off x="3991549" y="4895384"/>
            <a:ext cx="235536" cy="22663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３</a:t>
            </a:r>
          </a:p>
        </p:txBody>
      </p:sp>
      <p:sp>
        <p:nvSpPr>
          <p:cNvPr id="63" name="楕円 62"/>
          <p:cNvSpPr/>
          <p:nvPr/>
        </p:nvSpPr>
        <p:spPr>
          <a:xfrm>
            <a:off x="3183408" y="2174566"/>
            <a:ext cx="235536" cy="22663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１</a:t>
            </a:r>
          </a:p>
        </p:txBody>
      </p:sp>
      <p:sp>
        <p:nvSpPr>
          <p:cNvPr id="64" name="楕円 63"/>
          <p:cNvSpPr/>
          <p:nvPr/>
        </p:nvSpPr>
        <p:spPr>
          <a:xfrm>
            <a:off x="3337021" y="2604379"/>
            <a:ext cx="235536" cy="22663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50" dirty="0">
                <a:latin typeface="Meiryo UI" panose="020B0604030504040204" pitchFamily="50" charset="-128"/>
                <a:ea typeface="Meiryo UI" panose="020B0604030504040204" pitchFamily="50" charset="-128"/>
              </a:rPr>
              <a:t>２</a:t>
            </a:r>
          </a:p>
        </p:txBody>
      </p:sp>
      <p:sp>
        <p:nvSpPr>
          <p:cNvPr id="35" name="テキスト ボックス 34"/>
          <p:cNvSpPr txBox="1"/>
          <p:nvPr/>
        </p:nvSpPr>
        <p:spPr>
          <a:xfrm>
            <a:off x="6702832" y="1248480"/>
            <a:ext cx="2989309" cy="1132975"/>
          </a:xfrm>
          <a:prstGeom prst="rect">
            <a:avLst/>
          </a:prstGeom>
          <a:noFill/>
        </p:spPr>
        <p:txBody>
          <a:bodyPr wrap="square" rtlCol="0">
            <a:noAutofit/>
          </a:bodyPr>
          <a:lstStyle/>
          <a:p>
            <a:r>
              <a:rPr kumimoji="1" lang="ja-JP" altLang="en-US" dirty="0">
                <a:latin typeface="メイリオ" panose="020B0604030504040204" pitchFamily="50" charset="-128"/>
                <a:ea typeface="メイリオ" panose="020B0604030504040204" pitchFamily="50" charset="-128"/>
              </a:rPr>
              <a:t>②〇〇屋</a:t>
            </a:r>
            <a:r>
              <a:rPr kumimoji="1" lang="ja-JP" altLang="en-US" sz="1100" dirty="0">
                <a:latin typeface="メイリオ" panose="020B0604030504040204" pitchFamily="50" charset="-128"/>
                <a:ea typeface="メイリオ" panose="020B0604030504040204" pitchFamily="50" charset="-128"/>
              </a:rPr>
              <a:t>　</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伝統工芸品である○○づくりを体験できる店舗。体験と合わせて震災当時の体験を解説する店主がいるため、市でもトレイルに関心のある客層に対し、</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情報発信を実施。</a:t>
            </a:r>
            <a:endParaRPr kumimoji="1" lang="en-US" altLang="ja-JP" sz="1100" dirty="0">
              <a:latin typeface="メイリオ" panose="020B0604030504040204" pitchFamily="50" charset="-128"/>
              <a:ea typeface="メイリオ" panose="020B0604030504040204" pitchFamily="50" charset="-128"/>
            </a:endParaRPr>
          </a:p>
        </p:txBody>
      </p:sp>
      <p:sp>
        <p:nvSpPr>
          <p:cNvPr id="65" name="Google Shape;105;p1"/>
          <p:cNvSpPr txBox="1"/>
          <p:nvPr/>
        </p:nvSpPr>
        <p:spPr>
          <a:xfrm>
            <a:off x="7874498" y="6427299"/>
            <a:ext cx="2003802" cy="266342"/>
          </a:xfrm>
          <a:prstGeom prst="rect">
            <a:avLst/>
          </a:prstGeom>
          <a:noFill/>
          <a:ln w="12700" cap="flat" cmpd="sng">
            <a:noFill/>
            <a:prstDash val="solid"/>
            <a:round/>
            <a:headEnd type="none" w="sm" len="sm"/>
            <a:tailEnd type="none" w="sm" len="sm"/>
          </a:ln>
        </p:spPr>
        <p:txBody>
          <a:bodyPr spcFirstLastPara="1" wrap="square" lIns="91425" tIns="45700" rIns="91425" bIns="45700" anchor="t" anchorCtr="0">
            <a:noAutofit/>
          </a:bodyPr>
          <a:lstStyle/>
          <a:p>
            <a:pPr lvl="0" algn="ctr"/>
            <a:r>
              <a:rPr lang="ja-JP" altLang="en-US" sz="1050" dirty="0">
                <a:solidFill>
                  <a:schemeClr val="tx1"/>
                </a:solidFill>
                <a:latin typeface="メイリオ" panose="020B0604030504040204" pitchFamily="50" charset="-128"/>
                <a:ea typeface="メイリオ" panose="020B0604030504040204" pitchFamily="50" charset="-128"/>
                <a:cs typeface="Meiryo"/>
                <a:sym typeface="Meiryo"/>
              </a:rPr>
              <a:t>（○○遺構視察の様子）</a:t>
            </a:r>
            <a:endParaRPr lang="en-US" altLang="ja-JP" sz="1050" dirty="0">
              <a:solidFill>
                <a:schemeClr val="tx1"/>
              </a:solidFill>
              <a:latin typeface="メイリオ" panose="020B0604030504040204" pitchFamily="50" charset="-128"/>
              <a:ea typeface="メイリオ" panose="020B0604030504040204" pitchFamily="50" charset="-128"/>
              <a:cs typeface="Meiryo"/>
              <a:sym typeface="Meiryo"/>
            </a:endParaRPr>
          </a:p>
        </p:txBody>
      </p:sp>
      <p:sp>
        <p:nvSpPr>
          <p:cNvPr id="66" name="正方形/長方形 65"/>
          <p:cNvSpPr/>
          <p:nvPr/>
        </p:nvSpPr>
        <p:spPr>
          <a:xfrm>
            <a:off x="4123350" y="6176194"/>
            <a:ext cx="912220" cy="4690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メイリオ" panose="020B0604030504040204" pitchFamily="50" charset="-128"/>
                <a:ea typeface="メイリオ" panose="020B0604030504040204" pitchFamily="50" charset="-128"/>
              </a:rPr>
              <a:t>写真</a:t>
            </a:r>
          </a:p>
        </p:txBody>
      </p:sp>
      <p:sp>
        <p:nvSpPr>
          <p:cNvPr id="5" name="吹き出し: 四角形 4">
            <a:extLst>
              <a:ext uri="{FF2B5EF4-FFF2-40B4-BE49-F238E27FC236}">
                <a16:creationId xmlns:a16="http://schemas.microsoft.com/office/drawing/2014/main" id="{69209796-B24C-11C4-2BC9-E3CF0F87AFF2}"/>
              </a:ext>
            </a:extLst>
          </p:cNvPr>
          <p:cNvSpPr/>
          <p:nvPr/>
        </p:nvSpPr>
        <p:spPr>
          <a:xfrm>
            <a:off x="5909187" y="503213"/>
            <a:ext cx="2015613" cy="362944"/>
          </a:xfrm>
          <a:prstGeom prst="wedgeRectCallout">
            <a:avLst>
              <a:gd name="adj1" fmla="val 56728"/>
              <a:gd name="adj2" fmla="val -7566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千円未満は四捨五入</a:t>
            </a:r>
          </a:p>
        </p:txBody>
      </p:sp>
    </p:spTree>
    <p:extLst>
      <p:ext uri="{BB962C8B-B14F-4D97-AF65-F5344CB8AC3E}">
        <p14:creationId xmlns:p14="http://schemas.microsoft.com/office/powerpoint/2010/main" val="3723164969"/>
      </p:ext>
    </p:extLst>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1527</Words>
  <PresentationFormat>A4 210 x 297 mm</PresentationFormat>
  <Paragraphs>180</Paragraphs>
  <Slides>4</Slides>
  <Notes>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Meiryo UI</vt:lpstr>
      <vt:lpstr>メイリオ</vt:lpstr>
      <vt:lpstr>メイリオ</vt:lpstr>
      <vt:lpstr>Arial</vt:lpstr>
      <vt:lpstr>Office テーマ</vt:lpstr>
      <vt:lpstr>○○○○事業【○○県○○市】　</vt:lpstr>
      <vt:lpstr>○○○○事業【○○県○○市】 　</vt:lpstr>
      <vt:lpstr>ブルーツーリズム推進事業【○○県○○市】　</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