
<file path=[Content_Types].xml><?xml version="1.0" encoding="utf-8"?>
<Types xmlns="http://schemas.openxmlformats.org/package/2006/content-types">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binary" PartName="/ppt/metadata"/>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trictFirstAndLastChars="0" saveSubsetFonts="1" autoCompressPictures="0">
  <p:sldMasterIdLst>
    <p:sldMasterId id="2147483648" r:id="rId1"/>
  </p:sldMasterIdLst>
  <p:notesMasterIdLst>
    <p:notesMasterId r:id="rId4"/>
  </p:notesMasterIdLst>
  <p:sldIdLst>
    <p:sldId id="262" r:id="rId2"/>
    <p:sldId id="264" r:id="rId3"/>
  </p:sldIdLst>
  <p:sldSz cx="9906000" cy="6858000" type="A4"/>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8" roundtripDataSignature="AMtx7miQ6qibgGiLkD+JlYLm7jKNpspJQQ=="/>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FDE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F0F748-7AA5-4B90-91AD-3F4FFDBD375E}">
  <a:tblStyle styleId="{69F0F748-7AA5-4B90-91AD-3F4FFDBD375E}" styleName="Table_0">
    <a:wholeTbl>
      <a:tcTxStyle b="off" i="off">
        <a:font>
          <a:latin typeface="游ゴシック"/>
          <a:ea typeface="游ゴシック"/>
          <a:cs typeface="游ゴシック"/>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游ゴシック"/>
          <a:ea typeface="游ゴシック"/>
          <a:cs typeface="游ゴシック"/>
        </a:font>
        <a:schemeClr val="lt1"/>
      </a:tcTxStyle>
      <a:tcStyle>
        <a:tcBdr/>
        <a:fill>
          <a:solidFill>
            <a:schemeClr val="accent1"/>
          </a:solidFill>
        </a:fill>
      </a:tcStyle>
    </a:lastCol>
    <a:firstCol>
      <a:tcTxStyle b="on" i="off">
        <a:font>
          <a:latin typeface="游ゴシック"/>
          <a:ea typeface="游ゴシック"/>
          <a:cs typeface="游ゴシック"/>
        </a:font>
        <a:schemeClr val="lt1"/>
      </a:tcTxStyle>
      <a:tcStyle>
        <a:tcBdr/>
        <a:fill>
          <a:solidFill>
            <a:schemeClr val="accent1"/>
          </a:solidFill>
        </a:fill>
      </a:tcStyle>
    </a:firstCol>
    <a:lastRow>
      <a:tcTxStyle b="on" i="off">
        <a:font>
          <a:latin typeface="游ゴシック"/>
          <a:ea typeface="游ゴシック"/>
          <a:cs typeface="游ゴシック"/>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游ゴシック"/>
          <a:ea typeface="游ゴシック"/>
          <a:cs typeface="游ゴシック"/>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650" autoAdjust="0"/>
    <p:restoredTop sz="96318" autoAdjust="0"/>
  </p:normalViewPr>
  <p:slideViewPr>
    <p:cSldViewPr snapToGrid="0">
      <p:cViewPr varScale="1">
        <p:scale>
          <a:sx n="51" d="100"/>
          <a:sy n="51" d="100"/>
        </p:scale>
        <p:origin x="1908" y="40"/>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13" Target="authors.xml" Type="http://schemas.microsoft.com/office/2018/10/relationships/authors"/><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8" Target="metadata" Type="http://customschemas.google.com/relationships/presentationmetadata"/><Relationship Id="rId9" Target="presProps.xml" Type="http://schemas.openxmlformats.org/officeDocument/2006/relationships/presProp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2" y="2"/>
            <a:ext cx="2919413" cy="493713"/>
          </a:xfrm>
          <a:prstGeom prst="rect">
            <a:avLst/>
          </a:prstGeom>
          <a:noFill/>
          <a:ln>
            <a:noFill/>
          </a:ln>
        </p:spPr>
        <p:txBody>
          <a:bodyPr spcFirstLastPara="1" wrap="square" lIns="91400" tIns="45700" rIns="91400"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14763" y="2"/>
            <a:ext cx="2919412" cy="493713"/>
          </a:xfrm>
          <a:prstGeom prst="rect">
            <a:avLst/>
          </a:prstGeom>
          <a:noFill/>
          <a:ln>
            <a:noFill/>
          </a:ln>
        </p:spPr>
        <p:txBody>
          <a:bodyPr spcFirstLastPara="1" wrap="square" lIns="91400" tIns="45700" rIns="91400"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73102" y="4686300"/>
            <a:ext cx="5389563" cy="4440238"/>
          </a:xfrm>
          <a:prstGeom prst="rect">
            <a:avLst/>
          </a:prstGeom>
          <a:noFill/>
          <a:ln>
            <a:noFill/>
          </a:ln>
        </p:spPr>
        <p:txBody>
          <a:bodyPr spcFirstLastPara="1" wrap="square" lIns="91400" tIns="45700" rIns="91400"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2" y="9371013"/>
            <a:ext cx="2919413" cy="493712"/>
          </a:xfrm>
          <a:prstGeom prst="rect">
            <a:avLst/>
          </a:prstGeom>
          <a:noFill/>
          <a:ln>
            <a:noFill/>
          </a:ln>
        </p:spPr>
        <p:txBody>
          <a:bodyPr spcFirstLastPara="1" wrap="square" lIns="91400" tIns="45700" rIns="91400"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14763" y="9371013"/>
            <a:ext cx="2919412" cy="493712"/>
          </a:xfrm>
          <a:prstGeom prst="rect">
            <a:avLst/>
          </a:prstGeom>
          <a:noFill/>
          <a:ln>
            <a:noFill/>
          </a:ln>
        </p:spPr>
        <p:txBody>
          <a:bodyPr spcFirstLastPara="1" wrap="square" lIns="91400" tIns="45700" rIns="91400" bIns="45700" anchor="b" anchorCtr="0">
            <a:noAutofit/>
          </a:bodyPr>
          <a:lstStyle/>
          <a:p>
            <a:pPr marL="0" marR="0" lvl="0" indent="0" algn="r" rtl="0">
              <a:spcBef>
                <a:spcPts val="0"/>
              </a:spcBef>
              <a:spcAft>
                <a:spcPts val="0"/>
              </a:spcAft>
              <a:buNone/>
            </a:pPr>
            <a:fld id="{00000000-1234-1234-1234-123412341234}" type="slidenum">
              <a:rPr lang="ja-JP"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dirty="0"/>
          </a:p>
        </p:txBody>
      </p:sp>
      <p:sp>
        <p:nvSpPr>
          <p:cNvPr id="8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42873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8328AF8A-B832-E97D-B126-8D5E79ABD189}"/>
            </a:ext>
          </a:extLst>
        </p:cNvPr>
        <p:cNvGrpSpPr/>
        <p:nvPr/>
      </p:nvGrpSpPr>
      <p:grpSpPr>
        <a:xfrm>
          <a:off x="0" y="0"/>
          <a:ext cx="0" cy="0"/>
          <a:chOff x="0" y="0"/>
          <a:chExt cx="0" cy="0"/>
        </a:xfrm>
      </p:grpSpPr>
      <p:sp>
        <p:nvSpPr>
          <p:cNvPr id="85" name="Google Shape;85;p1:notes">
            <a:extLst>
              <a:ext uri="{FF2B5EF4-FFF2-40B4-BE49-F238E27FC236}">
                <a16:creationId xmlns:a16="http://schemas.microsoft.com/office/drawing/2014/main" id="{69AB77B9-E616-3603-C8AB-269B1D68F39A}"/>
              </a:ext>
            </a:extLst>
          </p:cNvPr>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dirty="0"/>
          </a:p>
        </p:txBody>
      </p:sp>
      <p:sp>
        <p:nvSpPr>
          <p:cNvPr id="86" name="Google Shape;86;p1:notes">
            <a:extLst>
              <a:ext uri="{FF2B5EF4-FFF2-40B4-BE49-F238E27FC236}">
                <a16:creationId xmlns:a16="http://schemas.microsoft.com/office/drawing/2014/main" id="{41711A79-E3FE-E6FE-BEA1-EBA9BC7EE23F}"/>
              </a:ext>
            </a:extLst>
          </p:cNvPr>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2965648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Shape 15"/>
        <p:cNvGrpSpPr/>
        <p:nvPr/>
      </p:nvGrpSpPr>
      <p:grpSpPr>
        <a:xfrm>
          <a:off x="0" y="0"/>
          <a:ext cx="0" cy="0"/>
          <a:chOff x="0" y="0"/>
          <a:chExt cx="0" cy="0"/>
        </a:xfrm>
      </p:grpSpPr>
      <p:sp>
        <p:nvSpPr>
          <p:cNvPr id="16" name="Google Shape;16;p5"/>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5"/>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8" name="Google Shape;18;p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8"/>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36" name="Google Shape;36;p8"/>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37" name="Google Shape;37;p8"/>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8"/>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8"/>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40"/>
        <p:cNvGrpSpPr/>
        <p:nvPr/>
      </p:nvGrpSpPr>
      <p:grpSpPr>
        <a:xfrm>
          <a:off x="0" y="0"/>
          <a:ext cx="0" cy="0"/>
          <a:chOff x="0" y="0"/>
          <a:chExt cx="0" cy="0"/>
        </a:xfrm>
      </p:grpSpPr>
      <p:sp>
        <p:nvSpPr>
          <p:cNvPr id="41" name="Google Shape;41;p9"/>
          <p:cNvSpPr txBox="1">
            <a:spLocks noGrp="1"/>
          </p:cNvSpPr>
          <p:nvPr>
            <p:ph type="title"/>
          </p:nvPr>
        </p:nvSpPr>
        <p:spPr>
          <a:xfrm>
            <a:off x="68232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9"/>
          <p:cNvSpPr txBox="1">
            <a:spLocks noGrp="1"/>
          </p:cNvSpPr>
          <p:nvPr>
            <p:ph type="body" idx="1"/>
          </p:nvPr>
        </p:nvSpPr>
        <p:spPr>
          <a:xfrm>
            <a:off x="682328"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43" name="Google Shape;43;p9"/>
          <p:cNvSpPr txBox="1">
            <a:spLocks noGrp="1"/>
          </p:cNvSpPr>
          <p:nvPr>
            <p:ph type="body" idx="2"/>
          </p:nvPr>
        </p:nvSpPr>
        <p:spPr>
          <a:xfrm>
            <a:off x="682328"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44" name="Google Shape;44;p9"/>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45" name="Google Shape;45;p9"/>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46" name="Google Shape;46;p9"/>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9"/>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9"/>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49"/>
        <p:cNvGrpSpPr/>
        <p:nvPr/>
      </p:nvGrpSpPr>
      <p:grpSpPr>
        <a:xfrm>
          <a:off x="0" y="0"/>
          <a:ext cx="0" cy="0"/>
          <a:chOff x="0" y="0"/>
          <a:chExt cx="0" cy="0"/>
        </a:xfrm>
      </p:grpSpPr>
      <p:sp>
        <p:nvSpPr>
          <p:cNvPr id="50" name="Google Shape;50;p10"/>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0"/>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0"/>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0"/>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54"/>
        <p:cNvGrpSpPr/>
        <p:nvPr/>
      </p:nvGrpSpPr>
      <p:grpSpPr>
        <a:xfrm>
          <a:off x="0" y="0"/>
          <a:ext cx="0" cy="0"/>
          <a:chOff x="0" y="0"/>
          <a:chExt cx="0" cy="0"/>
        </a:xfrm>
      </p:grpSpPr>
      <p:sp>
        <p:nvSpPr>
          <p:cNvPr id="55" name="Google Shape;55;p11"/>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1"/>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1"/>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タイトル付きの&#10;コンテンツ" type="objTx">
  <p:cSld name="OBJECT_WITH_CAPTION_TEXT">
    <p:spTree>
      <p:nvGrpSpPr>
        <p:cNvPr id="1" name="Shape 58"/>
        <p:cNvGrpSpPr/>
        <p:nvPr/>
      </p:nvGrpSpPr>
      <p:grpSpPr>
        <a:xfrm>
          <a:off x="0" y="0"/>
          <a:ext cx="0" cy="0"/>
          <a:chOff x="0" y="0"/>
          <a:chExt cx="0" cy="0"/>
        </a:xfrm>
      </p:grpSpPr>
      <p:sp>
        <p:nvSpPr>
          <p:cNvPr id="59" name="Google Shape;59;p12"/>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2"/>
          <p:cNvSpPr txBox="1">
            <a:spLocks noGrp="1"/>
          </p:cNvSpPr>
          <p:nvPr>
            <p:ph type="body" idx="1"/>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L="457200" lvl="0" indent="-393700" algn="l">
              <a:lnSpc>
                <a:spcPct val="90000"/>
              </a:lnSpc>
              <a:spcBef>
                <a:spcPts val="813"/>
              </a:spcBef>
              <a:spcAft>
                <a:spcPts val="0"/>
              </a:spcAft>
              <a:buClr>
                <a:schemeClr val="dk1"/>
              </a:buClr>
              <a:buSzPts val="2600"/>
              <a:buChar char="•"/>
              <a:defRPr sz="2600"/>
            </a:lvl1pPr>
            <a:lvl2pPr marL="914400" lvl="1" indent="-373062" algn="l">
              <a:lnSpc>
                <a:spcPct val="90000"/>
              </a:lnSpc>
              <a:spcBef>
                <a:spcPts val="406"/>
              </a:spcBef>
              <a:spcAft>
                <a:spcPts val="0"/>
              </a:spcAft>
              <a:buClr>
                <a:schemeClr val="dk1"/>
              </a:buClr>
              <a:buSzPts val="2275"/>
              <a:buChar char="•"/>
              <a:defRPr sz="2275"/>
            </a:lvl2pPr>
            <a:lvl3pPr marL="1371600" lvl="2" indent="-352425" algn="l">
              <a:lnSpc>
                <a:spcPct val="90000"/>
              </a:lnSpc>
              <a:spcBef>
                <a:spcPts val="406"/>
              </a:spcBef>
              <a:spcAft>
                <a:spcPts val="0"/>
              </a:spcAft>
              <a:buClr>
                <a:schemeClr val="dk1"/>
              </a:buClr>
              <a:buSzPts val="1950"/>
              <a:buChar char="•"/>
              <a:defRPr sz="1950"/>
            </a:lvl3pPr>
            <a:lvl4pPr marL="1828800" lvl="3" indent="-331787" algn="l">
              <a:lnSpc>
                <a:spcPct val="90000"/>
              </a:lnSpc>
              <a:spcBef>
                <a:spcPts val="406"/>
              </a:spcBef>
              <a:spcAft>
                <a:spcPts val="0"/>
              </a:spcAft>
              <a:buClr>
                <a:schemeClr val="dk1"/>
              </a:buClr>
              <a:buSzPts val="1625"/>
              <a:buChar char="•"/>
              <a:defRPr sz="1625"/>
            </a:lvl4pPr>
            <a:lvl5pPr marL="2286000" lvl="4" indent="-331787" algn="l">
              <a:lnSpc>
                <a:spcPct val="90000"/>
              </a:lnSpc>
              <a:spcBef>
                <a:spcPts val="406"/>
              </a:spcBef>
              <a:spcAft>
                <a:spcPts val="0"/>
              </a:spcAft>
              <a:buClr>
                <a:schemeClr val="dk1"/>
              </a:buClr>
              <a:buSzPts val="1625"/>
              <a:buChar char="•"/>
              <a:defRPr sz="1625"/>
            </a:lvl5pPr>
            <a:lvl6pPr marL="2743200" lvl="5" indent="-331787" algn="l">
              <a:lnSpc>
                <a:spcPct val="90000"/>
              </a:lnSpc>
              <a:spcBef>
                <a:spcPts val="406"/>
              </a:spcBef>
              <a:spcAft>
                <a:spcPts val="0"/>
              </a:spcAft>
              <a:buClr>
                <a:schemeClr val="dk1"/>
              </a:buClr>
              <a:buSzPts val="1625"/>
              <a:buChar char="•"/>
              <a:defRPr sz="1625"/>
            </a:lvl6pPr>
            <a:lvl7pPr marL="3200400" lvl="6" indent="-331787" algn="l">
              <a:lnSpc>
                <a:spcPct val="90000"/>
              </a:lnSpc>
              <a:spcBef>
                <a:spcPts val="406"/>
              </a:spcBef>
              <a:spcAft>
                <a:spcPts val="0"/>
              </a:spcAft>
              <a:buClr>
                <a:schemeClr val="dk1"/>
              </a:buClr>
              <a:buSzPts val="1625"/>
              <a:buChar char="•"/>
              <a:defRPr sz="1625"/>
            </a:lvl7pPr>
            <a:lvl8pPr marL="3657600" lvl="7" indent="-331787" algn="l">
              <a:lnSpc>
                <a:spcPct val="90000"/>
              </a:lnSpc>
              <a:spcBef>
                <a:spcPts val="406"/>
              </a:spcBef>
              <a:spcAft>
                <a:spcPts val="0"/>
              </a:spcAft>
              <a:buClr>
                <a:schemeClr val="dk1"/>
              </a:buClr>
              <a:buSzPts val="1625"/>
              <a:buChar char="•"/>
              <a:defRPr sz="1625"/>
            </a:lvl8pPr>
            <a:lvl9pPr marL="4114800" lvl="8" indent="-331787" algn="l">
              <a:lnSpc>
                <a:spcPct val="90000"/>
              </a:lnSpc>
              <a:spcBef>
                <a:spcPts val="406"/>
              </a:spcBef>
              <a:spcAft>
                <a:spcPts val="0"/>
              </a:spcAft>
              <a:buClr>
                <a:schemeClr val="dk1"/>
              </a:buClr>
              <a:buSzPts val="1625"/>
              <a:buChar char="•"/>
              <a:defRPr sz="1625"/>
            </a:lvl9pPr>
          </a:lstStyle>
          <a:p>
            <a:endParaRPr/>
          </a:p>
        </p:txBody>
      </p:sp>
      <p:sp>
        <p:nvSpPr>
          <p:cNvPr id="61" name="Google Shape;61;p12"/>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62" name="Google Shape;62;p12"/>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2"/>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2"/>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65"/>
        <p:cNvGrpSpPr/>
        <p:nvPr/>
      </p:nvGrpSpPr>
      <p:grpSpPr>
        <a:xfrm>
          <a:off x="0" y="0"/>
          <a:ext cx="0" cy="0"/>
          <a:chOff x="0" y="0"/>
          <a:chExt cx="0" cy="0"/>
        </a:xfrm>
      </p:grpSpPr>
      <p:sp>
        <p:nvSpPr>
          <p:cNvPr id="66" name="Google Shape;66;p13"/>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3"/>
          <p:cNvSpPr>
            <a:spLocks noGrp="1"/>
          </p:cNvSpPr>
          <p:nvPr>
            <p:ph type="pic" idx="2"/>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813"/>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R="0" lvl="1" algn="l" rtl="0">
              <a:lnSpc>
                <a:spcPct val="90000"/>
              </a:lnSpc>
              <a:spcBef>
                <a:spcPts val="406"/>
              </a:spcBef>
              <a:spcAft>
                <a:spcPts val="0"/>
              </a:spcAft>
              <a:buClr>
                <a:schemeClr val="dk1"/>
              </a:buClr>
              <a:buSzPts val="2275"/>
              <a:buFont typeface="Arial"/>
              <a:buNone/>
              <a:defRPr sz="2275" b="0" i="0" u="none" strike="noStrike" cap="none">
                <a:solidFill>
                  <a:schemeClr val="dk1"/>
                </a:solidFill>
                <a:latin typeface="Arial"/>
                <a:ea typeface="Arial"/>
                <a:cs typeface="Arial"/>
                <a:sym typeface="Arial"/>
              </a:defRPr>
            </a:lvl2pPr>
            <a:lvl3pPr marR="0" lvl="2" algn="l" rtl="0">
              <a:lnSpc>
                <a:spcPct val="90000"/>
              </a:lnSpc>
              <a:spcBef>
                <a:spcPts val="406"/>
              </a:spcBef>
              <a:spcAft>
                <a:spcPts val="0"/>
              </a:spcAft>
              <a:buClr>
                <a:schemeClr val="dk1"/>
              </a:buClr>
              <a:buSzPts val="1950"/>
              <a:buFont typeface="Arial"/>
              <a:buNone/>
              <a:defRPr sz="1950" b="0" i="0" u="none" strike="noStrike" cap="none">
                <a:solidFill>
                  <a:schemeClr val="dk1"/>
                </a:solidFill>
                <a:latin typeface="Arial"/>
                <a:ea typeface="Arial"/>
                <a:cs typeface="Arial"/>
                <a:sym typeface="Arial"/>
              </a:defRPr>
            </a:lvl3pPr>
            <a:lvl4pPr marR="0" lvl="3"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4pPr>
            <a:lvl5pPr marR="0" lvl="4"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5pPr>
            <a:lvl6pPr marR="0" lvl="5"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6pPr>
            <a:lvl7pPr marR="0" lvl="6"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7pPr>
            <a:lvl8pPr marR="0" lvl="7"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8pPr>
            <a:lvl9pPr marR="0" lvl="8"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9pPr>
          </a:lstStyle>
          <a:p>
            <a:endParaRPr/>
          </a:p>
        </p:txBody>
      </p:sp>
      <p:sp>
        <p:nvSpPr>
          <p:cNvPr id="68" name="Google Shape;68;p13"/>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69" name="Google Shape;69;p13"/>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3"/>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3"/>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と&#10;縦書きテキスト" type="vertTx">
  <p:cSld name="VERTICAL_TEXT">
    <p:spTree>
      <p:nvGrpSpPr>
        <p:cNvPr id="1" name="Shape 72"/>
        <p:cNvGrpSpPr/>
        <p:nvPr/>
      </p:nvGrpSpPr>
      <p:grpSpPr>
        <a:xfrm>
          <a:off x="0" y="0"/>
          <a:ext cx="0" cy="0"/>
          <a:chOff x="0" y="0"/>
          <a:chExt cx="0" cy="0"/>
        </a:xfrm>
      </p:grpSpPr>
      <p:sp>
        <p:nvSpPr>
          <p:cNvPr id="73" name="Google Shape;73;p1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4"/>
          <p:cNvSpPr txBox="1">
            <a:spLocks noGrp="1"/>
          </p:cNvSpPr>
          <p:nvPr>
            <p:ph type="body" idx="1"/>
          </p:nvPr>
        </p:nvSpPr>
        <p:spPr>
          <a:xfrm rot="5400000">
            <a:off x="2777332" y="-270669"/>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75" name="Google Shape;75;p1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Shape 78"/>
        <p:cNvGrpSpPr/>
        <p:nvPr/>
      </p:nvGrpSpPr>
      <p:grpSpPr>
        <a:xfrm>
          <a:off x="0" y="0"/>
          <a:ext cx="0" cy="0"/>
          <a:chOff x="0" y="0"/>
          <a:chExt cx="0" cy="0"/>
        </a:xfrm>
      </p:grpSpPr>
      <p:sp>
        <p:nvSpPr>
          <p:cNvPr id="79" name="Google Shape;79;p15"/>
          <p:cNvSpPr txBox="1">
            <a:spLocks noGrp="1"/>
          </p:cNvSpPr>
          <p:nvPr>
            <p:ph type="title"/>
          </p:nvPr>
        </p:nvSpPr>
        <p:spPr>
          <a:xfrm rot="5400000">
            <a:off x="5251052" y="2203053"/>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5"/>
          <p:cNvSpPr txBox="1">
            <a:spLocks noGrp="1"/>
          </p:cNvSpPr>
          <p:nvPr>
            <p:ph type="body" idx="1"/>
          </p:nvPr>
        </p:nvSpPr>
        <p:spPr>
          <a:xfrm rot="5400000">
            <a:off x="917178" y="128985"/>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81" name="Google Shape;81;p1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575"/>
              <a:buFont typeface="Arial"/>
              <a:buNone/>
              <a:defRPr sz="3575"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4"/>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373062" algn="l" rtl="0">
              <a:lnSpc>
                <a:spcPct val="90000"/>
              </a:lnSpc>
              <a:spcBef>
                <a:spcPts val="813"/>
              </a:spcBef>
              <a:spcAft>
                <a:spcPts val="0"/>
              </a:spcAft>
              <a:buClr>
                <a:schemeClr val="dk1"/>
              </a:buClr>
              <a:buSzPts val="2275"/>
              <a:buFont typeface="Arial"/>
              <a:buChar char="•"/>
              <a:defRPr sz="2275" b="0" i="0" u="none" strike="noStrike" cap="none">
                <a:solidFill>
                  <a:schemeClr val="dk1"/>
                </a:solidFill>
                <a:latin typeface="Arial"/>
                <a:ea typeface="Arial"/>
                <a:cs typeface="Arial"/>
                <a:sym typeface="Arial"/>
              </a:defRPr>
            </a:lvl1pPr>
            <a:lvl2pPr marL="914400" marR="0" lvl="1" indent="-352425" algn="l" rtl="0">
              <a:lnSpc>
                <a:spcPct val="90000"/>
              </a:lnSpc>
              <a:spcBef>
                <a:spcPts val="406"/>
              </a:spcBef>
              <a:spcAft>
                <a:spcPts val="0"/>
              </a:spcAft>
              <a:buClr>
                <a:schemeClr val="dk1"/>
              </a:buClr>
              <a:buSzPts val="1950"/>
              <a:buFont typeface="Arial"/>
              <a:buChar char="•"/>
              <a:defRPr sz="1950" b="0" i="0" u="none" strike="noStrike" cap="none">
                <a:solidFill>
                  <a:schemeClr val="dk1"/>
                </a:solidFill>
                <a:latin typeface="Arial"/>
                <a:ea typeface="Arial"/>
                <a:cs typeface="Arial"/>
                <a:sym typeface="Arial"/>
              </a:defRPr>
            </a:lvl2pPr>
            <a:lvl3pPr marL="1371600" marR="0" lvl="2" indent="-331787" algn="l" rtl="0">
              <a:lnSpc>
                <a:spcPct val="90000"/>
              </a:lnSpc>
              <a:spcBef>
                <a:spcPts val="406"/>
              </a:spcBef>
              <a:spcAft>
                <a:spcPts val="0"/>
              </a:spcAft>
              <a:buClr>
                <a:schemeClr val="dk1"/>
              </a:buClr>
              <a:buSzPts val="1625"/>
              <a:buFont typeface="Arial"/>
              <a:buChar char="•"/>
              <a:defRPr sz="1625" b="0" i="0" u="none" strike="noStrike" cap="none">
                <a:solidFill>
                  <a:schemeClr val="dk1"/>
                </a:solidFill>
                <a:latin typeface="Arial"/>
                <a:ea typeface="Arial"/>
                <a:cs typeface="Arial"/>
                <a:sym typeface="Arial"/>
              </a:defRPr>
            </a:lvl3pPr>
            <a:lvl4pPr marL="1828800" marR="0" lvl="3"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4pPr>
            <a:lvl5pPr marL="2286000" marR="0" lvl="4"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5pPr>
            <a:lvl6pPr marL="2743200" marR="0" lvl="5"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6pPr>
            <a:lvl7pPr marL="3200400" marR="0" lvl="6"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7pPr>
            <a:lvl8pPr marL="3657600" marR="0" lvl="7"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8pPr>
            <a:lvl9pPr marL="4114800" marR="0" lvl="8"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9pPr>
          </a:lstStyle>
          <a:p>
            <a:endParaRPr/>
          </a:p>
        </p:txBody>
      </p:sp>
      <p:sp>
        <p:nvSpPr>
          <p:cNvPr id="12" name="Google Shape;12;p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975" b="0" i="0" u="none" strike="noStrike" cap="none">
                <a:solidFill>
                  <a:srgbClr val="888888"/>
                </a:solidFill>
                <a:latin typeface="Arial"/>
                <a:ea typeface="Arial"/>
                <a:cs typeface="Arial"/>
                <a:sym typeface="Arial"/>
              </a:defRPr>
            </a:lvl1pPr>
            <a:lvl2pPr marL="0" marR="0" lvl="1" indent="0" algn="r" rtl="0">
              <a:spcBef>
                <a:spcPts val="0"/>
              </a:spcBef>
              <a:spcAft>
                <a:spcPts val="0"/>
              </a:spcAft>
              <a:buNone/>
              <a:defRPr sz="975" b="0" i="0" u="none" strike="noStrike" cap="none">
                <a:solidFill>
                  <a:srgbClr val="888888"/>
                </a:solidFill>
                <a:latin typeface="Arial"/>
                <a:ea typeface="Arial"/>
                <a:cs typeface="Arial"/>
                <a:sym typeface="Arial"/>
              </a:defRPr>
            </a:lvl2pPr>
            <a:lvl3pPr marL="0" marR="0" lvl="2" indent="0" algn="r" rtl="0">
              <a:spcBef>
                <a:spcPts val="0"/>
              </a:spcBef>
              <a:spcAft>
                <a:spcPts val="0"/>
              </a:spcAft>
              <a:buNone/>
              <a:defRPr sz="975" b="0" i="0" u="none" strike="noStrike" cap="none">
                <a:solidFill>
                  <a:srgbClr val="888888"/>
                </a:solidFill>
                <a:latin typeface="Arial"/>
                <a:ea typeface="Arial"/>
                <a:cs typeface="Arial"/>
                <a:sym typeface="Arial"/>
              </a:defRPr>
            </a:lvl3pPr>
            <a:lvl4pPr marL="0" marR="0" lvl="3" indent="0" algn="r" rtl="0">
              <a:spcBef>
                <a:spcPts val="0"/>
              </a:spcBef>
              <a:spcAft>
                <a:spcPts val="0"/>
              </a:spcAft>
              <a:buNone/>
              <a:defRPr sz="975" b="0" i="0" u="none" strike="noStrike" cap="none">
                <a:solidFill>
                  <a:srgbClr val="888888"/>
                </a:solidFill>
                <a:latin typeface="Arial"/>
                <a:ea typeface="Arial"/>
                <a:cs typeface="Arial"/>
                <a:sym typeface="Arial"/>
              </a:defRPr>
            </a:lvl4pPr>
            <a:lvl5pPr marL="0" marR="0" lvl="4" indent="0" algn="r" rtl="0">
              <a:spcBef>
                <a:spcPts val="0"/>
              </a:spcBef>
              <a:spcAft>
                <a:spcPts val="0"/>
              </a:spcAft>
              <a:buNone/>
              <a:defRPr sz="975" b="0" i="0" u="none" strike="noStrike" cap="none">
                <a:solidFill>
                  <a:srgbClr val="888888"/>
                </a:solidFill>
                <a:latin typeface="Arial"/>
                <a:ea typeface="Arial"/>
                <a:cs typeface="Arial"/>
                <a:sym typeface="Arial"/>
              </a:defRPr>
            </a:lvl5pPr>
            <a:lvl6pPr marL="0" marR="0" lvl="5" indent="0" algn="r" rtl="0">
              <a:spcBef>
                <a:spcPts val="0"/>
              </a:spcBef>
              <a:spcAft>
                <a:spcPts val="0"/>
              </a:spcAft>
              <a:buNone/>
              <a:defRPr sz="975" b="0" i="0" u="none" strike="noStrike" cap="none">
                <a:solidFill>
                  <a:srgbClr val="888888"/>
                </a:solidFill>
                <a:latin typeface="Arial"/>
                <a:ea typeface="Arial"/>
                <a:cs typeface="Arial"/>
                <a:sym typeface="Arial"/>
              </a:defRPr>
            </a:lvl6pPr>
            <a:lvl7pPr marL="0" marR="0" lvl="6" indent="0" algn="r" rtl="0">
              <a:spcBef>
                <a:spcPts val="0"/>
              </a:spcBef>
              <a:spcAft>
                <a:spcPts val="0"/>
              </a:spcAft>
              <a:buNone/>
              <a:defRPr sz="975" b="0" i="0" u="none" strike="noStrike" cap="none">
                <a:solidFill>
                  <a:srgbClr val="888888"/>
                </a:solidFill>
                <a:latin typeface="Arial"/>
                <a:ea typeface="Arial"/>
                <a:cs typeface="Arial"/>
                <a:sym typeface="Arial"/>
              </a:defRPr>
            </a:lvl7pPr>
            <a:lvl8pPr marL="0" marR="0" lvl="7" indent="0" algn="r" rtl="0">
              <a:spcBef>
                <a:spcPts val="0"/>
              </a:spcBef>
              <a:spcAft>
                <a:spcPts val="0"/>
              </a:spcAft>
              <a:buNone/>
              <a:defRPr sz="975" b="0" i="0" u="none" strike="noStrike" cap="none">
                <a:solidFill>
                  <a:srgbClr val="888888"/>
                </a:solidFill>
                <a:latin typeface="Arial"/>
                <a:ea typeface="Arial"/>
                <a:cs typeface="Arial"/>
                <a:sym typeface="Arial"/>
              </a:defRPr>
            </a:lvl8pPr>
            <a:lvl9pPr marL="0" marR="0" lvl="8" indent="0" algn="r" rtl="0">
              <a:spcBef>
                <a:spcPts val="0"/>
              </a:spcBef>
              <a:spcAft>
                <a:spcPts val="0"/>
              </a:spcAft>
              <a:buNone/>
              <a:defRPr sz="975"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92" name="Google Shape;92;p1"/>
          <p:cNvSpPr txBox="1">
            <a:spLocks noGrp="1"/>
          </p:cNvSpPr>
          <p:nvPr>
            <p:ph type="title"/>
          </p:nvPr>
        </p:nvSpPr>
        <p:spPr>
          <a:xfrm>
            <a:off x="917524" y="189152"/>
            <a:ext cx="5359787" cy="306022"/>
          </a:xfrm>
          <a:prstGeom prst="rect">
            <a:avLst/>
          </a:prstGeom>
          <a:noFill/>
          <a:ln>
            <a:noFill/>
          </a:ln>
        </p:spPr>
        <p:txBody>
          <a:bodyPr spcFirstLastPara="1" wrap="square" lIns="91425" tIns="45700" rIns="91425" bIns="45700" anchor="ctr" anchorCtr="0">
            <a:normAutofit/>
          </a:bodyPr>
          <a:lstStyle/>
          <a:p>
            <a:pPr lvl="0">
              <a:buSzPts val="1900"/>
            </a:pPr>
            <a:r>
              <a:rPr lang="ja-JP" altLang="en-US" sz="1200" dirty="0">
                <a:latin typeface="Meiryo UI" panose="020B0604030504040204" pitchFamily="50" charset="-128"/>
                <a:ea typeface="Meiryo UI" panose="020B0604030504040204" pitchFamily="50" charset="-128"/>
                <a:cs typeface="Meiryo"/>
                <a:sym typeface="Meiryo"/>
              </a:rPr>
              <a:t>事業名（日本語）：</a:t>
            </a:r>
            <a:r>
              <a:rPr lang="ja-JP" altLang="en-US" sz="1200" dirty="0">
                <a:solidFill>
                  <a:schemeClr val="accent3"/>
                </a:solidFill>
                <a:latin typeface="Meiryo UI" panose="020B0604030504040204" pitchFamily="50" charset="-128"/>
                <a:ea typeface="Meiryo UI" panose="020B0604030504040204" pitchFamily="50" charset="-128"/>
                <a:cs typeface="Meiryo"/>
                <a:sym typeface="Meiryo"/>
              </a:rPr>
              <a:t>（例）プレミアムインバウンドツアー</a:t>
            </a:r>
            <a:endParaRPr sz="2000" dirty="0">
              <a:solidFill>
                <a:schemeClr val="accent3"/>
              </a:solidFill>
              <a:latin typeface="Meiryo UI" panose="020B0604030504040204" pitchFamily="50" charset="-128"/>
              <a:ea typeface="Meiryo UI" panose="020B0604030504040204" pitchFamily="50" charset="-128"/>
            </a:endParaRPr>
          </a:p>
        </p:txBody>
      </p:sp>
      <p:grpSp>
        <p:nvGrpSpPr>
          <p:cNvPr id="99" name="Google Shape;99;p1"/>
          <p:cNvGrpSpPr/>
          <p:nvPr/>
        </p:nvGrpSpPr>
        <p:grpSpPr>
          <a:xfrm>
            <a:off x="0" y="461408"/>
            <a:ext cx="9910806" cy="110465"/>
            <a:chOff x="-3175" y="476672"/>
            <a:chExt cx="9910806" cy="110465"/>
          </a:xfrm>
        </p:grpSpPr>
        <p:cxnSp>
          <p:nvCxnSpPr>
            <p:cNvPr id="100"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01"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02"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03" name="Google Shape;103;p1"/>
          <p:cNvSpPr txBox="1"/>
          <p:nvPr/>
        </p:nvSpPr>
        <p:spPr>
          <a:xfrm>
            <a:off x="6883601" y="-10628"/>
            <a:ext cx="3101195" cy="230792"/>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altLang="en-US" sz="900" dirty="0">
                <a:solidFill>
                  <a:schemeClr val="dk1"/>
                </a:solidFill>
                <a:latin typeface="Meiryo UI" panose="020B0604030504040204" pitchFamily="50" charset="-128"/>
                <a:ea typeface="Meiryo UI" panose="020B0604030504040204" pitchFamily="50" charset="-128"/>
                <a:cs typeface="Meiryo"/>
                <a:sym typeface="Meiryo"/>
              </a:rPr>
              <a:t>地方創生プレミアムインバウンドツアー集中展開事業　</a:t>
            </a:r>
            <a:r>
              <a:rPr lang="en-US" altLang="ja-JP" sz="900" dirty="0">
                <a:solidFill>
                  <a:schemeClr val="dk1"/>
                </a:solidFill>
                <a:latin typeface="Meiryo UI" panose="020B0604030504040204" pitchFamily="50" charset="-128"/>
                <a:ea typeface="Meiryo UI" panose="020B0604030504040204" pitchFamily="50" charset="-128"/>
                <a:cs typeface="Meiryo"/>
                <a:sym typeface="Meiryo"/>
              </a:rPr>
              <a:t>【</a:t>
            </a:r>
            <a:r>
              <a:rPr lang="ja-JP" sz="900" dirty="0">
                <a:solidFill>
                  <a:schemeClr val="dk1"/>
                </a:solidFill>
                <a:latin typeface="Meiryo UI" panose="020B0604030504040204" pitchFamily="50" charset="-128"/>
                <a:ea typeface="Meiryo UI" panose="020B0604030504040204" pitchFamily="50" charset="-128"/>
                <a:cs typeface="Meiryo"/>
                <a:sym typeface="Meiryo"/>
              </a:rPr>
              <a:t>様式４</a:t>
            </a:r>
            <a:r>
              <a:rPr lang="en-US" altLang="ja-JP" sz="900" dirty="0">
                <a:solidFill>
                  <a:schemeClr val="dk1"/>
                </a:solidFill>
                <a:latin typeface="Meiryo UI" panose="020B0604030504040204" pitchFamily="50" charset="-128"/>
                <a:ea typeface="Meiryo UI" panose="020B0604030504040204" pitchFamily="50" charset="-128"/>
                <a:cs typeface="Meiryo"/>
                <a:sym typeface="Meiryo"/>
              </a:rPr>
              <a:t>】</a:t>
            </a:r>
            <a:endParaRPr sz="1000" dirty="0">
              <a:latin typeface="Meiryo UI" panose="020B0604030504040204" pitchFamily="50" charset="-128"/>
              <a:ea typeface="Meiryo UI" panose="020B0604030504040204" pitchFamily="50" charset="-128"/>
            </a:endParaRPr>
          </a:p>
        </p:txBody>
      </p:sp>
      <p:sp>
        <p:nvSpPr>
          <p:cNvPr id="19" name="Google Shape;92;p1"/>
          <p:cNvSpPr txBox="1">
            <a:spLocks/>
          </p:cNvSpPr>
          <p:nvPr/>
        </p:nvSpPr>
        <p:spPr>
          <a:xfrm>
            <a:off x="4535438" y="0"/>
            <a:ext cx="2348163" cy="4762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en-US" altLang="ja-JP" sz="1200" dirty="0">
                <a:latin typeface="Meiryo UI" panose="020B0604030504040204" pitchFamily="50" charset="-128"/>
                <a:ea typeface="Meiryo UI" panose="020B0604030504040204" pitchFamily="50" charset="-128"/>
                <a:cs typeface="Meiryo"/>
                <a:sym typeface="Meiryo"/>
              </a:rPr>
              <a:t>【○○</a:t>
            </a:r>
            <a:r>
              <a:rPr lang="ja-JP" altLang="en-US" sz="1200" dirty="0">
                <a:latin typeface="Meiryo UI" panose="020B0604030504040204" pitchFamily="50" charset="-128"/>
                <a:ea typeface="Meiryo UI" panose="020B0604030504040204" pitchFamily="50" charset="-128"/>
                <a:cs typeface="Meiryo"/>
                <a:sym typeface="Meiryo"/>
              </a:rPr>
              <a:t>県○○市、</a:t>
            </a:r>
            <a:r>
              <a:rPr lang="en-US" altLang="ja-JP" sz="1200" dirty="0">
                <a:latin typeface="Meiryo UI" panose="020B0604030504040204" pitchFamily="50" charset="-128"/>
                <a:ea typeface="Meiryo UI" panose="020B0604030504040204" pitchFamily="50" charset="-128"/>
                <a:cs typeface="Meiryo"/>
                <a:sym typeface="Meiryo"/>
              </a:rPr>
              <a:t> ○○</a:t>
            </a:r>
            <a:r>
              <a:rPr lang="ja-JP" altLang="en-US" sz="1200" dirty="0">
                <a:latin typeface="Meiryo UI" panose="020B0604030504040204" pitchFamily="50" charset="-128"/>
                <a:ea typeface="Meiryo UI" panose="020B0604030504040204" pitchFamily="50" charset="-128"/>
                <a:cs typeface="Meiryo"/>
                <a:sym typeface="Meiryo"/>
              </a:rPr>
              <a:t>県○○市、</a:t>
            </a:r>
            <a:r>
              <a:rPr lang="en-US" altLang="ja-JP" sz="1200" dirty="0">
                <a:latin typeface="Meiryo UI" panose="020B0604030504040204" pitchFamily="50" charset="-128"/>
                <a:ea typeface="Meiryo UI" panose="020B0604030504040204" pitchFamily="50" charset="-128"/>
                <a:cs typeface="Meiryo"/>
                <a:sym typeface="Meiryo"/>
              </a:rPr>
              <a:t> ○○</a:t>
            </a:r>
            <a:r>
              <a:rPr lang="ja-JP" altLang="en-US" sz="1200" dirty="0">
                <a:latin typeface="Meiryo UI" panose="020B0604030504040204" pitchFamily="50" charset="-128"/>
                <a:ea typeface="Meiryo UI" panose="020B0604030504040204" pitchFamily="50" charset="-128"/>
                <a:cs typeface="Meiryo"/>
                <a:sym typeface="Meiryo"/>
              </a:rPr>
              <a:t>県○○市</a:t>
            </a:r>
            <a:r>
              <a:rPr lang="en-US" altLang="ja-JP" sz="1200" dirty="0">
                <a:latin typeface="Meiryo UI" panose="020B0604030504040204" pitchFamily="50" charset="-128"/>
                <a:ea typeface="Meiryo UI" panose="020B0604030504040204" pitchFamily="50" charset="-128"/>
                <a:cs typeface="Meiryo"/>
                <a:sym typeface="Meiryo"/>
              </a:rPr>
              <a:t>】 </a:t>
            </a:r>
            <a:r>
              <a:rPr lang="ja-JP" altLang="en-US" sz="1200" dirty="0">
                <a:latin typeface="Meiryo UI" panose="020B0604030504040204" pitchFamily="50" charset="-128"/>
                <a:ea typeface="Meiryo UI" panose="020B0604030504040204" pitchFamily="50" charset="-128"/>
                <a:cs typeface="Meiryo"/>
                <a:sym typeface="Meiryo"/>
              </a:rPr>
              <a:t>　</a:t>
            </a:r>
            <a:endParaRPr lang="ja-JP" altLang="en-US" sz="2000" dirty="0">
              <a:latin typeface="Meiryo UI" panose="020B0604030504040204" pitchFamily="50" charset="-128"/>
              <a:ea typeface="Meiryo UI" panose="020B0604030504040204" pitchFamily="50" charset="-128"/>
            </a:endParaRPr>
          </a:p>
        </p:txBody>
      </p:sp>
      <p:sp>
        <p:nvSpPr>
          <p:cNvPr id="25" name="Google Shape;92;p1"/>
          <p:cNvSpPr txBox="1">
            <a:spLocks/>
          </p:cNvSpPr>
          <p:nvPr/>
        </p:nvSpPr>
        <p:spPr>
          <a:xfrm>
            <a:off x="7342969" y="208484"/>
            <a:ext cx="2490461" cy="353075"/>
          </a:xfrm>
          <a:prstGeom prst="rect">
            <a:avLst/>
          </a:prstGeom>
          <a:solidFill>
            <a:schemeClr val="bg1"/>
          </a:solidFill>
          <a:ln w="19050">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r">
              <a:buSzPts val="1900"/>
              <a:buFont typeface="Meiryo"/>
              <a:buNone/>
            </a:pPr>
            <a:r>
              <a:rPr lang="ja-JP" altLang="en-US" sz="1100" dirty="0">
                <a:latin typeface="Meiryo UI" panose="020B0604030504040204" pitchFamily="50" charset="-128"/>
                <a:ea typeface="Meiryo UI" panose="020B0604030504040204" pitchFamily="50" charset="-128"/>
              </a:rPr>
              <a:t>対象経費合計　　  ：○○</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○○○千円</a:t>
            </a:r>
            <a:endParaRPr lang="en-US" altLang="ja-JP" sz="1100" dirty="0">
              <a:latin typeface="Meiryo UI" panose="020B0604030504040204" pitchFamily="50" charset="-128"/>
              <a:ea typeface="Meiryo UI" panose="020B0604030504040204" pitchFamily="50" charset="-128"/>
            </a:endParaRPr>
          </a:p>
          <a:p>
            <a:pPr algn="r">
              <a:buSzPts val="1900"/>
              <a:buFont typeface="Meiryo"/>
              <a:buNone/>
            </a:pPr>
            <a:r>
              <a:rPr lang="ja-JP" altLang="en-US" sz="1100" dirty="0">
                <a:latin typeface="Meiryo UI" panose="020B0604030504040204" pitchFamily="50" charset="-128"/>
                <a:ea typeface="Meiryo UI" panose="020B0604030504040204" pitchFamily="50" charset="-128"/>
              </a:rPr>
              <a:t>支援</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補助</a:t>
            </a:r>
            <a:r>
              <a:rPr lang="en-US" altLang="ja-JP" sz="1100" dirty="0">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希望</a:t>
            </a:r>
            <a:r>
              <a:rPr lang="ja-JP" altLang="en-US" sz="1100" dirty="0">
                <a:latin typeface="Meiryo UI" panose="020B0604030504040204" pitchFamily="50" charset="-128"/>
                <a:ea typeface="Meiryo UI" panose="020B0604030504040204" pitchFamily="50" charset="-128"/>
              </a:rPr>
              <a:t>額：○○</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○○○千円</a:t>
            </a:r>
          </a:p>
        </p:txBody>
      </p:sp>
      <p:sp>
        <p:nvSpPr>
          <p:cNvPr id="2" name="正方形/長方形 1">
            <a:extLst>
              <a:ext uri="{FF2B5EF4-FFF2-40B4-BE49-F238E27FC236}">
                <a16:creationId xmlns:a16="http://schemas.microsoft.com/office/drawing/2014/main" id="{F99489C9-6CEF-4781-D4BC-801D7C261118}"/>
              </a:ext>
            </a:extLst>
          </p:cNvPr>
          <p:cNvSpPr/>
          <p:nvPr/>
        </p:nvSpPr>
        <p:spPr>
          <a:xfrm>
            <a:off x="49351" y="77761"/>
            <a:ext cx="771328" cy="231093"/>
          </a:xfrm>
          <a:prstGeom prst="rect">
            <a:avLst/>
          </a:prstGeom>
          <a:solidFill>
            <a:srgbClr val="FF0000"/>
          </a:solidFill>
          <a:ln>
            <a:noFill/>
          </a:ln>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p>
            <a:pPr algn="ctr"/>
            <a:r>
              <a:rPr kumimoji="1" lang="ja-JP" altLang="en-US" sz="1100" dirty="0"/>
              <a:t>●●●●●</a:t>
            </a:r>
          </a:p>
        </p:txBody>
      </p:sp>
      <p:sp>
        <p:nvSpPr>
          <p:cNvPr id="5" name="吹き出し: 四角形 4">
            <a:extLst>
              <a:ext uri="{FF2B5EF4-FFF2-40B4-BE49-F238E27FC236}">
                <a16:creationId xmlns:a16="http://schemas.microsoft.com/office/drawing/2014/main" id="{5BF01C45-BD31-5FA9-E42F-BEB6E4BEA181}"/>
              </a:ext>
            </a:extLst>
          </p:cNvPr>
          <p:cNvSpPr/>
          <p:nvPr/>
        </p:nvSpPr>
        <p:spPr>
          <a:xfrm>
            <a:off x="89413" y="270231"/>
            <a:ext cx="1757813" cy="276832"/>
          </a:xfrm>
          <a:prstGeom prst="wedgeRectCallout">
            <a:avLst>
              <a:gd name="adj1" fmla="val -27794"/>
              <a:gd name="adj2" fmla="val -91138"/>
            </a:avLst>
          </a:prstGeom>
          <a:solidFill>
            <a:schemeClr val="bg1"/>
          </a:solidFill>
          <a:ln w="317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700" dirty="0"/>
              <a:t>申請フォーム送信後に公募事務局より</a:t>
            </a:r>
            <a:endParaRPr kumimoji="1" lang="en-US" altLang="ja-JP" sz="700" dirty="0"/>
          </a:p>
          <a:p>
            <a:pPr algn="ctr"/>
            <a:r>
              <a:rPr kumimoji="1" lang="ja-JP" altLang="en-US" sz="700" dirty="0"/>
              <a:t>返信されるメールの受付番号を入力</a:t>
            </a:r>
          </a:p>
        </p:txBody>
      </p:sp>
      <p:sp>
        <p:nvSpPr>
          <p:cNvPr id="12" name="Google Shape;92;p1">
            <a:extLst>
              <a:ext uri="{FF2B5EF4-FFF2-40B4-BE49-F238E27FC236}">
                <a16:creationId xmlns:a16="http://schemas.microsoft.com/office/drawing/2014/main" id="{5C69B3F4-7186-9E60-02BA-E520E6D176FF}"/>
              </a:ext>
            </a:extLst>
          </p:cNvPr>
          <p:cNvSpPr txBox="1">
            <a:spLocks/>
          </p:cNvSpPr>
          <p:nvPr/>
        </p:nvSpPr>
        <p:spPr>
          <a:xfrm>
            <a:off x="898664" y="-7839"/>
            <a:ext cx="4225874" cy="306022"/>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pPr>
            <a:r>
              <a:rPr lang="zh-TW" altLang="en-US" sz="1200" dirty="0">
                <a:latin typeface="Meiryo UI" panose="020B0604030504040204" pitchFamily="50" charset="-128"/>
                <a:ea typeface="Meiryo UI" panose="020B0604030504040204" pitchFamily="50" charset="-128"/>
                <a:cs typeface="Meiryo"/>
                <a:sym typeface="Meiryo"/>
              </a:rPr>
              <a:t>事業名（</a:t>
            </a:r>
            <a:r>
              <a:rPr lang="ja-JP" altLang="en-US" sz="1200" dirty="0">
                <a:solidFill>
                  <a:schemeClr val="tx1"/>
                </a:solidFill>
                <a:latin typeface="Meiryo UI" panose="020B0604030504040204" pitchFamily="50" charset="-128"/>
                <a:ea typeface="Meiryo UI" panose="020B0604030504040204" pitchFamily="50" charset="-128"/>
                <a:cs typeface="Meiryo"/>
                <a:sym typeface="Meiryo"/>
              </a:rPr>
              <a:t>外国語</a:t>
            </a:r>
            <a:r>
              <a:rPr lang="zh-TW" altLang="en-US" sz="1200" dirty="0">
                <a:latin typeface="Meiryo UI" panose="020B0604030504040204" pitchFamily="50" charset="-128"/>
                <a:ea typeface="Meiryo UI" panose="020B0604030504040204" pitchFamily="50" charset="-128"/>
                <a:cs typeface="Meiryo"/>
                <a:sym typeface="Meiryo"/>
              </a:rPr>
              <a:t>）：</a:t>
            </a:r>
            <a:r>
              <a:rPr lang="ja-JP" altLang="en-US" sz="1200" dirty="0">
                <a:solidFill>
                  <a:schemeClr val="accent3"/>
                </a:solidFill>
                <a:latin typeface="Meiryo UI" panose="020B0604030504040204" pitchFamily="50" charset="-128"/>
                <a:ea typeface="Meiryo UI" panose="020B0604030504040204" pitchFamily="50" charset="-128"/>
                <a:cs typeface="Meiryo"/>
                <a:sym typeface="Meiryo"/>
              </a:rPr>
              <a:t>（例）</a:t>
            </a:r>
            <a:r>
              <a:rPr lang="en-US" altLang="zh-TW" sz="1200" dirty="0">
                <a:solidFill>
                  <a:schemeClr val="accent3"/>
                </a:solidFill>
                <a:latin typeface="Meiryo UI" panose="020B0604030504040204" pitchFamily="50" charset="-128"/>
                <a:ea typeface="Meiryo UI" panose="020B0604030504040204" pitchFamily="50" charset="-128"/>
                <a:cs typeface="Meiryo"/>
                <a:sym typeface="Meiryo"/>
              </a:rPr>
              <a:t>Premium Inbound Tour</a:t>
            </a:r>
            <a:endParaRPr lang="zh-TW" altLang="en-US" sz="2000" dirty="0">
              <a:solidFill>
                <a:schemeClr val="accent3"/>
              </a:solidFill>
              <a:latin typeface="Meiryo UI" panose="020B0604030504040204" pitchFamily="50" charset="-128"/>
              <a:ea typeface="Meiryo UI" panose="020B0604030504040204" pitchFamily="50" charset="-128"/>
            </a:endParaRPr>
          </a:p>
        </p:txBody>
      </p:sp>
      <p:sp>
        <p:nvSpPr>
          <p:cNvPr id="13" name="吹き出し: 四角形 12">
            <a:extLst>
              <a:ext uri="{FF2B5EF4-FFF2-40B4-BE49-F238E27FC236}">
                <a16:creationId xmlns:a16="http://schemas.microsoft.com/office/drawing/2014/main" id="{D9A681EE-718A-78B5-081B-5D997DA03AFF}"/>
              </a:ext>
            </a:extLst>
          </p:cNvPr>
          <p:cNvSpPr/>
          <p:nvPr/>
        </p:nvSpPr>
        <p:spPr>
          <a:xfrm>
            <a:off x="5884190" y="314647"/>
            <a:ext cx="1409429" cy="291624"/>
          </a:xfrm>
          <a:prstGeom prst="wedgeRectCallout">
            <a:avLst>
              <a:gd name="adj1" fmla="val -60304"/>
              <a:gd name="adj2" fmla="val -35319"/>
            </a:avLst>
          </a:prstGeom>
          <a:solidFill>
            <a:schemeClr val="bg1"/>
          </a:solidFill>
          <a:ln w="317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800" dirty="0">
                <a:solidFill>
                  <a:schemeClr val="tx1"/>
                </a:solidFill>
                <a:latin typeface="+mj-ea"/>
                <a:ea typeface="+mj-ea"/>
              </a:rPr>
              <a:t>体験商品の実施地域を記載</a:t>
            </a:r>
            <a:endParaRPr kumimoji="1" lang="en-US" altLang="ja-JP" sz="800" dirty="0">
              <a:solidFill>
                <a:schemeClr val="tx1"/>
              </a:solidFill>
              <a:latin typeface="+mj-ea"/>
              <a:ea typeface="+mj-ea"/>
            </a:endParaRPr>
          </a:p>
          <a:p>
            <a:pPr algn="ctr"/>
            <a:r>
              <a:rPr kumimoji="1" lang="ja-JP" altLang="en-US" sz="800" dirty="0">
                <a:solidFill>
                  <a:schemeClr val="tx1"/>
                </a:solidFill>
                <a:latin typeface="+mj-ea"/>
                <a:ea typeface="+mj-ea"/>
              </a:rPr>
              <a:t>複数の場合は複数記載</a:t>
            </a:r>
          </a:p>
        </p:txBody>
      </p:sp>
      <p:sp>
        <p:nvSpPr>
          <p:cNvPr id="8" name="正方形/長方形 7">
            <a:extLst>
              <a:ext uri="{FF2B5EF4-FFF2-40B4-BE49-F238E27FC236}">
                <a16:creationId xmlns:a16="http://schemas.microsoft.com/office/drawing/2014/main" id="{FA6CB2D1-ED03-A502-5F53-97C9071CDD38}"/>
              </a:ext>
            </a:extLst>
          </p:cNvPr>
          <p:cNvSpPr/>
          <p:nvPr/>
        </p:nvSpPr>
        <p:spPr>
          <a:xfrm>
            <a:off x="8020230" y="1661328"/>
            <a:ext cx="1832430" cy="5173384"/>
          </a:xfrm>
          <a:prstGeom prst="rect">
            <a:avLst/>
          </a:prstGeom>
          <a:ln w="1270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9" name="Google Shape;93;p1"/>
          <p:cNvSpPr txBox="1"/>
          <p:nvPr/>
        </p:nvSpPr>
        <p:spPr>
          <a:xfrm>
            <a:off x="7925517" y="3181824"/>
            <a:ext cx="1980483" cy="1015622"/>
          </a:xfrm>
          <a:prstGeom prst="rect">
            <a:avLst/>
          </a:prstGeom>
          <a:noFill/>
          <a:ln w="12700" cap="flat" cmpd="sng">
            <a:noFill/>
            <a:prstDash val="solid"/>
            <a:round/>
            <a:headEnd type="none" w="sm" len="sm"/>
            <a:tailEnd type="none" w="sm" len="sm"/>
          </a:ln>
        </p:spPr>
        <p:txBody>
          <a:bodyPr spcFirstLastPara="1" wrap="square" lIns="91425" tIns="45700" rIns="91425" bIns="45700" anchor="ctr" anchorCtr="0">
            <a:spAutoFit/>
          </a:bodyPr>
          <a:lstStyle/>
          <a:p>
            <a:pPr marL="171450" lvl="0" indent="-171450">
              <a:buFont typeface="游ゴシック" panose="020B0400000000000000" pitchFamily="50" charset="-128"/>
              <a:buChar char="※"/>
            </a:pPr>
            <a:r>
              <a:rPr lang="ja-JP" altLang="ja-JP" sz="1000" dirty="0">
                <a:solidFill>
                  <a:schemeClr val="dk1"/>
                </a:solidFill>
                <a:latin typeface="Meiryo UI" panose="020B0604030504040204" pitchFamily="50" charset="-128"/>
                <a:ea typeface="Meiryo UI" panose="020B0604030504040204" pitchFamily="50" charset="-128"/>
                <a:cs typeface="Meiryo"/>
                <a:sym typeface="Meiryo"/>
              </a:rPr>
              <a:t>事業</a:t>
            </a:r>
            <a:r>
              <a:rPr lang="ja-JP" altLang="en-US" sz="1000" dirty="0">
                <a:solidFill>
                  <a:schemeClr val="dk1"/>
                </a:solidFill>
                <a:latin typeface="Meiryo UI" panose="020B0604030504040204" pitchFamily="50" charset="-128"/>
                <a:ea typeface="Meiryo UI" panose="020B0604030504040204" pitchFamily="50" charset="-128"/>
                <a:cs typeface="Meiryo"/>
                <a:sym typeface="Meiryo"/>
              </a:rPr>
              <a:t>の内容が分かる</a:t>
            </a:r>
            <a:r>
              <a:rPr lang="ja-JP" altLang="ja-JP" sz="1000" dirty="0">
                <a:solidFill>
                  <a:schemeClr val="dk1"/>
                </a:solidFill>
                <a:latin typeface="Meiryo UI" panose="020B0604030504040204" pitchFamily="50" charset="-128"/>
                <a:ea typeface="Meiryo UI" panose="020B0604030504040204" pitchFamily="50" charset="-128"/>
                <a:cs typeface="Meiryo"/>
                <a:sym typeface="Meiryo"/>
              </a:rPr>
              <a:t>イメージ図、</a:t>
            </a:r>
            <a:r>
              <a:rPr lang="ja-JP" altLang="en-US" sz="1000" dirty="0">
                <a:solidFill>
                  <a:schemeClr val="dk1"/>
                </a:solidFill>
                <a:latin typeface="Meiryo UI" panose="020B0604030504040204" pitchFamily="50" charset="-128"/>
                <a:ea typeface="Meiryo UI" panose="020B0604030504040204" pitchFamily="50" charset="-128"/>
                <a:cs typeface="Meiryo"/>
                <a:sym typeface="Meiryo"/>
              </a:rPr>
              <a:t>画像</a:t>
            </a:r>
            <a:r>
              <a:rPr lang="ja-JP" altLang="ja-JP" sz="1000" dirty="0">
                <a:solidFill>
                  <a:schemeClr val="dk1"/>
                </a:solidFill>
                <a:latin typeface="Meiryo UI" panose="020B0604030504040204" pitchFamily="50" charset="-128"/>
                <a:ea typeface="Meiryo UI" panose="020B0604030504040204" pitchFamily="50" charset="-128"/>
                <a:cs typeface="Meiryo"/>
                <a:sym typeface="Meiryo"/>
              </a:rPr>
              <a:t>等を</a:t>
            </a:r>
            <a:r>
              <a:rPr lang="ja-JP" altLang="en-US" sz="1000" dirty="0">
                <a:solidFill>
                  <a:schemeClr val="dk1"/>
                </a:solidFill>
                <a:latin typeface="Meiryo UI" panose="020B0604030504040204" pitchFamily="50" charset="-128"/>
                <a:ea typeface="Meiryo UI" panose="020B0604030504040204" pitchFamily="50" charset="-128"/>
                <a:cs typeface="Meiryo"/>
                <a:sym typeface="Meiryo"/>
              </a:rPr>
              <a:t>添付</a:t>
            </a:r>
            <a:r>
              <a:rPr lang="ja-JP" altLang="ja-JP" sz="1000" dirty="0">
                <a:solidFill>
                  <a:schemeClr val="dk1"/>
                </a:solidFill>
                <a:latin typeface="Meiryo UI" panose="020B0604030504040204" pitchFamily="50" charset="-128"/>
                <a:ea typeface="Meiryo UI" panose="020B0604030504040204" pitchFamily="50" charset="-128"/>
                <a:cs typeface="Meiryo"/>
                <a:sym typeface="Meiryo"/>
              </a:rPr>
              <a:t>してください。</a:t>
            </a:r>
            <a:endParaRPr lang="en-US" altLang="ja-JP" sz="1000" dirty="0">
              <a:solidFill>
                <a:schemeClr val="dk1"/>
              </a:solidFill>
              <a:latin typeface="Meiryo UI" panose="020B0604030504040204" pitchFamily="50" charset="-128"/>
              <a:ea typeface="Meiryo UI" panose="020B0604030504040204" pitchFamily="50" charset="-128"/>
              <a:cs typeface="Meiryo"/>
              <a:sym typeface="Meiryo"/>
            </a:endParaRPr>
          </a:p>
          <a:p>
            <a:pPr lvl="0"/>
            <a:r>
              <a:rPr lang="ja-JP" altLang="en-US" sz="1000" dirty="0">
                <a:solidFill>
                  <a:schemeClr val="dk1"/>
                </a:solidFill>
                <a:latin typeface="Meiryo UI" panose="020B0604030504040204" pitchFamily="50" charset="-128"/>
                <a:ea typeface="Meiryo UI" panose="020B0604030504040204" pitchFamily="50" charset="-128"/>
                <a:cs typeface="Meiryo"/>
                <a:sym typeface="Meiryo"/>
              </a:rPr>
              <a:t>（提供する画像は公表可能で</a:t>
            </a:r>
            <a:r>
              <a:rPr lang="en-US" altLang="ja-JP" sz="1000" dirty="0">
                <a:solidFill>
                  <a:schemeClr val="dk1"/>
                </a:solidFill>
                <a:latin typeface="Meiryo UI" panose="020B0604030504040204" pitchFamily="50" charset="-128"/>
                <a:ea typeface="Meiryo UI" panose="020B0604030504040204" pitchFamily="50" charset="-128"/>
                <a:cs typeface="Meiryo"/>
                <a:sym typeface="Meiryo"/>
              </a:rPr>
              <a:t>1</a:t>
            </a:r>
          </a:p>
          <a:p>
            <a:pPr lvl="0"/>
            <a:r>
              <a:rPr lang="ja-JP" altLang="en-US" sz="1000" dirty="0">
                <a:solidFill>
                  <a:schemeClr val="dk1"/>
                </a:solidFill>
                <a:latin typeface="Meiryo UI" panose="020B0604030504040204" pitchFamily="50" charset="-128"/>
                <a:ea typeface="Meiryo UI" panose="020B0604030504040204" pitchFamily="50" charset="-128"/>
                <a:cs typeface="Meiryo"/>
                <a:sym typeface="Meiryo"/>
              </a:rPr>
              <a:t>　</a:t>
            </a:r>
            <a:r>
              <a:rPr lang="en-US" altLang="ja-JP" sz="1000" dirty="0">
                <a:solidFill>
                  <a:schemeClr val="dk1"/>
                </a:solidFill>
                <a:latin typeface="Meiryo UI" panose="020B0604030504040204" pitchFamily="50" charset="-128"/>
                <a:ea typeface="Meiryo UI" panose="020B0604030504040204" pitchFamily="50" charset="-128"/>
                <a:cs typeface="Meiryo"/>
                <a:sym typeface="Meiryo"/>
              </a:rPr>
              <a:t>MB</a:t>
            </a:r>
            <a:r>
              <a:rPr lang="ja-JP" altLang="en-US" sz="1000" dirty="0">
                <a:solidFill>
                  <a:schemeClr val="dk1"/>
                </a:solidFill>
                <a:latin typeface="Meiryo UI" panose="020B0604030504040204" pitchFamily="50" charset="-128"/>
                <a:ea typeface="Meiryo UI" panose="020B0604030504040204" pitchFamily="50" charset="-128"/>
                <a:cs typeface="Meiryo"/>
                <a:sym typeface="Meiryo"/>
              </a:rPr>
              <a:t>　</a:t>
            </a:r>
            <a:r>
              <a:rPr lang="en-US" altLang="ja-JP" sz="1000" dirty="0">
                <a:solidFill>
                  <a:schemeClr val="dk1"/>
                </a:solidFill>
                <a:latin typeface="Meiryo UI" panose="020B0604030504040204" pitchFamily="50" charset="-128"/>
                <a:ea typeface="Meiryo UI" panose="020B0604030504040204" pitchFamily="50" charset="-128"/>
                <a:cs typeface="Meiryo"/>
                <a:sym typeface="Meiryo"/>
              </a:rPr>
              <a:t>1600×1200</a:t>
            </a:r>
            <a:r>
              <a:rPr lang="ja-JP" altLang="en-US" sz="1000" dirty="0">
                <a:solidFill>
                  <a:schemeClr val="dk1"/>
                </a:solidFill>
                <a:latin typeface="Meiryo UI" panose="020B0604030504040204" pitchFamily="50" charset="-128"/>
                <a:ea typeface="Meiryo UI" panose="020B0604030504040204" pitchFamily="50" charset="-128"/>
                <a:cs typeface="Meiryo"/>
                <a:sym typeface="Meiryo"/>
              </a:rPr>
              <a:t>ピクセル程度</a:t>
            </a:r>
            <a:endParaRPr lang="en-US" altLang="ja-JP" sz="1000" dirty="0">
              <a:solidFill>
                <a:schemeClr val="dk1"/>
              </a:solidFill>
              <a:latin typeface="Meiryo UI" panose="020B0604030504040204" pitchFamily="50" charset="-128"/>
              <a:ea typeface="Meiryo UI" panose="020B0604030504040204" pitchFamily="50" charset="-128"/>
              <a:cs typeface="Meiryo"/>
              <a:sym typeface="Meiryo"/>
            </a:endParaRPr>
          </a:p>
          <a:p>
            <a:pPr lvl="0"/>
            <a:r>
              <a:rPr lang="ja-JP" altLang="en-US" sz="1000" dirty="0">
                <a:solidFill>
                  <a:schemeClr val="dk1"/>
                </a:solidFill>
                <a:latin typeface="Meiryo UI" panose="020B0604030504040204" pitchFamily="50" charset="-128"/>
                <a:ea typeface="Meiryo UI" panose="020B0604030504040204" pitchFamily="50" charset="-128"/>
                <a:cs typeface="Meiryo"/>
                <a:sym typeface="Meiryo"/>
              </a:rPr>
              <a:t>　一目で見て何が映っているのか</a:t>
            </a:r>
            <a:endParaRPr lang="en-US" altLang="ja-JP" sz="1000" dirty="0">
              <a:solidFill>
                <a:schemeClr val="dk1"/>
              </a:solidFill>
              <a:latin typeface="Meiryo UI" panose="020B0604030504040204" pitchFamily="50" charset="-128"/>
              <a:ea typeface="Meiryo UI" panose="020B0604030504040204" pitchFamily="50" charset="-128"/>
              <a:cs typeface="Meiryo"/>
              <a:sym typeface="Meiryo"/>
            </a:endParaRPr>
          </a:p>
          <a:p>
            <a:pPr lvl="0"/>
            <a:r>
              <a:rPr lang="ja-JP" altLang="en-US" sz="1000" dirty="0">
                <a:solidFill>
                  <a:schemeClr val="dk1"/>
                </a:solidFill>
                <a:latin typeface="Meiryo UI" panose="020B0604030504040204" pitchFamily="50" charset="-128"/>
                <a:ea typeface="Meiryo UI" panose="020B0604030504040204" pitchFamily="50" charset="-128"/>
                <a:cs typeface="Meiryo"/>
                <a:sym typeface="Meiryo"/>
              </a:rPr>
              <a:t>　わかりやすい画像を推奨します）</a:t>
            </a:r>
            <a:endParaRPr lang="en-US" altLang="ja-JP" sz="1000" dirty="0">
              <a:solidFill>
                <a:schemeClr val="dk1"/>
              </a:solidFill>
              <a:latin typeface="Meiryo UI" panose="020B0604030504040204" pitchFamily="50" charset="-128"/>
              <a:ea typeface="Meiryo UI" panose="020B0604030504040204" pitchFamily="50" charset="-128"/>
              <a:cs typeface="Meiryo"/>
              <a:sym typeface="Meiryo"/>
            </a:endParaRPr>
          </a:p>
        </p:txBody>
      </p:sp>
      <p:graphicFrame>
        <p:nvGraphicFramePr>
          <p:cNvPr id="11" name="表 10">
            <a:extLst>
              <a:ext uri="{FF2B5EF4-FFF2-40B4-BE49-F238E27FC236}">
                <a16:creationId xmlns:a16="http://schemas.microsoft.com/office/drawing/2014/main" id="{4DB64DB0-FCFD-C28A-5A6C-EB0BF3B37215}"/>
              </a:ext>
            </a:extLst>
          </p:cNvPr>
          <p:cNvGraphicFramePr>
            <a:graphicFrameLocks noGrp="1"/>
          </p:cNvGraphicFramePr>
          <p:nvPr>
            <p:extLst>
              <p:ext uri="{D42A27DB-BD31-4B8C-83A1-F6EECF244321}">
                <p14:modId xmlns:p14="http://schemas.microsoft.com/office/powerpoint/2010/main" val="587668342"/>
              </p:ext>
            </p:extLst>
          </p:nvPr>
        </p:nvGraphicFramePr>
        <p:xfrm>
          <a:off x="8001000" y="627309"/>
          <a:ext cx="1832430" cy="978584"/>
        </p:xfrm>
        <a:graphic>
          <a:graphicData uri="http://schemas.openxmlformats.org/drawingml/2006/table">
            <a:tbl>
              <a:tblPr firstRow="1" bandRow="1">
                <a:tableStyleId>{5940675A-B579-460E-94D1-54222C63F5DA}</a:tableStyleId>
              </a:tblPr>
              <a:tblGrid>
                <a:gridCol w="1372669">
                  <a:extLst>
                    <a:ext uri="{9D8B030D-6E8A-4147-A177-3AD203B41FA5}">
                      <a16:colId xmlns:a16="http://schemas.microsoft.com/office/drawing/2014/main" val="2809059496"/>
                    </a:ext>
                  </a:extLst>
                </a:gridCol>
                <a:gridCol w="459761">
                  <a:extLst>
                    <a:ext uri="{9D8B030D-6E8A-4147-A177-3AD203B41FA5}">
                      <a16:colId xmlns:a16="http://schemas.microsoft.com/office/drawing/2014/main" val="142445802"/>
                    </a:ext>
                  </a:extLst>
                </a:gridCol>
              </a:tblGrid>
              <a:tr h="288276">
                <a:tc>
                  <a:txBody>
                    <a:bodyPr/>
                    <a:lstStyle/>
                    <a:p>
                      <a:pPr lvl="1" algn="ctr"/>
                      <a:r>
                        <a:rPr kumimoji="1" lang="ja-JP" altLang="en-US" sz="800" dirty="0">
                          <a:solidFill>
                            <a:schemeClr val="tx1"/>
                          </a:solidFill>
                          <a:latin typeface="Meiryo UI" panose="020B0604030504040204" pitchFamily="50" charset="-128"/>
                          <a:ea typeface="Meiryo UI" panose="020B0604030504040204" pitchFamily="50" charset="-128"/>
                        </a:rPr>
                        <a:t>申請類型</a:t>
                      </a:r>
                    </a:p>
                  </a:txBody>
                  <a:tcPr marL="92246" marR="92246" marT="46123" marB="46123" anchor="ctr"/>
                </a:tc>
                <a:tc>
                  <a:txBody>
                    <a:bodyPr/>
                    <a:lstStyle/>
                    <a:p>
                      <a:pPr lvl="1" algn="ctr"/>
                      <a:r>
                        <a:rPr kumimoji="1" lang="ja-JP" altLang="en-US" sz="800" dirty="0">
                          <a:solidFill>
                            <a:schemeClr val="tx1"/>
                          </a:solidFill>
                          <a:latin typeface="Meiryo UI" panose="020B0604030504040204" pitchFamily="50" charset="-128"/>
                          <a:ea typeface="Meiryo UI" panose="020B0604030504040204" pitchFamily="50" charset="-128"/>
                        </a:rPr>
                        <a:t>該当に○</a:t>
                      </a:r>
                    </a:p>
                  </a:txBody>
                  <a:tcPr marL="92246" marR="92246" marT="46123" marB="46123"/>
                </a:tc>
                <a:extLst>
                  <a:ext uri="{0D108BD9-81ED-4DB2-BD59-A6C34878D82A}">
                    <a16:rowId xmlns:a16="http://schemas.microsoft.com/office/drawing/2014/main" val="277251242"/>
                  </a:ext>
                </a:extLst>
              </a:tr>
              <a:tr h="207033">
                <a:tc>
                  <a:txBody>
                    <a:bodyPr/>
                    <a:lstStyle/>
                    <a:p>
                      <a:pPr algn="l"/>
                      <a:r>
                        <a:rPr kumimoji="1" lang="ja-JP" altLang="en-US" sz="800" dirty="0">
                          <a:solidFill>
                            <a:schemeClr val="tx1"/>
                          </a:solidFill>
                          <a:latin typeface="Meiryo UI" panose="020B0604030504040204" pitchFamily="50" charset="-128"/>
                          <a:ea typeface="Meiryo UI" panose="020B0604030504040204" pitchFamily="50" charset="-128"/>
                        </a:rPr>
                        <a:t>類型①プレミアム型</a:t>
                      </a:r>
                    </a:p>
                  </a:txBody>
                  <a:tcPr marL="92246" marR="92246" marT="46123" marB="46123" anchor="ctr">
                    <a:solidFill>
                      <a:schemeClr val="accent2">
                        <a:lumMod val="20000"/>
                        <a:lumOff val="80000"/>
                      </a:schemeClr>
                    </a:solidFill>
                  </a:tcPr>
                </a:tc>
                <a:tc>
                  <a:txBody>
                    <a:bodyPr/>
                    <a:lstStyle/>
                    <a:p>
                      <a:pPr algn="ctr"/>
                      <a:endParaRPr lang="ja-JP" altLang="en-US" sz="800" dirty="0">
                        <a:solidFill>
                          <a:schemeClr val="accent6">
                            <a:lumMod val="50000"/>
                          </a:schemeClr>
                        </a:solidFill>
                      </a:endParaRPr>
                    </a:p>
                  </a:txBody>
                  <a:tcPr marL="92246" marR="92246" marT="46123" marB="46123" anchor="ctr">
                    <a:solidFill>
                      <a:schemeClr val="accent2">
                        <a:lumMod val="20000"/>
                        <a:lumOff val="80000"/>
                      </a:schemeClr>
                    </a:solidFill>
                  </a:tcPr>
                </a:tc>
                <a:extLst>
                  <a:ext uri="{0D108BD9-81ED-4DB2-BD59-A6C34878D82A}">
                    <a16:rowId xmlns:a16="http://schemas.microsoft.com/office/drawing/2014/main" val="3103394164"/>
                  </a:ext>
                </a:extLst>
              </a:tr>
              <a:tr h="207033">
                <a:tc>
                  <a:txBody>
                    <a:bodyPr/>
                    <a:lstStyle/>
                    <a:p>
                      <a:pPr algn="l"/>
                      <a:r>
                        <a:rPr kumimoji="1" lang="ja-JP" altLang="en-US" sz="800" dirty="0">
                          <a:solidFill>
                            <a:schemeClr val="tx1"/>
                          </a:solidFill>
                          <a:latin typeface="Meiryo UI" panose="020B0604030504040204" pitchFamily="50" charset="-128"/>
                          <a:ea typeface="Meiryo UI" panose="020B0604030504040204" pitchFamily="50" charset="-128"/>
                        </a:rPr>
                        <a:t>類型②コト消費</a:t>
                      </a:r>
                      <a:r>
                        <a:rPr kumimoji="1" lang="en-US" altLang="ja-JP" sz="800" dirty="0">
                          <a:solidFill>
                            <a:schemeClr val="tx1"/>
                          </a:solidFill>
                          <a:latin typeface="Meiryo UI" panose="020B0604030504040204" pitchFamily="50" charset="-128"/>
                          <a:ea typeface="Meiryo UI"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rPr>
                        <a:t>モノ消費型</a:t>
                      </a:r>
                    </a:p>
                  </a:txBody>
                  <a:tcPr marL="92246" marR="92246" marT="46123" marB="46123" anchor="ctr">
                    <a:solidFill>
                      <a:schemeClr val="accent4">
                        <a:lumMod val="20000"/>
                        <a:lumOff val="80000"/>
                      </a:schemeClr>
                    </a:solidFill>
                  </a:tcPr>
                </a:tc>
                <a:tc>
                  <a:txBody>
                    <a:bodyPr/>
                    <a:lstStyle/>
                    <a:p>
                      <a:pPr algn="ctr"/>
                      <a:endParaRPr lang="ja-JP" altLang="en-US" sz="800" dirty="0">
                        <a:solidFill>
                          <a:schemeClr val="accent6">
                            <a:lumMod val="50000"/>
                          </a:schemeClr>
                        </a:solidFill>
                      </a:endParaRPr>
                    </a:p>
                  </a:txBody>
                  <a:tcPr marL="92246" marR="92246" marT="46123" marB="46123" anchor="ctr">
                    <a:solidFill>
                      <a:schemeClr val="accent4">
                        <a:lumMod val="20000"/>
                        <a:lumOff val="80000"/>
                      </a:schemeClr>
                    </a:solidFill>
                  </a:tcPr>
                </a:tc>
                <a:extLst>
                  <a:ext uri="{0D108BD9-81ED-4DB2-BD59-A6C34878D82A}">
                    <a16:rowId xmlns:a16="http://schemas.microsoft.com/office/drawing/2014/main" val="1970876098"/>
                  </a:ext>
                </a:extLst>
              </a:tr>
              <a:tr h="207033">
                <a:tc>
                  <a:txBody>
                    <a:bodyPr/>
                    <a:lstStyle/>
                    <a:p>
                      <a:pPr algn="l"/>
                      <a:r>
                        <a:rPr kumimoji="1" lang="ja-JP" altLang="en-US" sz="800" dirty="0">
                          <a:solidFill>
                            <a:schemeClr val="tx1"/>
                          </a:solidFill>
                          <a:latin typeface="Meiryo UI" panose="020B0604030504040204" pitchFamily="50" charset="-128"/>
                          <a:ea typeface="Meiryo UI" panose="020B0604030504040204" pitchFamily="50" charset="-128"/>
                        </a:rPr>
                        <a:t>類型③規制改革型</a:t>
                      </a:r>
                    </a:p>
                  </a:txBody>
                  <a:tcPr marL="92246" marR="92246" marT="46123" marB="46123" anchor="ctr">
                    <a:solidFill>
                      <a:schemeClr val="accent6">
                        <a:lumMod val="40000"/>
                        <a:lumOff val="60000"/>
                      </a:schemeClr>
                    </a:solidFill>
                  </a:tcPr>
                </a:tc>
                <a:tc>
                  <a:txBody>
                    <a:bodyPr/>
                    <a:lstStyle/>
                    <a:p>
                      <a:pPr algn="ctr"/>
                      <a:endParaRPr lang="ja-JP" altLang="en-US" sz="800" dirty="0">
                        <a:solidFill>
                          <a:schemeClr val="accent6">
                            <a:lumMod val="50000"/>
                          </a:schemeClr>
                        </a:solidFill>
                      </a:endParaRPr>
                    </a:p>
                  </a:txBody>
                  <a:tcPr marL="92246" marR="92246" marT="46123" marB="46123" anchor="ctr">
                    <a:solidFill>
                      <a:schemeClr val="accent6">
                        <a:lumMod val="40000"/>
                        <a:lumOff val="60000"/>
                      </a:schemeClr>
                    </a:solidFill>
                  </a:tcPr>
                </a:tc>
                <a:extLst>
                  <a:ext uri="{0D108BD9-81ED-4DB2-BD59-A6C34878D82A}">
                    <a16:rowId xmlns:a16="http://schemas.microsoft.com/office/drawing/2014/main" val="3432542865"/>
                  </a:ext>
                </a:extLst>
              </a:tr>
            </a:tbl>
          </a:graphicData>
        </a:graphic>
      </p:graphicFrame>
      <p:sp>
        <p:nvSpPr>
          <p:cNvPr id="6" name="Google Shape;93;p1">
            <a:extLst>
              <a:ext uri="{FF2B5EF4-FFF2-40B4-BE49-F238E27FC236}">
                <a16:creationId xmlns:a16="http://schemas.microsoft.com/office/drawing/2014/main" id="{5C7AAFF7-F3F4-6984-D3F5-B36760B13229}"/>
              </a:ext>
            </a:extLst>
          </p:cNvPr>
          <p:cNvSpPr txBox="1"/>
          <p:nvPr/>
        </p:nvSpPr>
        <p:spPr>
          <a:xfrm>
            <a:off x="7927396" y="4242410"/>
            <a:ext cx="2057400" cy="400069"/>
          </a:xfrm>
          <a:prstGeom prst="rect">
            <a:avLst/>
          </a:prstGeom>
          <a:noFill/>
          <a:ln w="12700" cap="flat" cmpd="sng">
            <a:noFill/>
            <a:prstDash val="solid"/>
            <a:round/>
            <a:headEnd type="none" w="sm" len="sm"/>
            <a:tailEnd type="none" w="sm" len="sm"/>
          </a:ln>
        </p:spPr>
        <p:txBody>
          <a:bodyPr spcFirstLastPara="1" wrap="square" lIns="91425" tIns="45700" rIns="91425" bIns="45700" anchor="ctr" anchorCtr="0">
            <a:spAutoFit/>
          </a:bodyPr>
          <a:lstStyle/>
          <a:p>
            <a:pPr marL="171450" lvl="0" indent="-171450">
              <a:buFont typeface="Arial" panose="020B0604020202020204" pitchFamily="34" charset="0"/>
              <a:buChar char="•"/>
            </a:pPr>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事業実施場所</a:t>
            </a:r>
            <a:endParaRPr lang="en-US"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171450" lvl="0" indent="-171450">
              <a:buFont typeface="Arial" panose="020B0604020202020204" pitchFamily="34" charset="0"/>
              <a:buChar char="•"/>
            </a:pPr>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商品を体験しているイメージなど</a:t>
            </a:r>
            <a:endParaRPr lang="en-US"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p:txBody>
      </p:sp>
      <p:graphicFrame>
        <p:nvGraphicFramePr>
          <p:cNvPr id="7" name="表 6">
            <a:extLst>
              <a:ext uri="{FF2B5EF4-FFF2-40B4-BE49-F238E27FC236}">
                <a16:creationId xmlns:a16="http://schemas.microsoft.com/office/drawing/2014/main" id="{0843809C-AF5D-C390-3946-47AE7565A422}"/>
              </a:ext>
            </a:extLst>
          </p:cNvPr>
          <p:cNvGraphicFramePr>
            <a:graphicFrameLocks noGrp="1"/>
          </p:cNvGraphicFramePr>
          <p:nvPr>
            <p:extLst>
              <p:ext uri="{D42A27DB-BD31-4B8C-83A1-F6EECF244321}">
                <p14:modId xmlns:p14="http://schemas.microsoft.com/office/powerpoint/2010/main" val="4123662467"/>
              </p:ext>
            </p:extLst>
          </p:nvPr>
        </p:nvGraphicFramePr>
        <p:xfrm>
          <a:off x="50984" y="622812"/>
          <a:ext cx="7915905" cy="6213845"/>
        </p:xfrm>
        <a:graphic>
          <a:graphicData uri="http://schemas.openxmlformats.org/drawingml/2006/table">
            <a:tbl>
              <a:tblPr>
                <a:tableStyleId>{5940675A-B579-460E-94D1-54222C63F5DA}</a:tableStyleId>
              </a:tblPr>
              <a:tblGrid>
                <a:gridCol w="1358531">
                  <a:extLst>
                    <a:ext uri="{9D8B030D-6E8A-4147-A177-3AD203B41FA5}">
                      <a16:colId xmlns:a16="http://schemas.microsoft.com/office/drawing/2014/main" val="3619412564"/>
                    </a:ext>
                  </a:extLst>
                </a:gridCol>
                <a:gridCol w="1113501">
                  <a:extLst>
                    <a:ext uri="{9D8B030D-6E8A-4147-A177-3AD203B41FA5}">
                      <a16:colId xmlns:a16="http://schemas.microsoft.com/office/drawing/2014/main" val="2280546320"/>
                    </a:ext>
                  </a:extLst>
                </a:gridCol>
                <a:gridCol w="1072289">
                  <a:extLst>
                    <a:ext uri="{9D8B030D-6E8A-4147-A177-3AD203B41FA5}">
                      <a16:colId xmlns:a16="http://schemas.microsoft.com/office/drawing/2014/main" val="1017187844"/>
                    </a:ext>
                  </a:extLst>
                </a:gridCol>
                <a:gridCol w="1092896">
                  <a:extLst>
                    <a:ext uri="{9D8B030D-6E8A-4147-A177-3AD203B41FA5}">
                      <a16:colId xmlns:a16="http://schemas.microsoft.com/office/drawing/2014/main" val="3919609509"/>
                    </a:ext>
                  </a:extLst>
                </a:gridCol>
                <a:gridCol w="1092896">
                  <a:extLst>
                    <a:ext uri="{9D8B030D-6E8A-4147-A177-3AD203B41FA5}">
                      <a16:colId xmlns:a16="http://schemas.microsoft.com/office/drawing/2014/main" val="2469943494"/>
                    </a:ext>
                  </a:extLst>
                </a:gridCol>
                <a:gridCol w="1092896">
                  <a:extLst>
                    <a:ext uri="{9D8B030D-6E8A-4147-A177-3AD203B41FA5}">
                      <a16:colId xmlns:a16="http://schemas.microsoft.com/office/drawing/2014/main" val="2341367241"/>
                    </a:ext>
                  </a:extLst>
                </a:gridCol>
                <a:gridCol w="1092896">
                  <a:extLst>
                    <a:ext uri="{9D8B030D-6E8A-4147-A177-3AD203B41FA5}">
                      <a16:colId xmlns:a16="http://schemas.microsoft.com/office/drawing/2014/main" val="2066341784"/>
                    </a:ext>
                  </a:extLst>
                </a:gridCol>
              </a:tblGrid>
              <a:tr h="882269">
                <a:tc gridSpan="7">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en-US" altLang="ja-JP" sz="700" b="0" dirty="0">
                          <a:solidFill>
                            <a:schemeClr val="tx1"/>
                          </a:solidFill>
                          <a:latin typeface="Meiryo UI" panose="020B0604030504040204" pitchFamily="50" charset="-128"/>
                          <a:ea typeface="Meiryo UI" panose="020B0604030504040204" pitchFamily="50" charset="-128"/>
                        </a:rPr>
                        <a:t>【</a:t>
                      </a:r>
                      <a:r>
                        <a:rPr lang="ja-JP" altLang="en-US" sz="700" b="0" dirty="0">
                          <a:solidFill>
                            <a:schemeClr val="tx1"/>
                          </a:solidFill>
                          <a:latin typeface="Meiryo UI" panose="020B0604030504040204" pitchFamily="50" charset="-128"/>
                          <a:ea typeface="Meiryo UI" panose="020B0604030504040204" pitchFamily="50" charset="-128"/>
                        </a:rPr>
                        <a:t>様式</a:t>
                      </a:r>
                      <a:r>
                        <a:rPr lang="en-US" altLang="ja-JP" sz="700" b="0" dirty="0">
                          <a:solidFill>
                            <a:schemeClr val="tx1"/>
                          </a:solidFill>
                          <a:latin typeface="Meiryo UI" panose="020B0604030504040204" pitchFamily="50" charset="-128"/>
                          <a:ea typeface="Meiryo UI" panose="020B0604030504040204" pitchFamily="50" charset="-128"/>
                        </a:rPr>
                        <a:t>1</a:t>
                      </a:r>
                      <a:r>
                        <a:rPr lang="ja-JP" altLang="en-US" sz="700" b="0" dirty="0">
                          <a:solidFill>
                            <a:schemeClr val="tx1"/>
                          </a:solidFill>
                          <a:latin typeface="Meiryo UI" panose="020B0604030504040204" pitchFamily="50" charset="-128"/>
                          <a:ea typeface="Meiryo UI" panose="020B0604030504040204" pitchFamily="50" charset="-128"/>
                        </a:rPr>
                        <a:t>－</a:t>
                      </a:r>
                      <a:r>
                        <a:rPr lang="en-US" altLang="ja-JP" sz="700" b="0" dirty="0">
                          <a:solidFill>
                            <a:schemeClr val="tx1"/>
                          </a:solidFill>
                          <a:latin typeface="Meiryo UI" panose="020B0604030504040204" pitchFamily="50" charset="-128"/>
                          <a:ea typeface="Meiryo UI" panose="020B0604030504040204" pitchFamily="50" charset="-128"/>
                        </a:rPr>
                        <a:t>1</a:t>
                      </a:r>
                      <a:r>
                        <a:rPr lang="ja-JP" altLang="en-US" sz="700" b="0" dirty="0">
                          <a:solidFill>
                            <a:schemeClr val="tx1"/>
                          </a:solidFill>
                          <a:latin typeface="Meiryo UI" panose="020B0604030504040204" pitchFamily="50" charset="-128"/>
                          <a:ea typeface="Meiryo UI" panose="020B0604030504040204" pitchFamily="50" charset="-128"/>
                        </a:rPr>
                        <a:t>③</a:t>
                      </a:r>
                      <a:r>
                        <a:rPr lang="en-US" altLang="ja-JP" sz="700" b="0" dirty="0">
                          <a:solidFill>
                            <a:schemeClr val="tx1"/>
                          </a:solidFill>
                          <a:latin typeface="Meiryo UI" panose="020B0604030504040204" pitchFamily="50" charset="-128"/>
                          <a:ea typeface="Meiryo UI" panose="020B0604030504040204" pitchFamily="50" charset="-128"/>
                        </a:rPr>
                        <a:t>】</a:t>
                      </a:r>
                      <a:r>
                        <a:rPr lang="ja-JP" altLang="en-US" sz="700" b="0" dirty="0">
                          <a:solidFill>
                            <a:schemeClr val="tx1"/>
                          </a:solidFill>
                          <a:latin typeface="Meiryo UI" panose="020B0604030504040204" pitchFamily="50" charset="-128"/>
                          <a:ea typeface="Meiryo UI" panose="020B0604030504040204" pitchFamily="50" charset="-128"/>
                        </a:rPr>
                        <a:t>事業の実施背景（課題認識）、目的（課題解決）、体験商品の概要、誘客対象国、本事業を実施することで伝えたいストーリーなども踏まえ事業概要を記載</a:t>
                      </a:r>
                      <a:r>
                        <a:rPr lang="ja-JP" altLang="en-US" sz="900" u="none" strike="noStrike" dirty="0">
                          <a:solidFill>
                            <a:schemeClr val="tx1"/>
                          </a:solidFill>
                          <a:effectLst/>
                          <a:latin typeface="Meiryo UI" panose="020B0604030504040204" pitchFamily="50" charset="-128"/>
                          <a:ea typeface="Meiryo UI" panose="020B0604030504040204" pitchFamily="50" charset="-128"/>
                        </a:rPr>
                        <a:t>　</a:t>
                      </a:r>
                      <a:endParaRPr lang="ja-JP" altLang="en-US" sz="9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38712426"/>
                  </a:ext>
                </a:extLst>
              </a:tr>
              <a:tr h="324680">
                <a:tc>
                  <a:txBody>
                    <a:bodyPr/>
                    <a:lstStyle/>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実施体制</a:t>
                      </a:r>
                      <a:endParaRPr lang="ja-JP" altLang="en-US" sz="900" b="1"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gridSpan="6">
                  <a:txBody>
                    <a:bodyPr/>
                    <a:lstStyle/>
                    <a:p>
                      <a:pPr marL="0" marR="0" lvl="0" indent="0" algn="l" rtl="0">
                        <a:spcBef>
                          <a:spcPts val="0"/>
                        </a:spcBef>
                        <a:spcAft>
                          <a:spcPts val="0"/>
                        </a:spcAft>
                        <a:buNone/>
                      </a:pP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　</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様式１－２</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に準じて記載</a:t>
                      </a:r>
                    </a:p>
                    <a:p>
                      <a:pPr marL="0" marR="0" lvl="0" indent="0" algn="l" rtl="0">
                        <a:spcBef>
                          <a:spcPts val="0"/>
                        </a:spcBef>
                        <a:spcAft>
                          <a:spcPts val="0"/>
                        </a:spcAft>
                        <a:buNone/>
                      </a:pPr>
                      <a:r>
                        <a:rPr lang="ja-JP" altLang="en-US" sz="700" b="0" dirty="0">
                          <a:solidFill>
                            <a:schemeClr val="bg1">
                              <a:lumMod val="50000"/>
                            </a:schemeClr>
                          </a:solidFill>
                          <a:latin typeface="Meiryo UI" panose="020B0604030504040204" pitchFamily="50" charset="-128"/>
                          <a:ea typeface="Meiryo UI" panose="020B0604030504040204" pitchFamily="50" charset="-128"/>
                          <a:cs typeface="Meiryo"/>
                          <a:sym typeface="Meiryo"/>
                        </a:rPr>
                        <a:t>　実施主体：〇〇（設立年月日：△△年△月△日）、連携先：〇〇、〇〇等　、加えて外国語での対応体制（外国語ガイド等）についても記載のこと</a:t>
                      </a:r>
                    </a:p>
                    <a:p>
                      <a:pPr algn="ctr" fontAlgn="ctr"/>
                      <a:r>
                        <a:rPr lang="ja-JP" altLang="en-US" sz="700" u="none" strike="noStrike" dirty="0">
                          <a:solidFill>
                            <a:schemeClr val="bg1">
                              <a:lumMod val="50000"/>
                            </a:schemeClr>
                          </a:solidFill>
                          <a:effectLst/>
                          <a:latin typeface="Meiryo UI" panose="020B0604030504040204" pitchFamily="50" charset="-128"/>
                          <a:ea typeface="Meiryo UI" panose="020B0604030504040204" pitchFamily="50" charset="-128"/>
                        </a:rPr>
                        <a:t>　</a:t>
                      </a:r>
                      <a:endParaRPr lang="ja-JP" altLang="en-US" sz="700" b="0" i="0" u="none" strike="noStrike" dirty="0">
                        <a:solidFill>
                          <a:schemeClr val="bg1">
                            <a:lumMod val="50000"/>
                          </a:schemeClr>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761621938"/>
                  </a:ext>
                </a:extLst>
              </a:tr>
              <a:tr h="226288">
                <a:tc>
                  <a:txBody>
                    <a:bodyPr/>
                    <a:lstStyle/>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活用する観光資源</a:t>
                      </a:r>
                      <a:endParaRPr lang="ja-JP" altLang="en-US" sz="900" b="1"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gridSpan="6">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700" u="none" strike="noStrike" dirty="0">
                          <a:solidFill>
                            <a:schemeClr val="bg1">
                              <a:lumMod val="50000"/>
                            </a:schemeClr>
                          </a:solidFill>
                          <a:effectLst/>
                          <a:latin typeface="Meiryo UI" panose="020B0604030504040204" pitchFamily="50" charset="-128"/>
                          <a:ea typeface="Meiryo UI" panose="020B0604030504040204" pitchFamily="50" charset="-128"/>
                        </a:rPr>
                        <a:t>　</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様式</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1</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1</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③</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に準じて記載</a:t>
                      </a:r>
                      <a:r>
                        <a:rPr lang="ja-JP" altLang="en-US" sz="700" b="0" dirty="0">
                          <a:solidFill>
                            <a:schemeClr val="bg1">
                              <a:lumMod val="50000"/>
                            </a:schemeClr>
                          </a:solidFill>
                          <a:latin typeface="Meiryo UI" panose="020B0604030504040204" pitchFamily="50" charset="-128"/>
                          <a:ea typeface="Meiryo UI" panose="020B0604030504040204" pitchFamily="50" charset="-128"/>
                          <a:cs typeface="Meiryo"/>
                          <a:sym typeface="Meiryo"/>
                        </a:rPr>
                        <a:t>（例）国際○○選手権、○○国立公園、特別名勝○○公園、○○国際芸術祭、○○サイクリングロード</a:t>
                      </a:r>
                    </a:p>
                    <a:p>
                      <a:pPr algn="ctr" fontAlgn="ctr"/>
                      <a:endParaRPr lang="ja-JP" altLang="en-US" sz="700" b="0" i="0" u="none" strike="noStrike" dirty="0">
                        <a:solidFill>
                          <a:schemeClr val="bg1">
                            <a:lumMod val="50000"/>
                          </a:schemeClr>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432005447"/>
                  </a:ext>
                </a:extLst>
              </a:tr>
              <a:tr h="674371">
                <a:tc>
                  <a:txBody>
                    <a:bodyPr/>
                    <a:lstStyle/>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造成する体験商品</a:t>
                      </a:r>
                      <a:r>
                        <a:rPr lang="en-US" altLang="ja-JP" sz="900" b="1" u="none" strike="noStrike" dirty="0">
                          <a:solidFill>
                            <a:schemeClr val="tx1"/>
                          </a:solidFill>
                          <a:effectLst/>
                          <a:latin typeface="Meiryo UI" panose="020B0604030504040204" pitchFamily="50" charset="-128"/>
                          <a:ea typeface="Meiryo UI" panose="020B0604030504040204" pitchFamily="50" charset="-128"/>
                        </a:rPr>
                        <a:t>【</a:t>
                      </a:r>
                      <a:r>
                        <a:rPr lang="ja-JP" altLang="en-US" sz="900" b="1" u="none" strike="noStrike" dirty="0">
                          <a:solidFill>
                            <a:schemeClr val="tx1"/>
                          </a:solidFill>
                          <a:effectLst/>
                          <a:latin typeface="Meiryo UI" panose="020B0604030504040204" pitchFamily="50" charset="-128"/>
                          <a:ea typeface="Meiryo UI" panose="020B0604030504040204" pitchFamily="50" charset="-128"/>
                        </a:rPr>
                        <a:t>〇個</a:t>
                      </a:r>
                      <a:r>
                        <a:rPr lang="en-US" altLang="ja-JP" sz="900" b="1" u="none" strike="noStrike" dirty="0">
                          <a:solidFill>
                            <a:schemeClr val="tx1"/>
                          </a:solidFill>
                          <a:effectLst/>
                          <a:latin typeface="Meiryo UI" panose="020B0604030504040204" pitchFamily="50" charset="-128"/>
                          <a:ea typeface="Meiryo UI" panose="020B0604030504040204" pitchFamily="50" charset="-128"/>
                        </a:rPr>
                        <a:t>】</a:t>
                      </a:r>
                      <a:endParaRPr lang="en-US" altLang="ja-JP" sz="900" b="1"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gridSpan="6">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　</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様式</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1</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1</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③</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に準じ　</a:t>
                      </a:r>
                      <a:r>
                        <a:rPr kumimoji="1" lang="en-US" altLang="ja-JP" sz="7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sym typeface="Arial" panose="020B0604020202020204" pitchFamily="34" charset="0"/>
                        </a:rPr>
                        <a:t>【①</a:t>
                      </a:r>
                      <a:r>
                        <a:rPr kumimoji="1" lang="ja-JP" altLang="en-US" sz="7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sym typeface="Meiryo"/>
                        </a:rPr>
                        <a:t>商品名（仮称）</a:t>
                      </a:r>
                      <a:r>
                        <a:rPr kumimoji="1" lang="en-US" altLang="ja-JP" sz="7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sym typeface="Arial" panose="020B0604020202020204" pitchFamily="34" charset="0"/>
                        </a:rPr>
                        <a:t>】</a:t>
                      </a:r>
                      <a:r>
                        <a:rPr kumimoji="1" lang="ja-JP" altLang="en-US" sz="7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sym typeface="Arial" panose="020B0604020202020204" pitchFamily="34" charset="0"/>
                        </a:rPr>
                        <a:t>　</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販売単価○○万円　の形式で記載</a:t>
                      </a:r>
                      <a:endParaRPr lang="en-US" altLang="ja-JP" sz="700" b="0" dirty="0">
                        <a:solidFill>
                          <a:schemeClr val="tx1"/>
                        </a:solidFill>
                        <a:latin typeface="Meiryo UI" panose="020B0604030504040204" pitchFamily="50" charset="-128"/>
                        <a:ea typeface="Meiryo UI" panose="020B0604030504040204" pitchFamily="50" charset="-128"/>
                        <a:cs typeface="Meiryo"/>
                        <a:sym typeface="Meiryo"/>
                      </a:endParaRPr>
                    </a:p>
                    <a:p>
                      <a:pPr algn="ctr" fontAlgn="ctr"/>
                      <a:r>
                        <a:rPr lang="ja-JP" altLang="en-US" sz="700" u="none" strike="noStrike" dirty="0">
                          <a:solidFill>
                            <a:schemeClr val="bg1">
                              <a:lumMod val="50000"/>
                            </a:schemeClr>
                          </a:solidFill>
                          <a:effectLst/>
                          <a:latin typeface="Meiryo UI" panose="020B0604030504040204" pitchFamily="50" charset="-128"/>
                          <a:ea typeface="Meiryo UI" panose="020B0604030504040204" pitchFamily="50" charset="-128"/>
                        </a:rPr>
                        <a:t>　</a:t>
                      </a:r>
                      <a:endParaRPr lang="ja-JP" altLang="en-US" sz="700" b="0" i="0" u="none" strike="noStrike" dirty="0">
                        <a:solidFill>
                          <a:schemeClr val="bg1">
                            <a:lumMod val="50000"/>
                          </a:schemeClr>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201022"/>
                  </a:ext>
                </a:extLst>
              </a:tr>
              <a:tr h="838064">
                <a:tc>
                  <a:txBody>
                    <a:bodyPr/>
                    <a:lstStyle/>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体験商品の</a:t>
                      </a:r>
                      <a:endParaRPr lang="en-US" altLang="ja-JP" sz="900" b="1"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特別性・独自性</a:t>
                      </a:r>
                      <a:endParaRPr lang="ja-JP" altLang="en-US" sz="900" b="1"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gridSpan="6">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　</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様式</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1</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1</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③</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に準じ、場所、時間、人物等の特別性と、地域の独自性を生かした体験商品の説明を記載してください。</a:t>
                      </a:r>
                      <a:endParaRPr lang="en-US" altLang="ja-JP" sz="700" b="0" dirty="0">
                        <a:solidFill>
                          <a:schemeClr val="tx1"/>
                        </a:solidFill>
                        <a:latin typeface="Meiryo UI" panose="020B0604030504040204" pitchFamily="50" charset="-128"/>
                        <a:ea typeface="Meiryo UI" panose="020B0604030504040204" pitchFamily="50" charset="-128"/>
                        <a:cs typeface="Meiryo"/>
                        <a:sym typeface="Meiryo"/>
                      </a:endParaRPr>
                    </a:p>
                    <a:p>
                      <a:pPr algn="ctr" fontAlgn="ctr"/>
                      <a:r>
                        <a:rPr lang="ja-JP" altLang="en-US" sz="700" u="none" strike="noStrike" dirty="0">
                          <a:solidFill>
                            <a:schemeClr val="bg1">
                              <a:lumMod val="50000"/>
                            </a:schemeClr>
                          </a:solidFill>
                          <a:effectLst/>
                          <a:latin typeface="Meiryo UI" panose="020B0604030504040204" pitchFamily="50" charset="-128"/>
                          <a:ea typeface="Meiryo UI" panose="020B0604030504040204" pitchFamily="50" charset="-128"/>
                        </a:rPr>
                        <a:t>　</a:t>
                      </a:r>
                      <a:endParaRPr lang="ja-JP" altLang="en-US" sz="700" b="0" i="0" u="none" strike="noStrike" dirty="0">
                        <a:solidFill>
                          <a:schemeClr val="bg1">
                            <a:lumMod val="50000"/>
                          </a:schemeClr>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156463060"/>
                  </a:ext>
                </a:extLst>
              </a:tr>
              <a:tr h="590776">
                <a:tc>
                  <a:txBody>
                    <a:bodyPr/>
                    <a:lstStyle/>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販売計画</a:t>
                      </a:r>
                      <a:br>
                        <a:rPr lang="ja-JP" altLang="en-US" sz="900" b="1" u="none" strike="noStrike" dirty="0">
                          <a:solidFill>
                            <a:schemeClr val="tx1"/>
                          </a:solidFill>
                          <a:effectLst/>
                          <a:latin typeface="Meiryo UI" panose="020B0604030504040204" pitchFamily="50" charset="-128"/>
                          <a:ea typeface="Meiryo UI" panose="020B0604030504040204" pitchFamily="50" charset="-128"/>
                        </a:rPr>
                      </a:br>
                      <a:r>
                        <a:rPr lang="ja-JP" altLang="en-US" sz="800" b="0" u="none" strike="noStrike" dirty="0">
                          <a:solidFill>
                            <a:schemeClr val="tx1"/>
                          </a:solidFill>
                          <a:effectLst/>
                          <a:latin typeface="Meiryo UI" panose="020B0604030504040204" pitchFamily="50" charset="-128"/>
                          <a:ea typeface="Meiryo UI" panose="020B0604030504040204" pitchFamily="50" charset="-128"/>
                        </a:rPr>
                        <a:t>（海外販路の妥当性）</a:t>
                      </a:r>
                      <a:endParaRPr lang="ja-JP" altLang="en-US" sz="8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gridSpan="6">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en-US" altLang="ja-JP" sz="800" b="0" dirty="0">
                          <a:solidFill>
                            <a:schemeClr val="tx1"/>
                          </a:solidFill>
                          <a:latin typeface="Meiryo UI" panose="020B0604030504040204" pitchFamily="50" charset="-128"/>
                          <a:ea typeface="Meiryo UI" panose="020B0604030504040204" pitchFamily="50" charset="-128"/>
                          <a:cs typeface="Meiryo"/>
                          <a:sym typeface="Meiryo"/>
                        </a:rPr>
                        <a:t>【</a:t>
                      </a:r>
                      <a:r>
                        <a:rPr lang="ja-JP" altLang="en-US" sz="800" b="0" dirty="0">
                          <a:solidFill>
                            <a:schemeClr val="tx1"/>
                          </a:solidFill>
                          <a:latin typeface="Meiryo UI" panose="020B0604030504040204" pitchFamily="50" charset="-128"/>
                          <a:ea typeface="Meiryo UI" panose="020B0604030504040204" pitchFamily="50" charset="-128"/>
                          <a:cs typeface="Meiryo"/>
                          <a:sym typeface="Meiryo"/>
                        </a:rPr>
                        <a:t>様式</a:t>
                      </a:r>
                      <a:r>
                        <a:rPr lang="en-US" altLang="ja-JP" sz="800" b="0" dirty="0">
                          <a:solidFill>
                            <a:schemeClr val="tx1"/>
                          </a:solidFill>
                          <a:latin typeface="Meiryo UI" panose="020B0604030504040204" pitchFamily="50" charset="-128"/>
                          <a:ea typeface="Meiryo UI" panose="020B0604030504040204" pitchFamily="50" charset="-128"/>
                          <a:cs typeface="Meiryo"/>
                          <a:sym typeface="Meiryo"/>
                        </a:rPr>
                        <a:t>1</a:t>
                      </a:r>
                      <a:r>
                        <a:rPr lang="ja-JP" altLang="en-US" sz="800" b="0" dirty="0">
                          <a:solidFill>
                            <a:schemeClr val="tx1"/>
                          </a:solidFill>
                          <a:latin typeface="Meiryo UI" panose="020B0604030504040204" pitchFamily="50" charset="-128"/>
                          <a:ea typeface="Meiryo UI" panose="020B0604030504040204" pitchFamily="50" charset="-128"/>
                          <a:cs typeface="Meiryo"/>
                          <a:sym typeface="Meiryo"/>
                        </a:rPr>
                        <a:t>－</a:t>
                      </a:r>
                      <a:r>
                        <a:rPr lang="en-US" altLang="ja-JP" sz="800" b="0" dirty="0">
                          <a:solidFill>
                            <a:schemeClr val="tx1"/>
                          </a:solidFill>
                          <a:latin typeface="Meiryo UI" panose="020B0604030504040204" pitchFamily="50" charset="-128"/>
                          <a:ea typeface="Meiryo UI" panose="020B0604030504040204" pitchFamily="50" charset="-128"/>
                          <a:cs typeface="Meiryo"/>
                          <a:sym typeface="Meiryo"/>
                        </a:rPr>
                        <a:t>1</a:t>
                      </a:r>
                      <a:r>
                        <a:rPr lang="ja-JP" altLang="en-US" sz="800" b="0" dirty="0">
                          <a:solidFill>
                            <a:schemeClr val="tx1"/>
                          </a:solidFill>
                          <a:latin typeface="Meiryo UI" panose="020B0604030504040204" pitchFamily="50" charset="-128"/>
                          <a:ea typeface="Meiryo UI" panose="020B0604030504040204" pitchFamily="50" charset="-128"/>
                          <a:cs typeface="Meiryo"/>
                          <a:sym typeface="Meiryo"/>
                        </a:rPr>
                        <a:t>③</a:t>
                      </a:r>
                      <a:r>
                        <a:rPr lang="en-US" altLang="ja-JP" sz="800" b="0" dirty="0">
                          <a:solidFill>
                            <a:schemeClr val="tx1"/>
                          </a:solidFill>
                          <a:latin typeface="Meiryo UI" panose="020B0604030504040204" pitchFamily="50" charset="-128"/>
                          <a:ea typeface="Meiryo UI" panose="020B0604030504040204" pitchFamily="50" charset="-128"/>
                          <a:cs typeface="Meiryo"/>
                          <a:sym typeface="Meiryo"/>
                        </a:rPr>
                        <a:t>】</a:t>
                      </a:r>
                      <a:r>
                        <a:rPr lang="ja-JP" altLang="en-US" sz="800" b="0" dirty="0">
                          <a:solidFill>
                            <a:schemeClr val="tx1"/>
                          </a:solidFill>
                          <a:latin typeface="Meiryo UI" panose="020B0604030504040204" pitchFamily="50" charset="-128"/>
                          <a:ea typeface="Meiryo UI" panose="020B0604030504040204" pitchFamily="50" charset="-128"/>
                          <a:cs typeface="Meiryo"/>
                          <a:sym typeface="Meiryo"/>
                        </a:rPr>
                        <a:t>販売計画に記載の、インバウンドへの具体的な販路、効果的な販売促進・情報発信を基に海外販路への妥当性について記載ください。</a:t>
                      </a:r>
                      <a:endParaRPr lang="en-US" altLang="ja-JP" sz="800" b="0" dirty="0">
                        <a:solidFill>
                          <a:schemeClr val="tx1"/>
                        </a:solidFill>
                        <a:latin typeface="Meiryo UI" panose="020B0604030504040204" pitchFamily="50" charset="-128"/>
                        <a:ea typeface="Meiryo UI" panose="020B0604030504040204" pitchFamily="50" charset="-128"/>
                        <a:cs typeface="Meiryo"/>
                        <a:sym typeface="Meiryo"/>
                      </a:endParaRPr>
                    </a:p>
                  </a:txBody>
                  <a:tcPr marL="5741" marR="5741" marT="5741" marB="0" anchor="ctr">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lnL w="12700" cap="flat" cmpd="sng" algn="ctr">
                      <a:solidFill>
                        <a:schemeClr val="bg1">
                          <a:lumMod val="50000"/>
                        </a:schemeClr>
                      </a:solidFill>
                      <a:prstDash val="solid"/>
                      <a:round/>
                      <a:headEnd type="none" w="med" len="med"/>
                      <a:tailEnd type="none" w="med" len="med"/>
                    </a:lnL>
                  </a:tcPr>
                </a:tc>
                <a:tc hMerge="1">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altLang="ja-JP" sz="800" u="none" strike="noStrike">
                          <a:solidFill>
                            <a:schemeClr val="tx1"/>
                          </a:solidFill>
                          <a:effectLst/>
                          <a:latin typeface="Meiryo UI" panose="020B0604030504040204" pitchFamily="50" charset="-128"/>
                          <a:ea typeface="Meiryo UI" panose="020B0604030504040204" pitchFamily="50" charset="-128"/>
                        </a:rPr>
                        <a:t>【</a:t>
                      </a:r>
                      <a:r>
                        <a:rPr lang="ja-JP" altLang="en-US" sz="800" u="none" strike="noStrike">
                          <a:solidFill>
                            <a:schemeClr val="tx1"/>
                          </a:solidFill>
                          <a:effectLst/>
                          <a:latin typeface="Meiryo UI" panose="020B0604030504040204" pitchFamily="50" charset="-128"/>
                          <a:ea typeface="Meiryo UI" panose="020B0604030504040204" pitchFamily="50" charset="-128"/>
                        </a:rPr>
                        <a:t>タビナカや</a:t>
                      </a:r>
                      <a:r>
                        <a:rPr lang="en-US" altLang="ja-JP" sz="800" u="none" strike="noStrike">
                          <a:solidFill>
                            <a:schemeClr val="tx1"/>
                          </a:solidFill>
                          <a:effectLst/>
                          <a:latin typeface="Meiryo UI" panose="020B0604030504040204" pitchFamily="50" charset="-128"/>
                          <a:ea typeface="Meiryo UI" panose="020B0604030504040204" pitchFamily="50" charset="-128"/>
                        </a:rPr>
                        <a:t>OTA</a:t>
                      </a:r>
                      <a:r>
                        <a:rPr lang="ja-JP" altLang="en-US" sz="800" u="none" strike="noStrike">
                          <a:solidFill>
                            <a:schemeClr val="tx1"/>
                          </a:solidFill>
                          <a:effectLst/>
                          <a:latin typeface="Meiryo UI" panose="020B0604030504040204" pitchFamily="50" charset="-128"/>
                          <a:ea typeface="Meiryo UI" panose="020B0604030504040204" pitchFamily="50" charset="-128"/>
                        </a:rPr>
                        <a:t>等</a:t>
                      </a:r>
                      <a:r>
                        <a:rPr lang="en-US" altLang="ja-JP" sz="800" u="none" strike="noStrike">
                          <a:solidFill>
                            <a:schemeClr val="tx1"/>
                          </a:solidFill>
                          <a:effectLst/>
                          <a:latin typeface="Meiryo UI" panose="020B0604030504040204" pitchFamily="50" charset="-128"/>
                          <a:ea typeface="Meiryo UI" panose="020B0604030504040204" pitchFamily="50" charset="-128"/>
                        </a:rPr>
                        <a:t>】</a:t>
                      </a:r>
                      <a:br>
                        <a:rPr lang="en-US" altLang="ja-JP" sz="800" u="none" strike="noStrike">
                          <a:solidFill>
                            <a:schemeClr val="tx1"/>
                          </a:solidFill>
                          <a:effectLst/>
                          <a:latin typeface="Meiryo UI" panose="020B0604030504040204" pitchFamily="50" charset="-128"/>
                          <a:ea typeface="Meiryo UI" panose="020B0604030504040204" pitchFamily="50" charset="-128"/>
                        </a:rPr>
                      </a:br>
                      <a:r>
                        <a:rPr lang="en-US" altLang="ja-JP" sz="800" u="none" strike="noStrike">
                          <a:solidFill>
                            <a:schemeClr val="bg1">
                              <a:lumMod val="50000"/>
                            </a:schemeClr>
                          </a:solidFill>
                          <a:effectLst/>
                          <a:latin typeface="Meiryo UI" panose="020B0604030504040204" pitchFamily="50" charset="-128"/>
                          <a:ea typeface="Meiryo UI" panose="020B0604030504040204" pitchFamily="50" charset="-128"/>
                        </a:rPr>
                        <a:t>○○</a:t>
                      </a:r>
                      <a:r>
                        <a:rPr lang="ja-JP" altLang="en-US" sz="800" u="none" strike="noStrike">
                          <a:solidFill>
                            <a:schemeClr val="bg1">
                              <a:lumMod val="50000"/>
                            </a:schemeClr>
                          </a:solidFill>
                          <a:effectLst/>
                          <a:latin typeface="Meiryo UI" panose="020B0604030504040204" pitchFamily="50" charset="-128"/>
                          <a:ea typeface="Meiryo UI" panose="020B0604030504040204" pitchFamily="50" charset="-128"/>
                        </a:rPr>
                        <a:t>により　○月より販売　等</a:t>
                      </a:r>
                      <a:endParaRPr kumimoji="1" lang="ja-JP" altLang="en-US" sz="800" dirty="0">
                        <a:solidFill>
                          <a:schemeClr val="bg1">
                            <a:lumMod val="50000"/>
                          </a:schemeClr>
                        </a:solidFill>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040539332"/>
                  </a:ext>
                </a:extLst>
              </a:tr>
              <a:tr h="130241">
                <a:tc rowSpan="2">
                  <a:txBody>
                    <a:bodyPr/>
                    <a:lstStyle/>
                    <a:p>
                      <a:pPr algn="ctr" fontAlgn="ctr"/>
                      <a:r>
                        <a:rPr lang="zh-TW" altLang="en-US" sz="900" b="1" u="none" strike="noStrike" dirty="0">
                          <a:solidFill>
                            <a:schemeClr val="tx1"/>
                          </a:solidFill>
                          <a:effectLst/>
                          <a:latin typeface="Meiryo UI" panose="020B0604030504040204" pitchFamily="50" charset="-128"/>
                          <a:ea typeface="Meiryo UI" panose="020B0604030504040204" pitchFamily="50" charset="-128"/>
                        </a:rPr>
                        <a:t>消費拡大効果</a:t>
                      </a:r>
                      <a:endParaRPr lang="ja-JP" altLang="en-US" sz="900" b="1"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600" u="none" strike="noStrike" dirty="0">
                          <a:solidFill>
                            <a:schemeClr val="tx1"/>
                          </a:solidFill>
                          <a:effectLst/>
                          <a:latin typeface="Meiryo UI" panose="020B0604030504040204" pitchFamily="50" charset="-128"/>
                          <a:ea typeface="Meiryo UI" panose="020B0604030504040204" pitchFamily="50" charset="-128"/>
                        </a:rPr>
                        <a:t>A</a:t>
                      </a:r>
                      <a:r>
                        <a:rPr lang="ja-JP" altLang="en-US" sz="600" u="none" strike="noStrike" dirty="0">
                          <a:solidFill>
                            <a:schemeClr val="tx1"/>
                          </a:solidFill>
                          <a:effectLst/>
                          <a:latin typeface="Meiryo UI" panose="020B0604030504040204" pitchFamily="50" charset="-128"/>
                          <a:ea typeface="Meiryo UI" panose="020B0604030504040204" pitchFamily="50" charset="-128"/>
                        </a:rPr>
                        <a:t>：インバウンド誘客目標総数</a:t>
                      </a:r>
                      <a:endParaRPr lang="ja-JP" altLang="en-US" sz="6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en-US" altLang="ja-JP" sz="600" u="none" strike="noStrike" dirty="0">
                          <a:solidFill>
                            <a:schemeClr val="tx1"/>
                          </a:solidFill>
                          <a:effectLst/>
                          <a:latin typeface="Meiryo UI" panose="020B0604030504040204" pitchFamily="50" charset="-128"/>
                          <a:ea typeface="Meiryo UI" panose="020B0604030504040204" pitchFamily="50" charset="-128"/>
                        </a:rPr>
                        <a:t>B</a:t>
                      </a:r>
                      <a:r>
                        <a:rPr lang="ja-JP" altLang="en-US" sz="600" u="none" strike="noStrike" dirty="0">
                          <a:solidFill>
                            <a:schemeClr val="tx1"/>
                          </a:solidFill>
                          <a:effectLst/>
                          <a:latin typeface="Meiryo UI" panose="020B0604030504040204" pitchFamily="50" charset="-128"/>
                          <a:ea typeface="Meiryo UI" panose="020B0604030504040204" pitchFamily="50" charset="-128"/>
                        </a:rPr>
                        <a:t>：販売単価</a:t>
                      </a:r>
                      <a:endParaRPr lang="ja-JP" altLang="en-US" sz="6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en-US" altLang="ja-JP" sz="600" u="none" strike="noStrike" dirty="0">
                          <a:solidFill>
                            <a:schemeClr val="tx1"/>
                          </a:solidFill>
                          <a:effectLst/>
                          <a:latin typeface="Meiryo UI" panose="020B0604030504040204" pitchFamily="50" charset="-128"/>
                          <a:ea typeface="Meiryo UI" panose="020B0604030504040204" pitchFamily="50" charset="-128"/>
                        </a:rPr>
                        <a:t>C</a:t>
                      </a:r>
                      <a:r>
                        <a:rPr lang="ja-JP" altLang="en-US" sz="600" u="none" strike="noStrike" dirty="0">
                          <a:solidFill>
                            <a:schemeClr val="tx1"/>
                          </a:solidFill>
                          <a:effectLst/>
                          <a:latin typeface="Meiryo UI" panose="020B0604030504040204" pitchFamily="50" charset="-128"/>
                          <a:ea typeface="Meiryo UI" panose="020B0604030504040204" pitchFamily="50" charset="-128"/>
                        </a:rPr>
                        <a:t>：</a:t>
                      </a:r>
                      <a:r>
                        <a:rPr lang="en-US" altLang="ja-JP" sz="600" u="none" strike="noStrike" dirty="0">
                          <a:solidFill>
                            <a:schemeClr val="tx1"/>
                          </a:solidFill>
                          <a:effectLst/>
                          <a:latin typeface="Meiryo UI" panose="020B0604030504040204" pitchFamily="50" charset="-128"/>
                          <a:ea typeface="Meiryo UI" panose="020B0604030504040204" pitchFamily="50" charset="-128"/>
                        </a:rPr>
                        <a:t>B</a:t>
                      </a:r>
                      <a:r>
                        <a:rPr lang="ja-JP" altLang="en-US" sz="600" u="none" strike="noStrike" dirty="0">
                          <a:solidFill>
                            <a:schemeClr val="tx1"/>
                          </a:solidFill>
                          <a:effectLst/>
                          <a:latin typeface="Meiryo UI" panose="020B0604030504040204" pitchFamily="50" charset="-128"/>
                          <a:ea typeface="Meiryo UI" panose="020B0604030504040204" pitchFamily="50" charset="-128"/>
                        </a:rPr>
                        <a:t>以外の域内消費単価</a:t>
                      </a:r>
                      <a:endParaRPr lang="ja-JP" altLang="en-US" sz="6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en-US" altLang="ja-JP" sz="600" u="none" strike="noStrike" dirty="0">
                          <a:solidFill>
                            <a:schemeClr val="tx1"/>
                          </a:solidFill>
                          <a:effectLst/>
                          <a:latin typeface="Meiryo UI" panose="020B0604030504040204" pitchFamily="50" charset="-128"/>
                          <a:ea typeface="Meiryo UI" panose="020B0604030504040204" pitchFamily="50" charset="-128"/>
                        </a:rPr>
                        <a:t>D</a:t>
                      </a:r>
                      <a:r>
                        <a:rPr lang="ja-JP" altLang="en-US" sz="600" u="none" strike="noStrike" dirty="0">
                          <a:solidFill>
                            <a:schemeClr val="tx1"/>
                          </a:solidFill>
                          <a:effectLst/>
                          <a:latin typeface="Meiryo UI" panose="020B0604030504040204" pitchFamily="50" charset="-128"/>
                          <a:ea typeface="Meiryo UI" panose="020B0604030504040204" pitchFamily="50" charset="-128"/>
                        </a:rPr>
                        <a:t>：補助希望額</a:t>
                      </a:r>
                      <a:endParaRPr lang="ja-JP" altLang="en-US" sz="6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zh-TW" altLang="en-US" sz="600" u="none" strike="noStrike" dirty="0">
                          <a:solidFill>
                            <a:schemeClr val="tx1"/>
                          </a:solidFill>
                          <a:effectLst/>
                          <a:latin typeface="Meiryo UI" panose="020B0604030504040204" pitchFamily="50" charset="-128"/>
                          <a:ea typeface="Meiryo UI" panose="020B0604030504040204" pitchFamily="50" charset="-128"/>
                        </a:rPr>
                        <a:t>直接消費拡大効果</a:t>
                      </a:r>
                      <a:r>
                        <a:rPr lang="zh-TW" altLang="en-US" sz="500" u="none" strike="noStrike" dirty="0">
                          <a:solidFill>
                            <a:schemeClr val="tx1"/>
                          </a:solidFill>
                          <a:effectLst/>
                          <a:latin typeface="Meiryo UI" panose="020B0604030504040204" pitchFamily="50" charset="-128"/>
                          <a:ea typeface="Meiryo UI" panose="020B0604030504040204" pitchFamily="50" charset="-128"/>
                        </a:rPr>
                        <a:t>Ａ</a:t>
                      </a:r>
                      <a:r>
                        <a:rPr lang="en-US" altLang="zh-TW" sz="500" u="none" strike="noStrike" dirty="0">
                          <a:solidFill>
                            <a:schemeClr val="tx1"/>
                          </a:solidFill>
                          <a:effectLst/>
                          <a:latin typeface="Meiryo UI" panose="020B0604030504040204" pitchFamily="50" charset="-128"/>
                          <a:ea typeface="Meiryo UI" panose="020B0604030504040204" pitchFamily="50" charset="-128"/>
                        </a:rPr>
                        <a:t>×</a:t>
                      </a:r>
                      <a:r>
                        <a:rPr lang="zh-TW" altLang="en-US" sz="500" u="none" strike="noStrike" dirty="0">
                          <a:solidFill>
                            <a:schemeClr val="tx1"/>
                          </a:solidFill>
                          <a:effectLst/>
                          <a:latin typeface="Meiryo UI" panose="020B0604030504040204" pitchFamily="50" charset="-128"/>
                          <a:ea typeface="Meiryo UI" panose="020B0604030504040204" pitchFamily="50" charset="-128"/>
                        </a:rPr>
                        <a:t>Ｂ</a:t>
                      </a:r>
                      <a:r>
                        <a:rPr lang="en-US" altLang="zh-TW" sz="500" u="none" strike="noStrike" dirty="0">
                          <a:solidFill>
                            <a:schemeClr val="tx1"/>
                          </a:solidFill>
                          <a:effectLst/>
                          <a:latin typeface="Meiryo UI" panose="020B0604030504040204" pitchFamily="50" charset="-128"/>
                          <a:ea typeface="Meiryo UI" panose="020B0604030504040204" pitchFamily="50" charset="-128"/>
                        </a:rPr>
                        <a:t>/D</a:t>
                      </a:r>
                      <a:endParaRPr lang="en-US" altLang="zh-TW" sz="5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600" u="none" strike="noStrike" dirty="0">
                          <a:solidFill>
                            <a:schemeClr val="tx1"/>
                          </a:solidFill>
                          <a:effectLst/>
                          <a:latin typeface="Meiryo UI" panose="020B0604030504040204" pitchFamily="50" charset="-128"/>
                          <a:ea typeface="Meiryo UI" panose="020B0604030504040204" pitchFamily="50" charset="-128"/>
                        </a:rPr>
                        <a:t>域内消費拡大効果</a:t>
                      </a:r>
                      <a:r>
                        <a:rPr lang="en-US" sz="500" u="none" strike="noStrike" dirty="0">
                          <a:solidFill>
                            <a:schemeClr val="tx1"/>
                          </a:solidFill>
                          <a:effectLst/>
                          <a:latin typeface="Meiryo UI" panose="020B0604030504040204" pitchFamily="50" charset="-128"/>
                          <a:ea typeface="Meiryo UI" panose="020B0604030504040204" pitchFamily="50" charset="-128"/>
                        </a:rPr>
                        <a:t>A×（B＋C）/D</a:t>
                      </a:r>
                      <a:endParaRPr lang="en-US" sz="5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933115100"/>
                  </a:ext>
                </a:extLst>
              </a:tr>
              <a:tr h="183145">
                <a:tc vMerge="1">
                  <a:txBody>
                    <a:bodyPr/>
                    <a:lstStyle/>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　</a:t>
                      </a:r>
                      <a:endParaRPr lang="ja-JP" altLang="en-US" sz="900" b="1"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600" u="none" strike="noStrike" dirty="0">
                          <a:solidFill>
                            <a:schemeClr val="tx1"/>
                          </a:solidFill>
                          <a:effectLst/>
                          <a:latin typeface="Meiryo UI" panose="020B0604030504040204" pitchFamily="50" charset="-128"/>
                          <a:ea typeface="Meiryo UI" panose="020B0604030504040204" pitchFamily="50" charset="-128"/>
                        </a:rPr>
                        <a:t>　</a:t>
                      </a:r>
                      <a:endParaRPr lang="ja-JP" altLang="en-US" sz="6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600" u="none" strike="noStrike" dirty="0">
                          <a:solidFill>
                            <a:schemeClr val="tx1"/>
                          </a:solidFill>
                          <a:effectLst/>
                          <a:latin typeface="Meiryo UI" panose="020B0604030504040204" pitchFamily="50" charset="-128"/>
                          <a:ea typeface="Meiryo UI" panose="020B0604030504040204" pitchFamily="50" charset="-128"/>
                        </a:rPr>
                        <a:t>　</a:t>
                      </a:r>
                      <a:endParaRPr lang="ja-JP" altLang="en-US" sz="6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600" u="none" strike="noStrike" dirty="0">
                          <a:solidFill>
                            <a:schemeClr val="tx1"/>
                          </a:solidFill>
                          <a:effectLst/>
                          <a:latin typeface="Meiryo UI" panose="020B0604030504040204" pitchFamily="50" charset="-128"/>
                          <a:ea typeface="Meiryo UI" panose="020B0604030504040204" pitchFamily="50" charset="-128"/>
                        </a:rPr>
                        <a:t>　</a:t>
                      </a:r>
                      <a:endParaRPr lang="ja-JP" altLang="en-US" sz="6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600" u="none" strike="noStrike" dirty="0">
                          <a:solidFill>
                            <a:schemeClr val="tx1"/>
                          </a:solidFill>
                          <a:effectLst/>
                          <a:latin typeface="Meiryo UI" panose="020B0604030504040204" pitchFamily="50" charset="-128"/>
                          <a:ea typeface="Meiryo UI" panose="020B0604030504040204" pitchFamily="50" charset="-128"/>
                        </a:rPr>
                        <a:t>　</a:t>
                      </a:r>
                      <a:endParaRPr lang="ja-JP" altLang="en-US" sz="6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600" u="none" strike="noStrike" dirty="0">
                          <a:solidFill>
                            <a:schemeClr val="tx1"/>
                          </a:solidFill>
                          <a:effectLst/>
                          <a:latin typeface="Meiryo UI" panose="020B0604030504040204" pitchFamily="50" charset="-128"/>
                          <a:ea typeface="Meiryo UI" panose="020B0604030504040204" pitchFamily="50" charset="-128"/>
                        </a:rPr>
                        <a:t>　</a:t>
                      </a:r>
                      <a:endParaRPr lang="ja-JP" altLang="en-US" sz="6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600" u="none" strike="noStrike" dirty="0">
                          <a:solidFill>
                            <a:schemeClr val="tx1"/>
                          </a:solidFill>
                          <a:effectLst/>
                          <a:latin typeface="Meiryo UI" panose="020B0604030504040204" pitchFamily="50" charset="-128"/>
                          <a:ea typeface="Meiryo UI" panose="020B0604030504040204" pitchFamily="50" charset="-128"/>
                        </a:rPr>
                        <a:t>　</a:t>
                      </a:r>
                      <a:endParaRPr lang="ja-JP" altLang="en-US" sz="6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703612134"/>
                  </a:ext>
                </a:extLst>
              </a:tr>
              <a:tr h="282746">
                <a:tc>
                  <a:txBody>
                    <a:bodyPr/>
                    <a:lstStyle/>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地域経済循環への</a:t>
                      </a:r>
                      <a:br>
                        <a:rPr lang="ja-JP" altLang="en-US" sz="900" b="1" u="none" strike="noStrike" dirty="0">
                          <a:solidFill>
                            <a:schemeClr val="tx1"/>
                          </a:solidFill>
                          <a:effectLst/>
                          <a:latin typeface="Meiryo UI" panose="020B0604030504040204" pitchFamily="50" charset="-128"/>
                          <a:ea typeface="Meiryo UI" panose="020B0604030504040204" pitchFamily="50" charset="-128"/>
                        </a:rPr>
                      </a:br>
                      <a:r>
                        <a:rPr lang="ja-JP" altLang="en-US" sz="900" b="1" u="none" strike="noStrike" dirty="0">
                          <a:solidFill>
                            <a:schemeClr val="tx1"/>
                          </a:solidFill>
                          <a:effectLst/>
                          <a:latin typeface="Meiryo UI" panose="020B0604030504040204" pitchFamily="50" charset="-128"/>
                          <a:ea typeface="Meiryo UI" panose="020B0604030504040204" pitchFamily="50" charset="-128"/>
                        </a:rPr>
                        <a:t>貢献</a:t>
                      </a:r>
                      <a:endParaRPr lang="ja-JP" altLang="en-US" sz="900" b="1"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gridSpan="6">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様式</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1</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1</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③</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実施地域の人材や地域の自然・伝統文化の積極的な活用、食の地産地消等がなされている取組</a:t>
                      </a:r>
                      <a:endParaRPr lang="en-US" altLang="ja-JP" sz="700" b="0" dirty="0">
                        <a:solidFill>
                          <a:schemeClr val="tx1"/>
                        </a:solidFill>
                        <a:latin typeface="Meiryo UI" panose="020B0604030504040204" pitchFamily="50" charset="-128"/>
                        <a:ea typeface="Meiryo UI" panose="020B0604030504040204" pitchFamily="50" charset="-128"/>
                        <a:cs typeface="Meiryo"/>
                        <a:sym typeface="Meiryo"/>
                      </a:endParaRPr>
                    </a:p>
                    <a:p>
                      <a:pPr algn="ctr" fontAlgn="ctr"/>
                      <a:r>
                        <a:rPr lang="ja-JP" altLang="en-US" sz="700" u="none" strike="noStrike" dirty="0">
                          <a:solidFill>
                            <a:schemeClr val="bg1">
                              <a:lumMod val="50000"/>
                            </a:schemeClr>
                          </a:solidFill>
                          <a:effectLst/>
                          <a:latin typeface="Meiryo UI" panose="020B0604030504040204" pitchFamily="50" charset="-128"/>
                          <a:ea typeface="Meiryo UI" panose="020B0604030504040204" pitchFamily="50" charset="-128"/>
                        </a:rPr>
                        <a:t>　</a:t>
                      </a:r>
                      <a:endParaRPr lang="ja-JP" altLang="en-US" sz="700" b="0" i="0" u="none" strike="noStrike" dirty="0">
                        <a:solidFill>
                          <a:schemeClr val="bg1">
                            <a:lumMod val="50000"/>
                          </a:schemeClr>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9050" cap="flat" cmpd="sng" algn="ctr">
                      <a:solidFill>
                        <a:schemeClr val="bg1">
                          <a:lumMod val="50000"/>
                        </a:schemeClr>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9050" cap="flat" cmpd="sng" algn="ctr">
                      <a:solidFill>
                        <a:schemeClr val="bg1">
                          <a:lumMod val="50000"/>
                        </a:schemeClr>
                      </a:solidFill>
                      <a:prstDash val="solid"/>
                      <a:round/>
                      <a:headEnd type="none" w="med" len="med"/>
                      <a:tailEnd type="none" w="med" len="med"/>
                    </a:lnT>
                  </a:tcPr>
                </a:tc>
                <a:extLst>
                  <a:ext uri="{0D108BD9-81ED-4DB2-BD59-A6C34878D82A}">
                    <a16:rowId xmlns:a16="http://schemas.microsoft.com/office/drawing/2014/main" val="564157004"/>
                  </a:ext>
                </a:extLst>
              </a:tr>
              <a:tr h="248738">
                <a:tc>
                  <a:txBody>
                    <a:bodyPr/>
                    <a:lstStyle/>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主なスケジュール</a:t>
                      </a:r>
                      <a:endParaRPr lang="ja-JP" altLang="en-US" sz="900" b="1"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gridSpan="6">
                  <a:txBody>
                    <a:bodyPr/>
                    <a:lstStyle/>
                    <a:p>
                      <a:pPr marL="0" marR="0" lvl="0" indent="0" algn="l" rtl="0">
                        <a:spcBef>
                          <a:spcPts val="0"/>
                        </a:spcBef>
                        <a:spcAft>
                          <a:spcPts val="0"/>
                        </a:spcAft>
                        <a:buNone/>
                      </a:pP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様式３</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に準じ、販売等開始時期、体験商品の実施期間を含めて記載</a:t>
                      </a:r>
                      <a:endParaRPr lang="en-US" altLang="ja-JP" sz="700" b="0" dirty="0">
                        <a:solidFill>
                          <a:schemeClr val="tx1"/>
                        </a:solidFill>
                        <a:latin typeface="Meiryo UI" panose="020B0604030504040204" pitchFamily="50" charset="-128"/>
                        <a:ea typeface="Meiryo UI" panose="020B0604030504040204" pitchFamily="50" charset="-128"/>
                        <a:cs typeface="Meiryo"/>
                        <a:sym typeface="Meiryo"/>
                      </a:endParaRPr>
                    </a:p>
                    <a:p>
                      <a:pPr marL="0" marR="0" lvl="0" indent="0" algn="l" rtl="0">
                        <a:spcBef>
                          <a:spcPts val="0"/>
                        </a:spcBef>
                        <a:spcAft>
                          <a:spcPts val="0"/>
                        </a:spcAft>
                        <a:buNone/>
                      </a:pPr>
                      <a:r>
                        <a:rPr lang="ja-JP" altLang="en-US" sz="700" b="0" dirty="0">
                          <a:solidFill>
                            <a:schemeClr val="bg1">
                              <a:lumMod val="50000"/>
                            </a:schemeClr>
                          </a:solidFill>
                          <a:latin typeface="Meiryo UI" panose="020B0604030504040204" pitchFamily="50" charset="-128"/>
                          <a:ea typeface="Meiryo UI" panose="020B0604030504040204" pitchFamily="50" charset="-128"/>
                          <a:cs typeface="Meiryo"/>
                          <a:sym typeface="Meiryo"/>
                        </a:rPr>
                        <a:t>（例）令和</a:t>
                      </a:r>
                      <a:r>
                        <a:rPr lang="en-US" altLang="ja-JP" sz="700" b="0" dirty="0">
                          <a:solidFill>
                            <a:schemeClr val="bg1">
                              <a:lumMod val="50000"/>
                            </a:schemeClr>
                          </a:solidFill>
                          <a:latin typeface="Meiryo UI" panose="020B0604030504040204" pitchFamily="50" charset="-128"/>
                          <a:ea typeface="Meiryo UI" panose="020B0604030504040204" pitchFamily="50" charset="-128"/>
                          <a:cs typeface="Meiryo"/>
                          <a:sym typeface="Meiryo"/>
                        </a:rPr>
                        <a:t>7</a:t>
                      </a:r>
                      <a:r>
                        <a:rPr lang="ja-JP" altLang="en-US" sz="700" b="0" dirty="0">
                          <a:solidFill>
                            <a:schemeClr val="bg1">
                              <a:lumMod val="50000"/>
                            </a:schemeClr>
                          </a:solidFill>
                          <a:latin typeface="Meiryo UI" panose="020B0604030504040204" pitchFamily="50" charset="-128"/>
                          <a:ea typeface="Meiryo UI" panose="020B0604030504040204" pitchFamily="50" charset="-128"/>
                          <a:cs typeface="Meiryo"/>
                          <a:sym typeface="Meiryo"/>
                        </a:rPr>
                        <a:t>年</a:t>
                      </a:r>
                      <a:r>
                        <a:rPr lang="en-US" altLang="ja-JP" sz="700" b="0" dirty="0">
                          <a:solidFill>
                            <a:schemeClr val="bg1">
                              <a:lumMod val="50000"/>
                            </a:schemeClr>
                          </a:solidFill>
                          <a:latin typeface="Meiryo UI" panose="020B0604030504040204" pitchFamily="50" charset="-128"/>
                          <a:ea typeface="Meiryo UI" panose="020B0604030504040204" pitchFamily="50" charset="-128"/>
                          <a:cs typeface="Meiryo"/>
                          <a:sym typeface="Meiryo"/>
                        </a:rPr>
                        <a:t>7</a:t>
                      </a:r>
                      <a:r>
                        <a:rPr lang="ja-JP" altLang="en-US" sz="700" b="0" dirty="0">
                          <a:solidFill>
                            <a:schemeClr val="bg1">
                              <a:lumMod val="50000"/>
                            </a:schemeClr>
                          </a:solidFill>
                          <a:latin typeface="Meiryo UI" panose="020B0604030504040204" pitchFamily="50" charset="-128"/>
                          <a:ea typeface="Meiryo UI" panose="020B0604030504040204" pitchFamily="50" charset="-128"/>
                          <a:cs typeface="Meiryo"/>
                          <a:sym typeface="Meiryo"/>
                        </a:rPr>
                        <a:t>月モニター実施　</a:t>
                      </a:r>
                      <a:r>
                        <a:rPr lang="en-US" altLang="ja-JP" sz="700" b="0" dirty="0">
                          <a:solidFill>
                            <a:schemeClr val="bg1">
                              <a:lumMod val="50000"/>
                            </a:schemeClr>
                          </a:solidFill>
                          <a:latin typeface="Meiryo UI" panose="020B0604030504040204" pitchFamily="50" charset="-128"/>
                          <a:ea typeface="Meiryo UI" panose="020B0604030504040204" pitchFamily="50" charset="-128"/>
                          <a:cs typeface="Meiryo"/>
                          <a:sym typeface="Meiryo"/>
                        </a:rPr>
                        <a:t>9</a:t>
                      </a:r>
                      <a:r>
                        <a:rPr lang="ja-JP" altLang="en-US" sz="700" b="0" dirty="0">
                          <a:solidFill>
                            <a:schemeClr val="bg1">
                              <a:lumMod val="50000"/>
                            </a:schemeClr>
                          </a:solidFill>
                          <a:latin typeface="Meiryo UI" panose="020B0604030504040204" pitchFamily="50" charset="-128"/>
                          <a:ea typeface="Meiryo UI" panose="020B0604030504040204" pitchFamily="50" charset="-128"/>
                          <a:cs typeface="Meiryo"/>
                          <a:sym typeface="Meiryo"/>
                        </a:rPr>
                        <a:t>月コンテンツタリフ作成　</a:t>
                      </a:r>
                      <a:r>
                        <a:rPr lang="en-US" altLang="ja-JP" sz="700" b="0" dirty="0">
                          <a:solidFill>
                            <a:schemeClr val="bg1">
                              <a:lumMod val="50000"/>
                            </a:schemeClr>
                          </a:solidFill>
                          <a:latin typeface="Meiryo UI" panose="020B0604030504040204" pitchFamily="50" charset="-128"/>
                          <a:ea typeface="Meiryo UI" panose="020B0604030504040204" pitchFamily="50" charset="-128"/>
                          <a:cs typeface="Meiryo"/>
                          <a:sym typeface="Meiryo"/>
                        </a:rPr>
                        <a:t>10</a:t>
                      </a:r>
                      <a:r>
                        <a:rPr lang="ja-JP" altLang="en-US" sz="700" b="0" dirty="0">
                          <a:solidFill>
                            <a:schemeClr val="bg1">
                              <a:lumMod val="50000"/>
                            </a:schemeClr>
                          </a:solidFill>
                          <a:latin typeface="Meiryo UI" panose="020B0604030504040204" pitchFamily="50" charset="-128"/>
                          <a:ea typeface="Meiryo UI" panose="020B0604030504040204" pitchFamily="50" charset="-128"/>
                          <a:cs typeface="Meiryo"/>
                          <a:sym typeface="Meiryo"/>
                        </a:rPr>
                        <a:t>月　体験商品販売開始　</a:t>
                      </a:r>
                      <a:r>
                        <a:rPr lang="en-US" altLang="ja-JP" sz="700" b="0" dirty="0">
                          <a:solidFill>
                            <a:schemeClr val="bg1">
                              <a:lumMod val="50000"/>
                            </a:schemeClr>
                          </a:solidFill>
                          <a:latin typeface="Meiryo UI" panose="020B0604030504040204" pitchFamily="50" charset="-128"/>
                          <a:ea typeface="Meiryo UI" panose="020B0604030504040204" pitchFamily="50" charset="-128"/>
                          <a:cs typeface="Meiryo"/>
                          <a:sym typeface="Meiryo"/>
                        </a:rPr>
                        <a:t>12</a:t>
                      </a:r>
                      <a:r>
                        <a:rPr lang="ja-JP" altLang="en-US" sz="700" b="0" dirty="0">
                          <a:solidFill>
                            <a:schemeClr val="bg1">
                              <a:lumMod val="50000"/>
                            </a:schemeClr>
                          </a:solidFill>
                          <a:latin typeface="Meiryo UI" panose="020B0604030504040204" pitchFamily="50" charset="-128"/>
                          <a:ea typeface="Meiryo UI" panose="020B0604030504040204" pitchFamily="50" charset="-128"/>
                          <a:cs typeface="Meiryo"/>
                          <a:sym typeface="Meiryo"/>
                        </a:rPr>
                        <a:t>月ー１月体験商品実施。</a:t>
                      </a:r>
                      <a:r>
                        <a:rPr lang="ja-JP" altLang="en-US" sz="900" u="none" strike="noStrike" dirty="0">
                          <a:solidFill>
                            <a:schemeClr val="bg1">
                              <a:lumMod val="50000"/>
                            </a:schemeClr>
                          </a:solidFill>
                          <a:effectLst/>
                          <a:latin typeface="Meiryo UI" panose="020B0604030504040204" pitchFamily="50" charset="-128"/>
                          <a:ea typeface="Meiryo UI" panose="020B0604030504040204" pitchFamily="50" charset="-128"/>
                        </a:rPr>
                        <a:t>　</a:t>
                      </a:r>
                      <a:endParaRPr lang="ja-JP" altLang="en-US" sz="900" b="0" i="0" u="none" strike="noStrike" dirty="0">
                        <a:solidFill>
                          <a:schemeClr val="bg1">
                            <a:lumMod val="50000"/>
                          </a:schemeClr>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76402105"/>
                  </a:ext>
                </a:extLst>
              </a:tr>
              <a:tr h="251975">
                <a:tc>
                  <a:txBody>
                    <a:bodyPr/>
                    <a:lstStyle/>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次年度以降の持続可能性</a:t>
                      </a:r>
                      <a:endParaRPr lang="ja-JP" altLang="en-US" sz="900" b="1"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gridSpan="6">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様式</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1</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1</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⑤</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主に販売継続に対する取組を記載</a:t>
                      </a:r>
                      <a:endParaRPr lang="en-US" altLang="ja-JP" sz="700" b="0" dirty="0">
                        <a:solidFill>
                          <a:schemeClr val="tx1"/>
                        </a:solidFill>
                        <a:latin typeface="Meiryo UI" panose="020B0604030504040204" pitchFamily="50" charset="-128"/>
                        <a:ea typeface="Meiryo UI" panose="020B0604030504040204" pitchFamily="50" charset="-128"/>
                        <a:cs typeface="Meiryo"/>
                        <a:sym typeface="Meiryo"/>
                      </a:endParaRPr>
                    </a:p>
                    <a:p>
                      <a:pPr algn="l" fontAlgn="ctr"/>
                      <a:r>
                        <a:rPr lang="ja-JP" altLang="en-US" sz="900" u="none" strike="noStrike" dirty="0">
                          <a:solidFill>
                            <a:schemeClr val="tx1"/>
                          </a:solidFill>
                          <a:effectLst/>
                          <a:latin typeface="Meiryo UI" panose="020B0604030504040204" pitchFamily="50" charset="-128"/>
                          <a:ea typeface="Meiryo UI" panose="020B0604030504040204" pitchFamily="50" charset="-128"/>
                        </a:rPr>
                        <a:t>　</a:t>
                      </a:r>
                      <a:endParaRPr lang="ja-JP" altLang="en-US" sz="9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288147734"/>
                  </a:ext>
                </a:extLst>
              </a:tr>
              <a:tr h="273233">
                <a:tc rowSpan="3">
                  <a:txBody>
                    <a:bodyPr/>
                    <a:lstStyle/>
                    <a:p>
                      <a:pPr algn="ctr" rtl="0"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想定される移動手段・</a:t>
                      </a:r>
                      <a:endParaRPr lang="en-US" altLang="ja-JP" sz="900" b="1" u="none" strike="noStrike" dirty="0">
                        <a:solidFill>
                          <a:schemeClr val="tx1"/>
                        </a:solidFill>
                        <a:effectLst/>
                        <a:latin typeface="Meiryo UI" panose="020B0604030504040204" pitchFamily="50" charset="-128"/>
                        <a:ea typeface="Meiryo UI" panose="020B0604030504040204" pitchFamily="50" charset="-128"/>
                      </a:endParaRPr>
                    </a:p>
                    <a:p>
                      <a:pPr algn="ctr" rtl="0"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宿泊施設等</a:t>
                      </a:r>
                      <a:endParaRPr lang="ja-JP" altLang="en-US" sz="900" b="1"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800" u="none" strike="noStrike" dirty="0">
                          <a:solidFill>
                            <a:schemeClr val="tx1"/>
                          </a:solidFill>
                          <a:effectLst/>
                          <a:latin typeface="Meiryo UI" panose="020B0604030504040204" pitchFamily="50" charset="-128"/>
                          <a:ea typeface="Meiryo UI" panose="020B0604030504040204" pitchFamily="50" charset="-128"/>
                        </a:rPr>
                        <a:t>アクセス</a:t>
                      </a:r>
                      <a:br>
                        <a:rPr lang="ja-JP" altLang="en-US" sz="800" u="none" strike="noStrike" dirty="0">
                          <a:solidFill>
                            <a:schemeClr val="tx1"/>
                          </a:solidFill>
                          <a:effectLst/>
                          <a:latin typeface="Meiryo UI" panose="020B0604030504040204" pitchFamily="50" charset="-128"/>
                          <a:ea typeface="Meiryo UI" panose="020B0604030504040204" pitchFamily="50" charset="-128"/>
                        </a:rPr>
                      </a:br>
                      <a:r>
                        <a:rPr lang="ja-JP" altLang="en-US" sz="800" u="none" strike="noStrike" dirty="0">
                          <a:solidFill>
                            <a:schemeClr val="tx1"/>
                          </a:solidFill>
                          <a:effectLst/>
                          <a:latin typeface="Meiryo UI" panose="020B0604030504040204" pitchFamily="50" charset="-128"/>
                          <a:ea typeface="Meiryo UI" panose="020B0604030504040204" pitchFamily="50" charset="-128"/>
                        </a:rPr>
                        <a:t>（二次交通含む）</a:t>
                      </a:r>
                      <a:endParaRPr lang="ja-JP" altLang="en-US" sz="8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905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gridSpan="5">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700" u="none" strike="noStrike" dirty="0">
                          <a:solidFill>
                            <a:schemeClr val="tx1"/>
                          </a:solidFill>
                          <a:effectLst/>
                          <a:latin typeface="Meiryo UI" panose="020B0604030504040204" pitchFamily="50" charset="-128"/>
                          <a:ea typeface="Meiryo UI" panose="020B0604030504040204" pitchFamily="50" charset="-128"/>
                        </a:rPr>
                        <a:t>　</a:t>
                      </a:r>
                      <a:r>
                        <a:rPr kumimoji="1" lang="ja-JP" altLang="en-US" sz="700" b="0" dirty="0">
                          <a:solidFill>
                            <a:schemeClr val="tx1"/>
                          </a:solidFill>
                          <a:latin typeface="Meiryo UI" panose="020B0604030504040204" pitchFamily="50" charset="-128"/>
                          <a:ea typeface="Meiryo UI" panose="020B0604030504040204" pitchFamily="50" charset="-128"/>
                        </a:rPr>
                        <a:t>主要駅・最寄空港等からの移動手段、二次交通等に関する取組状況</a:t>
                      </a:r>
                      <a:endParaRPr kumimoji="1" lang="en-US" altLang="ja-JP" sz="700" b="0" dirty="0">
                        <a:solidFill>
                          <a:schemeClr val="tx1"/>
                        </a:solidFill>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533745652"/>
                  </a:ext>
                </a:extLst>
              </a:tr>
              <a:tr h="273233">
                <a:tc vMerge="1">
                  <a:txBody>
                    <a:bodyPr/>
                    <a:lstStyle/>
                    <a:p>
                      <a:endParaRPr kumimoji="1" lang="ja-JP" altLang="en-US"/>
                    </a:p>
                  </a:txBody>
                  <a:tcPr/>
                </a:tc>
                <a:tc>
                  <a:txBody>
                    <a:bodyPr/>
                    <a:lstStyle/>
                    <a:p>
                      <a:pPr algn="ctr" fontAlgn="ctr"/>
                      <a:r>
                        <a:rPr lang="ja-JP" altLang="en-US" sz="800" u="none" strike="noStrike" dirty="0">
                          <a:solidFill>
                            <a:schemeClr val="tx1"/>
                          </a:solidFill>
                          <a:effectLst/>
                          <a:latin typeface="Meiryo UI" panose="020B0604030504040204" pitchFamily="50" charset="-128"/>
                          <a:ea typeface="Meiryo UI" panose="020B0604030504040204" pitchFamily="50" charset="-128"/>
                        </a:rPr>
                        <a:t>宿泊施設</a:t>
                      </a:r>
                      <a:endParaRPr lang="ja-JP" altLang="en-US" sz="8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905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gridSpan="5">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u="none" strike="noStrike" dirty="0">
                          <a:solidFill>
                            <a:schemeClr val="tx1"/>
                          </a:solidFill>
                          <a:effectLst/>
                          <a:latin typeface="Meiryo UI" panose="020B0604030504040204" pitchFamily="50" charset="-128"/>
                          <a:ea typeface="Meiryo UI" panose="020B0604030504040204" pitchFamily="50" charset="-128"/>
                        </a:rPr>
                        <a:t>　</a:t>
                      </a:r>
                      <a:r>
                        <a:rPr kumimoji="1" lang="ja-JP" altLang="en-US" sz="700" b="0" dirty="0">
                          <a:solidFill>
                            <a:schemeClr val="tx1"/>
                          </a:solidFill>
                          <a:latin typeface="Meiryo UI" panose="020B0604030504040204" pitchFamily="50" charset="-128"/>
                          <a:ea typeface="Meiryo UI" panose="020B0604030504040204" pitchFamily="50" charset="-128"/>
                        </a:rPr>
                        <a:t>体験商品参加者の想定宿泊施設</a:t>
                      </a:r>
                      <a:endParaRPr kumimoji="1" lang="en-US" altLang="ja-JP" sz="700" b="0" dirty="0">
                        <a:solidFill>
                          <a:schemeClr val="tx1"/>
                        </a:solidFill>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854028687"/>
                  </a:ext>
                </a:extLst>
              </a:tr>
              <a:tr h="300824">
                <a:tc vMerge="1">
                  <a:txBody>
                    <a:bodyPr/>
                    <a:lstStyle/>
                    <a:p>
                      <a:endParaRPr kumimoji="1" lang="ja-JP" altLang="en-US"/>
                    </a:p>
                  </a:txBody>
                  <a:tcPr/>
                </a:tc>
                <a:tc>
                  <a:txBody>
                    <a:bodyPr/>
                    <a:lstStyle/>
                    <a:p>
                      <a:pPr algn="ctr" fontAlgn="ctr"/>
                      <a:r>
                        <a:rPr lang="ja-JP" altLang="en-US" sz="800" u="none" strike="noStrike" dirty="0">
                          <a:solidFill>
                            <a:schemeClr val="tx1"/>
                          </a:solidFill>
                          <a:effectLst/>
                          <a:latin typeface="Meiryo UI" panose="020B0604030504040204" pitchFamily="50" charset="-128"/>
                          <a:ea typeface="Meiryo UI" panose="020B0604030504040204" pitchFamily="50" charset="-128"/>
                        </a:rPr>
                        <a:t>消費拡大・滞在時間延長への寄与策</a:t>
                      </a:r>
                      <a:endParaRPr lang="ja-JP" altLang="en-US" sz="8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905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gridSpan="5">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kumimoji="1" lang="ja-JP" altLang="en-US" sz="900" b="0" u="none" strike="noStrike" dirty="0">
                          <a:solidFill>
                            <a:schemeClr val="tx1"/>
                          </a:solidFill>
                          <a:effectLst/>
                          <a:latin typeface="Meiryo UI" panose="020B0604030504040204" pitchFamily="50" charset="-128"/>
                          <a:ea typeface="Meiryo UI" panose="020B0604030504040204" pitchFamily="50" charset="-128"/>
                        </a:rPr>
                        <a:t>　</a:t>
                      </a:r>
                      <a:r>
                        <a:rPr kumimoji="1" lang="ja-JP" altLang="en-US" sz="700" b="0" dirty="0">
                          <a:solidFill>
                            <a:schemeClr val="tx1"/>
                          </a:solidFill>
                          <a:latin typeface="Meiryo UI" panose="020B0604030504040204" pitchFamily="50" charset="-128"/>
                          <a:ea typeface="Meiryo UI" panose="020B0604030504040204" pitchFamily="50" charset="-128"/>
                        </a:rPr>
                        <a:t>周辺の観光資源と合わせたツアーや、当コンテンツをきっかけとした地域周遊のイメージなど</a:t>
                      </a: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51714905"/>
                  </a:ext>
                </a:extLst>
              </a:tr>
              <a:tr h="731318">
                <a:tc>
                  <a:txBody>
                    <a:bodyPr/>
                    <a:lstStyle/>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課題に対する今までの</a:t>
                      </a:r>
                      <a:endParaRPr lang="en-US" altLang="ja-JP" sz="900" b="1"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取組有無と内容、これまで</a:t>
                      </a:r>
                      <a:endParaRPr lang="en-US" altLang="ja-JP" sz="900" b="1"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活用した支援事業での実績</a:t>
                      </a:r>
                      <a:br>
                        <a:rPr lang="ja-JP" altLang="en-US" sz="900" b="1" u="none" strike="noStrike" dirty="0">
                          <a:solidFill>
                            <a:schemeClr val="tx1"/>
                          </a:solidFill>
                          <a:effectLst/>
                          <a:latin typeface="Meiryo UI" panose="020B0604030504040204" pitchFamily="50" charset="-128"/>
                          <a:ea typeface="Meiryo UI" panose="020B0604030504040204" pitchFamily="50" charset="-128"/>
                        </a:rPr>
                      </a:br>
                      <a:r>
                        <a:rPr lang="ja-JP" altLang="en-US" sz="600" b="0" u="none" strike="noStrike" dirty="0">
                          <a:solidFill>
                            <a:schemeClr val="tx1"/>
                          </a:solidFill>
                          <a:effectLst/>
                          <a:latin typeface="Meiryo UI" panose="020B0604030504040204" pitchFamily="50" charset="-128"/>
                          <a:ea typeface="Meiryo UI" panose="020B0604030504040204" pitchFamily="50" charset="-128"/>
                        </a:rPr>
                        <a:t>（観光再始動事業・特別体験事業等）</a:t>
                      </a:r>
                      <a:endParaRPr lang="ja-JP" altLang="en-US" sz="6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6">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令和</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5</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年補正予算特別な体験の提供等によるインバウンド消費の拡大・質向上推進事業・令和</a:t>
                      </a:r>
                      <a:r>
                        <a:rPr lang="en-US" altLang="ja-JP" sz="700" b="0" dirty="0">
                          <a:solidFill>
                            <a:schemeClr val="tx1"/>
                          </a:solidFill>
                          <a:latin typeface="Meiryo UI" panose="020B0604030504040204" pitchFamily="50" charset="-128"/>
                          <a:ea typeface="Meiryo UI" panose="020B0604030504040204" pitchFamily="50" charset="-128"/>
                          <a:cs typeface="Meiryo"/>
                          <a:sym typeface="Meiryo"/>
                        </a:rPr>
                        <a:t>4</a:t>
                      </a: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年補正予算観光再始動事業採択案件の類似提案の場合、申請時目標及び客観的な実績を明示の上、当事業における改善内容を明記</a:t>
                      </a:r>
                      <a:endParaRPr lang="en-US" altLang="ja-JP" sz="700" b="0" dirty="0">
                        <a:solidFill>
                          <a:schemeClr val="tx1"/>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1" lang="ja-JP" altLang="en-US"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（例）</a:t>
                      </a:r>
                      <a:r>
                        <a:rPr kumimoji="1" lang="en-US" altLang="ja-JP"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a:t>
                      </a:r>
                      <a:r>
                        <a:rPr kumimoji="1" lang="ja-JP" altLang="en-US"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観光再始動</a:t>
                      </a:r>
                      <a:r>
                        <a:rPr kumimoji="1" lang="en-US" altLang="ja-JP"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a:t>
                      </a:r>
                      <a:r>
                        <a:rPr kumimoji="1" lang="ja-JP" altLang="en-US"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　</a:t>
                      </a:r>
                      <a:r>
                        <a:rPr kumimoji="1" lang="en-US" altLang="ja-JP"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a:t>
                      </a:r>
                      <a:r>
                        <a:rPr kumimoji="1" lang="ja-JP" altLang="en-US"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類型</a:t>
                      </a:r>
                      <a:r>
                        <a:rPr kumimoji="1" lang="en-US" altLang="ja-JP"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a:t>
                      </a:r>
                      <a:r>
                        <a:rPr kumimoji="1" lang="ja-JP" altLang="en-US"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高付加価値　</a:t>
                      </a:r>
                      <a:r>
                        <a:rPr kumimoji="1" lang="en-US" altLang="ja-JP"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a:t>
                      </a:r>
                      <a:r>
                        <a:rPr kumimoji="1" lang="ja-JP" altLang="en-US"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目標</a:t>
                      </a:r>
                      <a:r>
                        <a:rPr kumimoji="1" lang="en-US" altLang="ja-JP"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】100</a:t>
                      </a:r>
                      <a:r>
                        <a:rPr kumimoji="1" lang="ja-JP" altLang="en-US"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人</a:t>
                      </a:r>
                      <a:r>
                        <a:rPr kumimoji="1" lang="en-US" altLang="ja-JP"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a:t>
                      </a:r>
                      <a:r>
                        <a:rPr kumimoji="1" lang="ja-JP" altLang="en-US"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実績</a:t>
                      </a:r>
                      <a:r>
                        <a:rPr kumimoji="1" lang="en-US" altLang="ja-JP"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】120</a:t>
                      </a:r>
                      <a:r>
                        <a:rPr kumimoji="1" lang="ja-JP" altLang="en-US"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人</a:t>
                      </a:r>
                      <a:r>
                        <a:rPr kumimoji="1" lang="en-US" altLang="ja-JP"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a:t>
                      </a:r>
                      <a:r>
                        <a:rPr kumimoji="1" lang="ja-JP" altLang="en-US"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概要</a:t>
                      </a:r>
                      <a:r>
                        <a:rPr kumimoji="1" lang="en-US" altLang="ja-JP"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a:t>
                      </a:r>
                      <a:r>
                        <a:rPr kumimoji="1" lang="ja-JP" altLang="en-US"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地元の</a:t>
                      </a:r>
                      <a:r>
                        <a:rPr kumimoji="1" lang="en-US" altLang="ja-JP"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3</a:t>
                      </a:r>
                      <a:r>
                        <a:rPr kumimoji="1" lang="ja-JP" altLang="en-US"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つのお祭りを初めて活用。日帰りツアーとして古民家の並ぶ通りの案内と特別観覧席をセットして販売した。</a:t>
                      </a:r>
                      <a:r>
                        <a:rPr kumimoji="1" lang="en-US" altLang="ja-JP"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a:t>
                      </a:r>
                      <a:r>
                        <a:rPr kumimoji="1" lang="ja-JP" altLang="en-US"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改善</a:t>
                      </a:r>
                      <a:r>
                        <a:rPr kumimoji="1" lang="en-US" altLang="ja-JP"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a:t>
                      </a:r>
                      <a:r>
                        <a:rPr kumimoji="1" lang="ja-JP" altLang="en-US"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アンケートから、地元との交流や日本文化を求めているとわかった。桟敷を毎回組むのに予算がかかることや、ガイドが地元らしい郷土の説明を短時間で説明しきれない事が課題だった。よって、日帰りから</a:t>
                      </a:r>
                      <a:r>
                        <a:rPr kumimoji="1" lang="en-US" altLang="ja-JP"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1</a:t>
                      </a:r>
                      <a:r>
                        <a:rPr kumimoji="1" lang="ja-JP" altLang="en-US"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泊</a:t>
                      </a:r>
                      <a:r>
                        <a:rPr kumimoji="1" lang="en-US" altLang="ja-JP"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2</a:t>
                      </a:r>
                      <a:r>
                        <a:rPr kumimoji="1" lang="ja-JP" altLang="en-US" sz="7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sym typeface="Arial" panose="020B0604020202020204" pitchFamily="34" charset="0"/>
                        </a:rPr>
                        <a:t>日のスルーガイドプレミアムツアーとし、お祭りの前日に行われる地元だけのふるまいへの特別参加や祭りの装束の体験に加え、古民家を活用した特別貸し切り食事つき観覧席を設置し、地元の文化やふれあいを提供することで、満足度と消費拡大を目指したい。</a:t>
                      </a:r>
                      <a:endParaRPr lang="ja-JP" altLang="en-US" sz="700" b="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9050" cap="flat" cmpd="sng" algn="ctr">
                      <a:solidFill>
                        <a:schemeClr val="bg1">
                          <a:lumMod val="50000"/>
                        </a:schemeClr>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53515719"/>
                  </a:ext>
                </a:extLst>
              </a:tr>
            </a:tbl>
          </a:graphicData>
        </a:graphic>
      </p:graphicFrame>
      <p:sp>
        <p:nvSpPr>
          <p:cNvPr id="10" name="Google Shape;104;p1">
            <a:extLst>
              <a:ext uri="{FF2B5EF4-FFF2-40B4-BE49-F238E27FC236}">
                <a16:creationId xmlns:a16="http://schemas.microsoft.com/office/drawing/2014/main" id="{C3A40367-E6F0-D228-678E-8D0087D0683C}"/>
              </a:ext>
            </a:extLst>
          </p:cNvPr>
          <p:cNvSpPr/>
          <p:nvPr/>
        </p:nvSpPr>
        <p:spPr>
          <a:xfrm>
            <a:off x="48500" y="619251"/>
            <a:ext cx="806451" cy="104017"/>
          </a:xfrm>
          <a:prstGeom prst="rect">
            <a:avLst/>
          </a:prstGeom>
          <a:solidFill>
            <a:schemeClr val="accent1">
              <a:lumMod val="20000"/>
              <a:lumOff val="80000"/>
            </a:schemeClr>
          </a:solidFill>
          <a:ln w="6350" cap="flat" cmpd="sng">
            <a:solidFill>
              <a:schemeClr val="tx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900" b="1" dirty="0">
                <a:solidFill>
                  <a:schemeClr val="tx1"/>
                </a:solidFill>
                <a:latin typeface="Meiryo UI" panose="020B0604030504040204" pitchFamily="50" charset="-128"/>
                <a:ea typeface="Meiryo UI" panose="020B0604030504040204" pitchFamily="50" charset="-128"/>
                <a:cs typeface="Meiryo"/>
                <a:sym typeface="Meiryo"/>
              </a:rPr>
              <a:t>事業概要</a:t>
            </a:r>
            <a:endParaRPr sz="900" b="1" dirty="0">
              <a:solidFill>
                <a:schemeClr val="tx1"/>
              </a:solidFill>
              <a:latin typeface="Meiryo UI" panose="020B0604030504040204" pitchFamily="50" charset="-128"/>
              <a:ea typeface="Meiryo UI" panose="020B0604030504040204" pitchFamily="50" charset="-128"/>
              <a:cs typeface="Meiryo"/>
              <a:sym typeface="Meiryo"/>
            </a:endParaRPr>
          </a:p>
        </p:txBody>
      </p:sp>
    </p:spTree>
    <p:extLst>
      <p:ext uri="{BB962C8B-B14F-4D97-AF65-F5344CB8AC3E}">
        <p14:creationId xmlns:p14="http://schemas.microsoft.com/office/powerpoint/2010/main" val="1718074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7">
          <a:extLst>
            <a:ext uri="{FF2B5EF4-FFF2-40B4-BE49-F238E27FC236}">
              <a16:creationId xmlns:a16="http://schemas.microsoft.com/office/drawing/2014/main" id="{6419BDE4-87FB-6057-AA8D-475AB64ABF4D}"/>
            </a:ext>
          </a:extLst>
        </p:cNvPr>
        <p:cNvGrpSpPr/>
        <p:nvPr/>
      </p:nvGrpSpPr>
      <p:grpSpPr>
        <a:xfrm>
          <a:off x="0" y="0"/>
          <a:ext cx="0" cy="0"/>
          <a:chOff x="0" y="0"/>
          <a:chExt cx="0" cy="0"/>
        </a:xfrm>
      </p:grpSpPr>
      <p:sp>
        <p:nvSpPr>
          <p:cNvPr id="92" name="Google Shape;92;p1">
            <a:extLst>
              <a:ext uri="{FF2B5EF4-FFF2-40B4-BE49-F238E27FC236}">
                <a16:creationId xmlns:a16="http://schemas.microsoft.com/office/drawing/2014/main" id="{CEE22239-D230-713E-EB0C-30C856B075ED}"/>
              </a:ext>
            </a:extLst>
          </p:cNvPr>
          <p:cNvSpPr txBox="1">
            <a:spLocks noGrp="1"/>
          </p:cNvSpPr>
          <p:nvPr>
            <p:ph type="title"/>
          </p:nvPr>
        </p:nvSpPr>
        <p:spPr>
          <a:xfrm>
            <a:off x="917524" y="189152"/>
            <a:ext cx="5359787" cy="306022"/>
          </a:xfrm>
          <a:prstGeom prst="rect">
            <a:avLst/>
          </a:prstGeom>
          <a:noFill/>
          <a:ln>
            <a:noFill/>
          </a:ln>
        </p:spPr>
        <p:txBody>
          <a:bodyPr spcFirstLastPara="1" wrap="square" lIns="91425" tIns="45700" rIns="91425" bIns="45700" anchor="ctr" anchorCtr="0">
            <a:normAutofit/>
          </a:bodyPr>
          <a:lstStyle/>
          <a:p>
            <a:pPr lvl="0">
              <a:buSzPts val="1900"/>
            </a:pPr>
            <a:r>
              <a:rPr lang="ja-JP" altLang="en-US" sz="1200" dirty="0">
                <a:latin typeface="Meiryo UI" panose="020B0604030504040204" pitchFamily="50" charset="-128"/>
                <a:ea typeface="Meiryo UI" panose="020B0604030504040204" pitchFamily="50" charset="-128"/>
                <a:cs typeface="Meiryo"/>
                <a:sym typeface="Meiryo"/>
              </a:rPr>
              <a:t>事業名（日本語）：</a:t>
            </a:r>
            <a:r>
              <a:rPr lang="ja-JP" altLang="en-US" sz="1200" dirty="0">
                <a:solidFill>
                  <a:schemeClr val="accent3"/>
                </a:solidFill>
                <a:latin typeface="Meiryo UI" panose="020B0604030504040204" pitchFamily="50" charset="-128"/>
                <a:ea typeface="Meiryo UI" panose="020B0604030504040204" pitchFamily="50" charset="-128"/>
                <a:cs typeface="Meiryo"/>
                <a:sym typeface="Meiryo"/>
              </a:rPr>
              <a:t>（例）プレミアムインバウンドツアー</a:t>
            </a:r>
            <a:endParaRPr sz="2000" dirty="0">
              <a:solidFill>
                <a:schemeClr val="accent3"/>
              </a:solidFill>
              <a:latin typeface="Meiryo UI" panose="020B0604030504040204" pitchFamily="50" charset="-128"/>
              <a:ea typeface="Meiryo UI" panose="020B0604030504040204" pitchFamily="50" charset="-128"/>
            </a:endParaRPr>
          </a:p>
        </p:txBody>
      </p:sp>
      <p:grpSp>
        <p:nvGrpSpPr>
          <p:cNvPr id="99" name="Google Shape;99;p1">
            <a:extLst>
              <a:ext uri="{FF2B5EF4-FFF2-40B4-BE49-F238E27FC236}">
                <a16:creationId xmlns:a16="http://schemas.microsoft.com/office/drawing/2014/main" id="{83F7AE47-5DCC-A121-09AB-F7263D2625B5}"/>
              </a:ext>
            </a:extLst>
          </p:cNvPr>
          <p:cNvGrpSpPr/>
          <p:nvPr/>
        </p:nvGrpSpPr>
        <p:grpSpPr>
          <a:xfrm>
            <a:off x="0" y="461408"/>
            <a:ext cx="9910806" cy="110465"/>
            <a:chOff x="-3175" y="476672"/>
            <a:chExt cx="9910806" cy="110465"/>
          </a:xfrm>
        </p:grpSpPr>
        <p:cxnSp>
          <p:nvCxnSpPr>
            <p:cNvPr id="100" name="Google Shape;100;p1">
              <a:extLst>
                <a:ext uri="{FF2B5EF4-FFF2-40B4-BE49-F238E27FC236}">
                  <a16:creationId xmlns:a16="http://schemas.microsoft.com/office/drawing/2014/main" id="{26066453-D502-C5EA-A9D6-A2C979962282}"/>
                </a:ext>
              </a:extLst>
            </p:cNvPr>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01" name="Google Shape;101;p1">
              <a:extLst>
                <a:ext uri="{FF2B5EF4-FFF2-40B4-BE49-F238E27FC236}">
                  <a16:creationId xmlns:a16="http://schemas.microsoft.com/office/drawing/2014/main" id="{A2A1ED75-35A6-9497-3194-2C2F40F5CC25}"/>
                </a:ext>
              </a:extLst>
            </p:cNvPr>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02" name="Google Shape;102;p1">
              <a:extLst>
                <a:ext uri="{FF2B5EF4-FFF2-40B4-BE49-F238E27FC236}">
                  <a16:creationId xmlns:a16="http://schemas.microsoft.com/office/drawing/2014/main" id="{1E783DBF-25F5-105C-4996-411FA6DA71B3}"/>
                </a:ext>
              </a:extLst>
            </p:cNvPr>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03" name="Google Shape;103;p1">
            <a:extLst>
              <a:ext uri="{FF2B5EF4-FFF2-40B4-BE49-F238E27FC236}">
                <a16:creationId xmlns:a16="http://schemas.microsoft.com/office/drawing/2014/main" id="{09A54FFB-9C9C-A9DD-6EDD-CE6FB5446209}"/>
              </a:ext>
            </a:extLst>
          </p:cNvPr>
          <p:cNvSpPr txBox="1"/>
          <p:nvPr/>
        </p:nvSpPr>
        <p:spPr>
          <a:xfrm>
            <a:off x="6883601" y="-10628"/>
            <a:ext cx="3101195" cy="230792"/>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altLang="en-US" sz="900" dirty="0">
                <a:solidFill>
                  <a:schemeClr val="dk1"/>
                </a:solidFill>
                <a:latin typeface="Meiryo UI" panose="020B0604030504040204" pitchFamily="50" charset="-128"/>
                <a:ea typeface="Meiryo UI" panose="020B0604030504040204" pitchFamily="50" charset="-128"/>
                <a:cs typeface="Meiryo"/>
                <a:sym typeface="Meiryo"/>
              </a:rPr>
              <a:t>地方創生プレミアムインバウンドツアー集中展開事業　</a:t>
            </a:r>
            <a:r>
              <a:rPr lang="en-US" altLang="ja-JP" sz="900" dirty="0">
                <a:solidFill>
                  <a:schemeClr val="dk1"/>
                </a:solidFill>
                <a:latin typeface="Meiryo UI" panose="020B0604030504040204" pitchFamily="50" charset="-128"/>
                <a:ea typeface="Meiryo UI" panose="020B0604030504040204" pitchFamily="50" charset="-128"/>
                <a:cs typeface="Meiryo"/>
                <a:sym typeface="Meiryo"/>
              </a:rPr>
              <a:t>【</a:t>
            </a:r>
            <a:r>
              <a:rPr lang="ja-JP" sz="900" dirty="0">
                <a:solidFill>
                  <a:schemeClr val="dk1"/>
                </a:solidFill>
                <a:latin typeface="Meiryo UI" panose="020B0604030504040204" pitchFamily="50" charset="-128"/>
                <a:ea typeface="Meiryo UI" panose="020B0604030504040204" pitchFamily="50" charset="-128"/>
                <a:cs typeface="Meiryo"/>
                <a:sym typeface="Meiryo"/>
              </a:rPr>
              <a:t>様式４</a:t>
            </a:r>
            <a:r>
              <a:rPr lang="en-US" altLang="ja-JP" sz="900" dirty="0">
                <a:solidFill>
                  <a:schemeClr val="dk1"/>
                </a:solidFill>
                <a:latin typeface="Meiryo UI" panose="020B0604030504040204" pitchFamily="50" charset="-128"/>
                <a:ea typeface="Meiryo UI" panose="020B0604030504040204" pitchFamily="50" charset="-128"/>
                <a:cs typeface="Meiryo"/>
                <a:sym typeface="Meiryo"/>
              </a:rPr>
              <a:t>】</a:t>
            </a:r>
            <a:endParaRPr sz="1000" dirty="0">
              <a:latin typeface="Meiryo UI" panose="020B0604030504040204" pitchFamily="50" charset="-128"/>
              <a:ea typeface="Meiryo UI" panose="020B0604030504040204" pitchFamily="50" charset="-128"/>
            </a:endParaRPr>
          </a:p>
        </p:txBody>
      </p:sp>
      <p:sp>
        <p:nvSpPr>
          <p:cNvPr id="19" name="Google Shape;92;p1">
            <a:extLst>
              <a:ext uri="{FF2B5EF4-FFF2-40B4-BE49-F238E27FC236}">
                <a16:creationId xmlns:a16="http://schemas.microsoft.com/office/drawing/2014/main" id="{9E21C3AA-1623-DC0D-2751-4B8604F35BBC}"/>
              </a:ext>
            </a:extLst>
          </p:cNvPr>
          <p:cNvSpPr txBox="1">
            <a:spLocks/>
          </p:cNvSpPr>
          <p:nvPr/>
        </p:nvSpPr>
        <p:spPr>
          <a:xfrm>
            <a:off x="4535438" y="0"/>
            <a:ext cx="2348163" cy="4762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en-US" altLang="ja-JP" sz="1200" dirty="0">
                <a:latin typeface="Meiryo UI" panose="020B0604030504040204" pitchFamily="50" charset="-128"/>
                <a:ea typeface="Meiryo UI" panose="020B0604030504040204" pitchFamily="50" charset="-128"/>
                <a:cs typeface="Meiryo"/>
                <a:sym typeface="Meiryo"/>
              </a:rPr>
              <a:t>【○○</a:t>
            </a:r>
            <a:r>
              <a:rPr lang="ja-JP" altLang="en-US" sz="1200" dirty="0">
                <a:latin typeface="Meiryo UI" panose="020B0604030504040204" pitchFamily="50" charset="-128"/>
                <a:ea typeface="Meiryo UI" panose="020B0604030504040204" pitchFamily="50" charset="-128"/>
                <a:cs typeface="Meiryo"/>
                <a:sym typeface="Meiryo"/>
              </a:rPr>
              <a:t>県○○市、</a:t>
            </a:r>
            <a:r>
              <a:rPr lang="en-US" altLang="ja-JP" sz="1200" dirty="0">
                <a:latin typeface="Meiryo UI" panose="020B0604030504040204" pitchFamily="50" charset="-128"/>
                <a:ea typeface="Meiryo UI" panose="020B0604030504040204" pitchFamily="50" charset="-128"/>
                <a:cs typeface="Meiryo"/>
                <a:sym typeface="Meiryo"/>
              </a:rPr>
              <a:t> ○○</a:t>
            </a:r>
            <a:r>
              <a:rPr lang="ja-JP" altLang="en-US" sz="1200" dirty="0">
                <a:latin typeface="Meiryo UI" panose="020B0604030504040204" pitchFamily="50" charset="-128"/>
                <a:ea typeface="Meiryo UI" panose="020B0604030504040204" pitchFamily="50" charset="-128"/>
                <a:cs typeface="Meiryo"/>
                <a:sym typeface="Meiryo"/>
              </a:rPr>
              <a:t>県○○市、</a:t>
            </a:r>
            <a:r>
              <a:rPr lang="en-US" altLang="ja-JP" sz="1200" dirty="0">
                <a:latin typeface="Meiryo UI" panose="020B0604030504040204" pitchFamily="50" charset="-128"/>
                <a:ea typeface="Meiryo UI" panose="020B0604030504040204" pitchFamily="50" charset="-128"/>
                <a:cs typeface="Meiryo"/>
                <a:sym typeface="Meiryo"/>
              </a:rPr>
              <a:t> ○○</a:t>
            </a:r>
            <a:r>
              <a:rPr lang="ja-JP" altLang="en-US" sz="1200" dirty="0">
                <a:latin typeface="Meiryo UI" panose="020B0604030504040204" pitchFamily="50" charset="-128"/>
                <a:ea typeface="Meiryo UI" panose="020B0604030504040204" pitchFamily="50" charset="-128"/>
                <a:cs typeface="Meiryo"/>
                <a:sym typeface="Meiryo"/>
              </a:rPr>
              <a:t>県○○市</a:t>
            </a:r>
            <a:r>
              <a:rPr lang="en-US" altLang="ja-JP" sz="1200" dirty="0">
                <a:latin typeface="Meiryo UI" panose="020B0604030504040204" pitchFamily="50" charset="-128"/>
                <a:ea typeface="Meiryo UI" panose="020B0604030504040204" pitchFamily="50" charset="-128"/>
                <a:cs typeface="Meiryo"/>
                <a:sym typeface="Meiryo"/>
              </a:rPr>
              <a:t>】 </a:t>
            </a:r>
            <a:r>
              <a:rPr lang="ja-JP" altLang="en-US" sz="1200" dirty="0">
                <a:latin typeface="Meiryo UI" panose="020B0604030504040204" pitchFamily="50" charset="-128"/>
                <a:ea typeface="Meiryo UI" panose="020B0604030504040204" pitchFamily="50" charset="-128"/>
                <a:cs typeface="Meiryo"/>
                <a:sym typeface="Meiryo"/>
              </a:rPr>
              <a:t>　</a:t>
            </a:r>
            <a:endParaRPr lang="ja-JP" altLang="en-US" sz="2000" dirty="0">
              <a:latin typeface="Meiryo UI" panose="020B0604030504040204" pitchFamily="50" charset="-128"/>
              <a:ea typeface="Meiryo UI" panose="020B0604030504040204" pitchFamily="50" charset="-128"/>
            </a:endParaRPr>
          </a:p>
        </p:txBody>
      </p:sp>
      <p:sp>
        <p:nvSpPr>
          <p:cNvPr id="25" name="Google Shape;92;p1">
            <a:extLst>
              <a:ext uri="{FF2B5EF4-FFF2-40B4-BE49-F238E27FC236}">
                <a16:creationId xmlns:a16="http://schemas.microsoft.com/office/drawing/2014/main" id="{7628B73A-57E3-6624-617A-607C61C79D4D}"/>
              </a:ext>
            </a:extLst>
          </p:cNvPr>
          <p:cNvSpPr txBox="1">
            <a:spLocks/>
          </p:cNvSpPr>
          <p:nvPr/>
        </p:nvSpPr>
        <p:spPr>
          <a:xfrm>
            <a:off x="7342969" y="208484"/>
            <a:ext cx="2490461" cy="353075"/>
          </a:xfrm>
          <a:prstGeom prst="rect">
            <a:avLst/>
          </a:prstGeom>
          <a:solidFill>
            <a:schemeClr val="bg1"/>
          </a:solidFill>
          <a:ln w="19050">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r">
              <a:buSzPts val="1900"/>
              <a:buFont typeface="Meiryo"/>
              <a:buNone/>
            </a:pPr>
            <a:r>
              <a:rPr lang="ja-JP" altLang="en-US" sz="1100" dirty="0">
                <a:latin typeface="Meiryo UI" panose="020B0604030504040204" pitchFamily="50" charset="-128"/>
                <a:ea typeface="Meiryo UI" panose="020B0604030504040204" pitchFamily="50" charset="-128"/>
              </a:rPr>
              <a:t>対象経費合計　　  ：○○</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○○○千円</a:t>
            </a:r>
            <a:endParaRPr lang="en-US" altLang="ja-JP" sz="1100" dirty="0">
              <a:latin typeface="Meiryo UI" panose="020B0604030504040204" pitchFamily="50" charset="-128"/>
              <a:ea typeface="Meiryo UI" panose="020B0604030504040204" pitchFamily="50" charset="-128"/>
            </a:endParaRPr>
          </a:p>
          <a:p>
            <a:pPr algn="r">
              <a:buSzPts val="1900"/>
              <a:buFont typeface="Meiryo"/>
              <a:buNone/>
            </a:pPr>
            <a:r>
              <a:rPr lang="ja-JP" altLang="en-US" sz="1100" dirty="0">
                <a:latin typeface="Meiryo UI" panose="020B0604030504040204" pitchFamily="50" charset="-128"/>
                <a:ea typeface="Meiryo UI" panose="020B0604030504040204" pitchFamily="50" charset="-128"/>
              </a:rPr>
              <a:t>支援</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補助</a:t>
            </a:r>
            <a:r>
              <a:rPr lang="en-US" altLang="ja-JP" sz="1100" dirty="0">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希望</a:t>
            </a:r>
            <a:r>
              <a:rPr lang="ja-JP" altLang="en-US" sz="1100" dirty="0">
                <a:latin typeface="Meiryo UI" panose="020B0604030504040204" pitchFamily="50" charset="-128"/>
                <a:ea typeface="Meiryo UI" panose="020B0604030504040204" pitchFamily="50" charset="-128"/>
              </a:rPr>
              <a:t>額：○○</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○○○千円</a:t>
            </a:r>
          </a:p>
        </p:txBody>
      </p:sp>
      <p:sp>
        <p:nvSpPr>
          <p:cNvPr id="2" name="正方形/長方形 1">
            <a:extLst>
              <a:ext uri="{FF2B5EF4-FFF2-40B4-BE49-F238E27FC236}">
                <a16:creationId xmlns:a16="http://schemas.microsoft.com/office/drawing/2014/main" id="{AC5D3090-AEF3-01DE-82C1-76998B57BB1E}"/>
              </a:ext>
            </a:extLst>
          </p:cNvPr>
          <p:cNvSpPr/>
          <p:nvPr/>
        </p:nvSpPr>
        <p:spPr>
          <a:xfrm>
            <a:off x="49351" y="77761"/>
            <a:ext cx="771328" cy="231093"/>
          </a:xfrm>
          <a:prstGeom prst="rect">
            <a:avLst/>
          </a:prstGeom>
          <a:solidFill>
            <a:srgbClr val="FF0000"/>
          </a:solidFill>
          <a:ln>
            <a:noFill/>
          </a:ln>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p>
            <a:pPr algn="ctr"/>
            <a:r>
              <a:rPr kumimoji="1" lang="ja-JP" altLang="en-US" sz="1100" dirty="0"/>
              <a:t>●●●●●</a:t>
            </a:r>
          </a:p>
        </p:txBody>
      </p:sp>
      <p:sp>
        <p:nvSpPr>
          <p:cNvPr id="5" name="吹き出し: 四角形 4">
            <a:extLst>
              <a:ext uri="{FF2B5EF4-FFF2-40B4-BE49-F238E27FC236}">
                <a16:creationId xmlns:a16="http://schemas.microsoft.com/office/drawing/2014/main" id="{8128A74D-410D-D218-7078-239D9C7A2E03}"/>
              </a:ext>
            </a:extLst>
          </p:cNvPr>
          <p:cNvSpPr/>
          <p:nvPr/>
        </p:nvSpPr>
        <p:spPr>
          <a:xfrm>
            <a:off x="89413" y="270231"/>
            <a:ext cx="1757813" cy="276832"/>
          </a:xfrm>
          <a:prstGeom prst="wedgeRectCallout">
            <a:avLst>
              <a:gd name="adj1" fmla="val -27794"/>
              <a:gd name="adj2" fmla="val -91138"/>
            </a:avLst>
          </a:prstGeom>
          <a:solidFill>
            <a:schemeClr val="bg1"/>
          </a:solidFill>
          <a:ln w="317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700" dirty="0"/>
              <a:t>申請フォーム送信後に公募事務局より</a:t>
            </a:r>
            <a:endParaRPr kumimoji="1" lang="en-US" altLang="ja-JP" sz="700" dirty="0"/>
          </a:p>
          <a:p>
            <a:pPr algn="ctr"/>
            <a:r>
              <a:rPr kumimoji="1" lang="ja-JP" altLang="en-US" sz="700" dirty="0"/>
              <a:t>返信されるメールの受付番号を入力</a:t>
            </a:r>
          </a:p>
        </p:txBody>
      </p:sp>
      <p:sp>
        <p:nvSpPr>
          <p:cNvPr id="12" name="Google Shape;92;p1">
            <a:extLst>
              <a:ext uri="{FF2B5EF4-FFF2-40B4-BE49-F238E27FC236}">
                <a16:creationId xmlns:a16="http://schemas.microsoft.com/office/drawing/2014/main" id="{C3964B55-B337-315A-3C01-51030BA54A53}"/>
              </a:ext>
            </a:extLst>
          </p:cNvPr>
          <p:cNvSpPr txBox="1">
            <a:spLocks/>
          </p:cNvSpPr>
          <p:nvPr/>
        </p:nvSpPr>
        <p:spPr>
          <a:xfrm>
            <a:off x="898664" y="-7839"/>
            <a:ext cx="4225874" cy="306022"/>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pPr>
            <a:r>
              <a:rPr lang="zh-TW" altLang="en-US" sz="1200" dirty="0">
                <a:latin typeface="Meiryo UI" panose="020B0604030504040204" pitchFamily="50" charset="-128"/>
                <a:ea typeface="Meiryo UI" panose="020B0604030504040204" pitchFamily="50" charset="-128"/>
                <a:cs typeface="Meiryo"/>
                <a:sym typeface="Meiryo"/>
              </a:rPr>
              <a:t>事業名（</a:t>
            </a:r>
            <a:r>
              <a:rPr lang="ja-JP" altLang="en-US" sz="1200" dirty="0">
                <a:solidFill>
                  <a:schemeClr val="tx1"/>
                </a:solidFill>
                <a:latin typeface="Meiryo UI" panose="020B0604030504040204" pitchFamily="50" charset="-128"/>
                <a:ea typeface="Meiryo UI" panose="020B0604030504040204" pitchFamily="50" charset="-128"/>
                <a:cs typeface="Meiryo"/>
                <a:sym typeface="Meiryo"/>
              </a:rPr>
              <a:t>外国語</a:t>
            </a:r>
            <a:r>
              <a:rPr lang="zh-TW" altLang="en-US" sz="1200" dirty="0">
                <a:latin typeface="Meiryo UI" panose="020B0604030504040204" pitchFamily="50" charset="-128"/>
                <a:ea typeface="Meiryo UI" panose="020B0604030504040204" pitchFamily="50" charset="-128"/>
                <a:cs typeface="Meiryo"/>
                <a:sym typeface="Meiryo"/>
              </a:rPr>
              <a:t>）：</a:t>
            </a:r>
            <a:r>
              <a:rPr lang="ja-JP" altLang="en-US" sz="1200" dirty="0">
                <a:solidFill>
                  <a:schemeClr val="accent3"/>
                </a:solidFill>
                <a:latin typeface="Meiryo UI" panose="020B0604030504040204" pitchFamily="50" charset="-128"/>
                <a:ea typeface="Meiryo UI" panose="020B0604030504040204" pitchFamily="50" charset="-128"/>
                <a:cs typeface="Meiryo"/>
                <a:sym typeface="Meiryo"/>
              </a:rPr>
              <a:t>（例）</a:t>
            </a:r>
            <a:r>
              <a:rPr lang="en-US" altLang="zh-TW" sz="1200" dirty="0">
                <a:solidFill>
                  <a:schemeClr val="accent3"/>
                </a:solidFill>
                <a:latin typeface="Meiryo UI" panose="020B0604030504040204" pitchFamily="50" charset="-128"/>
                <a:ea typeface="Meiryo UI" panose="020B0604030504040204" pitchFamily="50" charset="-128"/>
                <a:cs typeface="Meiryo"/>
                <a:sym typeface="Meiryo"/>
              </a:rPr>
              <a:t>Premium Inbound Tour</a:t>
            </a:r>
            <a:endParaRPr lang="zh-TW" altLang="en-US" sz="2000" dirty="0">
              <a:solidFill>
                <a:schemeClr val="accent3"/>
              </a:solidFill>
              <a:latin typeface="Meiryo UI" panose="020B0604030504040204" pitchFamily="50" charset="-128"/>
              <a:ea typeface="Meiryo UI" panose="020B0604030504040204" pitchFamily="50" charset="-128"/>
            </a:endParaRPr>
          </a:p>
        </p:txBody>
      </p:sp>
      <p:sp>
        <p:nvSpPr>
          <p:cNvPr id="13" name="吹き出し: 四角形 12">
            <a:extLst>
              <a:ext uri="{FF2B5EF4-FFF2-40B4-BE49-F238E27FC236}">
                <a16:creationId xmlns:a16="http://schemas.microsoft.com/office/drawing/2014/main" id="{03FC27B6-8B61-4F45-76FA-C7A672791D64}"/>
              </a:ext>
            </a:extLst>
          </p:cNvPr>
          <p:cNvSpPr/>
          <p:nvPr/>
        </p:nvSpPr>
        <p:spPr>
          <a:xfrm>
            <a:off x="5884190" y="314647"/>
            <a:ext cx="1409429" cy="291624"/>
          </a:xfrm>
          <a:prstGeom prst="wedgeRectCallout">
            <a:avLst>
              <a:gd name="adj1" fmla="val -60304"/>
              <a:gd name="adj2" fmla="val -35319"/>
            </a:avLst>
          </a:prstGeom>
          <a:solidFill>
            <a:schemeClr val="bg1"/>
          </a:solidFill>
          <a:ln w="317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800" dirty="0">
                <a:solidFill>
                  <a:schemeClr val="tx1"/>
                </a:solidFill>
                <a:latin typeface="+mj-ea"/>
                <a:ea typeface="+mj-ea"/>
              </a:rPr>
              <a:t>体験商品の実施地域を記載</a:t>
            </a:r>
            <a:endParaRPr kumimoji="1" lang="en-US" altLang="ja-JP" sz="800" dirty="0">
              <a:solidFill>
                <a:schemeClr val="tx1"/>
              </a:solidFill>
              <a:latin typeface="+mj-ea"/>
              <a:ea typeface="+mj-ea"/>
            </a:endParaRPr>
          </a:p>
          <a:p>
            <a:pPr algn="ctr"/>
            <a:r>
              <a:rPr kumimoji="1" lang="ja-JP" altLang="en-US" sz="800" dirty="0">
                <a:solidFill>
                  <a:schemeClr val="tx1"/>
                </a:solidFill>
                <a:latin typeface="+mj-ea"/>
                <a:ea typeface="+mj-ea"/>
              </a:rPr>
              <a:t>複数の場合は複数記載</a:t>
            </a:r>
          </a:p>
        </p:txBody>
      </p:sp>
      <p:sp>
        <p:nvSpPr>
          <p:cNvPr id="8" name="正方形/長方形 7">
            <a:extLst>
              <a:ext uri="{FF2B5EF4-FFF2-40B4-BE49-F238E27FC236}">
                <a16:creationId xmlns:a16="http://schemas.microsoft.com/office/drawing/2014/main" id="{330AA070-5721-53CE-5915-241C8218B766}"/>
              </a:ext>
            </a:extLst>
          </p:cNvPr>
          <p:cNvSpPr/>
          <p:nvPr/>
        </p:nvSpPr>
        <p:spPr>
          <a:xfrm>
            <a:off x="8020230" y="1661328"/>
            <a:ext cx="1832430" cy="5173384"/>
          </a:xfrm>
          <a:prstGeom prst="rect">
            <a:avLst/>
          </a:prstGeom>
          <a:ln w="1270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9" name="Google Shape;93;p1">
            <a:extLst>
              <a:ext uri="{FF2B5EF4-FFF2-40B4-BE49-F238E27FC236}">
                <a16:creationId xmlns:a16="http://schemas.microsoft.com/office/drawing/2014/main" id="{00964FCE-FA1B-B235-47D4-41EEAEFA3613}"/>
              </a:ext>
            </a:extLst>
          </p:cNvPr>
          <p:cNvSpPr txBox="1"/>
          <p:nvPr/>
        </p:nvSpPr>
        <p:spPr>
          <a:xfrm>
            <a:off x="7925517" y="3181824"/>
            <a:ext cx="1980483" cy="1015622"/>
          </a:xfrm>
          <a:prstGeom prst="rect">
            <a:avLst/>
          </a:prstGeom>
          <a:noFill/>
          <a:ln w="12700" cap="flat" cmpd="sng">
            <a:noFill/>
            <a:prstDash val="solid"/>
            <a:round/>
            <a:headEnd type="none" w="sm" len="sm"/>
            <a:tailEnd type="none" w="sm" len="sm"/>
          </a:ln>
        </p:spPr>
        <p:txBody>
          <a:bodyPr spcFirstLastPara="1" wrap="square" lIns="91425" tIns="45700" rIns="91425" bIns="45700" anchor="ctr" anchorCtr="0">
            <a:spAutoFit/>
          </a:bodyPr>
          <a:lstStyle/>
          <a:p>
            <a:pPr marL="171450" lvl="0" indent="-171450">
              <a:buFont typeface="游ゴシック" panose="020B0400000000000000" pitchFamily="50" charset="-128"/>
              <a:buChar char="※"/>
            </a:pPr>
            <a:r>
              <a:rPr lang="ja-JP" altLang="ja-JP" sz="1000" dirty="0">
                <a:solidFill>
                  <a:schemeClr val="dk1"/>
                </a:solidFill>
                <a:latin typeface="Meiryo UI" panose="020B0604030504040204" pitchFamily="50" charset="-128"/>
                <a:ea typeface="Meiryo UI" panose="020B0604030504040204" pitchFamily="50" charset="-128"/>
                <a:cs typeface="Meiryo"/>
                <a:sym typeface="Meiryo"/>
              </a:rPr>
              <a:t>事業</a:t>
            </a:r>
            <a:r>
              <a:rPr lang="ja-JP" altLang="en-US" sz="1000" dirty="0">
                <a:solidFill>
                  <a:schemeClr val="dk1"/>
                </a:solidFill>
                <a:latin typeface="Meiryo UI" panose="020B0604030504040204" pitchFamily="50" charset="-128"/>
                <a:ea typeface="Meiryo UI" panose="020B0604030504040204" pitchFamily="50" charset="-128"/>
                <a:cs typeface="Meiryo"/>
                <a:sym typeface="Meiryo"/>
              </a:rPr>
              <a:t>の内容が分かる</a:t>
            </a:r>
            <a:r>
              <a:rPr lang="ja-JP" altLang="ja-JP" sz="1000" dirty="0">
                <a:solidFill>
                  <a:schemeClr val="dk1"/>
                </a:solidFill>
                <a:latin typeface="Meiryo UI" panose="020B0604030504040204" pitchFamily="50" charset="-128"/>
                <a:ea typeface="Meiryo UI" panose="020B0604030504040204" pitchFamily="50" charset="-128"/>
                <a:cs typeface="Meiryo"/>
                <a:sym typeface="Meiryo"/>
              </a:rPr>
              <a:t>イメージ図、</a:t>
            </a:r>
            <a:r>
              <a:rPr lang="ja-JP" altLang="en-US" sz="1000" dirty="0">
                <a:solidFill>
                  <a:schemeClr val="dk1"/>
                </a:solidFill>
                <a:latin typeface="Meiryo UI" panose="020B0604030504040204" pitchFamily="50" charset="-128"/>
                <a:ea typeface="Meiryo UI" panose="020B0604030504040204" pitchFamily="50" charset="-128"/>
                <a:cs typeface="Meiryo"/>
                <a:sym typeface="Meiryo"/>
              </a:rPr>
              <a:t>画像</a:t>
            </a:r>
            <a:r>
              <a:rPr lang="ja-JP" altLang="ja-JP" sz="1000" dirty="0">
                <a:solidFill>
                  <a:schemeClr val="dk1"/>
                </a:solidFill>
                <a:latin typeface="Meiryo UI" panose="020B0604030504040204" pitchFamily="50" charset="-128"/>
                <a:ea typeface="Meiryo UI" panose="020B0604030504040204" pitchFamily="50" charset="-128"/>
                <a:cs typeface="Meiryo"/>
                <a:sym typeface="Meiryo"/>
              </a:rPr>
              <a:t>等を</a:t>
            </a:r>
            <a:r>
              <a:rPr lang="ja-JP" altLang="en-US" sz="1000" dirty="0">
                <a:solidFill>
                  <a:schemeClr val="dk1"/>
                </a:solidFill>
                <a:latin typeface="Meiryo UI" panose="020B0604030504040204" pitchFamily="50" charset="-128"/>
                <a:ea typeface="Meiryo UI" panose="020B0604030504040204" pitchFamily="50" charset="-128"/>
                <a:cs typeface="Meiryo"/>
                <a:sym typeface="Meiryo"/>
              </a:rPr>
              <a:t>添付</a:t>
            </a:r>
            <a:r>
              <a:rPr lang="ja-JP" altLang="ja-JP" sz="1000" dirty="0">
                <a:solidFill>
                  <a:schemeClr val="dk1"/>
                </a:solidFill>
                <a:latin typeface="Meiryo UI" panose="020B0604030504040204" pitchFamily="50" charset="-128"/>
                <a:ea typeface="Meiryo UI" panose="020B0604030504040204" pitchFamily="50" charset="-128"/>
                <a:cs typeface="Meiryo"/>
                <a:sym typeface="Meiryo"/>
              </a:rPr>
              <a:t>してください。</a:t>
            </a:r>
            <a:endParaRPr lang="en-US" altLang="ja-JP" sz="1000" dirty="0">
              <a:solidFill>
                <a:schemeClr val="dk1"/>
              </a:solidFill>
              <a:latin typeface="Meiryo UI" panose="020B0604030504040204" pitchFamily="50" charset="-128"/>
              <a:ea typeface="Meiryo UI" panose="020B0604030504040204" pitchFamily="50" charset="-128"/>
              <a:cs typeface="Meiryo"/>
              <a:sym typeface="Meiryo"/>
            </a:endParaRPr>
          </a:p>
          <a:p>
            <a:pPr lvl="0"/>
            <a:r>
              <a:rPr lang="ja-JP" altLang="en-US" sz="1000" dirty="0">
                <a:solidFill>
                  <a:schemeClr val="dk1"/>
                </a:solidFill>
                <a:latin typeface="Meiryo UI" panose="020B0604030504040204" pitchFamily="50" charset="-128"/>
                <a:ea typeface="Meiryo UI" panose="020B0604030504040204" pitchFamily="50" charset="-128"/>
                <a:cs typeface="Meiryo"/>
                <a:sym typeface="Meiryo"/>
              </a:rPr>
              <a:t>（提供する画像は公表可能で</a:t>
            </a:r>
            <a:r>
              <a:rPr lang="en-US" altLang="ja-JP" sz="1000" dirty="0">
                <a:solidFill>
                  <a:schemeClr val="dk1"/>
                </a:solidFill>
                <a:latin typeface="Meiryo UI" panose="020B0604030504040204" pitchFamily="50" charset="-128"/>
                <a:ea typeface="Meiryo UI" panose="020B0604030504040204" pitchFamily="50" charset="-128"/>
                <a:cs typeface="Meiryo"/>
                <a:sym typeface="Meiryo"/>
              </a:rPr>
              <a:t>1</a:t>
            </a:r>
          </a:p>
          <a:p>
            <a:pPr lvl="0"/>
            <a:r>
              <a:rPr lang="ja-JP" altLang="en-US" sz="1000" dirty="0">
                <a:solidFill>
                  <a:schemeClr val="dk1"/>
                </a:solidFill>
                <a:latin typeface="Meiryo UI" panose="020B0604030504040204" pitchFamily="50" charset="-128"/>
                <a:ea typeface="Meiryo UI" panose="020B0604030504040204" pitchFamily="50" charset="-128"/>
                <a:cs typeface="Meiryo"/>
                <a:sym typeface="Meiryo"/>
              </a:rPr>
              <a:t>　</a:t>
            </a:r>
            <a:r>
              <a:rPr lang="en-US" altLang="ja-JP" sz="1000" dirty="0">
                <a:solidFill>
                  <a:schemeClr val="dk1"/>
                </a:solidFill>
                <a:latin typeface="Meiryo UI" panose="020B0604030504040204" pitchFamily="50" charset="-128"/>
                <a:ea typeface="Meiryo UI" panose="020B0604030504040204" pitchFamily="50" charset="-128"/>
                <a:cs typeface="Meiryo"/>
                <a:sym typeface="Meiryo"/>
              </a:rPr>
              <a:t>MB</a:t>
            </a:r>
            <a:r>
              <a:rPr lang="ja-JP" altLang="en-US" sz="1000" dirty="0">
                <a:solidFill>
                  <a:schemeClr val="dk1"/>
                </a:solidFill>
                <a:latin typeface="Meiryo UI" panose="020B0604030504040204" pitchFamily="50" charset="-128"/>
                <a:ea typeface="Meiryo UI" panose="020B0604030504040204" pitchFamily="50" charset="-128"/>
                <a:cs typeface="Meiryo"/>
                <a:sym typeface="Meiryo"/>
              </a:rPr>
              <a:t>　</a:t>
            </a:r>
            <a:r>
              <a:rPr lang="en-US" altLang="ja-JP" sz="1000" dirty="0">
                <a:solidFill>
                  <a:schemeClr val="dk1"/>
                </a:solidFill>
                <a:latin typeface="Meiryo UI" panose="020B0604030504040204" pitchFamily="50" charset="-128"/>
                <a:ea typeface="Meiryo UI" panose="020B0604030504040204" pitchFamily="50" charset="-128"/>
                <a:cs typeface="Meiryo"/>
                <a:sym typeface="Meiryo"/>
              </a:rPr>
              <a:t>1600×1200</a:t>
            </a:r>
            <a:r>
              <a:rPr lang="ja-JP" altLang="en-US" sz="1000" dirty="0">
                <a:solidFill>
                  <a:schemeClr val="dk1"/>
                </a:solidFill>
                <a:latin typeface="Meiryo UI" panose="020B0604030504040204" pitchFamily="50" charset="-128"/>
                <a:ea typeface="Meiryo UI" panose="020B0604030504040204" pitchFamily="50" charset="-128"/>
                <a:cs typeface="Meiryo"/>
                <a:sym typeface="Meiryo"/>
              </a:rPr>
              <a:t>ピクセル程度</a:t>
            </a:r>
            <a:endParaRPr lang="en-US" altLang="ja-JP" sz="1000" dirty="0">
              <a:solidFill>
                <a:schemeClr val="dk1"/>
              </a:solidFill>
              <a:latin typeface="Meiryo UI" panose="020B0604030504040204" pitchFamily="50" charset="-128"/>
              <a:ea typeface="Meiryo UI" panose="020B0604030504040204" pitchFamily="50" charset="-128"/>
              <a:cs typeface="Meiryo"/>
              <a:sym typeface="Meiryo"/>
            </a:endParaRPr>
          </a:p>
          <a:p>
            <a:pPr lvl="0"/>
            <a:r>
              <a:rPr lang="ja-JP" altLang="en-US" sz="1000" dirty="0">
                <a:solidFill>
                  <a:schemeClr val="dk1"/>
                </a:solidFill>
                <a:latin typeface="Meiryo UI" panose="020B0604030504040204" pitchFamily="50" charset="-128"/>
                <a:ea typeface="Meiryo UI" panose="020B0604030504040204" pitchFamily="50" charset="-128"/>
                <a:cs typeface="Meiryo"/>
                <a:sym typeface="Meiryo"/>
              </a:rPr>
              <a:t>　一目で見て何が映っているのか</a:t>
            </a:r>
            <a:endParaRPr lang="en-US" altLang="ja-JP" sz="1000" dirty="0">
              <a:solidFill>
                <a:schemeClr val="dk1"/>
              </a:solidFill>
              <a:latin typeface="Meiryo UI" panose="020B0604030504040204" pitchFamily="50" charset="-128"/>
              <a:ea typeface="Meiryo UI" panose="020B0604030504040204" pitchFamily="50" charset="-128"/>
              <a:cs typeface="Meiryo"/>
              <a:sym typeface="Meiryo"/>
            </a:endParaRPr>
          </a:p>
          <a:p>
            <a:pPr lvl="0"/>
            <a:r>
              <a:rPr lang="ja-JP" altLang="en-US" sz="1000" dirty="0">
                <a:solidFill>
                  <a:schemeClr val="dk1"/>
                </a:solidFill>
                <a:latin typeface="Meiryo UI" panose="020B0604030504040204" pitchFamily="50" charset="-128"/>
                <a:ea typeface="Meiryo UI" panose="020B0604030504040204" pitchFamily="50" charset="-128"/>
                <a:cs typeface="Meiryo"/>
                <a:sym typeface="Meiryo"/>
              </a:rPr>
              <a:t>　わかりやすい画像を推奨します）</a:t>
            </a:r>
            <a:endParaRPr lang="en-US" altLang="ja-JP" sz="1000" dirty="0">
              <a:solidFill>
                <a:schemeClr val="dk1"/>
              </a:solidFill>
              <a:latin typeface="Meiryo UI" panose="020B0604030504040204" pitchFamily="50" charset="-128"/>
              <a:ea typeface="Meiryo UI" panose="020B0604030504040204" pitchFamily="50" charset="-128"/>
              <a:cs typeface="Meiryo"/>
              <a:sym typeface="Meiryo"/>
            </a:endParaRPr>
          </a:p>
        </p:txBody>
      </p:sp>
      <p:graphicFrame>
        <p:nvGraphicFramePr>
          <p:cNvPr id="11" name="表 10">
            <a:extLst>
              <a:ext uri="{FF2B5EF4-FFF2-40B4-BE49-F238E27FC236}">
                <a16:creationId xmlns:a16="http://schemas.microsoft.com/office/drawing/2014/main" id="{CFFE93B9-DF0B-2E3A-68EF-FFA728297821}"/>
              </a:ext>
            </a:extLst>
          </p:cNvPr>
          <p:cNvGraphicFramePr>
            <a:graphicFrameLocks noGrp="1"/>
          </p:cNvGraphicFramePr>
          <p:nvPr/>
        </p:nvGraphicFramePr>
        <p:xfrm>
          <a:off x="8001000" y="627309"/>
          <a:ext cx="1832430" cy="978584"/>
        </p:xfrm>
        <a:graphic>
          <a:graphicData uri="http://schemas.openxmlformats.org/drawingml/2006/table">
            <a:tbl>
              <a:tblPr firstRow="1" bandRow="1">
                <a:tableStyleId>{5940675A-B579-460E-94D1-54222C63F5DA}</a:tableStyleId>
              </a:tblPr>
              <a:tblGrid>
                <a:gridCol w="1372669">
                  <a:extLst>
                    <a:ext uri="{9D8B030D-6E8A-4147-A177-3AD203B41FA5}">
                      <a16:colId xmlns:a16="http://schemas.microsoft.com/office/drawing/2014/main" val="2809059496"/>
                    </a:ext>
                  </a:extLst>
                </a:gridCol>
                <a:gridCol w="459761">
                  <a:extLst>
                    <a:ext uri="{9D8B030D-6E8A-4147-A177-3AD203B41FA5}">
                      <a16:colId xmlns:a16="http://schemas.microsoft.com/office/drawing/2014/main" val="142445802"/>
                    </a:ext>
                  </a:extLst>
                </a:gridCol>
              </a:tblGrid>
              <a:tr h="288276">
                <a:tc>
                  <a:txBody>
                    <a:bodyPr/>
                    <a:lstStyle/>
                    <a:p>
                      <a:pPr lvl="1" algn="ctr"/>
                      <a:r>
                        <a:rPr kumimoji="1" lang="ja-JP" altLang="en-US" sz="800" dirty="0">
                          <a:solidFill>
                            <a:schemeClr val="tx1"/>
                          </a:solidFill>
                          <a:latin typeface="Meiryo UI" panose="020B0604030504040204" pitchFamily="50" charset="-128"/>
                          <a:ea typeface="Meiryo UI" panose="020B0604030504040204" pitchFamily="50" charset="-128"/>
                        </a:rPr>
                        <a:t>申請類型</a:t>
                      </a:r>
                    </a:p>
                  </a:txBody>
                  <a:tcPr marL="92246" marR="92246" marT="46123" marB="46123" anchor="ctr"/>
                </a:tc>
                <a:tc>
                  <a:txBody>
                    <a:bodyPr/>
                    <a:lstStyle/>
                    <a:p>
                      <a:pPr lvl="1" algn="ctr"/>
                      <a:r>
                        <a:rPr kumimoji="1" lang="ja-JP" altLang="en-US" sz="800" dirty="0">
                          <a:solidFill>
                            <a:schemeClr val="tx1"/>
                          </a:solidFill>
                          <a:latin typeface="Meiryo UI" panose="020B0604030504040204" pitchFamily="50" charset="-128"/>
                          <a:ea typeface="Meiryo UI" panose="020B0604030504040204" pitchFamily="50" charset="-128"/>
                        </a:rPr>
                        <a:t>該当に○</a:t>
                      </a:r>
                    </a:p>
                  </a:txBody>
                  <a:tcPr marL="92246" marR="92246" marT="46123" marB="46123"/>
                </a:tc>
                <a:extLst>
                  <a:ext uri="{0D108BD9-81ED-4DB2-BD59-A6C34878D82A}">
                    <a16:rowId xmlns:a16="http://schemas.microsoft.com/office/drawing/2014/main" val="277251242"/>
                  </a:ext>
                </a:extLst>
              </a:tr>
              <a:tr h="207033">
                <a:tc>
                  <a:txBody>
                    <a:bodyPr/>
                    <a:lstStyle/>
                    <a:p>
                      <a:pPr algn="l"/>
                      <a:r>
                        <a:rPr kumimoji="1" lang="ja-JP" altLang="en-US" sz="800" dirty="0">
                          <a:solidFill>
                            <a:schemeClr val="tx1"/>
                          </a:solidFill>
                          <a:latin typeface="Meiryo UI" panose="020B0604030504040204" pitchFamily="50" charset="-128"/>
                          <a:ea typeface="Meiryo UI" panose="020B0604030504040204" pitchFamily="50" charset="-128"/>
                        </a:rPr>
                        <a:t>類型①プレミアム型</a:t>
                      </a:r>
                    </a:p>
                  </a:txBody>
                  <a:tcPr marL="92246" marR="92246" marT="46123" marB="46123" anchor="ctr">
                    <a:solidFill>
                      <a:schemeClr val="accent2">
                        <a:lumMod val="20000"/>
                        <a:lumOff val="80000"/>
                      </a:schemeClr>
                    </a:solidFill>
                  </a:tcPr>
                </a:tc>
                <a:tc>
                  <a:txBody>
                    <a:bodyPr/>
                    <a:lstStyle/>
                    <a:p>
                      <a:pPr algn="ctr"/>
                      <a:endParaRPr lang="ja-JP" altLang="en-US" sz="800" dirty="0">
                        <a:solidFill>
                          <a:schemeClr val="accent6">
                            <a:lumMod val="50000"/>
                          </a:schemeClr>
                        </a:solidFill>
                      </a:endParaRPr>
                    </a:p>
                  </a:txBody>
                  <a:tcPr marL="92246" marR="92246" marT="46123" marB="46123" anchor="ctr">
                    <a:solidFill>
                      <a:schemeClr val="accent2">
                        <a:lumMod val="20000"/>
                        <a:lumOff val="80000"/>
                      </a:schemeClr>
                    </a:solidFill>
                  </a:tcPr>
                </a:tc>
                <a:extLst>
                  <a:ext uri="{0D108BD9-81ED-4DB2-BD59-A6C34878D82A}">
                    <a16:rowId xmlns:a16="http://schemas.microsoft.com/office/drawing/2014/main" val="3103394164"/>
                  </a:ext>
                </a:extLst>
              </a:tr>
              <a:tr h="207033">
                <a:tc>
                  <a:txBody>
                    <a:bodyPr/>
                    <a:lstStyle/>
                    <a:p>
                      <a:pPr algn="l"/>
                      <a:r>
                        <a:rPr kumimoji="1" lang="ja-JP" altLang="en-US" sz="800" dirty="0">
                          <a:solidFill>
                            <a:schemeClr val="tx1"/>
                          </a:solidFill>
                          <a:latin typeface="Meiryo UI" panose="020B0604030504040204" pitchFamily="50" charset="-128"/>
                          <a:ea typeface="Meiryo UI" panose="020B0604030504040204" pitchFamily="50" charset="-128"/>
                        </a:rPr>
                        <a:t>類型②コト消費</a:t>
                      </a:r>
                      <a:r>
                        <a:rPr kumimoji="1" lang="en-US" altLang="ja-JP" sz="800" dirty="0">
                          <a:solidFill>
                            <a:schemeClr val="tx1"/>
                          </a:solidFill>
                          <a:latin typeface="Meiryo UI" panose="020B0604030504040204" pitchFamily="50" charset="-128"/>
                          <a:ea typeface="Meiryo UI"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rPr>
                        <a:t>モノ消費型</a:t>
                      </a:r>
                    </a:p>
                  </a:txBody>
                  <a:tcPr marL="92246" marR="92246" marT="46123" marB="46123" anchor="ctr">
                    <a:solidFill>
                      <a:schemeClr val="accent4">
                        <a:lumMod val="20000"/>
                        <a:lumOff val="80000"/>
                      </a:schemeClr>
                    </a:solidFill>
                  </a:tcPr>
                </a:tc>
                <a:tc>
                  <a:txBody>
                    <a:bodyPr/>
                    <a:lstStyle/>
                    <a:p>
                      <a:pPr algn="ctr"/>
                      <a:endParaRPr lang="ja-JP" altLang="en-US" sz="800" dirty="0">
                        <a:solidFill>
                          <a:schemeClr val="accent6">
                            <a:lumMod val="50000"/>
                          </a:schemeClr>
                        </a:solidFill>
                      </a:endParaRPr>
                    </a:p>
                  </a:txBody>
                  <a:tcPr marL="92246" marR="92246" marT="46123" marB="46123" anchor="ctr">
                    <a:solidFill>
                      <a:schemeClr val="accent4">
                        <a:lumMod val="20000"/>
                        <a:lumOff val="80000"/>
                      </a:schemeClr>
                    </a:solidFill>
                  </a:tcPr>
                </a:tc>
                <a:extLst>
                  <a:ext uri="{0D108BD9-81ED-4DB2-BD59-A6C34878D82A}">
                    <a16:rowId xmlns:a16="http://schemas.microsoft.com/office/drawing/2014/main" val="1970876098"/>
                  </a:ext>
                </a:extLst>
              </a:tr>
              <a:tr h="207033">
                <a:tc>
                  <a:txBody>
                    <a:bodyPr/>
                    <a:lstStyle/>
                    <a:p>
                      <a:pPr algn="l"/>
                      <a:r>
                        <a:rPr kumimoji="1" lang="ja-JP" altLang="en-US" sz="800" dirty="0">
                          <a:solidFill>
                            <a:schemeClr val="tx1"/>
                          </a:solidFill>
                          <a:latin typeface="Meiryo UI" panose="020B0604030504040204" pitchFamily="50" charset="-128"/>
                          <a:ea typeface="Meiryo UI" panose="020B0604030504040204" pitchFamily="50" charset="-128"/>
                        </a:rPr>
                        <a:t>類型③規制改革型</a:t>
                      </a:r>
                    </a:p>
                  </a:txBody>
                  <a:tcPr marL="92246" marR="92246" marT="46123" marB="46123" anchor="ctr">
                    <a:solidFill>
                      <a:schemeClr val="accent6">
                        <a:lumMod val="40000"/>
                        <a:lumOff val="60000"/>
                      </a:schemeClr>
                    </a:solidFill>
                  </a:tcPr>
                </a:tc>
                <a:tc>
                  <a:txBody>
                    <a:bodyPr/>
                    <a:lstStyle/>
                    <a:p>
                      <a:pPr algn="ctr"/>
                      <a:endParaRPr lang="ja-JP" altLang="en-US" sz="800" dirty="0">
                        <a:solidFill>
                          <a:schemeClr val="accent6">
                            <a:lumMod val="50000"/>
                          </a:schemeClr>
                        </a:solidFill>
                      </a:endParaRPr>
                    </a:p>
                  </a:txBody>
                  <a:tcPr marL="92246" marR="92246" marT="46123" marB="46123" anchor="ctr">
                    <a:solidFill>
                      <a:schemeClr val="accent6">
                        <a:lumMod val="40000"/>
                        <a:lumOff val="60000"/>
                      </a:schemeClr>
                    </a:solidFill>
                  </a:tcPr>
                </a:tc>
                <a:extLst>
                  <a:ext uri="{0D108BD9-81ED-4DB2-BD59-A6C34878D82A}">
                    <a16:rowId xmlns:a16="http://schemas.microsoft.com/office/drawing/2014/main" val="3432542865"/>
                  </a:ext>
                </a:extLst>
              </a:tr>
            </a:tbl>
          </a:graphicData>
        </a:graphic>
      </p:graphicFrame>
      <p:sp>
        <p:nvSpPr>
          <p:cNvPr id="6" name="Google Shape;93;p1">
            <a:extLst>
              <a:ext uri="{FF2B5EF4-FFF2-40B4-BE49-F238E27FC236}">
                <a16:creationId xmlns:a16="http://schemas.microsoft.com/office/drawing/2014/main" id="{81E92D21-A7D0-6BC1-3159-5E90661610D9}"/>
              </a:ext>
            </a:extLst>
          </p:cNvPr>
          <p:cNvSpPr txBox="1"/>
          <p:nvPr/>
        </p:nvSpPr>
        <p:spPr>
          <a:xfrm>
            <a:off x="7927396" y="4242410"/>
            <a:ext cx="2057400" cy="400069"/>
          </a:xfrm>
          <a:prstGeom prst="rect">
            <a:avLst/>
          </a:prstGeom>
          <a:noFill/>
          <a:ln w="12700" cap="flat" cmpd="sng">
            <a:noFill/>
            <a:prstDash val="solid"/>
            <a:round/>
            <a:headEnd type="none" w="sm" len="sm"/>
            <a:tailEnd type="none" w="sm" len="sm"/>
          </a:ln>
        </p:spPr>
        <p:txBody>
          <a:bodyPr spcFirstLastPara="1" wrap="square" lIns="91425" tIns="45700" rIns="91425" bIns="45700" anchor="ctr" anchorCtr="0">
            <a:spAutoFit/>
          </a:bodyPr>
          <a:lstStyle/>
          <a:p>
            <a:pPr marL="171450" lvl="0" indent="-171450">
              <a:buFont typeface="Arial" panose="020B0604020202020204" pitchFamily="34" charset="0"/>
              <a:buChar char="•"/>
            </a:pPr>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事業実施場所</a:t>
            </a:r>
            <a:endParaRPr lang="en-US"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171450" lvl="0" indent="-171450">
              <a:buFont typeface="Arial" panose="020B0604020202020204" pitchFamily="34" charset="0"/>
              <a:buChar char="•"/>
            </a:pPr>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商品を体験しているイメージなど</a:t>
            </a:r>
            <a:endParaRPr lang="en-US"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p:txBody>
      </p:sp>
      <p:graphicFrame>
        <p:nvGraphicFramePr>
          <p:cNvPr id="7" name="表 6">
            <a:extLst>
              <a:ext uri="{FF2B5EF4-FFF2-40B4-BE49-F238E27FC236}">
                <a16:creationId xmlns:a16="http://schemas.microsoft.com/office/drawing/2014/main" id="{01912A41-EAC5-C05B-D0A8-8BE82C4328F4}"/>
              </a:ext>
            </a:extLst>
          </p:cNvPr>
          <p:cNvGraphicFramePr>
            <a:graphicFrameLocks noGrp="1"/>
          </p:cNvGraphicFramePr>
          <p:nvPr>
            <p:extLst>
              <p:ext uri="{D42A27DB-BD31-4B8C-83A1-F6EECF244321}">
                <p14:modId xmlns:p14="http://schemas.microsoft.com/office/powerpoint/2010/main" val="1544613963"/>
              </p:ext>
            </p:extLst>
          </p:nvPr>
        </p:nvGraphicFramePr>
        <p:xfrm>
          <a:off x="50984" y="622812"/>
          <a:ext cx="7915905" cy="6211901"/>
        </p:xfrm>
        <a:graphic>
          <a:graphicData uri="http://schemas.openxmlformats.org/drawingml/2006/table">
            <a:tbl>
              <a:tblPr>
                <a:tableStyleId>{5940675A-B579-460E-94D1-54222C63F5DA}</a:tableStyleId>
              </a:tblPr>
              <a:tblGrid>
                <a:gridCol w="1358531">
                  <a:extLst>
                    <a:ext uri="{9D8B030D-6E8A-4147-A177-3AD203B41FA5}">
                      <a16:colId xmlns:a16="http://schemas.microsoft.com/office/drawing/2014/main" val="3619412564"/>
                    </a:ext>
                  </a:extLst>
                </a:gridCol>
                <a:gridCol w="1113501">
                  <a:extLst>
                    <a:ext uri="{9D8B030D-6E8A-4147-A177-3AD203B41FA5}">
                      <a16:colId xmlns:a16="http://schemas.microsoft.com/office/drawing/2014/main" val="2280546320"/>
                    </a:ext>
                  </a:extLst>
                </a:gridCol>
                <a:gridCol w="1072289">
                  <a:extLst>
                    <a:ext uri="{9D8B030D-6E8A-4147-A177-3AD203B41FA5}">
                      <a16:colId xmlns:a16="http://schemas.microsoft.com/office/drawing/2014/main" val="1017187844"/>
                    </a:ext>
                  </a:extLst>
                </a:gridCol>
                <a:gridCol w="1092896">
                  <a:extLst>
                    <a:ext uri="{9D8B030D-6E8A-4147-A177-3AD203B41FA5}">
                      <a16:colId xmlns:a16="http://schemas.microsoft.com/office/drawing/2014/main" val="3919609509"/>
                    </a:ext>
                  </a:extLst>
                </a:gridCol>
                <a:gridCol w="1092896">
                  <a:extLst>
                    <a:ext uri="{9D8B030D-6E8A-4147-A177-3AD203B41FA5}">
                      <a16:colId xmlns:a16="http://schemas.microsoft.com/office/drawing/2014/main" val="2469943494"/>
                    </a:ext>
                  </a:extLst>
                </a:gridCol>
                <a:gridCol w="1092896">
                  <a:extLst>
                    <a:ext uri="{9D8B030D-6E8A-4147-A177-3AD203B41FA5}">
                      <a16:colId xmlns:a16="http://schemas.microsoft.com/office/drawing/2014/main" val="2341367241"/>
                    </a:ext>
                  </a:extLst>
                </a:gridCol>
                <a:gridCol w="1092896">
                  <a:extLst>
                    <a:ext uri="{9D8B030D-6E8A-4147-A177-3AD203B41FA5}">
                      <a16:colId xmlns:a16="http://schemas.microsoft.com/office/drawing/2014/main" val="2066341784"/>
                    </a:ext>
                  </a:extLst>
                </a:gridCol>
              </a:tblGrid>
              <a:tr h="882269">
                <a:tc gridSpan="7">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ja-JP" altLang="en-US" sz="9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38712426"/>
                  </a:ext>
                </a:extLst>
              </a:tr>
              <a:tr h="324680">
                <a:tc>
                  <a:txBody>
                    <a:bodyPr/>
                    <a:lstStyle/>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実施体制</a:t>
                      </a:r>
                      <a:endParaRPr lang="ja-JP" altLang="en-US" sz="900" b="1"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gridSpan="6">
                  <a:txBody>
                    <a:bodyPr/>
                    <a:lstStyle/>
                    <a:p>
                      <a:pPr marL="0" marR="0" lvl="0" indent="0" algn="l" rtl="0">
                        <a:spcBef>
                          <a:spcPts val="0"/>
                        </a:spcBef>
                        <a:spcAft>
                          <a:spcPts val="0"/>
                        </a:spcAft>
                        <a:buNone/>
                      </a:pPr>
                      <a:r>
                        <a:rPr lang="ja-JP" altLang="en-US" sz="700" b="0" dirty="0">
                          <a:solidFill>
                            <a:schemeClr val="tx1"/>
                          </a:solidFill>
                          <a:latin typeface="Meiryo UI" panose="020B0604030504040204" pitchFamily="50" charset="-128"/>
                          <a:ea typeface="Meiryo UI" panose="020B0604030504040204" pitchFamily="50" charset="-128"/>
                          <a:cs typeface="Meiryo"/>
                          <a:sym typeface="Meiryo"/>
                        </a:rPr>
                        <a:t>　</a:t>
                      </a:r>
                      <a:r>
                        <a:rPr lang="ja-JP" altLang="en-US" sz="700" u="none" strike="noStrike" dirty="0">
                          <a:solidFill>
                            <a:schemeClr val="bg1">
                              <a:lumMod val="50000"/>
                            </a:schemeClr>
                          </a:solidFill>
                          <a:effectLst/>
                          <a:latin typeface="Meiryo UI" panose="020B0604030504040204" pitchFamily="50" charset="-128"/>
                          <a:ea typeface="Meiryo UI" panose="020B0604030504040204" pitchFamily="50" charset="-128"/>
                        </a:rPr>
                        <a:t>　</a:t>
                      </a:r>
                      <a:endParaRPr lang="ja-JP" altLang="en-US" sz="700" b="0" i="0" u="none" strike="noStrike" dirty="0">
                        <a:solidFill>
                          <a:schemeClr val="bg1">
                            <a:lumMod val="50000"/>
                          </a:schemeClr>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761621938"/>
                  </a:ext>
                </a:extLst>
              </a:tr>
              <a:tr h="226288">
                <a:tc>
                  <a:txBody>
                    <a:bodyPr/>
                    <a:lstStyle/>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活用する観光資源</a:t>
                      </a:r>
                      <a:endParaRPr lang="ja-JP" altLang="en-US" sz="900" b="1"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gridSpan="6">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700" u="none" strike="noStrike" dirty="0">
                          <a:solidFill>
                            <a:schemeClr val="bg1">
                              <a:lumMod val="50000"/>
                            </a:schemeClr>
                          </a:solidFill>
                          <a:effectLst/>
                          <a:latin typeface="Meiryo UI" panose="020B0604030504040204" pitchFamily="50" charset="-128"/>
                          <a:ea typeface="Meiryo UI" panose="020B0604030504040204" pitchFamily="50" charset="-128"/>
                        </a:rPr>
                        <a:t>　</a:t>
                      </a:r>
                      <a:endParaRPr lang="ja-JP" altLang="en-US" sz="700" b="0" i="0" u="none" strike="noStrike" dirty="0">
                        <a:solidFill>
                          <a:schemeClr val="bg1">
                            <a:lumMod val="50000"/>
                          </a:schemeClr>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432005447"/>
                  </a:ext>
                </a:extLst>
              </a:tr>
              <a:tr h="674371">
                <a:tc>
                  <a:txBody>
                    <a:bodyPr/>
                    <a:lstStyle/>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造成する体験商品</a:t>
                      </a:r>
                      <a:r>
                        <a:rPr lang="en-US" altLang="ja-JP" sz="900" b="1" u="none" strike="noStrike" dirty="0">
                          <a:solidFill>
                            <a:schemeClr val="tx1"/>
                          </a:solidFill>
                          <a:effectLst/>
                          <a:latin typeface="Meiryo UI" panose="020B0604030504040204" pitchFamily="50" charset="-128"/>
                          <a:ea typeface="Meiryo UI" panose="020B0604030504040204" pitchFamily="50" charset="-128"/>
                        </a:rPr>
                        <a:t>【</a:t>
                      </a:r>
                      <a:r>
                        <a:rPr lang="ja-JP" altLang="en-US" sz="900" b="1" u="none" strike="noStrike" dirty="0">
                          <a:solidFill>
                            <a:schemeClr val="tx1"/>
                          </a:solidFill>
                          <a:effectLst/>
                          <a:latin typeface="Meiryo UI" panose="020B0604030504040204" pitchFamily="50" charset="-128"/>
                          <a:ea typeface="Meiryo UI" panose="020B0604030504040204" pitchFamily="50" charset="-128"/>
                        </a:rPr>
                        <a:t>〇個</a:t>
                      </a:r>
                      <a:r>
                        <a:rPr lang="en-US" altLang="ja-JP" sz="900" b="1" u="none" strike="noStrike" dirty="0">
                          <a:solidFill>
                            <a:schemeClr val="tx1"/>
                          </a:solidFill>
                          <a:effectLst/>
                          <a:latin typeface="Meiryo UI" panose="020B0604030504040204" pitchFamily="50" charset="-128"/>
                          <a:ea typeface="Meiryo UI" panose="020B0604030504040204" pitchFamily="50" charset="-128"/>
                        </a:rPr>
                        <a:t>】</a:t>
                      </a:r>
                      <a:endParaRPr lang="en-US" altLang="ja-JP" sz="900" b="1"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gridSpan="6">
                  <a:txBody>
                    <a:bodyPr/>
                    <a:lstStyle/>
                    <a:p>
                      <a:pPr algn="l" fontAlgn="ctr"/>
                      <a:r>
                        <a:rPr lang="ja-JP" altLang="en-US" sz="700" u="none" strike="noStrike" dirty="0">
                          <a:solidFill>
                            <a:schemeClr val="bg1">
                              <a:lumMod val="50000"/>
                            </a:schemeClr>
                          </a:solidFill>
                          <a:effectLst/>
                          <a:latin typeface="Meiryo UI" panose="020B0604030504040204" pitchFamily="50" charset="-128"/>
                          <a:ea typeface="Meiryo UI" panose="020B0604030504040204" pitchFamily="50" charset="-128"/>
                        </a:rPr>
                        <a:t>　</a:t>
                      </a:r>
                      <a:endParaRPr lang="ja-JP" altLang="en-US" sz="700" b="0" i="0" u="none" strike="noStrike" dirty="0">
                        <a:solidFill>
                          <a:schemeClr val="bg1">
                            <a:lumMod val="50000"/>
                          </a:schemeClr>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201022"/>
                  </a:ext>
                </a:extLst>
              </a:tr>
              <a:tr h="838064">
                <a:tc>
                  <a:txBody>
                    <a:bodyPr/>
                    <a:lstStyle/>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体験商品の</a:t>
                      </a:r>
                      <a:endParaRPr lang="en-US" altLang="ja-JP" sz="900" b="1"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特別性・独自性</a:t>
                      </a:r>
                      <a:endParaRPr lang="ja-JP" altLang="en-US" sz="900" b="1"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gridSpan="6">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700" b="0" dirty="0">
                        <a:solidFill>
                          <a:schemeClr val="tx1"/>
                        </a:solidFill>
                        <a:latin typeface="Meiryo UI" panose="020B0604030504040204" pitchFamily="50" charset="-128"/>
                        <a:ea typeface="Meiryo UI" panose="020B0604030504040204" pitchFamily="50" charset="-128"/>
                        <a:cs typeface="Meiryo"/>
                        <a:sym typeface="Meiryo"/>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156463060"/>
                  </a:ext>
                </a:extLst>
              </a:tr>
              <a:tr h="590776">
                <a:tc>
                  <a:txBody>
                    <a:bodyPr/>
                    <a:lstStyle/>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販売計画</a:t>
                      </a:r>
                      <a:br>
                        <a:rPr lang="ja-JP" altLang="en-US" sz="900" b="1" u="none" strike="noStrike" dirty="0">
                          <a:solidFill>
                            <a:schemeClr val="tx1"/>
                          </a:solidFill>
                          <a:effectLst/>
                          <a:latin typeface="Meiryo UI" panose="020B0604030504040204" pitchFamily="50" charset="-128"/>
                          <a:ea typeface="Meiryo UI" panose="020B0604030504040204" pitchFamily="50" charset="-128"/>
                        </a:rPr>
                      </a:br>
                      <a:r>
                        <a:rPr lang="ja-JP" altLang="en-US" sz="800" b="0" u="none" strike="noStrike" dirty="0">
                          <a:solidFill>
                            <a:schemeClr val="tx1"/>
                          </a:solidFill>
                          <a:effectLst/>
                          <a:latin typeface="Meiryo UI" panose="020B0604030504040204" pitchFamily="50" charset="-128"/>
                          <a:ea typeface="Meiryo UI" panose="020B0604030504040204" pitchFamily="50" charset="-128"/>
                        </a:rPr>
                        <a:t>（海外販路の妥当性）</a:t>
                      </a:r>
                      <a:endParaRPr lang="ja-JP" altLang="en-US" sz="8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gridSpan="6">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800" b="0" dirty="0">
                        <a:solidFill>
                          <a:schemeClr val="tx1"/>
                        </a:solidFill>
                        <a:latin typeface="Meiryo UI" panose="020B0604030504040204" pitchFamily="50" charset="-128"/>
                        <a:ea typeface="Meiryo UI" panose="020B0604030504040204" pitchFamily="50" charset="-128"/>
                        <a:cs typeface="Meiryo"/>
                        <a:sym typeface="Meiryo"/>
                      </a:endParaRPr>
                    </a:p>
                  </a:txBody>
                  <a:tcPr marL="5741" marR="5741" marT="5741" marB="0" anchor="ctr">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lnL w="12700" cap="flat" cmpd="sng" algn="ctr">
                      <a:solidFill>
                        <a:schemeClr val="bg1">
                          <a:lumMod val="50000"/>
                        </a:schemeClr>
                      </a:solidFill>
                      <a:prstDash val="solid"/>
                      <a:round/>
                      <a:headEnd type="none" w="med" len="med"/>
                      <a:tailEnd type="none" w="med" len="med"/>
                    </a:lnL>
                  </a:tcPr>
                </a:tc>
                <a:tc hMerge="1">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altLang="ja-JP" sz="800" u="none" strike="noStrike">
                          <a:solidFill>
                            <a:schemeClr val="tx1"/>
                          </a:solidFill>
                          <a:effectLst/>
                          <a:latin typeface="Meiryo UI" panose="020B0604030504040204" pitchFamily="50" charset="-128"/>
                          <a:ea typeface="Meiryo UI" panose="020B0604030504040204" pitchFamily="50" charset="-128"/>
                        </a:rPr>
                        <a:t>【</a:t>
                      </a:r>
                      <a:r>
                        <a:rPr lang="ja-JP" altLang="en-US" sz="800" u="none" strike="noStrike">
                          <a:solidFill>
                            <a:schemeClr val="tx1"/>
                          </a:solidFill>
                          <a:effectLst/>
                          <a:latin typeface="Meiryo UI" panose="020B0604030504040204" pitchFamily="50" charset="-128"/>
                          <a:ea typeface="Meiryo UI" panose="020B0604030504040204" pitchFamily="50" charset="-128"/>
                        </a:rPr>
                        <a:t>タビナカや</a:t>
                      </a:r>
                      <a:r>
                        <a:rPr lang="en-US" altLang="ja-JP" sz="800" u="none" strike="noStrike">
                          <a:solidFill>
                            <a:schemeClr val="tx1"/>
                          </a:solidFill>
                          <a:effectLst/>
                          <a:latin typeface="Meiryo UI" panose="020B0604030504040204" pitchFamily="50" charset="-128"/>
                          <a:ea typeface="Meiryo UI" panose="020B0604030504040204" pitchFamily="50" charset="-128"/>
                        </a:rPr>
                        <a:t>OTA</a:t>
                      </a:r>
                      <a:r>
                        <a:rPr lang="ja-JP" altLang="en-US" sz="800" u="none" strike="noStrike">
                          <a:solidFill>
                            <a:schemeClr val="tx1"/>
                          </a:solidFill>
                          <a:effectLst/>
                          <a:latin typeface="Meiryo UI" panose="020B0604030504040204" pitchFamily="50" charset="-128"/>
                          <a:ea typeface="Meiryo UI" panose="020B0604030504040204" pitchFamily="50" charset="-128"/>
                        </a:rPr>
                        <a:t>等</a:t>
                      </a:r>
                      <a:r>
                        <a:rPr lang="en-US" altLang="ja-JP" sz="800" u="none" strike="noStrike">
                          <a:solidFill>
                            <a:schemeClr val="tx1"/>
                          </a:solidFill>
                          <a:effectLst/>
                          <a:latin typeface="Meiryo UI" panose="020B0604030504040204" pitchFamily="50" charset="-128"/>
                          <a:ea typeface="Meiryo UI" panose="020B0604030504040204" pitchFamily="50" charset="-128"/>
                        </a:rPr>
                        <a:t>】</a:t>
                      </a:r>
                      <a:br>
                        <a:rPr lang="en-US" altLang="ja-JP" sz="800" u="none" strike="noStrike">
                          <a:solidFill>
                            <a:schemeClr val="tx1"/>
                          </a:solidFill>
                          <a:effectLst/>
                          <a:latin typeface="Meiryo UI" panose="020B0604030504040204" pitchFamily="50" charset="-128"/>
                          <a:ea typeface="Meiryo UI" panose="020B0604030504040204" pitchFamily="50" charset="-128"/>
                        </a:rPr>
                      </a:br>
                      <a:r>
                        <a:rPr lang="en-US" altLang="ja-JP" sz="800" u="none" strike="noStrike">
                          <a:solidFill>
                            <a:schemeClr val="bg1">
                              <a:lumMod val="50000"/>
                            </a:schemeClr>
                          </a:solidFill>
                          <a:effectLst/>
                          <a:latin typeface="Meiryo UI" panose="020B0604030504040204" pitchFamily="50" charset="-128"/>
                          <a:ea typeface="Meiryo UI" panose="020B0604030504040204" pitchFamily="50" charset="-128"/>
                        </a:rPr>
                        <a:t>○○</a:t>
                      </a:r>
                      <a:r>
                        <a:rPr lang="ja-JP" altLang="en-US" sz="800" u="none" strike="noStrike">
                          <a:solidFill>
                            <a:schemeClr val="bg1">
                              <a:lumMod val="50000"/>
                            </a:schemeClr>
                          </a:solidFill>
                          <a:effectLst/>
                          <a:latin typeface="Meiryo UI" panose="020B0604030504040204" pitchFamily="50" charset="-128"/>
                          <a:ea typeface="Meiryo UI" panose="020B0604030504040204" pitchFamily="50" charset="-128"/>
                        </a:rPr>
                        <a:t>により　○月より販売　等</a:t>
                      </a:r>
                      <a:endParaRPr kumimoji="1" lang="ja-JP" altLang="en-US" sz="800" dirty="0">
                        <a:solidFill>
                          <a:schemeClr val="bg1">
                            <a:lumMod val="50000"/>
                          </a:schemeClr>
                        </a:solidFill>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040539332"/>
                  </a:ext>
                </a:extLst>
              </a:tr>
              <a:tr h="130241">
                <a:tc rowSpan="2">
                  <a:txBody>
                    <a:bodyPr/>
                    <a:lstStyle/>
                    <a:p>
                      <a:pPr algn="ctr" fontAlgn="ctr"/>
                      <a:r>
                        <a:rPr lang="zh-TW" altLang="en-US" sz="900" b="1" u="none" strike="noStrike" dirty="0">
                          <a:solidFill>
                            <a:schemeClr val="tx1"/>
                          </a:solidFill>
                          <a:effectLst/>
                          <a:latin typeface="Meiryo UI" panose="020B0604030504040204" pitchFamily="50" charset="-128"/>
                          <a:ea typeface="Meiryo UI" panose="020B0604030504040204" pitchFamily="50" charset="-128"/>
                        </a:rPr>
                        <a:t>消費拡大効果</a:t>
                      </a:r>
                      <a:endParaRPr lang="ja-JP" altLang="en-US" sz="900" b="1"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600" u="none" strike="noStrike" dirty="0">
                          <a:solidFill>
                            <a:schemeClr val="tx1"/>
                          </a:solidFill>
                          <a:effectLst/>
                          <a:latin typeface="Meiryo UI" panose="020B0604030504040204" pitchFamily="50" charset="-128"/>
                          <a:ea typeface="Meiryo UI" panose="020B0604030504040204" pitchFamily="50" charset="-128"/>
                        </a:rPr>
                        <a:t>A</a:t>
                      </a:r>
                      <a:r>
                        <a:rPr lang="ja-JP" altLang="en-US" sz="600" u="none" strike="noStrike" dirty="0">
                          <a:solidFill>
                            <a:schemeClr val="tx1"/>
                          </a:solidFill>
                          <a:effectLst/>
                          <a:latin typeface="Meiryo UI" panose="020B0604030504040204" pitchFamily="50" charset="-128"/>
                          <a:ea typeface="Meiryo UI" panose="020B0604030504040204" pitchFamily="50" charset="-128"/>
                        </a:rPr>
                        <a:t>：インバウンド誘客目標総数</a:t>
                      </a:r>
                      <a:endParaRPr lang="ja-JP" altLang="en-US" sz="6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en-US" altLang="ja-JP" sz="600" u="none" strike="noStrike" dirty="0">
                          <a:solidFill>
                            <a:schemeClr val="tx1"/>
                          </a:solidFill>
                          <a:effectLst/>
                          <a:latin typeface="Meiryo UI" panose="020B0604030504040204" pitchFamily="50" charset="-128"/>
                          <a:ea typeface="Meiryo UI" panose="020B0604030504040204" pitchFamily="50" charset="-128"/>
                        </a:rPr>
                        <a:t>B</a:t>
                      </a:r>
                      <a:r>
                        <a:rPr lang="ja-JP" altLang="en-US" sz="600" u="none" strike="noStrike" dirty="0">
                          <a:solidFill>
                            <a:schemeClr val="tx1"/>
                          </a:solidFill>
                          <a:effectLst/>
                          <a:latin typeface="Meiryo UI" panose="020B0604030504040204" pitchFamily="50" charset="-128"/>
                          <a:ea typeface="Meiryo UI" panose="020B0604030504040204" pitchFamily="50" charset="-128"/>
                        </a:rPr>
                        <a:t>：販売単価</a:t>
                      </a:r>
                      <a:endParaRPr lang="ja-JP" altLang="en-US" sz="6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en-US" altLang="ja-JP" sz="600" u="none" strike="noStrike" dirty="0">
                          <a:solidFill>
                            <a:schemeClr val="tx1"/>
                          </a:solidFill>
                          <a:effectLst/>
                          <a:latin typeface="Meiryo UI" panose="020B0604030504040204" pitchFamily="50" charset="-128"/>
                          <a:ea typeface="Meiryo UI" panose="020B0604030504040204" pitchFamily="50" charset="-128"/>
                        </a:rPr>
                        <a:t>C</a:t>
                      </a:r>
                      <a:r>
                        <a:rPr lang="ja-JP" altLang="en-US" sz="600" u="none" strike="noStrike" dirty="0">
                          <a:solidFill>
                            <a:schemeClr val="tx1"/>
                          </a:solidFill>
                          <a:effectLst/>
                          <a:latin typeface="Meiryo UI" panose="020B0604030504040204" pitchFamily="50" charset="-128"/>
                          <a:ea typeface="Meiryo UI" panose="020B0604030504040204" pitchFamily="50" charset="-128"/>
                        </a:rPr>
                        <a:t>：</a:t>
                      </a:r>
                      <a:r>
                        <a:rPr lang="en-US" altLang="ja-JP" sz="600" u="none" strike="noStrike" dirty="0">
                          <a:solidFill>
                            <a:schemeClr val="tx1"/>
                          </a:solidFill>
                          <a:effectLst/>
                          <a:latin typeface="Meiryo UI" panose="020B0604030504040204" pitchFamily="50" charset="-128"/>
                          <a:ea typeface="Meiryo UI" panose="020B0604030504040204" pitchFamily="50" charset="-128"/>
                        </a:rPr>
                        <a:t>B</a:t>
                      </a:r>
                      <a:r>
                        <a:rPr lang="ja-JP" altLang="en-US" sz="600" u="none" strike="noStrike" dirty="0">
                          <a:solidFill>
                            <a:schemeClr val="tx1"/>
                          </a:solidFill>
                          <a:effectLst/>
                          <a:latin typeface="Meiryo UI" panose="020B0604030504040204" pitchFamily="50" charset="-128"/>
                          <a:ea typeface="Meiryo UI" panose="020B0604030504040204" pitchFamily="50" charset="-128"/>
                        </a:rPr>
                        <a:t>以外の域内消費単価</a:t>
                      </a:r>
                      <a:endParaRPr lang="ja-JP" altLang="en-US" sz="6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en-US" altLang="ja-JP" sz="600" u="none" strike="noStrike" dirty="0">
                          <a:solidFill>
                            <a:schemeClr val="tx1"/>
                          </a:solidFill>
                          <a:effectLst/>
                          <a:latin typeface="Meiryo UI" panose="020B0604030504040204" pitchFamily="50" charset="-128"/>
                          <a:ea typeface="Meiryo UI" panose="020B0604030504040204" pitchFamily="50" charset="-128"/>
                        </a:rPr>
                        <a:t>D</a:t>
                      </a:r>
                      <a:r>
                        <a:rPr lang="ja-JP" altLang="en-US" sz="600" u="none" strike="noStrike" dirty="0">
                          <a:solidFill>
                            <a:schemeClr val="tx1"/>
                          </a:solidFill>
                          <a:effectLst/>
                          <a:latin typeface="Meiryo UI" panose="020B0604030504040204" pitchFamily="50" charset="-128"/>
                          <a:ea typeface="Meiryo UI" panose="020B0604030504040204" pitchFamily="50" charset="-128"/>
                        </a:rPr>
                        <a:t>：補助希望額</a:t>
                      </a:r>
                      <a:endParaRPr lang="ja-JP" altLang="en-US" sz="6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zh-TW" altLang="en-US" sz="600" u="none" strike="noStrike" dirty="0">
                          <a:solidFill>
                            <a:schemeClr val="tx1"/>
                          </a:solidFill>
                          <a:effectLst/>
                          <a:latin typeface="Meiryo UI" panose="020B0604030504040204" pitchFamily="50" charset="-128"/>
                          <a:ea typeface="Meiryo UI" panose="020B0604030504040204" pitchFamily="50" charset="-128"/>
                        </a:rPr>
                        <a:t>直接消費拡大効果</a:t>
                      </a:r>
                      <a:r>
                        <a:rPr lang="zh-TW" altLang="en-US" sz="500" u="none" strike="noStrike" dirty="0">
                          <a:solidFill>
                            <a:schemeClr val="tx1"/>
                          </a:solidFill>
                          <a:effectLst/>
                          <a:latin typeface="Meiryo UI" panose="020B0604030504040204" pitchFamily="50" charset="-128"/>
                          <a:ea typeface="Meiryo UI" panose="020B0604030504040204" pitchFamily="50" charset="-128"/>
                        </a:rPr>
                        <a:t>Ａ</a:t>
                      </a:r>
                      <a:r>
                        <a:rPr lang="en-US" altLang="zh-TW" sz="500" u="none" strike="noStrike" dirty="0">
                          <a:solidFill>
                            <a:schemeClr val="tx1"/>
                          </a:solidFill>
                          <a:effectLst/>
                          <a:latin typeface="Meiryo UI" panose="020B0604030504040204" pitchFamily="50" charset="-128"/>
                          <a:ea typeface="Meiryo UI" panose="020B0604030504040204" pitchFamily="50" charset="-128"/>
                        </a:rPr>
                        <a:t>×</a:t>
                      </a:r>
                      <a:r>
                        <a:rPr lang="zh-TW" altLang="en-US" sz="500" u="none" strike="noStrike" dirty="0">
                          <a:solidFill>
                            <a:schemeClr val="tx1"/>
                          </a:solidFill>
                          <a:effectLst/>
                          <a:latin typeface="Meiryo UI" panose="020B0604030504040204" pitchFamily="50" charset="-128"/>
                          <a:ea typeface="Meiryo UI" panose="020B0604030504040204" pitchFamily="50" charset="-128"/>
                        </a:rPr>
                        <a:t>Ｂ</a:t>
                      </a:r>
                      <a:r>
                        <a:rPr lang="en-US" altLang="zh-TW" sz="500" u="none" strike="noStrike" dirty="0">
                          <a:solidFill>
                            <a:schemeClr val="tx1"/>
                          </a:solidFill>
                          <a:effectLst/>
                          <a:latin typeface="Meiryo UI" panose="020B0604030504040204" pitchFamily="50" charset="-128"/>
                          <a:ea typeface="Meiryo UI" panose="020B0604030504040204" pitchFamily="50" charset="-128"/>
                        </a:rPr>
                        <a:t>/D</a:t>
                      </a:r>
                      <a:endParaRPr lang="en-US" altLang="zh-TW" sz="5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600" u="none" strike="noStrike" dirty="0">
                          <a:solidFill>
                            <a:schemeClr val="tx1"/>
                          </a:solidFill>
                          <a:effectLst/>
                          <a:latin typeface="Meiryo UI" panose="020B0604030504040204" pitchFamily="50" charset="-128"/>
                          <a:ea typeface="Meiryo UI" panose="020B0604030504040204" pitchFamily="50" charset="-128"/>
                        </a:rPr>
                        <a:t>域内消費拡大効果</a:t>
                      </a:r>
                      <a:r>
                        <a:rPr lang="en-US" sz="500" u="none" strike="noStrike" dirty="0">
                          <a:solidFill>
                            <a:schemeClr val="tx1"/>
                          </a:solidFill>
                          <a:effectLst/>
                          <a:latin typeface="Meiryo UI" panose="020B0604030504040204" pitchFamily="50" charset="-128"/>
                          <a:ea typeface="Meiryo UI" panose="020B0604030504040204" pitchFamily="50" charset="-128"/>
                        </a:rPr>
                        <a:t>A×（B＋C）/D</a:t>
                      </a:r>
                      <a:endParaRPr lang="en-US" sz="5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933115100"/>
                  </a:ext>
                </a:extLst>
              </a:tr>
              <a:tr h="183145">
                <a:tc vMerge="1">
                  <a:txBody>
                    <a:bodyPr/>
                    <a:lstStyle/>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　</a:t>
                      </a:r>
                      <a:endParaRPr lang="ja-JP" altLang="en-US" sz="900" b="1"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endParaRPr lang="ja-JP" altLang="en-US" sz="6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endParaRPr lang="ja-JP" altLang="en-US" sz="6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endParaRPr lang="ja-JP" altLang="en-US" sz="6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endParaRPr lang="ja-JP" altLang="en-US" sz="6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endParaRPr lang="ja-JP" altLang="en-US" sz="6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endParaRPr lang="ja-JP" altLang="en-US" sz="6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703612134"/>
                  </a:ext>
                </a:extLst>
              </a:tr>
              <a:tr h="282746">
                <a:tc>
                  <a:txBody>
                    <a:bodyPr/>
                    <a:lstStyle/>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地域経済循環への</a:t>
                      </a:r>
                      <a:br>
                        <a:rPr lang="ja-JP" altLang="en-US" sz="900" b="1" u="none" strike="noStrike" dirty="0">
                          <a:solidFill>
                            <a:schemeClr val="tx1"/>
                          </a:solidFill>
                          <a:effectLst/>
                          <a:latin typeface="Meiryo UI" panose="020B0604030504040204" pitchFamily="50" charset="-128"/>
                          <a:ea typeface="Meiryo UI" panose="020B0604030504040204" pitchFamily="50" charset="-128"/>
                        </a:rPr>
                      </a:br>
                      <a:r>
                        <a:rPr lang="ja-JP" altLang="en-US" sz="900" b="1" u="none" strike="noStrike" dirty="0">
                          <a:solidFill>
                            <a:schemeClr val="tx1"/>
                          </a:solidFill>
                          <a:effectLst/>
                          <a:latin typeface="Meiryo UI" panose="020B0604030504040204" pitchFamily="50" charset="-128"/>
                          <a:ea typeface="Meiryo UI" panose="020B0604030504040204" pitchFamily="50" charset="-128"/>
                        </a:rPr>
                        <a:t>貢献</a:t>
                      </a:r>
                      <a:endParaRPr lang="ja-JP" altLang="en-US" sz="900" b="1"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gridSpan="6">
                  <a:txBody>
                    <a:bodyPr/>
                    <a:lstStyle/>
                    <a:p>
                      <a:pPr algn="l" fontAlgn="ctr"/>
                      <a:endParaRPr lang="ja-JP" altLang="en-US" sz="700" b="0" i="0" u="none" strike="noStrike" dirty="0">
                        <a:solidFill>
                          <a:schemeClr val="bg1">
                            <a:lumMod val="50000"/>
                          </a:schemeClr>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9050" cap="flat" cmpd="sng" algn="ctr">
                      <a:solidFill>
                        <a:schemeClr val="bg1">
                          <a:lumMod val="50000"/>
                        </a:schemeClr>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9050" cap="flat" cmpd="sng" algn="ctr">
                      <a:solidFill>
                        <a:schemeClr val="bg1">
                          <a:lumMod val="50000"/>
                        </a:schemeClr>
                      </a:solidFill>
                      <a:prstDash val="solid"/>
                      <a:round/>
                      <a:headEnd type="none" w="med" len="med"/>
                      <a:tailEnd type="none" w="med" len="med"/>
                    </a:lnT>
                  </a:tcPr>
                </a:tc>
                <a:extLst>
                  <a:ext uri="{0D108BD9-81ED-4DB2-BD59-A6C34878D82A}">
                    <a16:rowId xmlns:a16="http://schemas.microsoft.com/office/drawing/2014/main" val="564157004"/>
                  </a:ext>
                </a:extLst>
              </a:tr>
              <a:tr h="248738">
                <a:tc>
                  <a:txBody>
                    <a:bodyPr/>
                    <a:lstStyle/>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主なスケジュール</a:t>
                      </a:r>
                      <a:endParaRPr lang="ja-JP" altLang="en-US" sz="900" b="1"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gridSpan="6">
                  <a:txBody>
                    <a:bodyPr/>
                    <a:lstStyle/>
                    <a:p>
                      <a:pPr marL="0" marR="0" lvl="0" indent="0" algn="l" rtl="0">
                        <a:spcBef>
                          <a:spcPts val="0"/>
                        </a:spcBef>
                        <a:spcAft>
                          <a:spcPts val="0"/>
                        </a:spcAft>
                        <a:buNone/>
                      </a:pPr>
                      <a:endParaRPr lang="ja-JP" altLang="en-US" sz="900" b="0" i="0" u="none" strike="noStrike" dirty="0">
                        <a:solidFill>
                          <a:schemeClr val="bg1">
                            <a:lumMod val="50000"/>
                          </a:schemeClr>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76402105"/>
                  </a:ext>
                </a:extLst>
              </a:tr>
              <a:tr h="251975">
                <a:tc>
                  <a:txBody>
                    <a:bodyPr/>
                    <a:lstStyle/>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次年度以降の持続可能性</a:t>
                      </a:r>
                      <a:endParaRPr lang="ja-JP" altLang="en-US" sz="900" b="1"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gridSpan="6">
                  <a:txBody>
                    <a:bodyPr/>
                    <a:lstStyle/>
                    <a:p>
                      <a:pPr algn="l" fontAlgn="ctr"/>
                      <a:endParaRPr lang="ja-JP" altLang="en-US" sz="9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288147734"/>
                  </a:ext>
                </a:extLst>
              </a:tr>
              <a:tr h="273233">
                <a:tc rowSpan="3">
                  <a:txBody>
                    <a:bodyPr/>
                    <a:lstStyle/>
                    <a:p>
                      <a:pPr algn="ctr" rtl="0"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想定される移動手段・</a:t>
                      </a:r>
                      <a:endParaRPr lang="en-US" altLang="ja-JP" sz="900" b="1" u="none" strike="noStrike" dirty="0">
                        <a:solidFill>
                          <a:schemeClr val="tx1"/>
                        </a:solidFill>
                        <a:effectLst/>
                        <a:latin typeface="Meiryo UI" panose="020B0604030504040204" pitchFamily="50" charset="-128"/>
                        <a:ea typeface="Meiryo UI" panose="020B0604030504040204" pitchFamily="50" charset="-128"/>
                      </a:endParaRPr>
                    </a:p>
                    <a:p>
                      <a:pPr algn="ctr" rtl="0"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宿泊施設等</a:t>
                      </a:r>
                      <a:endParaRPr lang="ja-JP" altLang="en-US" sz="900" b="1"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800" u="none" strike="noStrike" dirty="0">
                          <a:solidFill>
                            <a:schemeClr val="tx1"/>
                          </a:solidFill>
                          <a:effectLst/>
                          <a:latin typeface="Meiryo UI" panose="020B0604030504040204" pitchFamily="50" charset="-128"/>
                          <a:ea typeface="Meiryo UI" panose="020B0604030504040204" pitchFamily="50" charset="-128"/>
                        </a:rPr>
                        <a:t>アクセス</a:t>
                      </a:r>
                      <a:br>
                        <a:rPr lang="ja-JP" altLang="en-US" sz="800" u="none" strike="noStrike" dirty="0">
                          <a:solidFill>
                            <a:schemeClr val="tx1"/>
                          </a:solidFill>
                          <a:effectLst/>
                          <a:latin typeface="Meiryo UI" panose="020B0604030504040204" pitchFamily="50" charset="-128"/>
                          <a:ea typeface="Meiryo UI" panose="020B0604030504040204" pitchFamily="50" charset="-128"/>
                        </a:rPr>
                      </a:br>
                      <a:r>
                        <a:rPr lang="ja-JP" altLang="en-US" sz="800" u="none" strike="noStrike" dirty="0">
                          <a:solidFill>
                            <a:schemeClr val="tx1"/>
                          </a:solidFill>
                          <a:effectLst/>
                          <a:latin typeface="Meiryo UI" panose="020B0604030504040204" pitchFamily="50" charset="-128"/>
                          <a:ea typeface="Meiryo UI" panose="020B0604030504040204" pitchFamily="50" charset="-128"/>
                        </a:rPr>
                        <a:t>（二次交通含む）</a:t>
                      </a:r>
                      <a:endParaRPr lang="ja-JP" altLang="en-US" sz="8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905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gridSpan="5">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kumimoji="1" lang="en-US" altLang="ja-JP" sz="700" b="0" dirty="0">
                        <a:solidFill>
                          <a:schemeClr val="tx1"/>
                        </a:solidFill>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533745652"/>
                  </a:ext>
                </a:extLst>
              </a:tr>
              <a:tr h="273233">
                <a:tc vMerge="1">
                  <a:txBody>
                    <a:bodyPr/>
                    <a:lstStyle/>
                    <a:p>
                      <a:endParaRPr kumimoji="1" lang="ja-JP" altLang="en-US"/>
                    </a:p>
                  </a:txBody>
                  <a:tcPr/>
                </a:tc>
                <a:tc>
                  <a:txBody>
                    <a:bodyPr/>
                    <a:lstStyle/>
                    <a:p>
                      <a:pPr algn="ctr" fontAlgn="ctr"/>
                      <a:r>
                        <a:rPr lang="ja-JP" altLang="en-US" sz="800" u="none" strike="noStrike" dirty="0">
                          <a:solidFill>
                            <a:schemeClr val="tx1"/>
                          </a:solidFill>
                          <a:effectLst/>
                          <a:latin typeface="Meiryo UI" panose="020B0604030504040204" pitchFamily="50" charset="-128"/>
                          <a:ea typeface="Meiryo UI" panose="020B0604030504040204" pitchFamily="50" charset="-128"/>
                        </a:rPr>
                        <a:t>宿泊施設</a:t>
                      </a:r>
                      <a:endParaRPr lang="ja-JP" altLang="en-US" sz="8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905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gridSpan="5">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kumimoji="1" lang="en-US" altLang="ja-JP" sz="700" b="0" dirty="0">
                        <a:solidFill>
                          <a:schemeClr val="tx1"/>
                        </a:solidFill>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854028687"/>
                  </a:ext>
                </a:extLst>
              </a:tr>
              <a:tr h="300824">
                <a:tc vMerge="1">
                  <a:txBody>
                    <a:bodyPr/>
                    <a:lstStyle/>
                    <a:p>
                      <a:endParaRPr kumimoji="1" lang="ja-JP" altLang="en-US"/>
                    </a:p>
                  </a:txBody>
                  <a:tcPr/>
                </a:tc>
                <a:tc>
                  <a:txBody>
                    <a:bodyPr/>
                    <a:lstStyle/>
                    <a:p>
                      <a:pPr algn="ctr" fontAlgn="ctr"/>
                      <a:r>
                        <a:rPr lang="ja-JP" altLang="en-US" sz="800" u="none" strike="noStrike" dirty="0">
                          <a:solidFill>
                            <a:schemeClr val="tx1"/>
                          </a:solidFill>
                          <a:effectLst/>
                          <a:latin typeface="Meiryo UI" panose="020B0604030504040204" pitchFamily="50" charset="-128"/>
                          <a:ea typeface="Meiryo UI" panose="020B0604030504040204" pitchFamily="50" charset="-128"/>
                        </a:rPr>
                        <a:t>消費拡大・滞在時間延長への寄与策</a:t>
                      </a:r>
                      <a:endParaRPr lang="ja-JP" altLang="en-US" sz="8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905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gridSpan="5">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kumimoji="1" lang="ja-JP" altLang="en-US" sz="700" b="0" dirty="0">
                        <a:solidFill>
                          <a:schemeClr val="tx1"/>
                        </a:solidFill>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51714905"/>
                  </a:ext>
                </a:extLst>
              </a:tr>
              <a:tr h="731318">
                <a:tc>
                  <a:txBody>
                    <a:bodyPr/>
                    <a:lstStyle/>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課題に対する今までの</a:t>
                      </a:r>
                      <a:endParaRPr lang="en-US" altLang="ja-JP" sz="900" b="1"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取組有無と内容、これまで</a:t>
                      </a:r>
                      <a:endParaRPr lang="en-US" altLang="ja-JP" sz="900" b="1"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ja-JP" altLang="en-US" sz="900" b="1" u="none" strike="noStrike" dirty="0">
                          <a:solidFill>
                            <a:schemeClr val="tx1"/>
                          </a:solidFill>
                          <a:effectLst/>
                          <a:latin typeface="Meiryo UI" panose="020B0604030504040204" pitchFamily="50" charset="-128"/>
                          <a:ea typeface="Meiryo UI" panose="020B0604030504040204" pitchFamily="50" charset="-128"/>
                        </a:rPr>
                        <a:t>活用した支援事業での実績</a:t>
                      </a:r>
                      <a:br>
                        <a:rPr lang="ja-JP" altLang="en-US" sz="900" b="1" u="none" strike="noStrike" dirty="0">
                          <a:solidFill>
                            <a:schemeClr val="tx1"/>
                          </a:solidFill>
                          <a:effectLst/>
                          <a:latin typeface="Meiryo UI" panose="020B0604030504040204" pitchFamily="50" charset="-128"/>
                          <a:ea typeface="Meiryo UI" panose="020B0604030504040204" pitchFamily="50" charset="-128"/>
                        </a:rPr>
                      </a:br>
                      <a:r>
                        <a:rPr lang="ja-JP" altLang="en-US" sz="600" b="0" u="none" strike="noStrike" dirty="0">
                          <a:solidFill>
                            <a:schemeClr val="tx1"/>
                          </a:solidFill>
                          <a:effectLst/>
                          <a:latin typeface="Meiryo UI" panose="020B0604030504040204" pitchFamily="50" charset="-128"/>
                          <a:ea typeface="Meiryo UI" panose="020B0604030504040204" pitchFamily="50" charset="-128"/>
                        </a:rPr>
                        <a:t>（観光再始動事業・特別体験事業等）</a:t>
                      </a:r>
                      <a:endParaRPr lang="ja-JP" altLang="en-US" sz="6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6">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ja-JP" altLang="en-US" sz="700" b="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9050" cap="flat" cmpd="sng" algn="ctr">
                      <a:solidFill>
                        <a:schemeClr val="bg1">
                          <a:lumMod val="50000"/>
                        </a:schemeClr>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53515719"/>
                  </a:ext>
                </a:extLst>
              </a:tr>
            </a:tbl>
          </a:graphicData>
        </a:graphic>
      </p:graphicFrame>
      <p:sp>
        <p:nvSpPr>
          <p:cNvPr id="10" name="Google Shape;104;p1">
            <a:extLst>
              <a:ext uri="{FF2B5EF4-FFF2-40B4-BE49-F238E27FC236}">
                <a16:creationId xmlns:a16="http://schemas.microsoft.com/office/drawing/2014/main" id="{A938BF74-98FC-D368-DDF9-9A08F92C1B42}"/>
              </a:ext>
            </a:extLst>
          </p:cNvPr>
          <p:cNvSpPr/>
          <p:nvPr/>
        </p:nvSpPr>
        <p:spPr>
          <a:xfrm>
            <a:off x="48500" y="619251"/>
            <a:ext cx="806451" cy="104017"/>
          </a:xfrm>
          <a:prstGeom prst="rect">
            <a:avLst/>
          </a:prstGeom>
          <a:solidFill>
            <a:schemeClr val="accent1">
              <a:lumMod val="20000"/>
              <a:lumOff val="80000"/>
            </a:schemeClr>
          </a:solidFill>
          <a:ln w="6350" cap="flat" cmpd="sng">
            <a:solidFill>
              <a:schemeClr val="tx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900" b="1" dirty="0">
                <a:solidFill>
                  <a:schemeClr val="tx1"/>
                </a:solidFill>
                <a:latin typeface="Meiryo UI" panose="020B0604030504040204" pitchFamily="50" charset="-128"/>
                <a:ea typeface="Meiryo UI" panose="020B0604030504040204" pitchFamily="50" charset="-128"/>
                <a:cs typeface="Meiryo"/>
                <a:sym typeface="Meiryo"/>
              </a:rPr>
              <a:t>事業概要</a:t>
            </a:r>
            <a:endParaRPr sz="900" b="1" dirty="0">
              <a:solidFill>
                <a:schemeClr val="tx1"/>
              </a:solidFill>
              <a:latin typeface="Meiryo UI" panose="020B0604030504040204" pitchFamily="50" charset="-128"/>
              <a:ea typeface="Meiryo UI" panose="020B0604030504040204" pitchFamily="50" charset="-128"/>
              <a:cs typeface="Meiryo"/>
              <a:sym typeface="Meiryo"/>
            </a:endParaRPr>
          </a:p>
        </p:txBody>
      </p:sp>
    </p:spTree>
    <p:extLst>
      <p:ext uri="{BB962C8B-B14F-4D97-AF65-F5344CB8AC3E}">
        <p14:creationId xmlns:p14="http://schemas.microsoft.com/office/powerpoint/2010/main" val="3351282917"/>
      </p:ext>
    </p:extLst>
  </p:cSld>
  <p:clrMapOvr>
    <a:masterClrMapping/>
  </p:clrMapOvr>
</p:sld>
</file>

<file path=ppt/theme/theme1.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1242</Words>
  <PresentationFormat>A4 210 x 297 mm</PresentationFormat>
  <Paragraphs>126</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Meiryo</vt:lpstr>
      <vt:lpstr>游ゴシック</vt:lpstr>
      <vt:lpstr>Arial</vt:lpstr>
      <vt:lpstr>Office テーマ</vt:lpstr>
      <vt:lpstr>事業名（日本語）：（例）プレミアムインバウンドツアー</vt:lpstr>
      <vt:lpstr>事業名（日本語）：（例）プレミアムインバウンドツアー</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