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489" r:id="rId2"/>
    <p:sldId id="490" r:id="rId3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CCCC"/>
    <a:srgbClr val="E8E8EF"/>
    <a:srgbClr val="333399"/>
    <a:srgbClr val="FFFF99"/>
    <a:srgbClr val="FFFFCC"/>
    <a:srgbClr val="FF99CC"/>
    <a:srgbClr val="CCFF99"/>
    <a:srgbClr val="CC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間スタイル 1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37"/>
    <p:restoredTop sz="93804" autoAdjust="0"/>
  </p:normalViewPr>
  <p:slideViewPr>
    <p:cSldViewPr>
      <p:cViewPr varScale="1">
        <p:scale>
          <a:sx n="113" d="100"/>
          <a:sy n="113" d="100"/>
        </p:scale>
        <p:origin x="1572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handoutMasters/handoutMaster1.xml" Type="http://schemas.openxmlformats.org/officeDocument/2006/relationships/handoutMaster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957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ACF79091-CCEB-4953-80CA-6D3CFF823291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7958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959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C2D7892C-552E-436D-B662-C70C70956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9543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9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0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52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953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95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" tIns="45705" rIns="91411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8C4688BA-C2BF-4934-BFAB-819A335539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1969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jpe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3699751B-B5C1-45D1-9F99-BA4D8D850F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>
          <a:xfrm>
            <a:off x="0" y="0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grpSp>
        <p:nvGrpSpPr>
          <p:cNvPr id="1030" name="Group 27"/>
          <p:cNvGrpSpPr/>
          <p:nvPr userDrawn="1"/>
        </p:nvGrpSpPr>
        <p:grpSpPr>
          <a:xfrm>
            <a:off x="0" y="333375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8697913" y="0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16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1" name="テキスト ボックス 24"/>
          <p:cNvSpPr txBox="1"/>
          <p:nvPr/>
        </p:nvSpPr>
        <p:spPr>
          <a:xfrm>
            <a:off x="32154" y="3022473"/>
            <a:ext cx="4873694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944226" cy="476250"/>
          </a:xfrm>
        </p:spPr>
        <p:txBody>
          <a:bodyPr/>
          <a:lstStyle/>
          <a:p>
            <a:r>
              <a:rPr lang="en-US" altLang="ja-JP" sz="2400" dirty="0"/>
              <a:t>【</a:t>
            </a:r>
            <a:r>
              <a:rPr lang="ja-JP" altLang="en-US" sz="2400" dirty="0">
                <a:solidFill>
                  <a:srgbClr val="FF0000"/>
                </a:solidFill>
              </a:rPr>
              <a:t>地域名</a:t>
            </a:r>
            <a:r>
              <a:rPr lang="en-US" altLang="ja-JP" sz="2400" dirty="0"/>
              <a:t>】</a:t>
            </a:r>
            <a:r>
              <a:rPr lang="ja-JP" altLang="en-US" sz="2400" dirty="0"/>
              <a:t>国際競争力の高いスノーリゾート形成計画 概要</a:t>
            </a:r>
            <a:endParaRPr kumimoji="1" lang="ja-JP" altLang="en-US" sz="2400" dirty="0"/>
          </a:p>
        </p:txBody>
      </p:sp>
      <p:sp>
        <p:nvSpPr>
          <p:cNvPr id="7963" name="テキスト ボックス 3"/>
          <p:cNvSpPr txBox="1"/>
          <p:nvPr/>
        </p:nvSpPr>
        <p:spPr>
          <a:xfrm>
            <a:off x="32154" y="724638"/>
            <a:ext cx="9841694" cy="205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4" name="テキスト ボックス 5"/>
          <p:cNvSpPr txBox="1"/>
          <p:nvPr/>
        </p:nvSpPr>
        <p:spPr>
          <a:xfrm>
            <a:off x="289735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スノーリゾート形成に向けたこれまでの取組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65" name="テキスト ボックス 7"/>
          <p:cNvSpPr txBox="1"/>
          <p:nvPr/>
        </p:nvSpPr>
        <p:spPr>
          <a:xfrm>
            <a:off x="126495" y="558014"/>
            <a:ext cx="3889913" cy="307777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>
              <a:tabLst>
                <a:tab pos="3860800" algn="l"/>
              </a:tabLst>
            </a:pPr>
            <a:r>
              <a:rPr lang="ja-JP" altLang="en-US" sz="1400" b="1" dirty="0">
                <a:solidFill>
                  <a:schemeClr val="bg1"/>
                </a:solidFill>
              </a:rPr>
              <a:t>エリアの概要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66" name="テキスト ボックス 6"/>
          <p:cNvSpPr txBox="1"/>
          <p:nvPr/>
        </p:nvSpPr>
        <p:spPr>
          <a:xfrm>
            <a:off x="9847" y="863082"/>
            <a:ext cx="9863999" cy="1384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形成計画策定者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名】</a:t>
            </a: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【計画に含まれるスキー場】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総滑走距離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インバウンド宿泊者数（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R6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67" name="テキスト ボックス 36"/>
          <p:cNvSpPr txBox="1"/>
          <p:nvPr/>
        </p:nvSpPr>
        <p:spPr>
          <a:xfrm>
            <a:off x="4965145" y="3022473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68" name="テキスト ボックス 8"/>
          <p:cNvSpPr txBox="1"/>
          <p:nvPr/>
        </p:nvSpPr>
        <p:spPr>
          <a:xfrm>
            <a:off x="126495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国際競争力の高いスノーリゾート形成へ向けたこれまでの取組について、画像等を用い、「目指す姿」に沿って記載すること。</a:t>
            </a:r>
          </a:p>
        </p:txBody>
      </p:sp>
      <p:sp>
        <p:nvSpPr>
          <p:cNvPr id="7969" name="テキスト ボックス 37"/>
          <p:cNvSpPr txBox="1"/>
          <p:nvPr/>
        </p:nvSpPr>
        <p:spPr>
          <a:xfrm>
            <a:off x="5144186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国際競争力の高いスノーリゾート形成へ向けた今後の取組について、画像等を用い、「目指す姿」に沿って記載すること。</a:t>
            </a:r>
          </a:p>
        </p:txBody>
      </p:sp>
      <p:sp>
        <p:nvSpPr>
          <p:cNvPr id="7970" name="テキスト ボックス 30"/>
          <p:cNvSpPr txBox="1"/>
          <p:nvPr/>
        </p:nvSpPr>
        <p:spPr>
          <a:xfrm>
            <a:off x="5271145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スノーリゾート形成に向けた今後の取組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1" name="テキスト 13"/>
          <p:cNvSpPr txBox="1"/>
          <p:nvPr/>
        </p:nvSpPr>
        <p:spPr>
          <a:xfrm>
            <a:off x="8944226" y="53905"/>
            <a:ext cx="929620" cy="368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/>
              <a:t>様式２</a:t>
            </a:r>
          </a:p>
        </p:txBody>
      </p:sp>
      <p:sp>
        <p:nvSpPr>
          <p:cNvPr id="7972" name="テキスト ボックス 8"/>
          <p:cNvSpPr txBox="1"/>
          <p:nvPr/>
        </p:nvSpPr>
        <p:spPr>
          <a:xfrm>
            <a:off x="244971" y="2276872"/>
            <a:ext cx="9661029" cy="30777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については、２～３行程度で簡潔に記載すること。</a:t>
            </a:r>
          </a:p>
        </p:txBody>
      </p:sp>
      <p:sp>
        <p:nvSpPr>
          <p:cNvPr id="7996" name="テキスト 35"/>
          <p:cNvSpPr txBox="1"/>
          <p:nvPr/>
        </p:nvSpPr>
        <p:spPr>
          <a:xfrm>
            <a:off x="1781532" y="5085184"/>
            <a:ext cx="6367226" cy="583883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algn="ctr">
              <a:defRPr lang="ja-JP" altLang="en-US"/>
            </a:pPr>
            <a:r>
              <a:rPr lang="ja-JP" altLang="en-US" sz="3200" dirty="0"/>
              <a:t>一枚でまとめてください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7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4" name="テキスト ボックス 24"/>
          <p:cNvSpPr txBox="1"/>
          <p:nvPr/>
        </p:nvSpPr>
        <p:spPr>
          <a:xfrm>
            <a:off x="9848" y="3029376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75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944226" cy="476250"/>
          </a:xfrm>
        </p:spPr>
        <p:txBody>
          <a:bodyPr/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地域名</a:t>
            </a:r>
            <a:r>
              <a:rPr lang="en-US" altLang="ja-JP" sz="2400" dirty="0"/>
              <a:t>】</a:t>
            </a:r>
            <a:r>
              <a:rPr lang="ja-JP" altLang="en-US" sz="2400" dirty="0"/>
              <a:t>国際競争力の高いスノーリゾート形成計画 概要</a:t>
            </a:r>
            <a:endParaRPr kumimoji="1" lang="ja-JP" altLang="en-US" sz="2400" dirty="0"/>
          </a:p>
        </p:txBody>
      </p:sp>
      <p:sp>
        <p:nvSpPr>
          <p:cNvPr id="7976" name="テキスト ボックス 3"/>
          <p:cNvSpPr txBox="1"/>
          <p:nvPr/>
        </p:nvSpPr>
        <p:spPr>
          <a:xfrm>
            <a:off x="9848" y="724638"/>
            <a:ext cx="9864000" cy="205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77" name="テキスト ボックス 5"/>
          <p:cNvSpPr txBox="1"/>
          <p:nvPr/>
        </p:nvSpPr>
        <p:spPr>
          <a:xfrm>
            <a:off x="128462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スノーリゾート形成に向けたこれまでの取組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8" name="テキスト ボックス 7"/>
          <p:cNvSpPr txBox="1"/>
          <p:nvPr/>
        </p:nvSpPr>
        <p:spPr>
          <a:xfrm>
            <a:off x="126495" y="558014"/>
            <a:ext cx="3889913" cy="307777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>
              <a:tabLst>
                <a:tab pos="3860800" algn="l"/>
              </a:tabLst>
            </a:pPr>
            <a:r>
              <a:rPr lang="ja-JP" altLang="en-US" sz="1400" b="1" dirty="0">
                <a:solidFill>
                  <a:schemeClr val="bg1"/>
                </a:solidFill>
              </a:rPr>
              <a:t>エリアの概要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79" name="テキスト ボックス 6"/>
          <p:cNvSpPr txBox="1"/>
          <p:nvPr/>
        </p:nvSpPr>
        <p:spPr>
          <a:xfrm>
            <a:off x="9847" y="863082"/>
            <a:ext cx="9863999" cy="1384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形成計画策定者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名】</a:t>
            </a: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【計画に含まれるスキー場】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連携先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総滑走距離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インバウンド宿泊者数（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R6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80" name="テキスト ボックス 36"/>
          <p:cNvSpPr txBox="1"/>
          <p:nvPr/>
        </p:nvSpPr>
        <p:spPr>
          <a:xfrm>
            <a:off x="4965145" y="3022473"/>
            <a:ext cx="4896000" cy="3780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kumimoji="1" lang="en-US" altLang="ja-JP" dirty="0"/>
          </a:p>
        </p:txBody>
      </p:sp>
      <p:sp>
        <p:nvSpPr>
          <p:cNvPr id="7983" name="テキスト ボックス 30"/>
          <p:cNvSpPr txBox="1"/>
          <p:nvPr/>
        </p:nvSpPr>
        <p:spPr>
          <a:xfrm>
            <a:off x="5061568" y="2901388"/>
            <a:ext cx="4284000" cy="306884"/>
          </a:xfrm>
          <a:prstGeom prst="rect">
            <a:avLst/>
          </a:prstGeom>
          <a:solidFill>
            <a:schemeClr val="tx1"/>
          </a:solidFill>
          <a:ln w="12700">
            <a:noFill/>
            <a:prstDash val="solid"/>
          </a:ln>
        </p:spPr>
        <p:txBody>
          <a:bodyPr wrap="square" rtlCol="0">
            <a:spAutoFit/>
          </a:bodyPr>
          <a:lstStyle/>
          <a:p>
            <a:pPr marL="88900" indent="-88900" algn="ctr"/>
            <a:r>
              <a:rPr lang="ja-JP" altLang="en-US" sz="1400" b="1" dirty="0">
                <a:solidFill>
                  <a:schemeClr val="bg1"/>
                </a:solidFill>
              </a:rPr>
              <a:t>スノーリゾート形成に向けた今後の取組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7984" name="テキスト 13"/>
          <p:cNvSpPr txBox="1"/>
          <p:nvPr/>
        </p:nvSpPr>
        <p:spPr>
          <a:xfrm>
            <a:off x="8944226" y="53905"/>
            <a:ext cx="92962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dirty="0"/>
              <a:t>様式２（例）</a:t>
            </a:r>
          </a:p>
        </p:txBody>
      </p:sp>
      <p:sp>
        <p:nvSpPr>
          <p:cNvPr id="7986" name="四角形吹き出し 1"/>
          <p:cNvSpPr/>
          <p:nvPr/>
        </p:nvSpPr>
        <p:spPr>
          <a:xfrm>
            <a:off x="2074082" y="128216"/>
            <a:ext cx="2230846" cy="400110"/>
          </a:xfrm>
          <a:prstGeom prst="wedgeRectCallout">
            <a:avLst>
              <a:gd name="adj1" fmla="val -110375"/>
              <a:gd name="adj2" fmla="val -26425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rtlCol="0" anchor="ctr">
            <a:spAutoFit/>
          </a:bodyPr>
          <a:lstStyle/>
          <a:p>
            <a:pPr algn="ctr"/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所在地がわかるような地域名を記載</a:t>
            </a:r>
            <a:endParaRPr kumimoji="1" lang="en-US" altLang="ja-JP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（様式</a:t>
            </a:r>
            <a:r>
              <a:rPr kumimoji="1" lang="en-US" altLang="ja-JP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1-1</a:t>
            </a:r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と揃える）</a:t>
            </a:r>
          </a:p>
        </p:txBody>
      </p:sp>
      <p:sp>
        <p:nvSpPr>
          <p:cNvPr id="7987" name="四角形吹き出し 14"/>
          <p:cNvSpPr/>
          <p:nvPr/>
        </p:nvSpPr>
        <p:spPr>
          <a:xfrm>
            <a:off x="3224808" y="908586"/>
            <a:ext cx="6649038" cy="153888"/>
          </a:xfrm>
          <a:prstGeom prst="wedgeRectCallout">
            <a:avLst>
              <a:gd name="adj1" fmla="val -69118"/>
              <a:gd name="adj2" fmla="val -261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形成計画の計画策定者（法人名等）を記載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88" name="四角形吹き出し 15"/>
          <p:cNvSpPr/>
          <p:nvPr/>
        </p:nvSpPr>
        <p:spPr>
          <a:xfrm>
            <a:off x="3224808" y="1128240"/>
            <a:ext cx="6649038" cy="153888"/>
          </a:xfrm>
          <a:prstGeom prst="wedgeRectCallout">
            <a:avLst>
              <a:gd name="adj1" fmla="val -62653"/>
              <a:gd name="adj2" fmla="val 2460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当計画に含まれるスキー場を全て記載</a:t>
            </a:r>
          </a:p>
        </p:txBody>
      </p:sp>
      <p:sp>
        <p:nvSpPr>
          <p:cNvPr id="7989" name="四角形吹き出し 16"/>
          <p:cNvSpPr/>
          <p:nvPr/>
        </p:nvSpPr>
        <p:spPr>
          <a:xfrm>
            <a:off x="3224808" y="1343483"/>
            <a:ext cx="6649038" cy="153888"/>
          </a:xfrm>
          <a:prstGeom prst="wedgeRectCallout">
            <a:avLst>
              <a:gd name="adj1" fmla="val -82929"/>
              <a:gd name="adj2" fmla="val 499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当計画における提携先（事業者名等）を記載</a:t>
            </a:r>
          </a:p>
        </p:txBody>
      </p:sp>
      <p:sp>
        <p:nvSpPr>
          <p:cNvPr id="7990" name="四角形吹き出し 17"/>
          <p:cNvSpPr/>
          <p:nvPr/>
        </p:nvSpPr>
        <p:spPr>
          <a:xfrm>
            <a:off x="3224808" y="1563137"/>
            <a:ext cx="6649038" cy="153888"/>
          </a:xfrm>
          <a:prstGeom prst="wedgeRectCallout">
            <a:avLst>
              <a:gd name="adj1" fmla="val -81166"/>
              <a:gd name="adj2" fmla="val 2460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当計画に含まれるスキー場の総滑走距離の合計を記載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1" name="四角形吹き出し 18"/>
          <p:cNvSpPr/>
          <p:nvPr/>
        </p:nvSpPr>
        <p:spPr>
          <a:xfrm>
            <a:off x="3224808" y="1760620"/>
            <a:ext cx="6649038" cy="153888"/>
          </a:xfrm>
          <a:prstGeom prst="wedgeRectCallout">
            <a:avLst>
              <a:gd name="adj1" fmla="val -55894"/>
              <a:gd name="adj2" fmla="val 499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</a:t>
            </a:r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のシーズンの地域内のインバウンド延べ宿泊者数を記載（今シーズン終了までの見込み値を記載）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2" name="四角形吹き出し 19"/>
          <p:cNvSpPr/>
          <p:nvPr/>
        </p:nvSpPr>
        <p:spPr>
          <a:xfrm>
            <a:off x="1556473" y="5260268"/>
            <a:ext cx="6793054" cy="153888"/>
          </a:xfrm>
          <a:prstGeom prst="wedgeRectCallout">
            <a:avLst>
              <a:gd name="adj1" fmla="val -34322"/>
              <a:gd name="adj2" fmla="val -2619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pPr algn="ctr"/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補助金を活用して実施した取組、独自で実施した取組が明確に分かるように記載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993" name="四角形吹き出し 22"/>
          <p:cNvSpPr/>
          <p:nvPr/>
        </p:nvSpPr>
        <p:spPr>
          <a:xfrm>
            <a:off x="3224808" y="1981431"/>
            <a:ext cx="6649038" cy="153888"/>
          </a:xfrm>
          <a:prstGeom prst="wedgeRectCallout">
            <a:avLst>
              <a:gd name="adj1" fmla="val -75942"/>
              <a:gd name="adj2" fmla="val 21851"/>
            </a:avLst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vertOverflow="overflow" horzOverflow="overflow" wrap="square" tIns="0" bIns="0" rtlCol="0" anchor="ctr">
            <a:spAutoFit/>
          </a:bodyPr>
          <a:lstStyle/>
          <a:p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どのようなスノーリゾートを目指すのか、様式</a:t>
            </a:r>
            <a:r>
              <a:rPr lang="en-US" altLang="ja-JP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1-1</a:t>
            </a:r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の記載内容の要点を記載</a:t>
            </a:r>
            <a:endParaRPr kumimoji="1" lang="ja-JP" altLang="en-US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8"/>
          <p:cNvSpPr txBox="1"/>
          <p:nvPr/>
        </p:nvSpPr>
        <p:spPr>
          <a:xfrm>
            <a:off x="126495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国際競争力の高いスノーリゾート形成へ向けたこれまでの取組について、画像等を用い、「目指す姿」に沿って記載すること。</a:t>
            </a:r>
          </a:p>
        </p:txBody>
      </p:sp>
      <p:sp>
        <p:nvSpPr>
          <p:cNvPr id="23" name="テキスト ボックス 37"/>
          <p:cNvSpPr txBox="1"/>
          <p:nvPr/>
        </p:nvSpPr>
        <p:spPr>
          <a:xfrm>
            <a:off x="5144186" y="3348153"/>
            <a:ext cx="4610481" cy="73777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国際競争力の高いスノーリゾート形成へ向けた今後の取組について、画像等を用い、「目指す姿」に沿って記載すること。</a:t>
            </a:r>
          </a:p>
        </p:txBody>
      </p:sp>
      <p:sp>
        <p:nvSpPr>
          <p:cNvPr id="24" name="テキスト ボックス 8"/>
          <p:cNvSpPr txBox="1"/>
          <p:nvPr/>
        </p:nvSpPr>
        <p:spPr>
          <a:xfrm>
            <a:off x="244971" y="2276872"/>
            <a:ext cx="9661029" cy="30777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目指す姿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については、２～３行程度で簡潔に記載すること。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157454384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393</Words>
  <PresentationFormat>A4 210 x 297 mm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UDゴシック</vt:lpstr>
      <vt:lpstr>HGP創英角ｺﾞｼｯｸUB</vt:lpstr>
      <vt:lpstr>Arial</vt:lpstr>
      <vt:lpstr>2_標準デザイン</vt:lpstr>
      <vt:lpstr>【地域名】国際競争力の高いスノーリゾート形成計画 概要</vt:lpstr>
      <vt:lpstr>【地域名】国際競争力の高いスノーリゾート形成計画 概要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