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0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B10F"/>
    <a:srgbClr val="72A376"/>
    <a:srgbClr val="D47C7C"/>
    <a:srgbClr val="0070C0"/>
    <a:srgbClr val="FDE11C"/>
    <a:srgbClr val="F6D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82" d="100"/>
          <a:sy n="82" d="100"/>
        </p:scale>
        <p:origin x="348" y="132"/>
      </p:cViewPr>
      <p:guideLst>
        <p:guide orient="horz" pos="2183"/>
        <p:guide pos="309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commentAuthors.xml" Type="http://schemas.openxmlformats.org/officeDocument/2006/relationships/commentAuthor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2025/2/18</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400">
              <a:defRPr/>
            </a:pPr>
            <a:fld id="{9247A257-4C07-4AB6-BC31-F377782D84F4}" type="slidenum">
              <a:rPr lang="ja-JP" altLang="en-US">
                <a:solidFill>
                  <a:prstClr val="black"/>
                </a:solidFill>
                <a:latin typeface="游ゴシック" panose="020B0400000000000000" charset="-128"/>
                <a:ea typeface="游ゴシック" panose="020B0400000000000000" charset="-128"/>
              </a:rPr>
              <a:t>1</a:t>
            </a:fld>
            <a:endParaRPr lang="ja-JP" altLang="en-US" dirty="0">
              <a:solidFill>
                <a:prstClr val="black"/>
              </a:solidFill>
              <a:latin typeface="游ゴシック" panose="020B0400000000000000" charset="-128"/>
              <a:ea typeface="游ゴシック" panose="020B0400000000000000"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t>‹#›</a:t>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t>‹#›</a:t>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p>
        </p:txBody>
      </p:sp>
      <p:pic>
        <p:nvPicPr>
          <p:cNvPr id="1077" name="Picture 32" descr="ppjtitle"/>
          <p:cNvPicPr>
            <a:picLocks noChangeAspect="1" noChangeArrowheads="1"/>
          </p:cNvPicPr>
          <p:nvPr userDrawn="1"/>
        </p:nvPicPr>
        <p:blipFill>
          <a:blip r:embed="rId16"/>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テキスト ボックス 7"/>
          <p:cNvSpPr txBox="1"/>
          <p:nvPr/>
        </p:nvSpPr>
        <p:spPr>
          <a:xfrm>
            <a:off x="-61252" y="-380508"/>
            <a:ext cx="756695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31" name="Google Shape;92;p1">
            <a:extLst>
              <a:ext uri="{FF2B5EF4-FFF2-40B4-BE49-F238E27FC236}">
                <a16:creationId xmlns:a16="http://schemas.microsoft.com/office/drawing/2014/main" id="{1D61919D-15CC-BB19-32AE-F2504FF1AFD0}"/>
              </a:ext>
            </a:extLst>
          </p:cNvPr>
          <p:cNvSpPr txBox="1">
            <a:spLocks noGrp="1"/>
          </p:cNvSpPr>
          <p:nvPr>
            <p:ph type="title"/>
          </p:nvPr>
        </p:nvSpPr>
        <p:spPr>
          <a:xfrm>
            <a:off x="591257" y="65379"/>
            <a:ext cx="4973519" cy="267475"/>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900"/>
              <a:buFont typeface="メイリオ" panose="020B0604030504040204" charset="-128"/>
              <a:buNone/>
            </a:pPr>
            <a:r>
              <a:rPr lang="en-US" altLang="ja-JP" sz="1800" b="1" dirty="0">
                <a:latin typeface="+mn-ea"/>
                <a:ea typeface="+mn-ea"/>
                <a:cs typeface="Meiryo UI" panose="020B0604030504040204" pitchFamily="50" charset="-128"/>
                <a:sym typeface="メイリオ" panose="020B0604030504040204" charset="-128"/>
              </a:rPr>
              <a:t>【</a:t>
            </a:r>
            <a:r>
              <a:rPr lang="ja-JP" altLang="en-US" sz="1800" b="1" dirty="0">
                <a:latin typeface="+mn-ea"/>
                <a:ea typeface="+mn-ea"/>
                <a:cs typeface="Meiryo UI" panose="020B0604030504040204" pitchFamily="50" charset="-128"/>
                <a:sym typeface="メイリオ" panose="020B0604030504040204" charset="-128"/>
              </a:rPr>
              <a:t>Ｒ７モデル</a:t>
            </a:r>
            <a:r>
              <a:rPr lang="en-US" altLang="ja-JP" sz="1800" b="1" dirty="0">
                <a:latin typeface="+mn-ea"/>
                <a:ea typeface="+mn-ea"/>
                <a:cs typeface="Meiryo UI" panose="020B0604030504040204" pitchFamily="50" charset="-128"/>
                <a:sym typeface="メイリオ" panose="020B0604030504040204" charset="-128"/>
              </a:rPr>
              <a:t>】</a:t>
            </a:r>
            <a:r>
              <a:rPr lang="ja-JP" sz="1800" b="1" dirty="0">
                <a:latin typeface="+mn-ea"/>
                <a:ea typeface="+mn-ea"/>
                <a:cs typeface="Meiryo UI" panose="020B0604030504040204" pitchFamily="50" charset="-128"/>
                <a:sym typeface="メイリオ" panose="020B0604030504040204" charset="-128"/>
              </a:rPr>
              <a:t>事業名：○○○○</a:t>
            </a:r>
            <a:r>
              <a:rPr lang="ja-JP" sz="1800" dirty="0">
                <a:latin typeface="+mn-ea"/>
                <a:ea typeface="+mn-ea"/>
                <a:cs typeface="Meiryo UI" panose="020B0604030504040204" pitchFamily="50" charset="-128"/>
                <a:sym typeface="メイリオ" panose="020B0604030504040204" charset="-128"/>
              </a:rPr>
              <a:t>【○○県○○市】</a:t>
            </a:r>
            <a:endParaRPr sz="2400" dirty="0">
              <a:latin typeface="+mn-ea"/>
              <a:ea typeface="+mn-ea"/>
              <a:cs typeface="Meiryo UI" panose="020B0604030504040204" pitchFamily="50" charset="-128"/>
            </a:endParaRPr>
          </a:p>
        </p:txBody>
      </p:sp>
      <p:sp>
        <p:nvSpPr>
          <p:cNvPr id="32" name="Google Shape;103;p1">
            <a:extLst>
              <a:ext uri="{FF2B5EF4-FFF2-40B4-BE49-F238E27FC236}">
                <a16:creationId xmlns:a16="http://schemas.microsoft.com/office/drawing/2014/main" id="{BB355297-9FAC-60E4-9C60-FF02F3C5B94C}"/>
              </a:ext>
            </a:extLst>
          </p:cNvPr>
          <p:cNvSpPr txBox="1"/>
          <p:nvPr/>
        </p:nvSpPr>
        <p:spPr>
          <a:xfrm>
            <a:off x="-15912" y="9869"/>
            <a:ext cx="768843"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dirty="0">
                <a:solidFill>
                  <a:schemeClr val="dk1"/>
                </a:solidFill>
                <a:latin typeface="+mn-ea"/>
                <a:cs typeface="メイリオ" panose="020B0604030504040204" charset="-128"/>
                <a:sym typeface="メイリオ" panose="020B0604030504040204" charset="-128"/>
              </a:rPr>
              <a:t>【様式</a:t>
            </a:r>
            <a:r>
              <a:rPr lang="ja-JP" altLang="en-US" sz="1200" dirty="0">
                <a:solidFill>
                  <a:schemeClr val="dk1"/>
                </a:solidFill>
                <a:latin typeface="+mn-ea"/>
                <a:cs typeface="メイリオ" panose="020B0604030504040204" charset="-128"/>
                <a:sym typeface="メイリオ" panose="020B0604030504040204" charset="-128"/>
              </a:rPr>
              <a:t>５</a:t>
            </a:r>
            <a:r>
              <a:rPr lang="ja-JP" sz="1200" dirty="0">
                <a:solidFill>
                  <a:schemeClr val="dk1"/>
                </a:solidFill>
                <a:latin typeface="+mn-ea"/>
                <a:cs typeface="メイリオ" panose="020B0604030504040204" charset="-128"/>
                <a:sym typeface="メイリオ" panose="020B0604030504040204" charset="-128"/>
              </a:rPr>
              <a:t>】</a:t>
            </a:r>
            <a:endParaRPr dirty="0">
              <a:latin typeface="+mn-ea"/>
            </a:endParaRPr>
          </a:p>
        </p:txBody>
      </p:sp>
      <p:sp>
        <p:nvSpPr>
          <p:cNvPr id="33" name="テキスト ボックス 32">
            <a:extLst>
              <a:ext uri="{FF2B5EF4-FFF2-40B4-BE49-F238E27FC236}">
                <a16:creationId xmlns:a16="http://schemas.microsoft.com/office/drawing/2014/main" id="{273E5D3A-7305-6480-443C-59DE69E86C2C}"/>
              </a:ext>
            </a:extLst>
          </p:cNvPr>
          <p:cNvSpPr txBox="1"/>
          <p:nvPr/>
        </p:nvSpPr>
        <p:spPr>
          <a:xfrm>
            <a:off x="7505700" y="34025"/>
            <a:ext cx="2294611" cy="276999"/>
          </a:xfrm>
          <a:prstGeom prst="rect">
            <a:avLst/>
          </a:prstGeom>
          <a:solidFill>
            <a:schemeClr val="bg1"/>
          </a:solidFill>
          <a:ln>
            <a:solidFill>
              <a:schemeClr val="tx1"/>
            </a:solidFill>
          </a:ln>
        </p:spPr>
        <p:txBody>
          <a:bodyPr wrap="square" rtlCol="0" anchor="ctr">
            <a:spAutoFit/>
          </a:bodyPr>
          <a:lstStyle/>
          <a:p>
            <a:pPr algn="r"/>
            <a:r>
              <a:rPr lang="ja-JP" altLang="en-US" sz="1200" dirty="0"/>
              <a:t>申請額</a:t>
            </a:r>
            <a:r>
              <a:rPr kumimoji="1" lang="ja-JP" altLang="en-US" sz="1200" dirty="0"/>
              <a:t>：　　　　　　●●</a:t>
            </a:r>
            <a:r>
              <a:rPr kumimoji="1" lang="zh-TW" altLang="en-US" sz="1200" dirty="0"/>
              <a:t>●●円 　</a:t>
            </a:r>
            <a:endParaRPr kumimoji="1" lang="ja-JP" altLang="en-US" sz="1200" dirty="0"/>
          </a:p>
        </p:txBody>
      </p:sp>
      <p:graphicFrame>
        <p:nvGraphicFramePr>
          <p:cNvPr id="35" name="表 3">
            <a:extLst>
              <a:ext uri="{FF2B5EF4-FFF2-40B4-BE49-F238E27FC236}">
                <a16:creationId xmlns:a16="http://schemas.microsoft.com/office/drawing/2014/main" id="{1B31E40B-8AAE-6549-5E7F-23C16FBFA441}"/>
              </a:ext>
            </a:extLst>
          </p:cNvPr>
          <p:cNvGraphicFramePr>
            <a:graphicFrameLocks noGrp="1"/>
          </p:cNvGraphicFramePr>
          <p:nvPr>
            <p:extLst>
              <p:ext uri="{D42A27DB-BD31-4B8C-83A1-F6EECF244321}">
                <p14:modId xmlns:p14="http://schemas.microsoft.com/office/powerpoint/2010/main" val="2990763888"/>
              </p:ext>
            </p:extLst>
          </p:nvPr>
        </p:nvGraphicFramePr>
        <p:xfrm>
          <a:off x="3999375" y="6280459"/>
          <a:ext cx="5832002" cy="512159"/>
        </p:xfrm>
        <a:graphic>
          <a:graphicData uri="http://schemas.openxmlformats.org/drawingml/2006/table">
            <a:tbl>
              <a:tblPr firstRow="1" bandRow="1">
                <a:tableStyleId>{5C22544A-7EE6-4342-B048-85BDC9FD1C3A}</a:tableStyleId>
              </a:tblPr>
              <a:tblGrid>
                <a:gridCol w="1038021">
                  <a:extLst>
                    <a:ext uri="{9D8B030D-6E8A-4147-A177-3AD203B41FA5}">
                      <a16:colId xmlns:a16="http://schemas.microsoft.com/office/drawing/2014/main" val="20000"/>
                    </a:ext>
                  </a:extLst>
                </a:gridCol>
                <a:gridCol w="4793981">
                  <a:extLst>
                    <a:ext uri="{9D8B030D-6E8A-4147-A177-3AD203B41FA5}">
                      <a16:colId xmlns:a16="http://schemas.microsoft.com/office/drawing/2014/main" val="20001"/>
                    </a:ext>
                  </a:extLst>
                </a:gridCol>
              </a:tblGrid>
              <a:tr h="512159">
                <a:tc>
                  <a:txBody>
                    <a:bodyPr/>
                    <a:lstStyle/>
                    <a:p>
                      <a:pPr algn="ctr">
                        <a:buNone/>
                      </a:pPr>
                      <a:r>
                        <a:rPr lang="en-US" altLang="ja-JP" sz="1050" b="1" dirty="0">
                          <a:solidFill>
                            <a:schemeClr val="bg1"/>
                          </a:solidFill>
                          <a:latin typeface="+mn-ea"/>
                          <a:ea typeface="+mn-ea"/>
                          <a:sym typeface="+mn-ea"/>
                        </a:rPr>
                        <a:t>R</a:t>
                      </a:r>
                      <a:r>
                        <a:rPr lang="ja-JP" altLang="en-US" sz="1050" b="1" dirty="0">
                          <a:solidFill>
                            <a:schemeClr val="bg1"/>
                          </a:solidFill>
                          <a:latin typeface="+mn-ea"/>
                          <a:ea typeface="+mn-ea"/>
                          <a:sym typeface="+mn-ea"/>
                        </a:rPr>
                        <a:t>８年度以降の</a:t>
                      </a:r>
                      <a:endParaRPr lang="en-US" altLang="ja-JP" sz="1050" b="1" dirty="0">
                        <a:solidFill>
                          <a:schemeClr val="bg1"/>
                        </a:solidFill>
                        <a:latin typeface="+mn-ea"/>
                        <a:ea typeface="+mn-ea"/>
                        <a:sym typeface="+mn-ea"/>
                      </a:endParaRPr>
                    </a:p>
                    <a:p>
                      <a:pPr algn="ctr">
                        <a:buNone/>
                      </a:pPr>
                      <a:r>
                        <a:rPr lang="ja-JP" altLang="en-US" sz="1050" b="1" dirty="0">
                          <a:solidFill>
                            <a:schemeClr val="bg1"/>
                          </a:solidFill>
                          <a:latin typeface="+mn-ea"/>
                          <a:ea typeface="+mn-ea"/>
                          <a:sym typeface="+mn-ea"/>
                        </a:rPr>
                        <a:t>事業方針</a:t>
                      </a:r>
                    </a:p>
                  </a:txBody>
                  <a:tcPr anchor="ctr">
                    <a:lnL w="12700">
                      <a:solidFill>
                        <a:schemeClr val="bg2"/>
                      </a:solidFill>
                      <a:prstDash val="solid"/>
                    </a:lnL>
                    <a:lnR w="12700" cap="flat" cmpd="sng" algn="ctr">
                      <a:solidFill>
                        <a:schemeClr val="bg2"/>
                      </a:solidFill>
                      <a:prstDash val="solid"/>
                      <a:round/>
                      <a:headEnd type="none" w="med" len="med"/>
                      <a:tailEnd type="none" w="med" len="med"/>
                    </a:lnR>
                    <a:lnT w="12700">
                      <a:solidFill>
                        <a:schemeClr val="bg2"/>
                      </a:solidFill>
                      <a:prstDash val="solid"/>
                    </a:lnT>
                    <a:lnB w="12700">
                      <a:solidFill>
                        <a:schemeClr val="bg2"/>
                      </a:solidFill>
                      <a:prstDash val="solid"/>
                    </a:lnB>
                    <a:lnTlToBr>
                      <a:noFill/>
                    </a:lnTlToBr>
                    <a:lnBlToTr>
                      <a:noFill/>
                    </a:lnBlToTr>
                    <a:solidFill>
                      <a:srgbClr val="EBB10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0070C0"/>
                          </a:solidFill>
                          <a:effectLst/>
                          <a:uLnTx/>
                          <a:uFillTx/>
                          <a:latin typeface="+mn-ea"/>
                          <a:ea typeface="+mn-ea"/>
                          <a:cs typeface="+mn-cs"/>
                        </a:rPr>
                        <a:t>R</a:t>
                      </a:r>
                      <a:r>
                        <a:rPr kumimoji="1" lang="ja-JP" altLang="en-US" sz="1050" b="0" i="0" u="none" strike="noStrike" kern="1200" cap="none" spc="0" normalizeH="0" baseline="0" noProof="0" dirty="0">
                          <a:ln>
                            <a:noFill/>
                          </a:ln>
                          <a:solidFill>
                            <a:srgbClr val="0070C0"/>
                          </a:solidFill>
                          <a:effectLst/>
                          <a:uLnTx/>
                          <a:uFillTx/>
                          <a:latin typeface="+mn-ea"/>
                          <a:ea typeface="+mn-ea"/>
                          <a:cs typeface="+mn-cs"/>
                        </a:rPr>
                        <a:t>８年度：造成したコンテンツの事業化</a:t>
                      </a:r>
                      <a:endParaRPr kumimoji="1" lang="en-US" altLang="ja-JP" sz="1050" b="0" i="0" u="none" strike="noStrike" kern="1200" cap="none" spc="0" normalizeH="0" baseline="0" noProof="0" dirty="0">
                        <a:ln>
                          <a:noFill/>
                        </a:ln>
                        <a:solidFill>
                          <a:srgbClr val="0070C0"/>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rgbClr val="0070C0"/>
                          </a:solidFill>
                          <a:effectLst/>
                          <a:uLnTx/>
                          <a:uFillTx/>
                          <a:latin typeface="+mn-ea"/>
                          <a:ea typeface="+mn-ea"/>
                          <a:cs typeface="+mn-cs"/>
                        </a:rPr>
                        <a:t>R</a:t>
                      </a:r>
                      <a:r>
                        <a:rPr kumimoji="1" lang="ja-JP" altLang="en-US" sz="1050" b="0" i="0" u="none" strike="noStrike" kern="1200" cap="none" spc="0" normalizeH="0" baseline="0" noProof="0" dirty="0">
                          <a:ln>
                            <a:noFill/>
                          </a:ln>
                          <a:solidFill>
                            <a:srgbClr val="0070C0"/>
                          </a:solidFill>
                          <a:effectLst/>
                          <a:uLnTx/>
                          <a:uFillTx/>
                          <a:latin typeface="+mn-ea"/>
                          <a:ea typeface="+mn-ea"/>
                          <a:cs typeface="+mn-cs"/>
                        </a:rPr>
                        <a:t>９年度：訪日客受入可能宿泊施設や飲食店の整備</a:t>
                      </a:r>
                    </a:p>
                  </a:txBody>
                  <a:tcPr anchor="ctr">
                    <a:lnL w="12700" cap="flat" cmpd="sng" algn="ctr">
                      <a:solidFill>
                        <a:schemeClr val="bg2"/>
                      </a:solidFill>
                      <a:prstDash val="solid"/>
                      <a:round/>
                      <a:headEnd type="none" w="med" len="med"/>
                      <a:tailEnd type="none" w="med" len="med"/>
                    </a:lnL>
                    <a:lnR w="12700">
                      <a:solidFill>
                        <a:schemeClr val="bg2"/>
                      </a:solidFill>
                      <a:prstDash val="solid"/>
                    </a:lnR>
                    <a:lnT w="12700">
                      <a:solidFill>
                        <a:schemeClr val="bg2"/>
                      </a:solidFill>
                      <a:prstDash val="solid"/>
                    </a:lnT>
                    <a:lnB w="12700">
                      <a:solidFill>
                        <a:schemeClr val="bg2"/>
                      </a:solidFill>
                      <a:prstDash val="soli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graphicFrame>
        <p:nvGraphicFramePr>
          <p:cNvPr id="36" name="表 3">
            <a:extLst>
              <a:ext uri="{FF2B5EF4-FFF2-40B4-BE49-F238E27FC236}">
                <a16:creationId xmlns:a16="http://schemas.microsoft.com/office/drawing/2014/main" id="{250CA620-70B9-4C70-F11B-D635929BF120}"/>
              </a:ext>
            </a:extLst>
          </p:cNvPr>
          <p:cNvGraphicFramePr>
            <a:graphicFrameLocks noGrp="1"/>
          </p:cNvGraphicFramePr>
          <p:nvPr>
            <p:extLst>
              <p:ext uri="{D42A27DB-BD31-4B8C-83A1-F6EECF244321}">
                <p14:modId xmlns:p14="http://schemas.microsoft.com/office/powerpoint/2010/main" val="3138613244"/>
              </p:ext>
            </p:extLst>
          </p:nvPr>
        </p:nvGraphicFramePr>
        <p:xfrm>
          <a:off x="7688118" y="574720"/>
          <a:ext cx="2154833" cy="1260000"/>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260000">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50" b="1" i="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sz="1050" b="1" i="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i="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sz="1050" i="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graphicFrame>
        <p:nvGraphicFramePr>
          <p:cNvPr id="37" name="表 3">
            <a:extLst>
              <a:ext uri="{FF2B5EF4-FFF2-40B4-BE49-F238E27FC236}">
                <a16:creationId xmlns:a16="http://schemas.microsoft.com/office/drawing/2014/main" id="{9B5F4F67-1D39-6CC5-E4F7-1E906F34C655}"/>
              </a:ext>
            </a:extLst>
          </p:cNvPr>
          <p:cNvGraphicFramePr>
            <a:graphicFrameLocks noGrp="1"/>
          </p:cNvGraphicFramePr>
          <p:nvPr>
            <p:extLst>
              <p:ext uri="{D42A27DB-BD31-4B8C-83A1-F6EECF244321}">
                <p14:modId xmlns:p14="http://schemas.microsoft.com/office/powerpoint/2010/main" val="3143589697"/>
              </p:ext>
            </p:extLst>
          </p:nvPr>
        </p:nvGraphicFramePr>
        <p:xfrm>
          <a:off x="7676544" y="2011927"/>
          <a:ext cx="2154833" cy="1260000"/>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260000">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graphicFrame>
        <p:nvGraphicFramePr>
          <p:cNvPr id="38" name="表 37">
            <a:extLst>
              <a:ext uri="{FF2B5EF4-FFF2-40B4-BE49-F238E27FC236}">
                <a16:creationId xmlns:a16="http://schemas.microsoft.com/office/drawing/2014/main" id="{D1E73801-17B9-83F0-490F-C9DC64967482}"/>
              </a:ext>
            </a:extLst>
          </p:cNvPr>
          <p:cNvGraphicFramePr>
            <a:graphicFrameLocks noGrp="1"/>
          </p:cNvGraphicFramePr>
          <p:nvPr>
            <p:extLst>
              <p:ext uri="{D42A27DB-BD31-4B8C-83A1-F6EECF244321}">
                <p14:modId xmlns:p14="http://schemas.microsoft.com/office/powerpoint/2010/main" val="2758620001"/>
              </p:ext>
            </p:extLst>
          </p:nvPr>
        </p:nvGraphicFramePr>
        <p:xfrm>
          <a:off x="54985" y="4679499"/>
          <a:ext cx="3932815" cy="2107713"/>
        </p:xfrm>
        <a:graphic>
          <a:graphicData uri="http://schemas.openxmlformats.org/drawingml/2006/table">
            <a:tbl>
              <a:tblPr firstRow="1" bandRow="1">
                <a:tableStyleId>{BDBED569-4797-4DF1-A0F4-6AAB3CD982D8}</a:tableStyleId>
              </a:tblPr>
              <a:tblGrid>
                <a:gridCol w="3932815">
                  <a:extLst>
                    <a:ext uri="{9D8B030D-6E8A-4147-A177-3AD203B41FA5}">
                      <a16:colId xmlns:a16="http://schemas.microsoft.com/office/drawing/2014/main" val="20000"/>
                    </a:ext>
                  </a:extLst>
                </a:gridCol>
              </a:tblGrid>
              <a:tr h="253389">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実施体制</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EBB10F"/>
                    </a:solidFill>
                  </a:tcPr>
                </a:tc>
                <a:extLst>
                  <a:ext uri="{0D108BD9-81ED-4DB2-BD59-A6C34878D82A}">
                    <a16:rowId xmlns:a16="http://schemas.microsoft.com/office/drawing/2014/main" val="10000"/>
                  </a:ext>
                </a:extLst>
              </a:tr>
              <a:tr h="1854324">
                <a:tc>
                  <a: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55" name="表 54">
            <a:extLst>
              <a:ext uri="{FF2B5EF4-FFF2-40B4-BE49-F238E27FC236}">
                <a16:creationId xmlns:a16="http://schemas.microsoft.com/office/drawing/2014/main" id="{7675E8CE-8136-244B-89E8-1662897481BA}"/>
              </a:ext>
            </a:extLst>
          </p:cNvPr>
          <p:cNvGraphicFramePr>
            <a:graphicFrameLocks noGrp="1"/>
          </p:cNvGraphicFramePr>
          <p:nvPr>
            <p:extLst>
              <p:ext uri="{D42A27DB-BD31-4B8C-83A1-F6EECF244321}">
                <p14:modId xmlns:p14="http://schemas.microsoft.com/office/powerpoint/2010/main" val="2092806874"/>
              </p:ext>
            </p:extLst>
          </p:nvPr>
        </p:nvGraphicFramePr>
        <p:xfrm>
          <a:off x="3987800" y="4679499"/>
          <a:ext cx="2916000" cy="792000"/>
        </p:xfrm>
        <a:graphic>
          <a:graphicData uri="http://schemas.openxmlformats.org/drawingml/2006/table">
            <a:tbl>
              <a:tblPr firstRow="1" bandRow="1">
                <a:tableStyleId>{BDBED569-4797-4DF1-A0F4-6AAB3CD982D8}</a:tableStyleId>
              </a:tblPr>
              <a:tblGrid>
                <a:gridCol w="2916000">
                  <a:extLst>
                    <a:ext uri="{9D8B030D-6E8A-4147-A177-3AD203B41FA5}">
                      <a16:colId xmlns:a16="http://schemas.microsoft.com/office/drawing/2014/main" val="20000"/>
                    </a:ext>
                  </a:extLst>
                </a:gridCol>
              </a:tblGrid>
              <a:tr h="30041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chemeClr val="bg1"/>
                          </a:solidFill>
                          <a:latin typeface="ＭＳ Ｐゴシック" panose="020B0600070205080204" pitchFamily="50" charset="-128"/>
                          <a:ea typeface="ＭＳ Ｐゴシック" panose="020B0600070205080204" pitchFamily="50" charset="-128"/>
                        </a:rPr>
                        <a:t>Strength</a:t>
                      </a: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：強み</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EBB10F"/>
                    </a:solidFill>
                  </a:tcPr>
                </a:tc>
                <a:extLst>
                  <a:ext uri="{0D108BD9-81ED-4DB2-BD59-A6C34878D82A}">
                    <a16:rowId xmlns:a16="http://schemas.microsoft.com/office/drawing/2014/main" val="10000"/>
                  </a:ext>
                </a:extLst>
              </a:tr>
              <a:tr h="4915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56" name="表 55">
            <a:extLst>
              <a:ext uri="{FF2B5EF4-FFF2-40B4-BE49-F238E27FC236}">
                <a16:creationId xmlns:a16="http://schemas.microsoft.com/office/drawing/2014/main" id="{ACC57EB2-78A9-9D51-DA36-D3519E076108}"/>
              </a:ext>
            </a:extLst>
          </p:cNvPr>
          <p:cNvGraphicFramePr>
            <a:graphicFrameLocks noGrp="1"/>
          </p:cNvGraphicFramePr>
          <p:nvPr>
            <p:extLst>
              <p:ext uri="{D42A27DB-BD31-4B8C-83A1-F6EECF244321}">
                <p14:modId xmlns:p14="http://schemas.microsoft.com/office/powerpoint/2010/main" val="1512064252"/>
              </p:ext>
            </p:extLst>
          </p:nvPr>
        </p:nvGraphicFramePr>
        <p:xfrm>
          <a:off x="6911863" y="4679499"/>
          <a:ext cx="2919514" cy="792000"/>
        </p:xfrm>
        <a:graphic>
          <a:graphicData uri="http://schemas.openxmlformats.org/drawingml/2006/table">
            <a:tbl>
              <a:tblPr firstRow="1" bandRow="1">
                <a:tableStyleId>{BDBED569-4797-4DF1-A0F4-6AAB3CD982D8}</a:tableStyleId>
              </a:tblPr>
              <a:tblGrid>
                <a:gridCol w="2919514">
                  <a:extLst>
                    <a:ext uri="{9D8B030D-6E8A-4147-A177-3AD203B41FA5}">
                      <a16:colId xmlns:a16="http://schemas.microsoft.com/office/drawing/2014/main" val="20000"/>
                    </a:ext>
                  </a:extLst>
                </a:gridCol>
              </a:tblGrid>
              <a:tr h="30041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chemeClr val="bg1"/>
                          </a:solidFill>
                          <a:latin typeface="ＭＳ Ｐゴシック" panose="020B0600070205080204" pitchFamily="50" charset="-128"/>
                          <a:ea typeface="ＭＳ Ｐゴシック" panose="020B0600070205080204" pitchFamily="50" charset="-128"/>
                        </a:rPr>
                        <a:t>Weakness</a:t>
                      </a: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：弱み</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EBB10F"/>
                    </a:solidFill>
                  </a:tcPr>
                </a:tc>
                <a:extLst>
                  <a:ext uri="{0D108BD9-81ED-4DB2-BD59-A6C34878D82A}">
                    <a16:rowId xmlns:a16="http://schemas.microsoft.com/office/drawing/2014/main" val="10000"/>
                  </a:ext>
                </a:extLst>
              </a:tr>
              <a:tr h="4915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57" name="表 56">
            <a:extLst>
              <a:ext uri="{FF2B5EF4-FFF2-40B4-BE49-F238E27FC236}">
                <a16:creationId xmlns:a16="http://schemas.microsoft.com/office/drawing/2014/main" id="{360648EA-2A5D-45C8-2069-3C480AF53083}"/>
              </a:ext>
            </a:extLst>
          </p:cNvPr>
          <p:cNvGraphicFramePr>
            <a:graphicFrameLocks noGrp="1"/>
          </p:cNvGraphicFramePr>
          <p:nvPr>
            <p:extLst>
              <p:ext uri="{D42A27DB-BD31-4B8C-83A1-F6EECF244321}">
                <p14:modId xmlns:p14="http://schemas.microsoft.com/office/powerpoint/2010/main" val="1295816302"/>
              </p:ext>
            </p:extLst>
          </p:nvPr>
        </p:nvGraphicFramePr>
        <p:xfrm>
          <a:off x="3995864" y="5484953"/>
          <a:ext cx="2924063" cy="792000"/>
        </p:xfrm>
        <a:graphic>
          <a:graphicData uri="http://schemas.openxmlformats.org/drawingml/2006/table">
            <a:tbl>
              <a:tblPr firstRow="1" bandRow="1">
                <a:tableStyleId>{BDBED569-4797-4DF1-A0F4-6AAB3CD982D8}</a:tableStyleId>
              </a:tblPr>
              <a:tblGrid>
                <a:gridCol w="2924063">
                  <a:extLst>
                    <a:ext uri="{9D8B030D-6E8A-4147-A177-3AD203B41FA5}">
                      <a16:colId xmlns:a16="http://schemas.microsoft.com/office/drawing/2014/main" val="20000"/>
                    </a:ext>
                  </a:extLst>
                </a:gridCol>
              </a:tblGrid>
              <a:tr h="30041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chemeClr val="bg1"/>
                          </a:solidFill>
                          <a:latin typeface="ＭＳ Ｐゴシック" panose="020B0600070205080204" pitchFamily="50" charset="-128"/>
                          <a:ea typeface="ＭＳ Ｐゴシック" panose="020B0600070205080204" pitchFamily="50" charset="-128"/>
                        </a:rPr>
                        <a:t>Opportunity</a:t>
                      </a: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：機会</a:t>
                      </a:r>
                      <a:endParaRPr kumimoji="1" lang="en-US" altLang="ja-JP" sz="1050" b="1" dirty="0">
                        <a:solidFill>
                          <a:schemeClr val="bg1"/>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EBB10F"/>
                    </a:solidFill>
                  </a:tcPr>
                </a:tc>
                <a:extLst>
                  <a:ext uri="{0D108BD9-81ED-4DB2-BD59-A6C34878D82A}">
                    <a16:rowId xmlns:a16="http://schemas.microsoft.com/office/drawing/2014/main" val="10000"/>
                  </a:ext>
                </a:extLst>
              </a:tr>
              <a:tr h="4915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58" name="表 57">
            <a:extLst>
              <a:ext uri="{FF2B5EF4-FFF2-40B4-BE49-F238E27FC236}">
                <a16:creationId xmlns:a16="http://schemas.microsoft.com/office/drawing/2014/main" id="{71E18E49-3AB8-0CCE-4CBE-20D88DA6ACCD}"/>
              </a:ext>
            </a:extLst>
          </p:cNvPr>
          <p:cNvGraphicFramePr>
            <a:graphicFrameLocks noGrp="1"/>
          </p:cNvGraphicFramePr>
          <p:nvPr>
            <p:extLst>
              <p:ext uri="{D42A27DB-BD31-4B8C-83A1-F6EECF244321}">
                <p14:modId xmlns:p14="http://schemas.microsoft.com/office/powerpoint/2010/main" val="2566813583"/>
              </p:ext>
            </p:extLst>
          </p:nvPr>
        </p:nvGraphicFramePr>
        <p:xfrm>
          <a:off x="6927990" y="5484954"/>
          <a:ext cx="2903387" cy="792000"/>
        </p:xfrm>
        <a:graphic>
          <a:graphicData uri="http://schemas.openxmlformats.org/drawingml/2006/table">
            <a:tbl>
              <a:tblPr firstRow="1" bandRow="1">
                <a:tableStyleId>{BDBED569-4797-4DF1-A0F4-6AAB3CD982D8}</a:tableStyleId>
              </a:tblPr>
              <a:tblGrid>
                <a:gridCol w="2903387">
                  <a:extLst>
                    <a:ext uri="{9D8B030D-6E8A-4147-A177-3AD203B41FA5}">
                      <a16:colId xmlns:a16="http://schemas.microsoft.com/office/drawing/2014/main" val="20000"/>
                    </a:ext>
                  </a:extLst>
                </a:gridCol>
              </a:tblGrid>
              <a:tr h="30041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en-US" altLang="ja-JP" sz="1050" b="1" dirty="0">
                          <a:solidFill>
                            <a:schemeClr val="bg1"/>
                          </a:solidFill>
                          <a:latin typeface="ＭＳ Ｐゴシック" panose="020B0600070205080204" pitchFamily="50" charset="-128"/>
                          <a:ea typeface="ＭＳ Ｐゴシック" panose="020B0600070205080204" pitchFamily="50" charset="-128"/>
                        </a:rPr>
                        <a:t>Threat</a:t>
                      </a: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：脅威</a:t>
                      </a: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rgbClr val="EBB10F"/>
                    </a:solidFill>
                  </a:tcPr>
                </a:tc>
                <a:extLst>
                  <a:ext uri="{0D108BD9-81ED-4DB2-BD59-A6C34878D82A}">
                    <a16:rowId xmlns:a16="http://schemas.microsoft.com/office/drawing/2014/main" val="10000"/>
                  </a:ext>
                </a:extLst>
              </a:tr>
              <a:tr h="4915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a:t>
                      </a:r>
                      <a:endParaRPr kumimoji="1" lang="en-US" altLang="ja-JP" sz="1050" b="0" i="0" u="none" strike="noStrike" kern="1200" cap="none" spc="0" normalizeH="0" baseline="0" noProof="0" dirty="0">
                        <a:ln>
                          <a:noFill/>
                        </a:ln>
                        <a:solidFill>
                          <a:srgbClr val="0070C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1" lang="en-US" altLang="ja-JP" sz="1050" b="0" dirty="0">
                        <a:solidFill>
                          <a:srgbClr val="0070C0"/>
                        </a:solidFill>
                        <a:latin typeface="ＭＳ Ｐゴシック" panose="020B0600070205080204" pitchFamily="50" charset="-128"/>
                        <a:ea typeface="ＭＳ Ｐゴシック" panose="020B060007020508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solidFill>
                  </a:tcPr>
                </a:tc>
                <a:extLst>
                  <a:ext uri="{0D108BD9-81ED-4DB2-BD59-A6C34878D82A}">
                    <a16:rowId xmlns:a16="http://schemas.microsoft.com/office/drawing/2014/main" val="10001"/>
                  </a:ext>
                </a:extLst>
              </a:tr>
            </a:tbl>
          </a:graphicData>
        </a:graphic>
      </p:graphicFrame>
      <p:graphicFrame>
        <p:nvGraphicFramePr>
          <p:cNvPr id="59" name="表 58">
            <a:extLst>
              <a:ext uri="{FF2B5EF4-FFF2-40B4-BE49-F238E27FC236}">
                <a16:creationId xmlns:a16="http://schemas.microsoft.com/office/drawing/2014/main" id="{2775299D-CFB2-BFB5-F71E-69AF388010F2}"/>
              </a:ext>
            </a:extLst>
          </p:cNvPr>
          <p:cNvGraphicFramePr>
            <a:graphicFrameLocks noGrp="1"/>
          </p:cNvGraphicFramePr>
          <p:nvPr>
            <p:extLst>
              <p:ext uri="{D42A27DB-BD31-4B8C-83A1-F6EECF244321}">
                <p14:modId xmlns:p14="http://schemas.microsoft.com/office/powerpoint/2010/main" val="951151273"/>
              </p:ext>
            </p:extLst>
          </p:nvPr>
        </p:nvGraphicFramePr>
        <p:xfrm>
          <a:off x="54984" y="574729"/>
          <a:ext cx="7625071" cy="4100192"/>
        </p:xfrm>
        <a:graphic>
          <a:graphicData uri="http://schemas.openxmlformats.org/drawingml/2006/table">
            <a:tbl>
              <a:tblPr firstRow="1" bandRow="1">
                <a:tableStyleId>{5940675A-B579-460E-94D1-54222C63F5DA}</a:tableStyleId>
              </a:tblPr>
              <a:tblGrid>
                <a:gridCol w="1193579">
                  <a:extLst>
                    <a:ext uri="{9D8B030D-6E8A-4147-A177-3AD203B41FA5}">
                      <a16:colId xmlns:a16="http://schemas.microsoft.com/office/drawing/2014/main" val="1946213293"/>
                    </a:ext>
                  </a:extLst>
                </a:gridCol>
                <a:gridCol w="2039667">
                  <a:extLst>
                    <a:ext uri="{9D8B030D-6E8A-4147-A177-3AD203B41FA5}">
                      <a16:colId xmlns:a16="http://schemas.microsoft.com/office/drawing/2014/main" val="3280337131"/>
                    </a:ext>
                  </a:extLst>
                </a:gridCol>
                <a:gridCol w="2180853">
                  <a:extLst>
                    <a:ext uri="{9D8B030D-6E8A-4147-A177-3AD203B41FA5}">
                      <a16:colId xmlns:a16="http://schemas.microsoft.com/office/drawing/2014/main" val="924840040"/>
                    </a:ext>
                  </a:extLst>
                </a:gridCol>
                <a:gridCol w="2210972">
                  <a:extLst>
                    <a:ext uri="{9D8B030D-6E8A-4147-A177-3AD203B41FA5}">
                      <a16:colId xmlns:a16="http://schemas.microsoft.com/office/drawing/2014/main" val="20003"/>
                    </a:ext>
                  </a:extLst>
                </a:gridCol>
              </a:tblGrid>
              <a:tr h="621578">
                <a:tc>
                  <a:txBody>
                    <a:bodyPr/>
                    <a:lstStyle/>
                    <a:p>
                      <a:pPr algn="ctr"/>
                      <a:r>
                        <a:rPr kumimoji="1" lang="ja-JP" altLang="en-US" sz="1050" b="1" dirty="0">
                          <a:solidFill>
                            <a:schemeClr val="bg1"/>
                          </a:solidFill>
                        </a:rPr>
                        <a:t>事業概要</a:t>
                      </a:r>
                      <a:endParaRPr kumimoji="1" lang="en-US" altLang="ja-JP" sz="1050" b="1" dirty="0">
                        <a:solidFill>
                          <a:schemeClr val="bg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EBB10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rgbClr val="0070C0"/>
                          </a:solidFill>
                        </a:rPr>
                        <a:t>例）</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城泊を主とした●●文化体験をテーマとし、地域</a:t>
                      </a:r>
                      <a:r>
                        <a:rPr kumimoji="1" lang="en-US" altLang="ja-JP" sz="1050" b="0" i="0" u="none" strike="noStrike" kern="1200" cap="none" spc="0" normalizeH="0" baseline="0" noProof="0" dirty="0">
                          <a:ln>
                            <a:noFill/>
                          </a:ln>
                          <a:solidFill>
                            <a:srgbClr val="0070C0"/>
                          </a:solidFill>
                          <a:effectLst/>
                          <a:uLnTx/>
                          <a:uFillTx/>
                          <a:latin typeface="+mn-lt"/>
                          <a:ea typeface="+mn-ea"/>
                          <a:cs typeface="+mn-cs"/>
                        </a:rPr>
                        <a:t>DMO</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を中核に据えた観光まちづくりの仕組みの実装を目指す。加えて、令和</a:t>
                      </a:r>
                      <a:r>
                        <a:rPr kumimoji="1" lang="en-US" altLang="ja-JP" sz="1050" b="0" i="0" u="none" strike="noStrike" kern="1200" cap="none" spc="0" normalizeH="0" baseline="0" noProof="0" dirty="0">
                          <a:ln>
                            <a:noFill/>
                          </a:ln>
                          <a:solidFill>
                            <a:srgbClr val="0070C0"/>
                          </a:solidFill>
                          <a:effectLst/>
                          <a:uLnTx/>
                          <a:uFillTx/>
                          <a:latin typeface="+mn-lt"/>
                          <a:ea typeface="+mn-ea"/>
                          <a:cs typeface="+mn-cs"/>
                        </a:rPr>
                        <a:t>X</a:t>
                      </a:r>
                      <a:r>
                        <a:rPr kumimoji="1" lang="ja-JP" altLang="en-US" sz="1050" b="0" i="0" u="none" strike="noStrike" kern="1200" cap="none" spc="0" normalizeH="0" baseline="0" noProof="0" dirty="0">
                          <a:ln>
                            <a:noFill/>
                          </a:ln>
                          <a:solidFill>
                            <a:srgbClr val="0070C0"/>
                          </a:solidFill>
                          <a:effectLst/>
                          <a:uLnTx/>
                          <a:uFillTx/>
                          <a:latin typeface="+mn-lt"/>
                          <a:ea typeface="+mn-ea"/>
                          <a:cs typeface="+mn-cs"/>
                        </a:rPr>
                        <a:t>年度に策定した「□□市観光振興ビジョン」に基づき市民のシンボルである□□□城跡を活用したコンテンツ造成に取り組む。</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11746385"/>
                  </a:ext>
                </a:extLst>
              </a:tr>
              <a:tr h="435481">
                <a:tc rowSpan="2">
                  <a:txBody>
                    <a:bodyPr/>
                    <a:lstStyle/>
                    <a:p>
                      <a:pPr algn="ctr"/>
                      <a:r>
                        <a:rPr kumimoji="1" lang="ja-JP" altLang="en-US" sz="1050" b="1" dirty="0">
                          <a:solidFill>
                            <a:schemeClr val="bg1"/>
                          </a:solidFill>
                        </a:rPr>
                        <a:t>事業ゴール</a:t>
                      </a:r>
                    </a:p>
                    <a:p>
                      <a:pPr algn="ctr"/>
                      <a:r>
                        <a:rPr kumimoji="1" lang="ja-JP" altLang="en-US" sz="1050" b="1" dirty="0">
                          <a:solidFill>
                            <a:schemeClr val="bg1"/>
                          </a:solidFill>
                        </a:rPr>
                        <a:t>目標</a:t>
                      </a:r>
                      <a:endParaRPr kumimoji="1" lang="en-US" altLang="ja-JP" sz="1050" b="1" dirty="0">
                        <a:solidFill>
                          <a:schemeClr val="bg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EBB10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dirty="0">
                          <a:solidFill>
                            <a:srgbClr val="0070C0"/>
                          </a:solidFill>
                        </a:rPr>
                        <a:t>例）エリアブランディングの推進及びランドマークの城跡と城下町の機運醸成</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dirty="0">
                          <a:solidFill>
                            <a:srgbClr val="0070C0"/>
                          </a:solidFill>
                        </a:rPr>
                        <a:t>例）地域</a:t>
                      </a:r>
                      <a:r>
                        <a:rPr kumimoji="1" lang="en-US" altLang="ja-JP" sz="1050" dirty="0">
                          <a:solidFill>
                            <a:srgbClr val="0070C0"/>
                          </a:solidFill>
                        </a:rPr>
                        <a:t>DMO</a:t>
                      </a:r>
                      <a:r>
                        <a:rPr kumimoji="1" lang="ja-JP" altLang="en-US" sz="1050" dirty="0">
                          <a:solidFill>
                            <a:srgbClr val="0070C0"/>
                          </a:solidFill>
                        </a:rPr>
                        <a:t>を中心としたマネジメント体制構築と地域への還元・循環を伴うファイナンススキーム構築</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435481">
                <a:tc vMerge="1">
                  <a:txBody>
                    <a:bodyPr/>
                    <a:lstStyle/>
                    <a:p>
                      <a:endParaRPr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6D576"/>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050" dirty="0">
                          <a:solidFill>
                            <a:schemeClr val="tx1"/>
                          </a:solidFill>
                        </a:rPr>
                        <a:t>【KPI】</a:t>
                      </a:r>
                      <a:r>
                        <a:rPr kumimoji="1" lang="ja-JP" altLang="en-US" sz="1050" dirty="0">
                          <a:solidFill>
                            <a:srgbClr val="0070C0"/>
                          </a:solidFill>
                        </a:rPr>
                        <a:t>（ゴール達成に必要な指標）</a:t>
                      </a:r>
                      <a:endParaRPr kumimoji="1" lang="en-US" altLang="ja-JP" sz="1050" dirty="0">
                        <a:solidFill>
                          <a:srgbClr val="0070C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050" dirty="0">
                          <a:solidFill>
                            <a:schemeClr val="tx1"/>
                          </a:solidFill>
                        </a:rPr>
                        <a:t>【KGI】</a:t>
                      </a:r>
                      <a:r>
                        <a:rPr kumimoji="1" lang="ja-JP" altLang="en-US" sz="1050" dirty="0">
                          <a:solidFill>
                            <a:srgbClr val="0070C0"/>
                          </a:solidFill>
                        </a:rPr>
                        <a:t>（事業が成功するゴールの指標）</a:t>
                      </a:r>
                      <a:endParaRPr kumimoji="1" lang="en-US" altLang="ja-JP" sz="1050"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5043704"/>
                  </a:ext>
                </a:extLst>
              </a:tr>
              <a:tr h="266128">
                <a:tc rowSpan="4">
                  <a:txBody>
                    <a:bodyPr/>
                    <a:lstStyle/>
                    <a:p>
                      <a:pPr algn="ctr"/>
                      <a:r>
                        <a:rPr kumimoji="1" lang="ja-JP" altLang="en-US" sz="1050" b="1" dirty="0">
                          <a:solidFill>
                            <a:schemeClr val="bg1"/>
                          </a:solidFill>
                        </a:rPr>
                        <a:t>具体的な</a:t>
                      </a:r>
                      <a:endParaRPr kumimoji="1" lang="en-US" altLang="ja-JP" sz="1050" b="1" dirty="0">
                        <a:solidFill>
                          <a:schemeClr val="bg1"/>
                        </a:solidFill>
                      </a:endParaRPr>
                    </a:p>
                    <a:p>
                      <a:pPr algn="ctr"/>
                      <a:r>
                        <a:rPr kumimoji="1" lang="ja-JP" altLang="en-US" sz="1050" b="1" dirty="0">
                          <a:solidFill>
                            <a:schemeClr val="bg1"/>
                          </a:solidFill>
                        </a:rPr>
                        <a:t>事業内容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EBB10F"/>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t>【</a:t>
                      </a:r>
                      <a:r>
                        <a:rPr kumimoji="1" lang="ja-JP" altLang="en-US" sz="1050" dirty="0"/>
                        <a:t>具体的なターゲット層</a:t>
                      </a:r>
                      <a:r>
                        <a:rPr kumimoji="1" lang="en-US" altLang="ja-JP" sz="1050" dirty="0"/>
                        <a:t>】</a:t>
                      </a:r>
                      <a:r>
                        <a:rPr kumimoji="1" lang="ja-JP" altLang="en-US" sz="1050" dirty="0">
                          <a:solidFill>
                            <a:srgbClr val="0070C0"/>
                          </a:solidFill>
                        </a:rPr>
                        <a:t>〇〇に興味がある</a:t>
                      </a:r>
                      <a:r>
                        <a:rPr kumimoji="1" lang="en-US" altLang="ja-JP" sz="1050" dirty="0">
                          <a:solidFill>
                            <a:srgbClr val="0070C0"/>
                          </a:solidFill>
                        </a:rPr>
                        <a:t>30</a:t>
                      </a:r>
                      <a:r>
                        <a:rPr kumimoji="1" lang="ja-JP" altLang="en-US" sz="1050" dirty="0">
                          <a:solidFill>
                            <a:srgbClr val="0070C0"/>
                          </a:solidFill>
                        </a:rPr>
                        <a:t>～</a:t>
                      </a:r>
                      <a:r>
                        <a:rPr kumimoji="1" lang="en-US" altLang="ja-JP" sz="1050" dirty="0">
                          <a:solidFill>
                            <a:srgbClr val="0070C0"/>
                          </a:solidFill>
                        </a:rPr>
                        <a:t>40</a:t>
                      </a:r>
                      <a:r>
                        <a:rPr kumimoji="1" lang="ja-JP" altLang="en-US" sz="1050" dirty="0">
                          <a:solidFill>
                            <a:srgbClr val="0070C0"/>
                          </a:solidFill>
                        </a:rPr>
                        <a:t>代のモダンラグジュアリー層</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38354986"/>
                  </a:ext>
                </a:extLst>
              </a:tr>
              <a:tr h="458424">
                <a:tc vMerge="1">
                  <a:txBody>
                    <a:bodyPr/>
                    <a:lstStyle/>
                    <a:p>
                      <a:pPr algn="ctr"/>
                      <a:endParaRPr kumimoji="1" lang="ja-JP" altLang="en-US" sz="1050" b="1" dirty="0"/>
                    </a:p>
                  </a:txBody>
                  <a:tcPr anchor="ctr">
                    <a:solidFill>
                      <a:schemeClr val="bg1">
                        <a:lumMod val="75000"/>
                      </a:schemeClr>
                    </a:solidFill>
                  </a:tcPr>
                </a:tc>
                <a:tc gridSpan="3">
                  <a:txBody>
                    <a:bodyPr/>
                    <a:lstStyle/>
                    <a:p>
                      <a:pPr algn="l"/>
                      <a:r>
                        <a:rPr kumimoji="1" lang="en-US" altLang="ja-JP" sz="1050" dirty="0"/>
                        <a:t>【</a:t>
                      </a:r>
                      <a:r>
                        <a:rPr kumimoji="1" lang="ja-JP" altLang="en-US" sz="1050" dirty="0"/>
                        <a:t>地域の核となる歴史的資源、及び既に活用又は活用予定の地域資源</a:t>
                      </a:r>
                      <a:r>
                        <a:rPr kumimoji="1" lang="en-US" altLang="ja-JP" sz="1050" dirty="0"/>
                        <a:t>】</a:t>
                      </a:r>
                    </a:p>
                    <a:p>
                      <a:pPr algn="l"/>
                      <a:r>
                        <a:rPr kumimoji="1" lang="ja-JP" altLang="en-US" sz="1050" dirty="0">
                          <a:solidFill>
                            <a:srgbClr val="0070C0"/>
                          </a:solidFill>
                        </a:rPr>
                        <a:t>◇◇城（市指定文化財）、〇〇館（国登録）、▽▽▽殿（国重文）、△△堂、□□博物館</a:t>
                      </a:r>
                      <a:endParaRPr kumimoji="1" lang="en-US" altLang="ja-JP" sz="1050"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algn="l"/>
                      <a:endParaRPr kumimoji="1" lang="en-US" altLang="ja-JP" sz="1050" dirty="0">
                        <a:solidFill>
                          <a:srgbClr val="FF0000"/>
                        </a:solidFill>
                      </a:endParaRPr>
                    </a:p>
                  </a:txBody>
                  <a:tcPr/>
                </a:tc>
                <a:tc hMerge="1">
                  <a:txBody>
                    <a:bodyPr/>
                    <a:lstStyle/>
                    <a:p>
                      <a:endParaRPr kumimoji="1" lang="ja-JP" altLang="en-US"/>
                    </a:p>
                  </a:txBody>
                  <a:tcPr/>
                </a:tc>
                <a:extLst>
                  <a:ext uri="{0D108BD9-81ED-4DB2-BD59-A6C34878D82A}">
                    <a16:rowId xmlns:a16="http://schemas.microsoft.com/office/drawing/2014/main" val="2144354516"/>
                  </a:ext>
                </a:extLst>
              </a:tr>
              <a:tr h="450108">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域内全体のマネジメントを担う</a:t>
                      </a:r>
                      <a:endParaRPr kumimoji="1" lang="en-US" altLang="ja-JP" sz="1050" b="1" dirty="0">
                        <a:solidFill>
                          <a:schemeClr val="bg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地域経営体制</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高付加価値化や地域経済循環・</a:t>
                      </a:r>
                      <a:endParaRPr kumimoji="1" lang="en-US" altLang="ja-JP" sz="1050" b="1" dirty="0">
                        <a:solidFill>
                          <a:schemeClr val="bg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波及効果の最大化</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D47C7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地域社会への還元・文化及び</a:t>
                      </a:r>
                      <a:endParaRPr kumimoji="1" lang="en-US" altLang="ja-JP" sz="1050" b="1" dirty="0">
                        <a:solidFill>
                          <a:schemeClr val="bg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latin typeface="+mn-ea"/>
                          <a:ea typeface="+mn-ea"/>
                        </a:rPr>
                        <a:t>環境の持続可能な保全</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72A376"/>
                    </a:solidFill>
                  </a:tcPr>
                </a:tc>
                <a:extLst>
                  <a:ext uri="{0D108BD9-81ED-4DB2-BD59-A6C34878D82A}">
                    <a16:rowId xmlns:a16="http://schemas.microsoft.com/office/drawing/2014/main" val="2502734274"/>
                  </a:ext>
                </a:extLst>
              </a:tr>
              <a:tr h="1432992">
                <a:tc vMerge="1">
                  <a:txBody>
                    <a:bodyPr/>
                    <a:lstStyle/>
                    <a:p>
                      <a:endParaRPr kumimoji="1" lang="ja-JP" altLang="en-US"/>
                    </a:p>
                  </a:txBody>
                  <a:tcPr/>
                </a:tc>
                <a:tc>
                  <a:txBody>
                    <a:bodyPr/>
                    <a:lstStyle/>
                    <a:p>
                      <a:pPr algn="l"/>
                      <a:r>
                        <a:rPr kumimoji="1" lang="ja-JP" altLang="en-US" sz="1050" b="0" u="sng" dirty="0">
                          <a:solidFill>
                            <a:srgbClr val="0070C0"/>
                          </a:solidFill>
                        </a:rPr>
                        <a:t>例）地域金融機関等と連携した資金調達の仕組みづくり</a:t>
                      </a:r>
                      <a:endParaRPr kumimoji="1" lang="en-US" altLang="ja-JP" sz="1050" b="0" u="sng" dirty="0">
                        <a:solidFill>
                          <a:srgbClr val="0070C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rgbClr val="0070C0"/>
                          </a:solidFill>
                        </a:rPr>
                        <a:t>・・・。</a:t>
                      </a:r>
                      <a:endParaRPr lang="en-US" altLang="ja-JP" sz="1050"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0" u="sng" dirty="0">
                          <a:solidFill>
                            <a:srgbClr val="0070C0"/>
                          </a:solidFill>
                        </a:rPr>
                        <a:t>例）高付加価値旅行者をターゲットとしたコンテンツの造成</a:t>
                      </a:r>
                      <a:endParaRPr kumimoji="1" lang="en-US" altLang="ja-JP" sz="1050" b="0" u="sng" dirty="0">
                        <a:solidFill>
                          <a:srgbClr val="0070C0"/>
                        </a:solidFill>
                      </a:endParaRPr>
                    </a:p>
                    <a:p>
                      <a:pPr algn="l"/>
                      <a:r>
                        <a:rPr kumimoji="1" lang="ja-JP" altLang="en-US" sz="1050" dirty="0">
                          <a:solidFill>
                            <a:srgbClr val="0070C0"/>
                          </a:solidFill>
                        </a:rPr>
                        <a:t>・・・。</a:t>
                      </a:r>
                      <a:endParaRPr kumimoji="1" lang="en-US" altLang="ja-JP" sz="1050" dirty="0">
                        <a:solidFill>
                          <a:srgbClr val="0070C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0" u="sng" dirty="0">
                          <a:solidFill>
                            <a:srgbClr val="0070C0"/>
                          </a:solidFill>
                        </a:rPr>
                        <a:t>例）地域資源保全や文化継承のための地域内再投資の促進</a:t>
                      </a:r>
                      <a:endParaRPr kumimoji="1" lang="en-US" altLang="ja-JP" sz="1050" b="0" u="sng" dirty="0">
                        <a:solidFill>
                          <a:srgbClr val="0070C0"/>
                        </a:solidFill>
                      </a:endParaRPr>
                    </a:p>
                    <a:p>
                      <a:pPr algn="l"/>
                      <a:r>
                        <a:rPr kumimoji="1" lang="ja-JP" altLang="en-US" sz="1050" dirty="0">
                          <a:solidFill>
                            <a:srgbClr val="0070C0"/>
                          </a:solidFill>
                        </a:rPr>
                        <a:t>・・・。</a:t>
                      </a:r>
                      <a:endParaRPr kumimoji="1" lang="en-US" altLang="ja-JP" sz="1050" dirty="0">
                        <a:solidFill>
                          <a:srgbClr val="0070C0"/>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900671813"/>
                  </a:ext>
                </a:extLst>
              </a:tr>
            </a:tbl>
          </a:graphicData>
        </a:graphic>
      </p:graphicFrame>
      <p:graphicFrame>
        <p:nvGraphicFramePr>
          <p:cNvPr id="60" name="表 3">
            <a:extLst>
              <a:ext uri="{FF2B5EF4-FFF2-40B4-BE49-F238E27FC236}">
                <a16:creationId xmlns:a16="http://schemas.microsoft.com/office/drawing/2014/main" id="{5EE0477A-6EF0-C2B9-F40A-AF115EC4E9A5}"/>
              </a:ext>
            </a:extLst>
          </p:cNvPr>
          <p:cNvGraphicFramePr>
            <a:graphicFrameLocks noGrp="1"/>
          </p:cNvGraphicFramePr>
          <p:nvPr>
            <p:extLst>
              <p:ext uri="{D42A27DB-BD31-4B8C-83A1-F6EECF244321}">
                <p14:modId xmlns:p14="http://schemas.microsoft.com/office/powerpoint/2010/main" val="383375853"/>
              </p:ext>
            </p:extLst>
          </p:nvPr>
        </p:nvGraphicFramePr>
        <p:xfrm>
          <a:off x="7680055" y="3406044"/>
          <a:ext cx="2154833" cy="1260000"/>
        </p:xfrm>
        <a:graphic>
          <a:graphicData uri="http://schemas.openxmlformats.org/drawingml/2006/table">
            <a:tbl>
              <a:tblPr firstRow="1" bandRow="1">
                <a:tableStyleId>{BDBED569-4797-4DF1-A0F4-6AAB3CD982D8}</a:tableStyleId>
              </a:tblPr>
              <a:tblGrid>
                <a:gridCol w="2154833">
                  <a:extLst>
                    <a:ext uri="{9D8B030D-6E8A-4147-A177-3AD203B41FA5}">
                      <a16:colId xmlns:a16="http://schemas.microsoft.com/office/drawing/2014/main" val="20000"/>
                    </a:ext>
                  </a:extLst>
                </a:gridCol>
              </a:tblGrid>
              <a:tr h="1260000">
                <a:tc>
                  <a:txBody>
                    <a:bodyPr/>
                    <a:lstStyle/>
                    <a:p>
                      <a:pPr algn="l"/>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endParaRPr sz="1050" i="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写真</a:t>
                      </a:r>
                      <a:endParaRPr kumimoji="1" lang="en-US" altLang="ja-JP" sz="1050" b="1"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lnL w="12700">
                      <a:solidFill>
                        <a:schemeClr val="bg2"/>
                      </a:solidFill>
                      <a:prstDash val="solid"/>
                    </a:lnL>
                    <a:lnR w="12700">
                      <a:solidFill>
                        <a:schemeClr val="bg2"/>
                      </a:solidFill>
                      <a:prstDash val="solid"/>
                    </a:lnR>
                    <a:lnT w="12700">
                      <a:solidFill>
                        <a:schemeClr val="bg2"/>
                      </a:solidFill>
                      <a:prstDash val="solid"/>
                    </a:lnT>
                    <a:lnB w="12700">
                      <a:solidFill>
                        <a:schemeClr val="bg2"/>
                      </a:solidFill>
                      <a:prstDash val="solid"/>
                    </a:lnB>
                    <a:solidFill>
                      <a:schemeClr val="bg1">
                        <a:lumMod val="95000"/>
                      </a:schemeClr>
                    </a:solidFill>
                  </a:tcPr>
                </a:tc>
                <a:extLst>
                  <a:ext uri="{0D108BD9-81ED-4DB2-BD59-A6C34878D82A}">
                    <a16:rowId xmlns:a16="http://schemas.microsoft.com/office/drawing/2014/main" val="10000"/>
                  </a:ext>
                </a:extLst>
              </a:tr>
            </a:tbl>
          </a:graphicData>
        </a:graphic>
      </p:graphicFrame>
      <p:sp>
        <p:nvSpPr>
          <p:cNvPr id="62" name="吹き出し: 角を丸めた四角形 61">
            <a:extLst>
              <a:ext uri="{FF2B5EF4-FFF2-40B4-BE49-F238E27FC236}">
                <a16:creationId xmlns:a16="http://schemas.microsoft.com/office/drawing/2014/main" id="{BF4A480E-0791-7F5B-F2A9-78E896A82466}"/>
              </a:ext>
            </a:extLst>
          </p:cNvPr>
          <p:cNvSpPr/>
          <p:nvPr/>
        </p:nvSpPr>
        <p:spPr>
          <a:xfrm>
            <a:off x="5218575" y="5115107"/>
            <a:ext cx="3418830" cy="717539"/>
          </a:xfrm>
          <a:prstGeom prst="wedgeRoundRectCallout">
            <a:avLst>
              <a:gd name="adj1" fmla="val -10249"/>
              <a:gd name="adj2" fmla="val 49047"/>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地域の観光動向（宿泊施設・交通アクセス等を含む。）等、歴史的資源を核とした事業実施に向けた現状や課題を記載してください。</a:t>
            </a:r>
          </a:p>
        </p:txBody>
      </p:sp>
      <p:sp>
        <p:nvSpPr>
          <p:cNvPr id="63" name="吹き出し: 角を丸めた四角形 62">
            <a:extLst>
              <a:ext uri="{FF2B5EF4-FFF2-40B4-BE49-F238E27FC236}">
                <a16:creationId xmlns:a16="http://schemas.microsoft.com/office/drawing/2014/main" id="{5FC4FCF5-56F1-2A33-7002-8666E2245369}"/>
              </a:ext>
            </a:extLst>
          </p:cNvPr>
          <p:cNvSpPr/>
          <p:nvPr/>
        </p:nvSpPr>
        <p:spPr>
          <a:xfrm>
            <a:off x="7144954" y="1354467"/>
            <a:ext cx="2655357" cy="541771"/>
          </a:xfrm>
          <a:prstGeom prst="wedgeRoundRectCallout">
            <a:avLst>
              <a:gd name="adj1" fmla="val -9951"/>
              <a:gd name="adj2" fmla="val 87996"/>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地域の核となる歴史的資源や観光資源の写真を添付してください。</a:t>
            </a:r>
          </a:p>
        </p:txBody>
      </p:sp>
      <p:cxnSp>
        <p:nvCxnSpPr>
          <p:cNvPr id="2" name="カギ線コネクタ 16">
            <a:extLst>
              <a:ext uri="{FF2B5EF4-FFF2-40B4-BE49-F238E27FC236}">
                <a16:creationId xmlns:a16="http://schemas.microsoft.com/office/drawing/2014/main" id="{A8B8652D-5FA4-886D-B559-9BF6008F4A57}"/>
              </a:ext>
            </a:extLst>
          </p:cNvPr>
          <p:cNvCxnSpPr>
            <a:cxnSpLocks/>
            <a:stCxn id="15" idx="2"/>
            <a:endCxn id="7" idx="0"/>
          </p:cNvCxnSpPr>
          <p:nvPr/>
        </p:nvCxnSpPr>
        <p:spPr>
          <a:xfrm rot="16200000" flipH="1">
            <a:off x="2574741" y="5301611"/>
            <a:ext cx="244362" cy="1273041"/>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3" name="カギ線コネクタ 17">
            <a:extLst>
              <a:ext uri="{FF2B5EF4-FFF2-40B4-BE49-F238E27FC236}">
                <a16:creationId xmlns:a16="http://schemas.microsoft.com/office/drawing/2014/main" id="{CCE0B5E9-7900-C067-D61B-33A116DB4B27}"/>
              </a:ext>
            </a:extLst>
          </p:cNvPr>
          <p:cNvCxnSpPr>
            <a:cxnSpLocks/>
            <a:stCxn id="15" idx="2"/>
            <a:endCxn id="13" idx="0"/>
          </p:cNvCxnSpPr>
          <p:nvPr/>
        </p:nvCxnSpPr>
        <p:spPr>
          <a:xfrm rot="5400000">
            <a:off x="1292337" y="5296422"/>
            <a:ext cx="248536" cy="1287595"/>
          </a:xfrm>
          <a:prstGeom prst="bentConnector3">
            <a:avLst>
              <a:gd name="adj1" fmla="val 50000"/>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cxnSp>
        <p:nvCxnSpPr>
          <p:cNvPr id="4" name="直線コネクタ 3">
            <a:extLst>
              <a:ext uri="{FF2B5EF4-FFF2-40B4-BE49-F238E27FC236}">
                <a16:creationId xmlns:a16="http://schemas.microsoft.com/office/drawing/2014/main" id="{0FE12D22-EF8B-5C43-0BE8-7D0A8A55E366}"/>
              </a:ext>
            </a:extLst>
          </p:cNvPr>
          <p:cNvCxnSpPr>
            <a:cxnSpLocks/>
            <a:stCxn id="15" idx="2"/>
            <a:endCxn id="10" idx="0"/>
          </p:cNvCxnSpPr>
          <p:nvPr/>
        </p:nvCxnSpPr>
        <p:spPr>
          <a:xfrm>
            <a:off x="2060402" y="5815951"/>
            <a:ext cx="6941" cy="244361"/>
          </a:xfrm>
          <a:prstGeom prst="line">
            <a:avLst/>
          </a:prstGeom>
          <a:ln w="12700">
            <a:solidFill>
              <a:schemeClr val="bg1">
                <a:lumMod val="65000"/>
              </a:schemeClr>
            </a:solidFill>
          </a:ln>
        </p:spPr>
        <p:style>
          <a:lnRef idx="1">
            <a:schemeClr val="dk1"/>
          </a:lnRef>
          <a:fillRef idx="0">
            <a:schemeClr val="dk1"/>
          </a:fillRef>
          <a:effectRef idx="0">
            <a:schemeClr val="dk1"/>
          </a:effectRef>
          <a:fontRef idx="minor">
            <a:schemeClr val="tx1"/>
          </a:fontRef>
        </p:style>
      </p:cxnSp>
      <p:grpSp>
        <p:nvGrpSpPr>
          <p:cNvPr id="5" name="グループ化 4">
            <a:extLst>
              <a:ext uri="{FF2B5EF4-FFF2-40B4-BE49-F238E27FC236}">
                <a16:creationId xmlns:a16="http://schemas.microsoft.com/office/drawing/2014/main" id="{93038A0A-D300-A1A7-BCEC-E5721D1C1AD6}"/>
              </a:ext>
            </a:extLst>
          </p:cNvPr>
          <p:cNvGrpSpPr/>
          <p:nvPr/>
        </p:nvGrpSpPr>
        <p:grpSpPr>
          <a:xfrm>
            <a:off x="2730297" y="6060313"/>
            <a:ext cx="1206292" cy="678614"/>
            <a:chOff x="7293184" y="4597628"/>
            <a:chExt cx="2095501" cy="1009287"/>
          </a:xfrm>
        </p:grpSpPr>
        <p:sp>
          <p:nvSpPr>
            <p:cNvPr id="6" name="正方形/長方形 5">
              <a:extLst>
                <a:ext uri="{FF2B5EF4-FFF2-40B4-BE49-F238E27FC236}">
                  <a16:creationId xmlns:a16="http://schemas.microsoft.com/office/drawing/2014/main" id="{416B6F41-9E5E-2C99-4C86-83B8F84A55B6}"/>
                </a:ext>
              </a:extLst>
            </p:cNvPr>
            <p:cNvSpPr/>
            <p:nvPr/>
          </p:nvSpPr>
          <p:spPr>
            <a:xfrm>
              <a:off x="7293184" y="4932902"/>
              <a:ext cx="2095501" cy="67401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ＭＳ Ｐゴシック" panose="020B0600070205080204" pitchFamily="50" charset="-128"/>
                  <a:ea typeface="ＭＳ Ｐゴシック" panose="020B0600070205080204" pitchFamily="50" charset="-128"/>
                </a:rPr>
                <a:t>・シンポジウム企画運営</a:t>
              </a:r>
            </a:p>
          </p:txBody>
        </p:sp>
        <p:sp>
          <p:nvSpPr>
            <p:cNvPr id="7" name="正方形/長方形 6">
              <a:extLst>
                <a:ext uri="{FF2B5EF4-FFF2-40B4-BE49-F238E27FC236}">
                  <a16:creationId xmlns:a16="http://schemas.microsoft.com/office/drawing/2014/main" id="{8C2E5425-770C-5F81-0BD5-CE8FE56F01DB}"/>
                </a:ext>
              </a:extLst>
            </p:cNvPr>
            <p:cNvSpPr/>
            <p:nvPr/>
          </p:nvSpPr>
          <p:spPr>
            <a:xfrm>
              <a:off x="7293184" y="4597628"/>
              <a:ext cx="2095501"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●●株式会社</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grpSp>
      <p:grpSp>
        <p:nvGrpSpPr>
          <p:cNvPr id="8" name="グループ化 7">
            <a:extLst>
              <a:ext uri="{FF2B5EF4-FFF2-40B4-BE49-F238E27FC236}">
                <a16:creationId xmlns:a16="http://schemas.microsoft.com/office/drawing/2014/main" id="{CD3706CE-F25D-FF02-73D8-02C6A65A3773}"/>
              </a:ext>
            </a:extLst>
          </p:cNvPr>
          <p:cNvGrpSpPr/>
          <p:nvPr/>
        </p:nvGrpSpPr>
        <p:grpSpPr>
          <a:xfrm>
            <a:off x="1464197" y="6060312"/>
            <a:ext cx="1206948" cy="684021"/>
            <a:chOff x="4917040" y="4593561"/>
            <a:chExt cx="2096641" cy="1017330"/>
          </a:xfrm>
        </p:grpSpPr>
        <p:sp>
          <p:nvSpPr>
            <p:cNvPr id="9" name="正方形/長方形 8">
              <a:extLst>
                <a:ext uri="{FF2B5EF4-FFF2-40B4-BE49-F238E27FC236}">
                  <a16:creationId xmlns:a16="http://schemas.microsoft.com/office/drawing/2014/main" id="{B0351D16-B881-996E-41F6-399061A01D56}"/>
                </a:ext>
              </a:extLst>
            </p:cNvPr>
            <p:cNvSpPr/>
            <p:nvPr/>
          </p:nvSpPr>
          <p:spPr>
            <a:xfrm>
              <a:off x="4918180" y="4932900"/>
              <a:ext cx="2095501" cy="677991"/>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・遊休不動産開発</a:t>
              </a:r>
              <a:r>
                <a:rPr lang="en-US" altLang="ja-JP" sz="800" dirty="0">
                  <a:solidFill>
                    <a:srgbClr val="0070C0"/>
                  </a:solidFill>
                  <a:latin typeface="+mn-ea"/>
                </a:rPr>
                <a:t>/</a:t>
              </a:r>
              <a:r>
                <a:rPr lang="ja-JP" altLang="en-US" sz="800" dirty="0">
                  <a:solidFill>
                    <a:srgbClr val="0070C0"/>
                  </a:solidFill>
                  <a:latin typeface="+mn-ea"/>
                </a:rPr>
                <a:t>活用</a:t>
              </a:r>
              <a:endParaRPr lang="en-US" altLang="ja-JP" sz="800" dirty="0">
                <a:solidFill>
                  <a:srgbClr val="0070C0"/>
                </a:solidFill>
                <a:latin typeface="+mn-ea"/>
              </a:endParaRPr>
            </a:p>
            <a:p>
              <a:r>
                <a:rPr lang="ja-JP" altLang="en-US" sz="800" dirty="0">
                  <a:solidFill>
                    <a:srgbClr val="0070C0"/>
                  </a:solidFill>
                  <a:latin typeface="+mn-ea"/>
                </a:rPr>
                <a:t>・コンテンツ運営</a:t>
              </a:r>
              <a:r>
                <a:rPr lang="en-US" altLang="ja-JP" sz="800" dirty="0">
                  <a:solidFill>
                    <a:srgbClr val="0070C0"/>
                  </a:solidFill>
                  <a:latin typeface="+mn-ea"/>
                </a:rPr>
                <a:t>/</a:t>
              </a:r>
              <a:r>
                <a:rPr lang="ja-JP" altLang="en-US" sz="800" dirty="0">
                  <a:solidFill>
                    <a:srgbClr val="0070C0"/>
                  </a:solidFill>
                  <a:latin typeface="+mn-ea"/>
                </a:rPr>
                <a:t>提供</a:t>
              </a:r>
              <a:r>
                <a:rPr lang="en-US" altLang="ja-JP" sz="800" dirty="0">
                  <a:solidFill>
                    <a:srgbClr val="FF0000"/>
                  </a:solidFill>
                  <a:latin typeface="+mn-ea"/>
                </a:rPr>
                <a:t>	</a:t>
              </a:r>
            </a:p>
          </p:txBody>
        </p:sp>
        <p:sp>
          <p:nvSpPr>
            <p:cNvPr id="10" name="正方形/長方形 9">
              <a:extLst>
                <a:ext uri="{FF2B5EF4-FFF2-40B4-BE49-F238E27FC236}">
                  <a16:creationId xmlns:a16="http://schemas.microsoft.com/office/drawing/2014/main" id="{D881B492-5A35-A75A-D0D2-55E9EB532002}"/>
                </a:ext>
              </a:extLst>
            </p:cNvPr>
            <p:cNvSpPr/>
            <p:nvPr/>
          </p:nvSpPr>
          <p:spPr>
            <a:xfrm>
              <a:off x="4917040" y="4593561"/>
              <a:ext cx="2095501"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0070C0"/>
                  </a:solidFill>
                  <a:latin typeface="+mn-ea"/>
                </a:rPr>
                <a:t>◇□協議会</a:t>
              </a:r>
              <a:endParaRPr lang="en-US" altLang="ja-JP" sz="800" dirty="0">
                <a:solidFill>
                  <a:srgbClr val="0070C0"/>
                </a:solidFill>
                <a:latin typeface="+mn-ea"/>
              </a:endParaRPr>
            </a:p>
          </p:txBody>
        </p:sp>
      </p:grpSp>
      <p:grpSp>
        <p:nvGrpSpPr>
          <p:cNvPr id="11" name="グループ化 10">
            <a:extLst>
              <a:ext uri="{FF2B5EF4-FFF2-40B4-BE49-F238E27FC236}">
                <a16:creationId xmlns:a16="http://schemas.microsoft.com/office/drawing/2014/main" id="{4654B469-6576-CFAC-6E07-191FCF58FA09}"/>
              </a:ext>
            </a:extLst>
          </p:cNvPr>
          <p:cNvGrpSpPr/>
          <p:nvPr/>
        </p:nvGrpSpPr>
        <p:grpSpPr>
          <a:xfrm>
            <a:off x="141911" y="6064487"/>
            <a:ext cx="1262478" cy="677173"/>
            <a:chOff x="2458411" y="4604530"/>
            <a:chExt cx="2096641" cy="1007144"/>
          </a:xfrm>
        </p:grpSpPr>
        <p:sp>
          <p:nvSpPr>
            <p:cNvPr id="12" name="正方形/長方形 11">
              <a:extLst>
                <a:ext uri="{FF2B5EF4-FFF2-40B4-BE49-F238E27FC236}">
                  <a16:creationId xmlns:a16="http://schemas.microsoft.com/office/drawing/2014/main" id="{58E9B6C1-4DAE-6BB9-9052-E521280B53CF}"/>
                </a:ext>
              </a:extLst>
            </p:cNvPr>
            <p:cNvSpPr/>
            <p:nvPr/>
          </p:nvSpPr>
          <p:spPr>
            <a:xfrm>
              <a:off x="2459550" y="4937662"/>
              <a:ext cx="2095502" cy="67401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mn-ea"/>
                </a:rPr>
                <a:t>【</a:t>
              </a:r>
              <a:r>
                <a:rPr lang="ja-JP" altLang="en-US" sz="800" dirty="0">
                  <a:solidFill>
                    <a:schemeClr val="tx1"/>
                  </a:solidFill>
                  <a:latin typeface="+mn-ea"/>
                </a:rPr>
                <a:t>主な役割</a:t>
              </a:r>
              <a:r>
                <a:rPr lang="en-US" altLang="ja-JP" sz="800" dirty="0">
                  <a:solidFill>
                    <a:schemeClr val="tx1"/>
                  </a:solidFill>
                  <a:latin typeface="+mn-ea"/>
                </a:rPr>
                <a:t>】</a:t>
              </a:r>
            </a:p>
            <a:p>
              <a:r>
                <a:rPr lang="ja-JP" altLang="en-US" sz="800" dirty="0">
                  <a:solidFill>
                    <a:srgbClr val="0070C0"/>
                  </a:solidFill>
                  <a:latin typeface="+mn-ea"/>
                </a:rPr>
                <a:t>・物件提供</a:t>
              </a:r>
              <a:endParaRPr lang="en-US" altLang="ja-JP" sz="800" dirty="0">
                <a:solidFill>
                  <a:srgbClr val="0070C0"/>
                </a:solidFill>
                <a:latin typeface="+mn-ea"/>
              </a:endParaRPr>
            </a:p>
            <a:p>
              <a:r>
                <a:rPr lang="ja-JP" altLang="en-US" sz="800" dirty="0">
                  <a:solidFill>
                    <a:srgbClr val="0070C0"/>
                  </a:solidFill>
                  <a:latin typeface="+mn-ea"/>
                </a:rPr>
                <a:t>・建築</a:t>
              </a:r>
              <a:r>
                <a:rPr lang="en-US" altLang="ja-JP" sz="800" dirty="0">
                  <a:solidFill>
                    <a:srgbClr val="0070C0"/>
                  </a:solidFill>
                  <a:latin typeface="+mn-ea"/>
                </a:rPr>
                <a:t>/</a:t>
              </a:r>
              <a:r>
                <a:rPr lang="ja-JP" altLang="en-US" sz="800" dirty="0">
                  <a:solidFill>
                    <a:srgbClr val="0070C0"/>
                  </a:solidFill>
                  <a:latin typeface="+mn-ea"/>
                </a:rPr>
                <a:t>消防法関連協議</a:t>
              </a:r>
              <a:endParaRPr lang="en-US" altLang="ja-JP" sz="800" dirty="0">
                <a:solidFill>
                  <a:srgbClr val="0070C0"/>
                </a:solidFill>
                <a:latin typeface="+mn-ea"/>
              </a:endParaRPr>
            </a:p>
          </p:txBody>
        </p:sp>
        <p:sp>
          <p:nvSpPr>
            <p:cNvPr id="13" name="正方形/長方形 12">
              <a:extLst>
                <a:ext uri="{FF2B5EF4-FFF2-40B4-BE49-F238E27FC236}">
                  <a16:creationId xmlns:a16="http://schemas.microsoft.com/office/drawing/2014/main" id="{2B0BE2D0-67DE-B9E9-2E9D-D9954C9D96B0}"/>
                </a:ext>
              </a:extLst>
            </p:cNvPr>
            <p:cNvSpPr/>
            <p:nvPr/>
          </p:nvSpPr>
          <p:spPr>
            <a:xfrm>
              <a:off x="2458411" y="4604530"/>
              <a:ext cx="2095500" cy="33527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mn-ea"/>
                </a:rPr>
                <a:t>○○市</a:t>
              </a:r>
              <a:endParaRPr lang="en-US" altLang="ja-JP" sz="800" dirty="0">
                <a:solidFill>
                  <a:srgbClr val="0070C0"/>
                </a:solidFill>
                <a:latin typeface="+mn-ea"/>
              </a:endParaRPr>
            </a:p>
          </p:txBody>
        </p:sp>
      </p:grpSp>
      <p:grpSp>
        <p:nvGrpSpPr>
          <p:cNvPr id="14" name="グループ化 13">
            <a:extLst>
              <a:ext uri="{FF2B5EF4-FFF2-40B4-BE49-F238E27FC236}">
                <a16:creationId xmlns:a16="http://schemas.microsoft.com/office/drawing/2014/main" id="{A49C0506-1501-71EF-81DE-9AF759175B34}"/>
              </a:ext>
            </a:extLst>
          </p:cNvPr>
          <p:cNvGrpSpPr/>
          <p:nvPr/>
        </p:nvGrpSpPr>
        <p:grpSpPr>
          <a:xfrm>
            <a:off x="1403701" y="5117373"/>
            <a:ext cx="1313401" cy="698578"/>
            <a:chOff x="4843339" y="2393553"/>
            <a:chExt cx="2245178" cy="997346"/>
          </a:xfrm>
        </p:grpSpPr>
        <p:sp>
          <p:nvSpPr>
            <p:cNvPr id="15" name="正方形/長方形 14">
              <a:extLst>
                <a:ext uri="{FF2B5EF4-FFF2-40B4-BE49-F238E27FC236}">
                  <a16:creationId xmlns:a16="http://schemas.microsoft.com/office/drawing/2014/main" id="{9CC7D16D-C82D-B7C2-E699-7A32A7EE4CBD}"/>
                </a:ext>
              </a:extLst>
            </p:cNvPr>
            <p:cNvSpPr/>
            <p:nvPr/>
          </p:nvSpPr>
          <p:spPr>
            <a:xfrm>
              <a:off x="4843339" y="2734117"/>
              <a:ext cx="2245178" cy="656782"/>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ＭＳ Ｐゴシック" panose="020B0600070205080204" pitchFamily="50" charset="-128"/>
                  <a:ea typeface="ＭＳ Ｐゴシック" panose="020B060007020508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rPr>
                <a:t>主な役割</a:t>
              </a:r>
              <a:r>
                <a:rPr lang="en-US" altLang="ja-JP" sz="800" dirty="0">
                  <a:solidFill>
                    <a:schemeClr val="tx1"/>
                  </a:solidFill>
                  <a:latin typeface="ＭＳ Ｐゴシック" panose="020B0600070205080204" pitchFamily="50" charset="-128"/>
                  <a:ea typeface="ＭＳ Ｐゴシック" panose="020B0600070205080204" pitchFamily="50" charset="-128"/>
                </a:rPr>
                <a:t>】</a:t>
              </a:r>
            </a:p>
            <a:p>
              <a:r>
                <a:rPr lang="ja-JP" altLang="en-US" sz="800" dirty="0">
                  <a:solidFill>
                    <a:srgbClr val="0070C0"/>
                  </a:solidFill>
                  <a:latin typeface="ＭＳ Ｐゴシック" panose="020B0600070205080204" pitchFamily="50" charset="-128"/>
                  <a:ea typeface="ＭＳ Ｐゴシック" panose="020B0600070205080204" pitchFamily="50" charset="-128"/>
                </a:rPr>
                <a:t>・計画策定</a:t>
              </a:r>
              <a:r>
                <a:rPr lang="en-US" altLang="ja-JP" sz="800" dirty="0">
                  <a:solidFill>
                    <a:srgbClr val="0070C0"/>
                  </a:solidFill>
                  <a:latin typeface="ＭＳ Ｐゴシック" panose="020B0600070205080204" pitchFamily="50" charset="-128"/>
                  <a:ea typeface="ＭＳ Ｐゴシック" panose="020B0600070205080204" pitchFamily="50" charset="-128"/>
                </a:rPr>
                <a:t>/</a:t>
              </a:r>
              <a:r>
                <a:rPr lang="ja-JP" altLang="en-US" sz="800" dirty="0">
                  <a:solidFill>
                    <a:srgbClr val="0070C0"/>
                  </a:solidFill>
                  <a:latin typeface="ＭＳ Ｐゴシック" panose="020B0600070205080204" pitchFamily="50" charset="-128"/>
                  <a:ea typeface="ＭＳ Ｐゴシック" panose="020B0600070205080204" pitchFamily="50" charset="-128"/>
                </a:rPr>
                <a:t>事業推進</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a:p>
              <a:r>
                <a:rPr lang="ja-JP" altLang="en-US" sz="800" dirty="0">
                  <a:solidFill>
                    <a:srgbClr val="0070C0"/>
                  </a:solidFill>
                  <a:latin typeface="ＭＳ Ｐゴシック" panose="020B0600070205080204" pitchFamily="50" charset="-128"/>
                  <a:ea typeface="ＭＳ Ｐゴシック" panose="020B0600070205080204" pitchFamily="50" charset="-128"/>
                </a:rPr>
                <a:t>・地域合意形成</a:t>
              </a:r>
              <a:endParaRPr lang="en-US" altLang="ja-JP" sz="800" dirty="0">
                <a:solidFill>
                  <a:srgbClr val="0070C0"/>
                </a:solidFill>
                <a:latin typeface="ＭＳ Ｐゴシック" panose="020B0600070205080204" pitchFamily="50" charset="-128"/>
                <a:ea typeface="ＭＳ Ｐゴシック" panose="020B0600070205080204" pitchFamily="50" charset="-128"/>
              </a:endParaRPr>
            </a:p>
          </p:txBody>
        </p:sp>
        <p:sp>
          <p:nvSpPr>
            <p:cNvPr id="16" name="正方形/長方形 15">
              <a:extLst>
                <a:ext uri="{FF2B5EF4-FFF2-40B4-BE49-F238E27FC236}">
                  <a16:creationId xmlns:a16="http://schemas.microsoft.com/office/drawing/2014/main" id="{FA8F694C-C10B-4D09-0502-EC11E3246BC0}"/>
                </a:ext>
              </a:extLst>
            </p:cNvPr>
            <p:cNvSpPr/>
            <p:nvPr/>
          </p:nvSpPr>
          <p:spPr>
            <a:xfrm>
              <a:off x="4843339" y="2393553"/>
              <a:ext cx="2245178" cy="33527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rgbClr val="0070C0"/>
                  </a:solidFill>
                  <a:latin typeface="ＭＳ Ｐゴシック" panose="020B0600070205080204" pitchFamily="50" charset="-128"/>
                  <a:ea typeface="ＭＳ Ｐゴシック" panose="020B0600070205080204" pitchFamily="50" charset="-128"/>
                </a:rPr>
                <a:t>〇〇</a:t>
              </a:r>
              <a:r>
                <a:rPr lang="en-US" altLang="ja-JP" sz="800" dirty="0">
                  <a:solidFill>
                    <a:srgbClr val="0070C0"/>
                  </a:solidFill>
                  <a:latin typeface="ＭＳ Ｐゴシック" panose="020B0600070205080204" pitchFamily="50" charset="-128"/>
                  <a:ea typeface="ＭＳ Ｐゴシック" panose="020B0600070205080204" pitchFamily="50" charset="-128"/>
                </a:rPr>
                <a:t>DMO</a:t>
              </a:r>
              <a:endParaRPr kumimoji="1" lang="ja-JP" altLang="en-US" sz="800" dirty="0">
                <a:solidFill>
                  <a:srgbClr val="0070C0"/>
                </a:solidFill>
                <a:latin typeface="ＭＳ Ｐゴシック" panose="020B0600070205080204" pitchFamily="50" charset="-128"/>
                <a:ea typeface="ＭＳ Ｐゴシック" panose="020B0600070205080204" pitchFamily="50" charset="-128"/>
              </a:endParaRPr>
            </a:p>
          </p:txBody>
        </p:sp>
      </p:grpSp>
      <p:sp>
        <p:nvSpPr>
          <p:cNvPr id="61" name="吹き出し: 角を丸めた四角形 60">
            <a:extLst>
              <a:ext uri="{FF2B5EF4-FFF2-40B4-BE49-F238E27FC236}">
                <a16:creationId xmlns:a16="http://schemas.microsoft.com/office/drawing/2014/main" id="{6D15B136-AB60-D545-6978-B8A62948B06C}"/>
              </a:ext>
            </a:extLst>
          </p:cNvPr>
          <p:cNvSpPr/>
          <p:nvPr/>
        </p:nvSpPr>
        <p:spPr>
          <a:xfrm>
            <a:off x="171678" y="4072846"/>
            <a:ext cx="2961262" cy="541771"/>
          </a:xfrm>
          <a:prstGeom prst="wedgeRoundRectCallout">
            <a:avLst>
              <a:gd name="adj1" fmla="val -9951"/>
              <a:gd name="adj2" fmla="val 87996"/>
              <a:gd name="adj3" fmla="val 16667"/>
            </a:avLst>
          </a:prstGeom>
          <a:solidFill>
            <a:schemeClr val="lt1">
              <a:alpha val="50000"/>
            </a:schemeClr>
          </a:solidFill>
          <a:ln/>
        </p:spPr>
        <p:style>
          <a:lnRef idx="2">
            <a:schemeClr val="accent1"/>
          </a:lnRef>
          <a:fillRef idx="1">
            <a:schemeClr val="lt1"/>
          </a:fillRef>
          <a:effectRef idx="0">
            <a:schemeClr val="accent1"/>
          </a:effectRef>
          <a:fontRef idx="minor">
            <a:schemeClr val="dk1"/>
          </a:fontRef>
        </p:style>
        <p:txBody>
          <a:bodyPr vertOverflow="overflow" horzOverflow="overflow" wrap="square" lIns="91422" tIns="45710" rIns="91422" bIns="45710" rtlCol="0" anchor="ctr" anchorCtr="0"/>
          <a:lstStyle/>
          <a:p>
            <a:pPr algn="l"/>
            <a:r>
              <a:rPr lang="ja-JP" altLang="en-US" sz="1050" dirty="0">
                <a:solidFill>
                  <a:srgbClr val="0070C0"/>
                </a:solidFill>
                <a:latin typeface="ＭＳ Ｐゴシック" panose="020B0600070205080204" pitchFamily="50" charset="-128"/>
                <a:ea typeface="ＭＳ Ｐゴシック" panose="020B0600070205080204" pitchFamily="50" charset="-128"/>
                <a:cs typeface="Meiryo UI" panose="020B0604030504040204" pitchFamily="50" charset="-128"/>
              </a:rPr>
              <a:t>事業実施スキームを図や写真にて記載ください。また申請主体を明らかにしてください。</a:t>
            </a:r>
          </a:p>
        </p:txBody>
      </p:sp>
      <p:sp>
        <p:nvSpPr>
          <p:cNvPr id="18" name="楕円 23">
            <a:extLst>
              <a:ext uri="{FF2B5EF4-FFF2-40B4-BE49-F238E27FC236}">
                <a16:creationId xmlns:a16="http://schemas.microsoft.com/office/drawing/2014/main" id="{DAF44CFF-F438-C842-C1B5-3A72394E9257}"/>
              </a:ext>
            </a:extLst>
          </p:cNvPr>
          <p:cNvSpPr/>
          <p:nvPr/>
        </p:nvSpPr>
        <p:spPr>
          <a:xfrm>
            <a:off x="1216556" y="4962782"/>
            <a:ext cx="400098" cy="320707"/>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00" dirty="0">
                <a:solidFill>
                  <a:schemeClr val="tx1"/>
                </a:solidFill>
                <a:latin typeface="+mn-ea"/>
              </a:rPr>
              <a:t>申請</a:t>
            </a:r>
            <a:endParaRPr lang="en-US" altLang="ja-JP" sz="500" dirty="0">
              <a:solidFill>
                <a:schemeClr val="tx1"/>
              </a:solidFill>
              <a:latin typeface="+mn-ea"/>
            </a:endParaRPr>
          </a:p>
          <a:p>
            <a:pPr algn="ctr"/>
            <a:r>
              <a:rPr kumimoji="1" lang="ja-JP" altLang="en-US" sz="500" dirty="0">
                <a:solidFill>
                  <a:schemeClr val="tx1"/>
                </a:solidFill>
                <a:latin typeface="+mn-ea"/>
              </a:rPr>
              <a:t>者</a:t>
            </a:r>
          </a:p>
        </p:txBody>
      </p:sp>
    </p:spTree>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595</Words>
  <PresentationFormat>A4 210 x 297 mm</PresentationFormat>
  <Paragraphs>76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HGP創英角ｺﾞｼｯｸUB</vt:lpstr>
      <vt:lpstr>Meiryo UI</vt:lpstr>
      <vt:lpstr>ＭＳ Ｐゴシック</vt:lpstr>
      <vt:lpstr>メイリオ</vt:lpstr>
      <vt:lpstr>游ゴシック</vt:lpstr>
      <vt:lpstr>Arial</vt:lpstr>
      <vt:lpstr>テーマ1</vt:lpstr>
      <vt:lpstr>【Ｒ７モデル】事業名：○○○○【○○県○○市】</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0x0101006EBC367CE486E047A3ECE9C982D92B92</vt:lpwstr>
  </property>
</Properties>
</file>