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270" r:id="rId5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311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橿原 義信" initials="橿原" lastIdx="1" clrIdx="0"/>
  <p:cmAuthor id="2" name="観光庁加藤" initials="加藤" lastIdx="2" clrIdx="1"/>
  <p:cmAuthor id="3" name="ㅤ" initials="ㅤ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59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91" autoAdjust="0"/>
    <p:restoredTop sz="93788" autoAdjust="0"/>
  </p:normalViewPr>
  <p:slideViewPr>
    <p:cSldViewPr snapToGrid="0" showGuides="1">
      <p:cViewPr varScale="1">
        <p:scale>
          <a:sx n="80" d="100"/>
          <a:sy n="80" d="100"/>
        </p:scale>
        <p:origin x="144" y="120"/>
      </p:cViewPr>
      <p:guideLst>
        <p:guide orient="horz" pos="2161"/>
        <p:guide pos="311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commentAuthors.xml" Type="http://schemas.openxmlformats.org/officeDocument/2006/relationships/commentAuthors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4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104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2" rIns="91425" bIns="45712" rtlCol="0" anchor="ctr"/>
          <a:lstStyle/>
          <a:p>
            <a:endParaRPr lang="ja-JP" altLang="en-US"/>
          </a:p>
        </p:txBody>
      </p:sp>
      <p:sp>
        <p:nvSpPr>
          <p:cNvPr id="104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6" y="4686500"/>
            <a:ext cx="5388610" cy="4439841"/>
          </a:xfrm>
          <a:prstGeom prst="rect">
            <a:avLst/>
          </a:prstGeom>
        </p:spPr>
        <p:txBody>
          <a:bodyPr vert="horz" lIns="91425" tIns="45712" rIns="91425" bIns="4571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4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4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5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9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95020127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3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39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40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1.xml" Type="http://schemas.openxmlformats.org/officeDocument/2006/relationships/theme"/><Relationship Id="rId3" Target="../media/image1.jpeg" Type="http://schemas.openxmlformats.org/officeDocument/2006/relationships/image"/><Relationship Id="rId4" Target="../media/image2.jpeg" Type="http://schemas.openxmlformats.org/officeDocument/2006/relationships/imag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>
              <a:defRPr sz="1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28" name="Rectangle 6"/>
          <p:cNvSpPr>
            <a:spLocks noChangeArrowheads="1"/>
          </p:cNvSpPr>
          <p:nvPr/>
        </p:nvSpPr>
        <p:spPr>
          <a:xfrm>
            <a:off x="0" y="1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029" name="Group 27"/>
          <p:cNvGrpSpPr/>
          <p:nvPr/>
        </p:nvGrpSpPr>
        <p:grpSpPr>
          <a:xfrm>
            <a:off x="0" y="333378"/>
            <a:ext cx="9906000" cy="214313"/>
            <a:chOff x="0" y="255"/>
            <a:chExt cx="6240" cy="135"/>
          </a:xfrm>
        </p:grpSpPr>
        <p:sp>
          <p:nvSpPr>
            <p:cNvPr id="1030" name="Rectangle 28"/>
            <p:cNvSpPr>
              <a:spLocks noChangeArrowheads="1"/>
            </p:cNvSpPr>
            <p:nvPr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031" name="Rectangle 29"/>
            <p:cNvSpPr>
              <a:spLocks noChangeArrowheads="1"/>
            </p:cNvSpPr>
            <p:nvPr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032" name="Rectangle 30"/>
            <p:cNvSpPr>
              <a:spLocks noChangeArrowheads="1"/>
            </p:cNvSpPr>
            <p:nvPr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033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8266113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pic>
        <p:nvPicPr>
          <p:cNvPr id="1034" name="Picture 32" descr="ppjtitle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97916" y="1"/>
            <a:ext cx="12080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32" descr="ppjtitle"/>
          <p:cNvPicPr>
            <a:picLocks noChangeAspect="1" noChangeArrowheads="1"/>
          </p:cNvPicPr>
          <p:nvPr userDrawn="1"/>
        </p:nvPicPr>
        <p:blipFill>
          <a:blip r:embed="rId4"/>
          <a:srcRect l="1756" r="81940" b="42691"/>
          <a:stretch>
            <a:fillRect/>
          </a:stretch>
        </p:blipFill>
        <p:spPr>
          <a:xfrm>
            <a:off x="8697916" y="6"/>
            <a:ext cx="1208087" cy="33496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" name="Google Shape;92;p1"/>
          <p:cNvSpPr txBox="1">
            <a:spLocks noGrp="1"/>
          </p:cNvSpPr>
          <p:nvPr>
            <p:ph type="title"/>
          </p:nvPr>
        </p:nvSpPr>
        <p:spPr>
          <a:xfrm>
            <a:off x="591257" y="65379"/>
            <a:ext cx="4973519" cy="267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メイリオ" panose="020B0604030504040204" charset="-128"/>
              <a:buNone/>
            </a:pPr>
            <a:r>
              <a:rPr lang="en-US" altLang="ja-JP" sz="1800" b="1" dirty="0">
                <a:latin typeface="+mn-ea"/>
                <a:ea typeface="+mn-ea"/>
                <a:cs typeface="Meiryo UI" panose="020B0604030504040204" pitchFamily="50" charset="-128"/>
                <a:sym typeface="メイリオ" panose="020B0604030504040204" charset="-128"/>
              </a:rPr>
              <a:t>【</a:t>
            </a:r>
            <a:r>
              <a:rPr lang="ja-JP" altLang="en-US" sz="1800" b="1">
                <a:latin typeface="+mn-ea"/>
                <a:ea typeface="+mn-ea"/>
                <a:cs typeface="Meiryo UI" panose="020B0604030504040204" pitchFamily="50" charset="-128"/>
                <a:sym typeface="メイリオ" panose="020B0604030504040204" charset="-128"/>
              </a:rPr>
              <a:t>Ｒ７補助</a:t>
            </a:r>
            <a:r>
              <a:rPr lang="en-US" altLang="ja-JP" sz="1800" b="1" dirty="0">
                <a:latin typeface="+mn-ea"/>
                <a:ea typeface="+mn-ea"/>
                <a:cs typeface="Meiryo UI" panose="020B0604030504040204" pitchFamily="50" charset="-128"/>
                <a:sym typeface="メイリオ" panose="020B0604030504040204" charset="-128"/>
              </a:rPr>
              <a:t>】</a:t>
            </a:r>
            <a:r>
              <a:rPr lang="ja-JP" sz="1800" b="1" dirty="0">
                <a:latin typeface="+mn-ea"/>
                <a:ea typeface="+mn-ea"/>
                <a:cs typeface="Meiryo UI" panose="020B0604030504040204" pitchFamily="50" charset="-128"/>
                <a:sym typeface="メイリオ" panose="020B0604030504040204" charset="-128"/>
              </a:rPr>
              <a:t>事業名：○○○○</a:t>
            </a:r>
            <a:r>
              <a:rPr lang="ja-JP" sz="1800" dirty="0">
                <a:latin typeface="+mn-ea"/>
                <a:ea typeface="+mn-ea"/>
                <a:cs typeface="Meiryo UI" panose="020B0604030504040204" pitchFamily="50" charset="-128"/>
                <a:sym typeface="メイリオ" panose="020B0604030504040204" charset="-128"/>
              </a:rPr>
              <a:t>【○○県○○市】</a:t>
            </a:r>
            <a:endParaRPr sz="2400" dirty="0">
              <a:latin typeface="+mn-ea"/>
              <a:ea typeface="+mn-ea"/>
              <a:cs typeface="Meiryo UI" panose="020B0604030504040204" pitchFamily="50" charset="-128"/>
            </a:endParaRPr>
          </a:p>
        </p:txBody>
      </p:sp>
      <p:sp>
        <p:nvSpPr>
          <p:cNvPr id="1114" name="Google Shape;103;p1"/>
          <p:cNvSpPr txBox="1"/>
          <p:nvPr/>
        </p:nvSpPr>
        <p:spPr>
          <a:xfrm>
            <a:off x="-15912" y="9869"/>
            <a:ext cx="76884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+mn-ea"/>
                <a:cs typeface="メイリオ" panose="020B0604030504040204" charset="-128"/>
                <a:sym typeface="メイリオ" panose="020B0604030504040204" charset="-128"/>
              </a:rPr>
              <a:t>【様式４】</a:t>
            </a:r>
            <a:endParaRPr dirty="0">
              <a:latin typeface="+mn-ea"/>
            </a:endParaRPr>
          </a:p>
        </p:txBody>
      </p:sp>
      <p:sp>
        <p:nvSpPr>
          <p:cNvPr id="1126" name="テキスト ボックス 7"/>
          <p:cNvSpPr txBox="1"/>
          <p:nvPr/>
        </p:nvSpPr>
        <p:spPr>
          <a:xfrm>
            <a:off x="-61252" y="-380508"/>
            <a:ext cx="830173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900" b="1" dirty="0">
                <a:latin typeface="+mn-ea"/>
              </a:rPr>
              <a:t>注１：</a:t>
            </a:r>
            <a:r>
              <a:rPr lang="ja-JP" altLang="en-US" sz="900" b="1" dirty="0">
                <a:solidFill>
                  <a:srgbClr val="FF0000"/>
                </a:solidFill>
                <a:latin typeface="+mn-ea"/>
              </a:rPr>
              <a:t>公表される前提</a:t>
            </a:r>
            <a:r>
              <a:rPr lang="ja-JP" altLang="en-US" sz="900" b="1" dirty="0">
                <a:latin typeface="+mn-ea"/>
              </a:rPr>
              <a:t>で作成してください。注２：事業の概要が本事業概要説明書</a:t>
            </a:r>
            <a:r>
              <a:rPr lang="ja-JP" altLang="en-US" sz="900" b="1" u="sng" dirty="0">
                <a:solidFill>
                  <a:srgbClr val="FF0000"/>
                </a:solidFill>
                <a:latin typeface="+mn-ea"/>
              </a:rPr>
              <a:t>１枚</a:t>
            </a:r>
            <a:r>
              <a:rPr lang="ja-JP" altLang="en-US" sz="900" b="1" dirty="0">
                <a:latin typeface="+mn-ea"/>
              </a:rPr>
              <a:t>で分かるように簡潔に記載してください。</a:t>
            </a:r>
            <a:endParaRPr lang="en-US" altLang="ja-JP" sz="900" b="1" dirty="0">
              <a:latin typeface="+mn-ea"/>
            </a:endParaRPr>
          </a:p>
          <a:p>
            <a:r>
              <a:rPr lang="ja-JP" altLang="en-US" sz="900" b="1" dirty="0">
                <a:latin typeface="+mn-ea"/>
              </a:rPr>
              <a:t>注３：</a:t>
            </a:r>
            <a:r>
              <a:rPr lang="ja-JP" altLang="en-US" sz="900" b="1" dirty="0">
                <a:solidFill>
                  <a:srgbClr val="0070C0"/>
                </a:solidFill>
                <a:latin typeface="+mn-ea"/>
              </a:rPr>
              <a:t>青字の記入要領等</a:t>
            </a:r>
            <a:r>
              <a:rPr lang="ja-JP" altLang="en-US" sz="900" b="1" dirty="0">
                <a:latin typeface="+mn-ea"/>
              </a:rPr>
              <a:t>を削除の上、記載してください。フォントサイズは</a:t>
            </a:r>
            <a:r>
              <a:rPr lang="en-US" altLang="ja-JP" sz="900" b="1" dirty="0">
                <a:latin typeface="+mn-ea"/>
              </a:rPr>
              <a:t>【10.5</a:t>
            </a:r>
            <a:r>
              <a:rPr lang="ja-JP" altLang="en-US" sz="900" b="1" dirty="0">
                <a:latin typeface="+mn-ea"/>
              </a:rPr>
              <a:t>ポイント以上</a:t>
            </a:r>
            <a:r>
              <a:rPr lang="en-US" altLang="ja-JP" sz="900" b="1" dirty="0">
                <a:latin typeface="+mn-ea"/>
              </a:rPr>
              <a:t>】</a:t>
            </a:r>
            <a:r>
              <a:rPr lang="ja-JP" altLang="en-US" sz="900" b="1" dirty="0">
                <a:latin typeface="+mn-ea"/>
              </a:rPr>
              <a:t>とし、</a:t>
            </a:r>
            <a:r>
              <a:rPr lang="ja-JP" altLang="en-US" sz="900" b="1" dirty="0">
                <a:solidFill>
                  <a:srgbClr val="FF0000"/>
                </a:solidFill>
                <a:latin typeface="+mn-ea"/>
              </a:rPr>
              <a:t>重要な箇所は</a:t>
            </a:r>
            <a:r>
              <a:rPr lang="ja-JP" altLang="en-US" sz="900" b="1" u="sng" dirty="0">
                <a:solidFill>
                  <a:srgbClr val="FF0000"/>
                </a:solidFill>
                <a:latin typeface="+mn-ea"/>
              </a:rPr>
              <a:t>下線付きの赤字</a:t>
            </a:r>
            <a:r>
              <a:rPr lang="ja-JP" altLang="en-US" sz="900" b="1" dirty="0">
                <a:solidFill>
                  <a:srgbClr val="FF0000"/>
                </a:solidFill>
                <a:latin typeface="+mn-ea"/>
              </a:rPr>
              <a:t>で記載</a:t>
            </a:r>
            <a:r>
              <a:rPr lang="ja-JP" altLang="en-US" sz="900" b="1" dirty="0">
                <a:latin typeface="+mn-ea"/>
              </a:rPr>
              <a:t>してください。</a:t>
            </a:r>
          </a:p>
        </p:txBody>
      </p:sp>
      <p:graphicFrame>
        <p:nvGraphicFramePr>
          <p:cNvPr id="7" name="表 1">
            <a:extLst>
              <a:ext uri="{FF2B5EF4-FFF2-40B4-BE49-F238E27FC236}">
                <a16:creationId xmlns:a16="http://schemas.microsoft.com/office/drawing/2014/main" id="{9DA7D599-5500-C154-B629-CA5A9FF610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6942879"/>
              </p:ext>
            </p:extLst>
          </p:nvPr>
        </p:nvGraphicFramePr>
        <p:xfrm>
          <a:off x="83185" y="587348"/>
          <a:ext cx="4798801" cy="2084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98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87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ea"/>
                          <a:ea typeface="+mn-ea"/>
                        </a:rPr>
                        <a:t>本事業で取り組む具体的な事業内容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32729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○・・・・。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○・・・・。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○・・・・。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表 1">
            <a:extLst>
              <a:ext uri="{FF2B5EF4-FFF2-40B4-BE49-F238E27FC236}">
                <a16:creationId xmlns:a16="http://schemas.microsoft.com/office/drawing/2014/main" id="{A0244533-F405-0395-4134-F851FA036E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4820744"/>
              </p:ext>
            </p:extLst>
          </p:nvPr>
        </p:nvGraphicFramePr>
        <p:xfrm>
          <a:off x="78210" y="2671538"/>
          <a:ext cx="4803776" cy="15627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37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555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ea"/>
                          <a:ea typeface="+mn-ea"/>
                        </a:rPr>
                        <a:t>地域の歴史的・文化的背景や特色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718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○・・・・・。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○・・・・・。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D6966A10-CE48-9BE7-D7B5-CECFDE90C1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2782677"/>
              </p:ext>
            </p:extLst>
          </p:nvPr>
        </p:nvGraphicFramePr>
        <p:xfrm>
          <a:off x="83186" y="4239775"/>
          <a:ext cx="4803776" cy="1013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1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1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ea"/>
                          <a:ea typeface="+mn-ea"/>
                        </a:rPr>
                        <a:t>改修物件一覧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04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0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メイリオ" panose="020B0604030504040204" charset="-128"/>
                          <a:sym typeface="メイリオ" panose="020B0604030504040204" charset="-128"/>
                        </a:rPr>
                        <a:t>旧〇〇邸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旧△△住宅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047"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ja-JP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ja-JP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047"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ja-JP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ja-JP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Google Shape;93;p1">
            <a:extLst>
              <a:ext uri="{FF2B5EF4-FFF2-40B4-BE49-F238E27FC236}">
                <a16:creationId xmlns:a16="http://schemas.microsoft.com/office/drawing/2014/main" id="{0807C656-B4B3-6284-EF9E-F3F05A7C6569}"/>
              </a:ext>
            </a:extLst>
          </p:cNvPr>
          <p:cNvSpPr txBox="1"/>
          <p:nvPr/>
        </p:nvSpPr>
        <p:spPr>
          <a:xfrm>
            <a:off x="4953000" y="1289607"/>
            <a:ext cx="4789317" cy="21600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b="1" dirty="0">
              <a:solidFill>
                <a:srgbClr val="0070C0"/>
              </a:solidFill>
              <a:latin typeface="+mn-ea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+mn-ea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+mn-ea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+mn-ea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+mn-ea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+mn-ea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+mn-ea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+mn-ea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+mn-ea"/>
              <a:cs typeface="メイリオ" panose="020B0604030504040204" charset="-128"/>
              <a:sym typeface="メイリオ" panose="020B0604030504040204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44E035D6-4E3C-E27A-949B-6AA983E2D118}"/>
              </a:ext>
            </a:extLst>
          </p:cNvPr>
          <p:cNvSpPr/>
          <p:nvPr/>
        </p:nvSpPr>
        <p:spPr>
          <a:xfrm>
            <a:off x="5115661" y="3477492"/>
            <a:ext cx="2052000" cy="129325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  <a:round/>
          </a:ln>
        </p:spPr>
        <p:txBody>
          <a:bodyPr vertOverflow="overflow" horzOverflow="overflow" wrap="square" lIns="91422" tIns="45710" rIns="91422" bIns="45710" rtlCol="0" anchor="t" anchorCtr="0"/>
          <a:lstStyle/>
          <a:p>
            <a:pPr marL="1338580" algn="ctr">
              <a:lnSpc>
                <a:spcPct val="130000"/>
              </a:lnSpc>
              <a:tabLst>
                <a:tab pos="3136900" algn="ctr"/>
              </a:tabLst>
            </a:pPr>
            <a:endParaRPr kumimoji="1" lang="ja-JP" altLang="en-US" sz="1200" dirty="0">
              <a:latin typeface="+mn-ea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4430BA05-6E8A-23C6-132C-01177FE805C7}"/>
              </a:ext>
            </a:extLst>
          </p:cNvPr>
          <p:cNvSpPr/>
          <p:nvPr/>
        </p:nvSpPr>
        <p:spPr>
          <a:xfrm>
            <a:off x="7690317" y="3480321"/>
            <a:ext cx="2052000" cy="129325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  <a:round/>
          </a:ln>
        </p:spPr>
        <p:txBody>
          <a:bodyPr vertOverflow="overflow" horzOverflow="overflow" wrap="square" lIns="91422" tIns="45710" rIns="91422" bIns="45710" rtlCol="0" anchor="t" anchorCtr="0"/>
          <a:lstStyle/>
          <a:p>
            <a:pPr marL="1338580" algn="ctr">
              <a:lnSpc>
                <a:spcPct val="130000"/>
              </a:lnSpc>
              <a:tabLst>
                <a:tab pos="3136900" algn="ctr"/>
              </a:tabLst>
            </a:pPr>
            <a:endParaRPr kumimoji="1" lang="ja-JP" altLang="en-US" sz="1200" dirty="0">
              <a:latin typeface="+mn-ea"/>
            </a:endParaRPr>
          </a:p>
        </p:txBody>
      </p:sp>
      <p:sp>
        <p:nvSpPr>
          <p:cNvPr id="24" name="矢印: 右 23">
            <a:extLst>
              <a:ext uri="{FF2B5EF4-FFF2-40B4-BE49-F238E27FC236}">
                <a16:creationId xmlns:a16="http://schemas.microsoft.com/office/drawing/2014/main" id="{E97B1C35-6F96-B23C-2F6C-11CF4E91061D}"/>
              </a:ext>
            </a:extLst>
          </p:cNvPr>
          <p:cNvSpPr/>
          <p:nvPr/>
        </p:nvSpPr>
        <p:spPr>
          <a:xfrm>
            <a:off x="7200439" y="3702181"/>
            <a:ext cx="321048" cy="856173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  <a:prstDash val="sysDash"/>
            <a:round/>
          </a:ln>
        </p:spPr>
        <p:txBody>
          <a:bodyPr vertOverflow="overflow" horzOverflow="overflow" wrap="square" lIns="91422" tIns="45710" rIns="91422" bIns="45710" rtlCol="0" anchor="t" anchorCtr="0"/>
          <a:lstStyle/>
          <a:p>
            <a:pPr marL="1338580" algn="ctr">
              <a:lnSpc>
                <a:spcPct val="130000"/>
              </a:lnSpc>
              <a:tabLst>
                <a:tab pos="3136900" algn="ctr"/>
              </a:tabLst>
            </a:pPr>
            <a:endParaRPr kumimoji="1" lang="ja-JP" altLang="en-US" sz="1200" dirty="0">
              <a:latin typeface="+mn-ea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62AFF65F-B692-AD01-ED49-BEA990FE36D8}"/>
              </a:ext>
            </a:extLst>
          </p:cNvPr>
          <p:cNvSpPr txBox="1"/>
          <p:nvPr/>
        </p:nvSpPr>
        <p:spPr>
          <a:xfrm>
            <a:off x="4942352" y="3471647"/>
            <a:ext cx="180000" cy="1296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  <a:prstDash val="dash"/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900" dirty="0">
                <a:latin typeface="+mn-ea"/>
              </a:rPr>
              <a:t>改修前</a:t>
            </a:r>
          </a:p>
        </p:txBody>
      </p:sp>
      <p:graphicFrame>
        <p:nvGraphicFramePr>
          <p:cNvPr id="27" name="表 26">
            <a:extLst>
              <a:ext uri="{FF2B5EF4-FFF2-40B4-BE49-F238E27FC236}">
                <a16:creationId xmlns:a16="http://schemas.microsoft.com/office/drawing/2014/main" id="{B2C626AF-5B3C-4C71-1B7E-6501037D0A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5657844"/>
              </p:ext>
            </p:extLst>
          </p:nvPr>
        </p:nvGraphicFramePr>
        <p:xfrm>
          <a:off x="83185" y="5268771"/>
          <a:ext cx="4803777" cy="1470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41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295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852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実施体制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32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事業実施事業者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（間接補助事業者）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株式会社○○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8050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連携団体との役割分担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ja-JP" altLang="en-US" sz="105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表 1">
            <a:extLst>
              <a:ext uri="{FF2B5EF4-FFF2-40B4-BE49-F238E27FC236}">
                <a16:creationId xmlns:a16="http://schemas.microsoft.com/office/drawing/2014/main" id="{ACEE50E2-3257-C7C3-3C56-35D08E595B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2542852"/>
              </p:ext>
            </p:extLst>
          </p:nvPr>
        </p:nvGraphicFramePr>
        <p:xfrm>
          <a:off x="4952999" y="4803062"/>
          <a:ext cx="4789317" cy="9896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9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5716">
                <a:tc>
                  <a:txBody>
                    <a:bodyPr/>
                    <a:lstStyle/>
                    <a:p>
                      <a:pPr lvl="1" algn="ctr"/>
                      <a:r>
                        <a:rPr lang="ja-JP" altLang="en-US" sz="1050" b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anose="020B0604030504040204" charset="-128"/>
                          <a:sym typeface="メイリオ" panose="020B0604030504040204" charset="-128"/>
                        </a:rPr>
                        <a:t>目標設定</a:t>
                      </a:r>
                      <a:r>
                        <a:rPr lang="ja-JP" sz="1050" b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anose="020B0604030504040204" charset="-128"/>
                          <a:sym typeface="メイリオ" panose="020B0604030504040204" charset="-128"/>
                        </a:rPr>
                        <a:t>（</a:t>
                      </a:r>
                      <a:r>
                        <a:rPr lang="en-US" altLang="ja-JP" sz="1050" b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anose="020B0604030504040204" charset="-128"/>
                          <a:sym typeface="メイリオ" panose="020B0604030504040204" charset="-128"/>
                        </a:rPr>
                        <a:t>KPI</a:t>
                      </a:r>
                      <a:r>
                        <a:rPr lang="ja-JP" altLang="en-US" sz="1050" b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anose="020B0604030504040204" charset="-128"/>
                          <a:sym typeface="メイリオ" panose="020B0604030504040204" charset="-128"/>
                        </a:rPr>
                        <a:t>や</a:t>
                      </a:r>
                      <a:r>
                        <a:rPr lang="ja-JP" sz="1050" b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anose="020B0604030504040204" charset="-128"/>
                          <a:sym typeface="メイリオ" panose="020B0604030504040204" charset="-128"/>
                        </a:rPr>
                        <a:t>期待される波及効果</a:t>
                      </a:r>
                      <a:r>
                        <a:rPr lang="ja-JP" altLang="en-US" sz="1050" b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anose="020B0604030504040204" charset="-128"/>
                          <a:sym typeface="メイリオ" panose="020B0604030504040204" charset="-128"/>
                        </a:rPr>
                        <a:t>等</a:t>
                      </a:r>
                      <a:r>
                        <a:rPr lang="ja-JP" sz="1050" b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anose="020B0604030504040204" charset="-128"/>
                          <a:sym typeface="メイリオ" panose="020B0604030504040204" charset="-128"/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8209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例）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○改修等を行ったことにより新たに提供可能となるサービスなど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〇地域への波及効果、利用者数や売上、住民満足度など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0" name="表 1">
            <a:extLst>
              <a:ext uri="{FF2B5EF4-FFF2-40B4-BE49-F238E27FC236}">
                <a16:creationId xmlns:a16="http://schemas.microsoft.com/office/drawing/2014/main" id="{2B6A7BAE-4C58-56F2-FD2B-2F211AFBC1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69546"/>
              </p:ext>
            </p:extLst>
          </p:nvPr>
        </p:nvGraphicFramePr>
        <p:xfrm>
          <a:off x="4952998" y="5792731"/>
          <a:ext cx="4789317" cy="947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9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2202">
                <a:tc>
                  <a:txBody>
                    <a:bodyPr/>
                    <a:lstStyle/>
                    <a:p>
                      <a:pPr lvl="1" algn="ctr"/>
                      <a:r>
                        <a:rPr lang="ja-JP" sz="1050" b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anose="020B0604030504040204" charset="-128"/>
                          <a:sym typeface="メイリオ" panose="020B0604030504040204" charset="-128"/>
                        </a:rPr>
                        <a:t>本取組終了後の計画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482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○令和８年度、・・・・・。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○令和９年度、・・・・・。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7269214-9F3F-7000-3B79-6FAF76864CA7}"/>
              </a:ext>
            </a:extLst>
          </p:cNvPr>
          <p:cNvSpPr txBox="1"/>
          <p:nvPr/>
        </p:nvSpPr>
        <p:spPr>
          <a:xfrm>
            <a:off x="7417254" y="38936"/>
            <a:ext cx="2294611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200" dirty="0"/>
              <a:t>総事業費：　　　　　　●●</a:t>
            </a:r>
            <a:r>
              <a:rPr kumimoji="1" lang="zh-TW" altLang="en-US" sz="1200" dirty="0"/>
              <a:t>●●円</a:t>
            </a:r>
            <a:endParaRPr kumimoji="1" lang="en-US" altLang="ja-JP" sz="1200" dirty="0"/>
          </a:p>
          <a:p>
            <a:pPr algn="r"/>
            <a:r>
              <a:rPr kumimoji="1" lang="zh-TW" altLang="en-US" sz="1200" dirty="0"/>
              <a:t>補助金交付申請額：</a:t>
            </a:r>
            <a:r>
              <a:rPr kumimoji="1" lang="ja-JP" altLang="en-US" sz="1200" dirty="0"/>
              <a:t>●●</a:t>
            </a:r>
            <a:r>
              <a:rPr kumimoji="1" lang="zh-TW" altLang="en-US" sz="1200" dirty="0"/>
              <a:t>●●円 　</a:t>
            </a:r>
            <a:endParaRPr kumimoji="1" lang="ja-JP" altLang="en-US" sz="12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F0B1FE-9220-526C-1D84-00034C46F91C}"/>
              </a:ext>
            </a:extLst>
          </p:cNvPr>
          <p:cNvSpPr txBox="1"/>
          <p:nvPr/>
        </p:nvSpPr>
        <p:spPr>
          <a:xfrm>
            <a:off x="7521487" y="3470161"/>
            <a:ext cx="180000" cy="1296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  <a:prstDash val="dash"/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900" dirty="0">
                <a:latin typeface="+mn-ea"/>
              </a:rPr>
              <a:t>改修後</a:t>
            </a:r>
          </a:p>
        </p:txBody>
      </p:sp>
      <p:sp>
        <p:nvSpPr>
          <p:cNvPr id="14" name="吹き出し: 角を丸めた四角形 13">
            <a:extLst>
              <a:ext uri="{FF2B5EF4-FFF2-40B4-BE49-F238E27FC236}">
                <a16:creationId xmlns:a16="http://schemas.microsoft.com/office/drawing/2014/main" id="{D0D1E3BF-6930-BE05-92C6-634830EF858E}"/>
              </a:ext>
            </a:extLst>
          </p:cNvPr>
          <p:cNvSpPr/>
          <p:nvPr/>
        </p:nvSpPr>
        <p:spPr>
          <a:xfrm>
            <a:off x="5263722" y="4234284"/>
            <a:ext cx="1920328" cy="514238"/>
          </a:xfrm>
          <a:prstGeom prst="wedgeRoundRectCallout">
            <a:avLst>
              <a:gd name="adj1" fmla="val 41134"/>
              <a:gd name="adj2" fmla="val -80219"/>
              <a:gd name="adj3" fmla="val 16667"/>
            </a:avLst>
          </a:prstGeom>
          <a:solidFill>
            <a:schemeClr val="lt1">
              <a:alpha val="50000"/>
            </a:schemeClr>
          </a:solidFill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Overflow="overflow" horzOverflow="overflow" wrap="square" lIns="91422" tIns="45710" rIns="91422" bIns="45710" rtlCol="0" anchor="t" anchorCtr="0"/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050" dirty="0">
                <a:solidFill>
                  <a:srgbClr val="0070C0"/>
                </a:solidFill>
                <a:latin typeface="+mn-ea"/>
                <a:cs typeface="メイリオ" panose="020B0604030504040204" charset="-128"/>
                <a:sym typeface="メイリオ" panose="020B0604030504040204" charset="-128"/>
              </a:rPr>
              <a:t>主な改修物件の工事前、工事後イメージを入れてください。</a:t>
            </a:r>
            <a:endParaRPr lang="en-US" altLang="ja-JP" sz="1050" b="1" dirty="0">
              <a:solidFill>
                <a:srgbClr val="0070C0"/>
              </a:solidFill>
              <a:latin typeface="+mn-ea"/>
              <a:cs typeface="メイリオ" panose="020B0604030504040204" charset="-128"/>
              <a:sym typeface="メイリオ" panose="020B0604030504040204" charset="-128"/>
            </a:endParaRPr>
          </a:p>
        </p:txBody>
      </p:sp>
      <p:sp>
        <p:nvSpPr>
          <p:cNvPr id="17" name="吹き出し: 角を丸めた四角形 16">
            <a:extLst>
              <a:ext uri="{FF2B5EF4-FFF2-40B4-BE49-F238E27FC236}">
                <a16:creationId xmlns:a16="http://schemas.microsoft.com/office/drawing/2014/main" id="{59495747-065F-ECEF-4A04-FA7679835AE8}"/>
              </a:ext>
            </a:extLst>
          </p:cNvPr>
          <p:cNvSpPr/>
          <p:nvPr/>
        </p:nvSpPr>
        <p:spPr>
          <a:xfrm>
            <a:off x="2021900" y="6219235"/>
            <a:ext cx="2343514" cy="274628"/>
          </a:xfrm>
          <a:prstGeom prst="wedgeRoundRectCallout">
            <a:avLst>
              <a:gd name="adj1" fmla="val -13944"/>
              <a:gd name="adj2" fmla="val -49736"/>
              <a:gd name="adj3" fmla="val 16667"/>
            </a:avLst>
          </a:prstGeom>
          <a:solidFill>
            <a:schemeClr val="lt1">
              <a:alpha val="50000"/>
            </a:schemeClr>
          </a:solidFill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Overflow="overflow" horzOverflow="overflow" wrap="square" lIns="91422" tIns="45710" rIns="91422" bIns="45710" rtlCol="0" anchor="ctr" anchorCtr="0"/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050" dirty="0">
                <a:solidFill>
                  <a:srgbClr val="0070C0"/>
                </a:solidFill>
                <a:latin typeface="+mn-ea"/>
                <a:cs typeface="メイリオ" panose="020B0604030504040204" charset="-128"/>
                <a:sym typeface="メイリオ" panose="020B0604030504040204" charset="-128"/>
              </a:rPr>
              <a:t>連携体制を示した図でも構いません。</a:t>
            </a:r>
            <a:endParaRPr lang="en-US" altLang="ja-JP" sz="1050" b="1" dirty="0">
              <a:solidFill>
                <a:srgbClr val="0070C0"/>
              </a:solidFill>
              <a:latin typeface="+mn-ea"/>
              <a:cs typeface="メイリオ" panose="020B0604030504040204" charset="-128"/>
              <a:sym typeface="メイリオ" panose="020B0604030504040204" charset="-128"/>
            </a:endParaRPr>
          </a:p>
        </p:txBody>
      </p:sp>
      <p:sp>
        <p:nvSpPr>
          <p:cNvPr id="18" name="吹き出し: 角を丸めた四角形 17">
            <a:extLst>
              <a:ext uri="{FF2B5EF4-FFF2-40B4-BE49-F238E27FC236}">
                <a16:creationId xmlns:a16="http://schemas.microsoft.com/office/drawing/2014/main" id="{9261D7AD-50F2-99E9-8681-B29E1301C0B6}"/>
              </a:ext>
            </a:extLst>
          </p:cNvPr>
          <p:cNvSpPr/>
          <p:nvPr/>
        </p:nvSpPr>
        <p:spPr>
          <a:xfrm>
            <a:off x="9176651" y="5034846"/>
            <a:ext cx="2300681" cy="662940"/>
          </a:xfrm>
          <a:prstGeom prst="wedgeRoundRectCallout">
            <a:avLst>
              <a:gd name="adj1" fmla="val -59001"/>
              <a:gd name="adj2" fmla="val -9567"/>
              <a:gd name="adj3" fmla="val 16667"/>
            </a:avLst>
          </a:prstGeom>
          <a:solidFill>
            <a:schemeClr val="lt1">
              <a:alpha val="50000"/>
            </a:schemeClr>
          </a:solidFill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Overflow="overflow" horzOverflow="overflow" wrap="square" lIns="91422" tIns="45710" rIns="91422" bIns="45710" rtlCol="0" anchor="t" anchorCtr="0"/>
          <a:lstStyle/>
          <a:p>
            <a:pPr algn="l"/>
            <a:r>
              <a:rPr kumimoji="1" lang="ja-JP" altLang="en-US" sz="1050" b="0" dirty="0">
                <a:solidFill>
                  <a:srgbClr val="0070C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具体的かつ定量的な目標を記載してください。数値を記載する場合は、現状の数値と比較して記載ください。</a:t>
            </a:r>
          </a:p>
        </p:txBody>
      </p:sp>
      <p:sp>
        <p:nvSpPr>
          <p:cNvPr id="31" name="吹き出し: 角を丸めた四角形 30">
            <a:extLst>
              <a:ext uri="{FF2B5EF4-FFF2-40B4-BE49-F238E27FC236}">
                <a16:creationId xmlns:a16="http://schemas.microsoft.com/office/drawing/2014/main" id="{0475E0C6-7DD8-20FD-B853-7D5FBBE3A6E3}"/>
              </a:ext>
            </a:extLst>
          </p:cNvPr>
          <p:cNvSpPr/>
          <p:nvPr/>
        </p:nvSpPr>
        <p:spPr>
          <a:xfrm>
            <a:off x="5126309" y="2239957"/>
            <a:ext cx="4342981" cy="662940"/>
          </a:xfrm>
          <a:prstGeom prst="wedgeRoundRectCallout">
            <a:avLst>
              <a:gd name="adj1" fmla="val -49931"/>
              <a:gd name="adj2" fmla="val -6940"/>
              <a:gd name="adj3" fmla="val 16667"/>
            </a:avLst>
          </a:prstGeom>
          <a:solidFill>
            <a:schemeClr val="lt1">
              <a:alpha val="50000"/>
            </a:schemeClr>
          </a:solidFill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Overflow="overflow" horzOverflow="overflow" wrap="square" lIns="91422" tIns="45710" rIns="91422" bIns="45710" rtlCol="0" anchor="ctr" anchorCtr="0"/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ja-JP" sz="1050" dirty="0">
                <a:solidFill>
                  <a:srgbClr val="0070C0"/>
                </a:solidFill>
                <a:latin typeface="+mn-ea"/>
                <a:cs typeface="メイリオ" panose="020B0604030504040204" charset="-128"/>
                <a:sym typeface="メイリオ" panose="020B0604030504040204" charset="-128"/>
              </a:rPr>
              <a:t>事業実施対象地域の</a:t>
            </a:r>
            <a:r>
              <a:rPr lang="ja-JP" altLang="en-US" sz="1050" dirty="0">
                <a:solidFill>
                  <a:srgbClr val="0070C0"/>
                </a:solidFill>
                <a:latin typeface="+mn-ea"/>
                <a:cs typeface="メイリオ" panose="020B0604030504040204" charset="-128"/>
                <a:sym typeface="メイリオ" panose="020B0604030504040204" charset="-128"/>
              </a:rPr>
              <a:t>地図</a:t>
            </a:r>
            <a:r>
              <a:rPr lang="ja-JP" altLang="ja-JP" sz="1050" dirty="0">
                <a:solidFill>
                  <a:srgbClr val="0070C0"/>
                </a:solidFill>
                <a:latin typeface="+mn-ea"/>
                <a:cs typeface="メイリオ" panose="020B0604030504040204" charset="-128"/>
                <a:sym typeface="メイリオ" panose="020B0604030504040204" charset="-128"/>
              </a:rPr>
              <a:t>上に</a:t>
            </a:r>
            <a:r>
              <a:rPr lang="ja-JP" altLang="en-US" sz="1050" dirty="0">
                <a:solidFill>
                  <a:srgbClr val="0070C0"/>
                </a:solidFill>
                <a:latin typeface="+mn-ea"/>
                <a:cs typeface="メイリオ" panose="020B0604030504040204" charset="-128"/>
                <a:sym typeface="メイリオ" panose="020B0604030504040204" charset="-128"/>
              </a:rPr>
              <a:t>改修物件の位置関係</a:t>
            </a:r>
            <a:r>
              <a:rPr lang="ja-JP" altLang="ja-JP" sz="1050" dirty="0">
                <a:solidFill>
                  <a:srgbClr val="0070C0"/>
                </a:solidFill>
                <a:latin typeface="+mn-ea"/>
                <a:cs typeface="メイリオ" panose="020B0604030504040204" charset="-128"/>
                <a:sym typeface="メイリオ" panose="020B0604030504040204" charset="-128"/>
              </a:rPr>
              <a:t>を</a:t>
            </a:r>
            <a:r>
              <a:rPr lang="ja-JP" altLang="en-US" sz="1050" dirty="0">
                <a:solidFill>
                  <a:srgbClr val="0070C0"/>
                </a:solidFill>
                <a:latin typeface="+mn-ea"/>
                <a:cs typeface="メイリオ" panose="020B0604030504040204" charset="-128"/>
                <a:sym typeface="メイリオ" panose="020B0604030504040204" charset="-128"/>
              </a:rPr>
              <a:t>示してください</a:t>
            </a:r>
            <a:r>
              <a:rPr lang="ja-JP" altLang="ja-JP" sz="1050" dirty="0">
                <a:solidFill>
                  <a:srgbClr val="0070C0"/>
                </a:solidFill>
                <a:latin typeface="+mn-ea"/>
                <a:cs typeface="メイリオ" panose="020B0604030504040204" charset="-128"/>
                <a:sym typeface="メイリオ" panose="020B0604030504040204" charset="-128"/>
              </a:rPr>
              <a:t>。</a:t>
            </a:r>
            <a:endParaRPr lang="en-US" altLang="ja-JP" sz="1050" dirty="0">
              <a:solidFill>
                <a:srgbClr val="0070C0"/>
              </a:solidFill>
              <a:latin typeface="+mn-ea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050" dirty="0">
                <a:solidFill>
                  <a:srgbClr val="0070C0"/>
                </a:solidFill>
                <a:latin typeface="+mn-ea"/>
                <a:cs typeface="メイリオ" panose="020B0604030504040204" charset="-128"/>
                <a:sym typeface="メイリオ" panose="020B0604030504040204" charset="-128"/>
              </a:rPr>
              <a:t>その他、必要に応じて地域資源の写真を添付ください。</a:t>
            </a:r>
            <a:endParaRPr lang="en-US" altLang="ja-JP" sz="1050" dirty="0">
              <a:solidFill>
                <a:srgbClr val="0070C0"/>
              </a:solidFill>
              <a:latin typeface="+mn-ea"/>
              <a:cs typeface="メイリオ" panose="020B0604030504040204" charset="-128"/>
              <a:sym typeface="メイリオ" panose="020B0604030504040204" charset="-128"/>
            </a:endParaRPr>
          </a:p>
        </p:txBody>
      </p:sp>
      <p:graphicFrame>
        <p:nvGraphicFramePr>
          <p:cNvPr id="39" name="表 38">
            <a:extLst>
              <a:ext uri="{FF2B5EF4-FFF2-40B4-BE49-F238E27FC236}">
                <a16:creationId xmlns:a16="http://schemas.microsoft.com/office/drawing/2014/main" id="{D47F91D0-46B1-0196-DCDD-F2CA862E70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7277125"/>
              </p:ext>
            </p:extLst>
          </p:nvPr>
        </p:nvGraphicFramePr>
        <p:xfrm>
          <a:off x="4953000" y="587348"/>
          <a:ext cx="4803776" cy="662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1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1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ea"/>
                        </a:rPr>
                        <a:t>補助金申請区分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04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+mn-ea"/>
                        </a:rPr>
                        <a:t>□ア　歴史的建造物の大規模な改修等に係る費用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+mn-ea"/>
                        </a:rPr>
                        <a:t>□イ　歴史的建造物の周辺環境の</a:t>
                      </a:r>
                      <a:endParaRPr kumimoji="1" lang="en-US" altLang="ja-JP" sz="1050" dirty="0">
                        <a:latin typeface="+mn-ea"/>
                      </a:endParaRPr>
                    </a:p>
                    <a:p>
                      <a:pPr algn="ctr"/>
                      <a:r>
                        <a:rPr kumimoji="1" lang="ja-JP" altLang="en-US" sz="1050" dirty="0">
                          <a:latin typeface="+mn-ea"/>
                        </a:rPr>
                        <a:t>整備等に係る費用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0" name="吹き出し: 角を丸めた四角形 39">
            <a:extLst>
              <a:ext uri="{FF2B5EF4-FFF2-40B4-BE49-F238E27FC236}">
                <a16:creationId xmlns:a16="http://schemas.microsoft.com/office/drawing/2014/main" id="{9D8E650A-BE25-1655-DC9C-D0E01A606476}"/>
              </a:ext>
            </a:extLst>
          </p:cNvPr>
          <p:cNvSpPr/>
          <p:nvPr/>
        </p:nvSpPr>
        <p:spPr>
          <a:xfrm>
            <a:off x="5282581" y="-10259"/>
            <a:ext cx="1920328" cy="460897"/>
          </a:xfrm>
          <a:prstGeom prst="wedgeRoundRectCallout">
            <a:avLst>
              <a:gd name="adj1" fmla="val 16280"/>
              <a:gd name="adj2" fmla="val 156111"/>
              <a:gd name="adj3" fmla="val 16667"/>
            </a:avLst>
          </a:prstGeom>
          <a:solidFill>
            <a:schemeClr val="lt1">
              <a:alpha val="50000"/>
            </a:schemeClr>
          </a:solidFill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Overflow="overflow" horzOverflow="overflow" wrap="square" lIns="91422" tIns="45710" rIns="91422" bIns="45710" rtlCol="0" anchor="t" anchorCtr="0"/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050" dirty="0">
                <a:solidFill>
                  <a:srgbClr val="0070C0"/>
                </a:solidFill>
                <a:latin typeface="+mn-ea"/>
                <a:cs typeface="メイリオ" panose="020B0604030504040204" charset="-128"/>
                <a:sym typeface="メイリオ" panose="020B0604030504040204" charset="-128"/>
              </a:rPr>
              <a:t>該当するものに☑をつけてください。</a:t>
            </a:r>
            <a:endParaRPr lang="en-US" altLang="ja-JP" sz="1050" b="1" dirty="0">
              <a:solidFill>
                <a:srgbClr val="0070C0"/>
              </a:solidFill>
              <a:latin typeface="+mn-ea"/>
              <a:cs typeface="メイリオ" panose="020B0604030504040204" charset="-128"/>
              <a:sym typeface="メイリオ" panose="020B0604030504040204" charset="-128"/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5D28167B-4CA2-40CB-110A-25D7ABA3AE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6255390"/>
              </p:ext>
            </p:extLst>
          </p:nvPr>
        </p:nvGraphicFramePr>
        <p:xfrm>
          <a:off x="4953000" y="1262684"/>
          <a:ext cx="4803776" cy="3540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37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17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ea"/>
                          <a:ea typeface="+mn-ea"/>
                        </a:rPr>
                        <a:t>本取組のイメージ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8648">
                <a:tc>
                  <a:txBody>
                    <a:bodyPr/>
                    <a:lstStyle/>
                    <a:p>
                      <a:pPr algn="l"/>
                      <a:endParaRPr kumimoji="1" lang="ja-JP" altLang="en-US" sz="105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7479517"/>
      </p:ext>
    </p:extLst>
  </p:cSld>
  <p:clrMapOvr>
    <a:masterClrMapping/>
  </p:clrMapOvr>
</p:sld>
</file>

<file path=ppt/theme/theme1.xml><?xml version="1.0" encoding="utf-8"?>
<a:theme xmlns:a="http://schemas.openxmlformats.org/drawingml/2006/main" name="テーマ1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rgbClr val="FFFF00"/>
        </a:solidFill>
        <a:ln w="12700">
          <a:solidFill>
            <a:srgbClr val="FFFF00"/>
          </a:solidFill>
          <a:prstDash val="sysDash"/>
          <a:round/>
        </a:ln>
      </a:spPr>
      <a:bodyPr vertOverflow="overflow" horzOverflow="overflow" wrap="square" lIns="91422" tIns="45710" rIns="91422" bIns="45710" rtlCol="0" anchor="t" anchorCtr="0"/>
      <a:lstStyle>
        <a:defPPr marL="1338580">
          <a:lnSpc>
            <a:spcPct val="130000"/>
          </a:lnSpc>
          <a:tabLst>
            <a:tab pos="3136900" algn="ctr"/>
          </a:tabLst>
          <a:defRPr kumimoji="1" sz="1200" dirty="0" smtClean="0">
            <a:latin typeface="+mj-ea"/>
            <a:ea typeface="+mj-ea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/>
            <a:ea typeface="ＭＳ Ｐゴシック" panose="020B0600070205080204" charset="-128"/>
          </a:defRPr>
        </a:defPPr>
      </a:lst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d859667-2623-4808-81b1-cdf61e975d7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F664A5F46EF5243B4F0B20E182A8DEE" ma:contentTypeVersion="16" ma:contentTypeDescription="新しいドキュメントを作成します。" ma:contentTypeScope="" ma:versionID="bd7294a682754e2817165091e5316e5c">
  <xsd:schema xmlns:xsd="http://www.w3.org/2001/XMLSchema" xmlns:xs="http://www.w3.org/2001/XMLSchema" xmlns:p="http://schemas.microsoft.com/office/2006/metadata/properties" xmlns:ns3="dfeda864-f912-40e2-b877-24092e6460ca" xmlns:ns4="ed859667-2623-4808-81b1-cdf61e975d75" targetNamespace="http://schemas.microsoft.com/office/2006/metadata/properties" ma:root="true" ma:fieldsID="ff5b0e5bc1fd5155f485755d72b96657" ns3:_="" ns4:_="">
    <xsd:import namespace="dfeda864-f912-40e2-b877-24092e6460ca"/>
    <xsd:import namespace="ed859667-2623-4808-81b1-cdf61e975d7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_activity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ObjectDetectorVersions" minOccurs="0"/>
                <xsd:element ref="ns4:MediaLengthInSeconds" minOccurs="0"/>
                <xsd:element ref="ns4:MediaServiceSystemTags" minOccurs="0"/>
                <xsd:element ref="ns4:MediaServiceSearchProperties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eda864-f912-40e2-b877-24092e6460c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共有のヒントのハッシュ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859667-2623-4808-81b1-cdf61e975d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C864E2E-1665-4075-8FA4-FE6A04268819}">
  <ds:schemaRefs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ed859667-2623-4808-81b1-cdf61e975d75"/>
    <ds:schemaRef ds:uri="dfeda864-f912-40e2-b877-24092e6460ca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47ABBEA6-8B15-46FA-B8A3-A9761CEF41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a864-f912-40e2-b877-24092e6460ca"/>
    <ds:schemaRef ds:uri="ed859667-2623-4808-81b1-cdf61e975d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1F87B76-0608-4145-9E09-3FDC644E6DA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372</Words>
  <PresentationFormat>A4 210 x 297 mm</PresentationFormat>
  <Paragraphs>48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Meiryo UI</vt:lpstr>
      <vt:lpstr>ＭＳ Ｐゴシック</vt:lpstr>
      <vt:lpstr>メイリオ</vt:lpstr>
      <vt:lpstr>游ゴシック</vt:lpstr>
      <vt:lpstr>テーマ1</vt:lpstr>
      <vt:lpstr>【Ｒ７補助】事業名：○○○○【○○県○○市】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  <property fmtid="{D5CDD505-2E9C-101B-9397-08002B2CF9AE}" pid="3" name="ContentTypeId">
    <vt:lpwstr>0x0101008F664A5F46EF5243B4F0B20E182A8DEE</vt:lpwstr>
  </property>
</Properties>
</file>