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3"/>
  </p:notesMasterIdLst>
  <p:sldIdLst>
    <p:sldId id="259" r:id="rId2"/>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企業版第2のふるさとづくりモデル" id="{2ED29AB1-00C6-4F5C-9D33-5A2FE4879DF6}">
          <p14:sldIdLst>
            <p14:sldId id="259"/>
          </p14:sldIdLst>
        </p14:section>
      </p14:sectionLst>
    </p:ext>
    <p:ext uri="{EFAFB233-063F-42B5-8137-9DF3F51BA10A}">
      <p15:sldGuideLst xmlns:p15="http://schemas.microsoft.com/office/powerpoint/2012/main">
        <p15:guide id="1" orient="horz" pos="3407" userDrawn="1">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a:srgbClr val="DEA90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87100E-9E72-4B87-95BE-F7812ED01617}" v="3" dt="2025-02-28T06:17:27.767"/>
    <p1510:client id="{F06BBC88-9C33-485F-A6E4-B27F87D582B2}" v="12" dt="2025-02-28T06:16:08.285"/>
  </p1510:revLst>
</p1510:revInfo>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56"/>
    <p:restoredTop sz="96229" autoAdjust="0"/>
  </p:normalViewPr>
  <p:slideViewPr>
    <p:cSldViewPr snapToGrid="0">
      <p:cViewPr varScale="1">
        <p:scale>
          <a:sx n="65" d="100"/>
          <a:sy n="65" d="100"/>
        </p:scale>
        <p:origin x="1296" y="92"/>
      </p:cViewPr>
      <p:guideLst>
        <p:guide orient="horz" pos="3407"/>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changesInfos/changesInfo1.xml" Type="http://schemas.microsoft.com/office/2016/11/relationships/changesInfo"/><Relationship Id="rId9" Target="revisionInfo.xml" Type="http://schemas.microsoft.com/office/2015/10/relationships/revisionInfo"/></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安部 学" userId="S::abe-m262@mlit.go.jp::b7280c66-0c93-4af2-96e1-d27f704202e2" providerId="AD" clId="Web-{F06BBC88-9C33-485F-A6E4-B27F87D582B2}"/>
    <pc:docChg chg="modSld">
      <pc:chgData name="安部 学" userId="S::abe-m262@mlit.go.jp::b7280c66-0c93-4af2-96e1-d27f704202e2" providerId="AD" clId="Web-{F06BBC88-9C33-485F-A6E4-B27F87D582B2}" dt="2025-02-28T06:16:07.535" v="3" actId="20577"/>
      <pc:docMkLst>
        <pc:docMk/>
      </pc:docMkLst>
      <pc:sldChg chg="modSp">
        <pc:chgData name="安部 学" userId="S::abe-m262@mlit.go.jp::b7280c66-0c93-4af2-96e1-d27f704202e2" providerId="AD" clId="Web-{F06BBC88-9C33-485F-A6E4-B27F87D582B2}" dt="2025-02-28T06:16:00.269" v="0" actId="20577"/>
        <pc:sldMkLst>
          <pc:docMk/>
          <pc:sldMk cId="1543905440" sldId="257"/>
        </pc:sldMkLst>
        <pc:spChg chg="mod">
          <ac:chgData name="安部 学" userId="S::abe-m262@mlit.go.jp::b7280c66-0c93-4af2-96e1-d27f704202e2" providerId="AD" clId="Web-{F06BBC88-9C33-485F-A6E4-B27F87D582B2}" dt="2025-02-28T06:16:00.269" v="0" actId="20577"/>
          <ac:spMkLst>
            <pc:docMk/>
            <pc:sldMk cId="1543905440" sldId="257"/>
            <ac:spMk id="2" creationId="{A40B1E53-C3CC-D990-B90E-D46B64C37459}"/>
          </ac:spMkLst>
        </pc:spChg>
      </pc:sldChg>
      <pc:sldChg chg="modSp">
        <pc:chgData name="安部 学" userId="S::abe-m262@mlit.go.jp::b7280c66-0c93-4af2-96e1-d27f704202e2" providerId="AD" clId="Web-{F06BBC88-9C33-485F-A6E4-B27F87D582B2}" dt="2025-02-28T06:16:07.535" v="3" actId="20577"/>
        <pc:sldMkLst>
          <pc:docMk/>
          <pc:sldMk cId="2687732443" sldId="259"/>
        </pc:sldMkLst>
        <pc:spChg chg="mod">
          <ac:chgData name="安部 学" userId="S::abe-m262@mlit.go.jp::b7280c66-0c93-4af2-96e1-d27f704202e2" providerId="AD" clId="Web-{F06BBC88-9C33-485F-A6E4-B27F87D582B2}" dt="2025-02-28T06:16:07.535" v="3" actId="20577"/>
          <ac:spMkLst>
            <pc:docMk/>
            <pc:sldMk cId="2687732443" sldId="259"/>
            <ac:spMk id="13" creationId="{D7453333-4C3D-AE32-52A4-73619F1417AC}"/>
          </ac:spMkLst>
        </pc:spChg>
      </pc:sldChg>
    </pc:docChg>
  </pc:docChgLst>
  <pc:docChgLst>
    <pc:chgData name="安部 学" userId="S::abe-m262@mlit.go.jp::b7280c66-0c93-4af2-96e1-d27f704202e2" providerId="AD" clId="Web-{0987100E-9E72-4B87-95BE-F7812ED01617}"/>
    <pc:docChg chg="modSld">
      <pc:chgData name="安部 学" userId="S::abe-m262@mlit.go.jp::b7280c66-0c93-4af2-96e1-d27f704202e2" providerId="AD" clId="Web-{0987100E-9E72-4B87-95BE-F7812ED01617}" dt="2025-02-28T06:17:27.767" v="2" actId="14100"/>
      <pc:docMkLst>
        <pc:docMk/>
      </pc:docMkLst>
      <pc:sldChg chg="modSp">
        <pc:chgData name="安部 学" userId="S::abe-m262@mlit.go.jp::b7280c66-0c93-4af2-96e1-d27f704202e2" providerId="AD" clId="Web-{0987100E-9E72-4B87-95BE-F7812ED01617}" dt="2025-02-28T06:17:07.969" v="0" actId="14100"/>
        <pc:sldMkLst>
          <pc:docMk/>
          <pc:sldMk cId="1543905440" sldId="257"/>
        </pc:sldMkLst>
        <pc:spChg chg="mod">
          <ac:chgData name="安部 学" userId="S::abe-m262@mlit.go.jp::b7280c66-0c93-4af2-96e1-d27f704202e2" providerId="AD" clId="Web-{0987100E-9E72-4B87-95BE-F7812ED01617}" dt="2025-02-28T06:17:07.969" v="0" actId="14100"/>
          <ac:spMkLst>
            <pc:docMk/>
            <pc:sldMk cId="1543905440" sldId="257"/>
            <ac:spMk id="2" creationId="{A40B1E53-C3CC-D990-B90E-D46B64C37459}"/>
          </ac:spMkLst>
        </pc:spChg>
      </pc:sldChg>
      <pc:sldChg chg="modSp">
        <pc:chgData name="安部 学" userId="S::abe-m262@mlit.go.jp::b7280c66-0c93-4af2-96e1-d27f704202e2" providerId="AD" clId="Web-{0987100E-9E72-4B87-95BE-F7812ED01617}" dt="2025-02-28T06:17:27.767" v="2" actId="14100"/>
        <pc:sldMkLst>
          <pc:docMk/>
          <pc:sldMk cId="2687732443" sldId="259"/>
        </pc:sldMkLst>
        <pc:spChg chg="mod">
          <ac:chgData name="安部 学" userId="S::abe-m262@mlit.go.jp::b7280c66-0c93-4af2-96e1-d27f704202e2" providerId="AD" clId="Web-{0987100E-9E72-4B87-95BE-F7812ED01617}" dt="2025-02-28T06:17:27.767" v="2" actId="14100"/>
          <ac:spMkLst>
            <pc:docMk/>
            <pc:sldMk cId="2687732443" sldId="259"/>
            <ac:spMk id="13" creationId="{D7453333-4C3D-AE32-52A4-73619F1417AC}"/>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94"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5"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6"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97"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098"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9"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19"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lang="ja-JP" altLang="en-US" dirty="0"/>
          </a:p>
          <a:p>
            <a:pPr marL="0" lvl="0" indent="0" algn="l" rtl="0">
              <a:spcBef>
                <a:spcPts val="360"/>
              </a:spcBef>
              <a:spcAft>
                <a:spcPts val="0"/>
              </a:spcAft>
              <a:buNone/>
            </a:pPr>
            <a:endParaRPr dirty="0"/>
          </a:p>
        </p:txBody>
      </p:sp>
      <p:sp>
        <p:nvSpPr>
          <p:cNvPr id="1120"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430737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88"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1"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2"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37"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8"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39"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0"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1"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3"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5"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6"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7"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8"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0"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1"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2"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3"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4"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5"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6"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7"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59"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0"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1"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2"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64"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5"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6"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68"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9"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0"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1"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2"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3"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75"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6"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dirty="0"/>
          </a:p>
        </p:txBody>
      </p:sp>
      <p:sp>
        <p:nvSpPr>
          <p:cNvPr id="1077"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8"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9"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0"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2"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3"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84"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5"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6"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4244570-1CE9-FBBE-F92D-46F9D636DCB8}"/>
              </a:ext>
            </a:extLst>
          </p:cNvPr>
          <p:cNvSpPr txBox="1"/>
          <p:nvPr/>
        </p:nvSpPr>
        <p:spPr>
          <a:xfrm>
            <a:off x="38099" y="546099"/>
            <a:ext cx="9814560" cy="697627"/>
          </a:xfrm>
          <a:prstGeom prst="rect">
            <a:avLst/>
          </a:prstGeom>
          <a:noFill/>
          <a:ln>
            <a:solidFill>
              <a:schemeClr val="tx1"/>
            </a:solidFill>
          </a:ln>
        </p:spPr>
        <p:txBody>
          <a:bodyPr wrap="square" rtlCol="0">
            <a:spAutoFit/>
          </a:bodyPr>
          <a:lstStyle/>
          <a:p>
            <a:endParaRPr kumimoji="1" lang="en-US" altLang="ja-JP" sz="900" dirty="0">
              <a:latin typeface="Meiryo UI" panose="020B0604030504040204" pitchFamily="50" charset="-128"/>
              <a:ea typeface="Meiryo UI" panose="020B0604030504040204" pitchFamily="50" charset="-128"/>
            </a:endParaRPr>
          </a:p>
          <a:p>
            <a:pPr marL="0" lvl="0" indent="0" algn="l" rtl="0">
              <a:spcBef>
                <a:spcPts val="360"/>
              </a:spcBef>
              <a:spcAft>
                <a:spcPts val="0"/>
              </a:spcAft>
              <a:buNone/>
            </a:pPr>
            <a:r>
              <a:rPr lang="ja-JP" altLang="en-US" sz="900" dirty="0">
                <a:solidFill>
                  <a:schemeClr val="bg1">
                    <a:lumMod val="50000"/>
                  </a:schemeClr>
                </a:solidFill>
                <a:latin typeface="Meiryo UI" panose="020B0604030504040204" pitchFamily="50" charset="-128"/>
                <a:ea typeface="Meiryo UI" panose="020B0604030504040204" pitchFamily="50" charset="-128"/>
              </a:rPr>
              <a:t>事業の実施背景（課題認識）や目的（課題解決）、本事業を実施することで伝えたいストーリーや誘客戦略などの事業概要を記載すること。</a:t>
            </a:r>
            <a:endParaRPr kumimoji="1" lang="en-US" altLang="ja-JP" sz="900" dirty="0">
              <a:latin typeface="Meiryo UI" panose="020B0604030504040204" pitchFamily="50" charset="-128"/>
              <a:ea typeface="Meiryo UI" panose="020B0604030504040204" pitchFamily="50" charset="-128"/>
            </a:endParaRPr>
          </a:p>
          <a:p>
            <a:endParaRPr kumimoji="1" lang="en-US" altLang="ja-JP" sz="900" dirty="0">
              <a:latin typeface="Meiryo UI" panose="020B0604030504040204" pitchFamily="50" charset="-128"/>
              <a:ea typeface="Meiryo UI" panose="020B0604030504040204" pitchFamily="50" charset="-128"/>
            </a:endParaRPr>
          </a:p>
          <a:p>
            <a:endParaRPr kumimoji="1" lang="ja-JP" altLang="en-US" sz="900" dirty="0">
              <a:latin typeface="Meiryo UI" panose="020B0604030504040204" pitchFamily="50" charset="-128"/>
              <a:ea typeface="Meiryo UI" panose="020B0604030504040204" pitchFamily="50" charset="-128"/>
            </a:endParaRPr>
          </a:p>
        </p:txBody>
      </p:sp>
      <p:sp>
        <p:nvSpPr>
          <p:cNvPr id="1101" name="Google Shape;92;p1"/>
          <p:cNvSpPr txBox="1">
            <a:spLocks noGrp="1"/>
          </p:cNvSpPr>
          <p:nvPr>
            <p:ph type="title"/>
          </p:nvPr>
        </p:nvSpPr>
        <p:spPr>
          <a:xfrm>
            <a:off x="1785850" y="-29489"/>
            <a:ext cx="6085387" cy="47625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900" dirty="0">
                <a:latin typeface="Meiryo UI" panose="020B0604030504040204" pitchFamily="50" charset="-128"/>
                <a:ea typeface="Meiryo UI" panose="020B0604030504040204" pitchFamily="50" charset="-128"/>
                <a:cs typeface="Meiryo"/>
                <a:sym typeface="Meiryo"/>
              </a:rPr>
              <a:t>事業名</a:t>
            </a:r>
            <a:r>
              <a:rPr lang="ja-JP" sz="1900" dirty="0">
                <a:latin typeface="Meiryo UI" panose="020B0604030504040204" pitchFamily="50" charset="-128"/>
                <a:ea typeface="Meiryo UI" panose="020B0604030504040204" pitchFamily="50" charset="-128"/>
                <a:cs typeface="Meiryo"/>
                <a:sym typeface="Meiryo"/>
              </a:rPr>
              <a:t>：○○○○【○○県○○市】 　</a:t>
            </a:r>
            <a:endParaRPr dirty="0">
              <a:latin typeface="Meiryo UI" panose="020B0604030504040204" pitchFamily="50" charset="-128"/>
              <a:ea typeface="Meiryo UI" panose="020B0604030504040204" pitchFamily="50" charset="-128"/>
            </a:endParaRPr>
          </a:p>
        </p:txBody>
      </p:sp>
      <p:graphicFrame>
        <p:nvGraphicFramePr>
          <p:cNvPr id="17" name="表 16">
            <a:extLst>
              <a:ext uri="{FF2B5EF4-FFF2-40B4-BE49-F238E27FC236}">
                <a16:creationId xmlns:a16="http://schemas.microsoft.com/office/drawing/2014/main" id="{B1C756B9-672C-C2BE-544E-76B76F4FB98D}"/>
              </a:ext>
            </a:extLst>
          </p:cNvPr>
          <p:cNvGraphicFramePr>
            <a:graphicFrameLocks noGrp="1"/>
          </p:cNvGraphicFramePr>
          <p:nvPr>
            <p:extLst>
              <p:ext uri="{D42A27DB-BD31-4B8C-83A1-F6EECF244321}">
                <p14:modId xmlns:p14="http://schemas.microsoft.com/office/powerpoint/2010/main" val="73614733"/>
              </p:ext>
            </p:extLst>
          </p:nvPr>
        </p:nvGraphicFramePr>
        <p:xfrm>
          <a:off x="42590" y="1281485"/>
          <a:ext cx="8469563" cy="5555989"/>
        </p:xfrm>
        <a:graphic>
          <a:graphicData uri="http://schemas.openxmlformats.org/drawingml/2006/table">
            <a:tbl>
              <a:tblPr>
                <a:tableStyleId>{5940675A-B579-460E-94D1-54222C63F5DA}</a:tableStyleId>
              </a:tblPr>
              <a:tblGrid>
                <a:gridCol w="1372972">
                  <a:extLst>
                    <a:ext uri="{9D8B030D-6E8A-4147-A177-3AD203B41FA5}">
                      <a16:colId xmlns:a16="http://schemas.microsoft.com/office/drawing/2014/main" val="723497204"/>
                    </a:ext>
                  </a:extLst>
                </a:gridCol>
                <a:gridCol w="7096591">
                  <a:extLst>
                    <a:ext uri="{9D8B030D-6E8A-4147-A177-3AD203B41FA5}">
                      <a16:colId xmlns:a16="http://schemas.microsoft.com/office/drawing/2014/main" val="3506979741"/>
                    </a:ext>
                  </a:extLst>
                </a:gridCol>
              </a:tblGrid>
              <a:tr h="416256">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実施体制</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0" marR="0" lvl="0" indent="0" algn="l" rtl="0">
                        <a:spcBef>
                          <a:spcPts val="0"/>
                        </a:spcBef>
                        <a:spcAft>
                          <a:spcPts val="0"/>
                        </a:spcAft>
                        <a:buNone/>
                      </a:pPr>
                      <a:r>
                        <a:rPr lang="ja-JP" altLang="en-US"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　</a:t>
                      </a:r>
                      <a:endParaRPr lang="en-US" altLang="ja-JP" sz="900" b="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rtl="0">
                        <a:spcBef>
                          <a:spcPts val="0"/>
                        </a:spcBef>
                        <a:spcAft>
                          <a:spcPts val="0"/>
                        </a:spcAft>
                        <a:buNone/>
                      </a:pPr>
                      <a:r>
                        <a:rPr kumimoji="1" lang="ja-JP" altLang="en-US" sz="900" dirty="0">
                          <a:ln>
                            <a:noFill/>
                          </a:ln>
                          <a:solidFill>
                            <a:schemeClr val="bg1">
                              <a:lumMod val="50000"/>
                            </a:schemeClr>
                          </a:solidFill>
                          <a:latin typeface="Meiryo UI" panose="020B0604030504040204" pitchFamily="50" charset="-128"/>
                          <a:ea typeface="Meiryo UI" panose="020B0604030504040204" pitchFamily="50" charset="-128"/>
                        </a:rPr>
                        <a:t>実施主体：〇〇（設立年月日：△△年△月△日）、連携先：〇〇、〇〇等　を記載すること</a:t>
                      </a:r>
                      <a:endParaRPr lang="ja-JP" altLang="en-US" sz="900" u="none" strike="noStrike" dirty="0">
                        <a:solidFill>
                          <a:schemeClr val="bg1">
                            <a:lumMod val="50000"/>
                          </a:schemeClr>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9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tcPr>
                </a:tc>
                <a:extLst>
                  <a:ext uri="{0D108BD9-81ED-4DB2-BD59-A6C34878D82A}">
                    <a16:rowId xmlns:a16="http://schemas.microsoft.com/office/drawing/2014/main" val="839578511"/>
                  </a:ext>
                </a:extLst>
              </a:tr>
              <a:tr h="359168">
                <a:tc>
                  <a:txBody>
                    <a:bodyPr/>
                    <a:lstStyle/>
                    <a:p>
                      <a:pPr marL="0" marR="0" lvl="0" indent="0" algn="ctr" rtl="0" fontAlgn="ctr">
                        <a:lnSpc>
                          <a:spcPct val="100000"/>
                        </a:lnSpc>
                        <a:spcBef>
                          <a:spcPts val="0"/>
                        </a:spcBef>
                        <a:spcAft>
                          <a:spcPts val="0"/>
                        </a:spcAft>
                        <a:buClr>
                          <a:srgbClr val="000000"/>
                        </a:buClr>
                        <a:buFont typeface="Arial"/>
                        <a:buNone/>
                      </a:pPr>
                      <a:r>
                        <a:rPr lang="ja-JP" altLang="en-US"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事業目標（</a:t>
                      </a:r>
                      <a:r>
                        <a:rPr lang="en-US" altLang="ja-JP"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KPI</a:t>
                      </a:r>
                      <a:r>
                        <a:rPr lang="ja-JP" altLang="en-US"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a:t>
                      </a:r>
                      <a:endParaRPr lang="en-US" altLang="ja-JP"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具体的かつ、定量的な目標設定の内容を記載すること</a:t>
                      </a:r>
                      <a:endPar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207174055"/>
                  </a:ext>
                </a:extLst>
              </a:tr>
              <a:tr h="718335">
                <a:tc>
                  <a:txBody>
                    <a:bodyPr/>
                    <a:lstStyle/>
                    <a:p>
                      <a:pPr marL="0" marR="0" lvl="0" indent="0" algn="ctr" rtl="0" fontAlgn="ctr">
                        <a:lnSpc>
                          <a:spcPct val="100000"/>
                        </a:lnSpc>
                        <a:spcBef>
                          <a:spcPts val="0"/>
                        </a:spcBef>
                        <a:spcAft>
                          <a:spcPts val="0"/>
                        </a:spcAft>
                        <a:buClr>
                          <a:srgbClr val="000000"/>
                        </a:buClr>
                        <a:buFont typeface="Arial"/>
                        <a:buNone/>
                      </a:pPr>
                      <a:r>
                        <a:rPr lang="ja-JP" altLang="en-US"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企業との関係人口化を通してめざす姿とその実現のためにターゲットとする企業像</a:t>
                      </a:r>
                      <a:endParaRPr lang="en-US" altLang="ja-JP"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algn="ctr" fontAlgn="ctr"/>
                      <a:endPar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645265754"/>
                  </a:ext>
                </a:extLst>
              </a:tr>
              <a:tr h="1647843">
                <a:tc>
                  <a:txBody>
                    <a:bodyPr/>
                    <a:lstStyle/>
                    <a:p>
                      <a:pPr marL="0" marR="0" lvl="0" indent="0" algn="ctr" rtl="0" fontAlgn="ctr">
                        <a:lnSpc>
                          <a:spcPct val="100000"/>
                        </a:lnSpc>
                        <a:spcBef>
                          <a:spcPts val="0"/>
                        </a:spcBef>
                        <a:spcAft>
                          <a:spcPts val="0"/>
                        </a:spcAft>
                        <a:buClr>
                          <a:srgbClr val="000000"/>
                        </a:buClr>
                        <a:buFont typeface="Arial"/>
                        <a:buNone/>
                      </a:pPr>
                      <a:r>
                        <a:rPr lang="ja-JP" altLang="en-US"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主な取組内容</a:t>
                      </a:r>
                      <a:endParaRPr lang="en-US" altLang="ja-JP"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p>
                      <a:pPr marL="0" marR="0" lvl="0" indent="0" algn="ctr" rtl="0" fontAlgn="ctr">
                        <a:lnSpc>
                          <a:spcPct val="100000"/>
                        </a:lnSpc>
                        <a:spcBef>
                          <a:spcPts val="0"/>
                        </a:spcBef>
                        <a:spcAft>
                          <a:spcPts val="0"/>
                        </a:spcAft>
                        <a:buClr>
                          <a:srgbClr val="000000"/>
                        </a:buClr>
                        <a:buFont typeface="Arial"/>
                        <a:buNone/>
                      </a:pPr>
                      <a:r>
                        <a:rPr lang="ja-JP" altLang="en-US"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（造成するプログラム等）</a:t>
                      </a:r>
                      <a:endParaRPr lang="en-US" altLang="ja-JP" sz="9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反復継続した来訪を促すため、どの様な企業ニーズに対応したプログラムなのか、地域を「第</a:t>
                      </a:r>
                      <a:r>
                        <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2</a:t>
                      </a: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のふるさと」とするための仕組みがどの様なものか、また、地域内コーディネーターの育成手法について、詳細記載すること</a:t>
                      </a: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algn="ctr" fontAlgn="ct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　</a:t>
                      </a: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85140796"/>
                  </a:ext>
                </a:extLst>
              </a:tr>
              <a:tr h="650690">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販売計画・販売戦略</a:t>
                      </a:r>
                      <a:endParaRPr lang="ja-JP" alt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事業内でおこなう集客や販売等に関する計画・戦略と、仮説検証の内容を記載すること</a:t>
                      </a: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txBody>
                  <a:tcPr marL="5741" marR="5741" marT="5741" marB="0">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234361453"/>
                  </a:ext>
                </a:extLst>
              </a:tr>
              <a:tr h="666021">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地域への経済効果に関する取組</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造成したプログラムについて、地域消費や地域内での経済循環に関する取組の内容を記載すること</a:t>
                      </a: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334587463"/>
                  </a:ext>
                </a:extLst>
              </a:tr>
              <a:tr h="675672">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本事業の持続可能性</a:t>
                      </a:r>
                      <a:endParaRPr lang="en-US" altLang="ja-JP" sz="9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を高める取組</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0" marR="0" lvl="0" indent="0" algn="l" rtl="0">
                        <a:spcBef>
                          <a:spcPts val="0"/>
                        </a:spcBef>
                        <a:spcAft>
                          <a:spcPts val="0"/>
                        </a:spcAft>
                        <a:buNone/>
                      </a:pPr>
                      <a:endParaRPr kumimoji="1"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endParaRPr kumimoji="1"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本事業を持続的に中長期にわたって地域で取り組む上で必要になる取組について記載すること</a:t>
                      </a:r>
                    </a:p>
                  </a:txBody>
                  <a:tcPr marL="5741" marR="5741" marT="5741" marB="0">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299544083"/>
                  </a:ext>
                </a:extLst>
              </a:tr>
              <a:tr h="416256">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事業スケジュール</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rgbClr val="FFC000"/>
                    </a:solidFill>
                  </a:tcPr>
                </a:tc>
                <a:tc>
                  <a:txBody>
                    <a:bodyPr/>
                    <a:lstStyle/>
                    <a:p>
                      <a:pPr marL="0" marR="0" lvl="0" indent="0" algn="l" rtl="0">
                        <a:spcBef>
                          <a:spcPts val="0"/>
                        </a:spcBef>
                        <a:spcAft>
                          <a:spcPts val="0"/>
                        </a:spcAft>
                        <a:buNone/>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（例）令和</a:t>
                      </a:r>
                      <a:r>
                        <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7</a:t>
                      </a: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年６月受入体制の構築・誘客戦略の策定、８～</a:t>
                      </a:r>
                      <a:r>
                        <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11</a:t>
                      </a: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月　モニターツアーの実施、</a:t>
                      </a:r>
                      <a:r>
                        <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12</a:t>
                      </a: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月ー１月　アンケートヒアリング結果の分析</a:t>
                      </a:r>
                    </a:p>
                    <a:p>
                      <a:pPr marL="0" marR="0" lvl="0" indent="0" algn="l" rtl="0">
                        <a:spcBef>
                          <a:spcPts val="0"/>
                        </a:spcBef>
                        <a:spcAft>
                          <a:spcPts val="0"/>
                        </a:spcAft>
                        <a:buNone/>
                      </a:pPr>
                      <a:endPar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txBody>
                  <a:tcPr marL="5741" marR="5741" marT="5741" marB="0">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302210034"/>
                  </a:ext>
                </a:extLst>
              </a:tr>
            </a:tbl>
          </a:graphicData>
        </a:graphic>
      </p:graphicFrame>
      <p:sp>
        <p:nvSpPr>
          <p:cNvPr id="20" name="Google Shape;104;p1">
            <a:extLst>
              <a:ext uri="{FF2B5EF4-FFF2-40B4-BE49-F238E27FC236}">
                <a16:creationId xmlns:a16="http://schemas.microsoft.com/office/drawing/2014/main" id="{F4254099-5881-E028-0F1B-2318F5E5CE06}"/>
              </a:ext>
            </a:extLst>
          </p:cNvPr>
          <p:cNvSpPr/>
          <p:nvPr/>
        </p:nvSpPr>
        <p:spPr>
          <a:xfrm>
            <a:off x="38099" y="558157"/>
            <a:ext cx="806451" cy="146306"/>
          </a:xfrm>
          <a:prstGeom prst="rect">
            <a:avLst/>
          </a:prstGeom>
          <a:solidFill>
            <a:srgbClr val="FFC000"/>
          </a:solidFill>
          <a:ln w="6350" cap="flat" cmpd="sng">
            <a:no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900" b="1" dirty="0">
                <a:solidFill>
                  <a:schemeClr val="bg1"/>
                </a:solidFill>
                <a:latin typeface="Meiryo UI" panose="020B0604030504040204" pitchFamily="50" charset="-128"/>
                <a:ea typeface="Meiryo UI" panose="020B0604030504040204" pitchFamily="50" charset="-128"/>
                <a:cs typeface="Meiryo"/>
                <a:sym typeface="Meiryo"/>
              </a:rPr>
              <a:t>事業</a:t>
            </a:r>
            <a:r>
              <a:rPr lang="ja-JP" altLang="en-US" sz="1000" b="1" dirty="0">
                <a:solidFill>
                  <a:schemeClr val="bg1"/>
                </a:solidFill>
                <a:latin typeface="Meiryo UI" panose="020B0604030504040204" pitchFamily="50" charset="-128"/>
                <a:ea typeface="Meiryo UI" panose="020B0604030504040204" pitchFamily="50" charset="-128"/>
                <a:cs typeface="Meiryo"/>
                <a:sym typeface="Meiryo"/>
              </a:rPr>
              <a:t>概要</a:t>
            </a:r>
            <a:endParaRPr sz="1000" b="1" dirty="0">
              <a:solidFill>
                <a:schemeClr val="bg1"/>
              </a:solidFill>
              <a:latin typeface="Meiryo UI" panose="020B0604030504040204" pitchFamily="50" charset="-128"/>
              <a:ea typeface="Meiryo UI" panose="020B0604030504040204" pitchFamily="50" charset="-128"/>
              <a:cs typeface="Meiryo"/>
              <a:sym typeface="Meiryo"/>
            </a:endParaRPr>
          </a:p>
        </p:txBody>
      </p:sp>
      <p:sp>
        <p:nvSpPr>
          <p:cNvPr id="22" name="正方形/長方形 21">
            <a:extLst>
              <a:ext uri="{FF2B5EF4-FFF2-40B4-BE49-F238E27FC236}">
                <a16:creationId xmlns:a16="http://schemas.microsoft.com/office/drawing/2014/main" id="{31587018-3E50-00C3-1633-91791932A551}"/>
              </a:ext>
            </a:extLst>
          </p:cNvPr>
          <p:cNvSpPr/>
          <p:nvPr/>
        </p:nvSpPr>
        <p:spPr>
          <a:xfrm>
            <a:off x="8570321" y="1277113"/>
            <a:ext cx="1262576" cy="5555989"/>
          </a:xfrm>
          <a:prstGeom prst="rect">
            <a:avLst/>
          </a:prstGeom>
          <a:ln w="12700">
            <a:solidFill>
              <a:schemeClr val="tx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3" name="直線コネクタ 2">
            <a:extLst>
              <a:ext uri="{FF2B5EF4-FFF2-40B4-BE49-F238E27FC236}">
                <a16:creationId xmlns:a16="http://schemas.microsoft.com/office/drawing/2014/main" id="{80D8E9CC-39F6-F1EB-149D-FE0154BE49BB}"/>
              </a:ext>
            </a:extLst>
          </p:cNvPr>
          <p:cNvCxnSpPr>
            <a:cxnSpLocks/>
          </p:cNvCxnSpPr>
          <p:nvPr/>
        </p:nvCxnSpPr>
        <p:spPr>
          <a:xfrm>
            <a:off x="1853129" y="445382"/>
            <a:ext cx="6573030" cy="0"/>
          </a:xfrm>
          <a:prstGeom prst="line">
            <a:avLst/>
          </a:prstGeom>
          <a:solidFill>
            <a:srgbClr val="0066CC"/>
          </a:solidFill>
          <a:ln w="28575">
            <a:solidFill>
              <a:srgbClr val="002060"/>
            </a:solidFill>
          </a:ln>
          <a:effectLst/>
        </p:spPr>
      </p:cxnSp>
      <p:sp>
        <p:nvSpPr>
          <p:cNvPr id="4" name="楕円 3">
            <a:extLst>
              <a:ext uri="{FF2B5EF4-FFF2-40B4-BE49-F238E27FC236}">
                <a16:creationId xmlns:a16="http://schemas.microsoft.com/office/drawing/2014/main" id="{07E813EC-1009-722F-F5EB-F08EB01BA1BC}"/>
              </a:ext>
            </a:extLst>
          </p:cNvPr>
          <p:cNvSpPr/>
          <p:nvPr/>
        </p:nvSpPr>
        <p:spPr>
          <a:xfrm>
            <a:off x="1785850" y="406417"/>
            <a:ext cx="77929" cy="77929"/>
          </a:xfrm>
          <a:prstGeom prst="ellipse">
            <a:avLst/>
          </a:prstGeom>
          <a:solidFill>
            <a:srgbClr val="002060"/>
          </a:solidFill>
          <a:ln>
            <a:solidFill>
              <a:srgbClr val="002060"/>
            </a:solid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lumMod val="75000"/>
                  <a:lumOff val="25000"/>
                </a:schemeClr>
              </a:solidFill>
              <a:effectLst/>
              <a:latin typeface="Arial"/>
              <a:ea typeface="ＭＳ Ｐゴシック"/>
            </a:endParaRPr>
          </a:p>
        </p:txBody>
      </p:sp>
      <p:sp>
        <p:nvSpPr>
          <p:cNvPr id="6" name="楕円 5">
            <a:extLst>
              <a:ext uri="{FF2B5EF4-FFF2-40B4-BE49-F238E27FC236}">
                <a16:creationId xmlns:a16="http://schemas.microsoft.com/office/drawing/2014/main" id="{7BE4CBE8-F206-A1DA-C7B5-BF3BF180A37D}"/>
              </a:ext>
            </a:extLst>
          </p:cNvPr>
          <p:cNvSpPr/>
          <p:nvPr/>
        </p:nvSpPr>
        <p:spPr>
          <a:xfrm>
            <a:off x="8348230" y="392624"/>
            <a:ext cx="77929" cy="77929"/>
          </a:xfrm>
          <a:prstGeom prst="ellipse">
            <a:avLst/>
          </a:prstGeom>
          <a:solidFill>
            <a:srgbClr val="002060"/>
          </a:solidFill>
          <a:ln>
            <a:solidFill>
              <a:srgbClr val="002060"/>
            </a:solid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lumMod val="75000"/>
                  <a:lumOff val="25000"/>
                </a:schemeClr>
              </a:solidFill>
              <a:effectLst/>
              <a:latin typeface="Arial"/>
              <a:ea typeface="ＭＳ Ｐゴシック"/>
            </a:endParaRPr>
          </a:p>
        </p:txBody>
      </p:sp>
      <p:sp>
        <p:nvSpPr>
          <p:cNvPr id="7" name="正方形/長方形 6">
            <a:extLst>
              <a:ext uri="{FF2B5EF4-FFF2-40B4-BE49-F238E27FC236}">
                <a16:creationId xmlns:a16="http://schemas.microsoft.com/office/drawing/2014/main" id="{9CBB58A6-2477-B7E9-7D53-C27ADE9D6CD3}"/>
              </a:ext>
            </a:extLst>
          </p:cNvPr>
          <p:cNvSpPr/>
          <p:nvPr/>
        </p:nvSpPr>
        <p:spPr>
          <a:xfrm>
            <a:off x="38100" y="0"/>
            <a:ext cx="1198275" cy="52406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920C959-1CBE-2BDA-9EF3-0CD476074BC7}"/>
              </a:ext>
            </a:extLst>
          </p:cNvPr>
          <p:cNvSpPr txBox="1"/>
          <p:nvPr/>
        </p:nvSpPr>
        <p:spPr>
          <a:xfrm>
            <a:off x="70995" y="26274"/>
            <a:ext cx="1251962" cy="461665"/>
          </a:xfrm>
          <a:prstGeom prst="rect">
            <a:avLst/>
          </a:prstGeom>
          <a:noFill/>
        </p:spPr>
        <p:txBody>
          <a:bodyPr wrap="squar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企業版第</a:t>
            </a:r>
            <a:r>
              <a:rPr kumimoji="1" lang="en-US" altLang="ja-JP" sz="1200" b="1" dirty="0">
                <a:solidFill>
                  <a:schemeClr val="bg1"/>
                </a:solidFill>
                <a:latin typeface="Meiryo UI" panose="020B0604030504040204" pitchFamily="50" charset="-128"/>
                <a:ea typeface="Meiryo UI" panose="020B0604030504040204" pitchFamily="50" charset="-128"/>
              </a:rPr>
              <a:t>2</a:t>
            </a:r>
            <a:r>
              <a:rPr kumimoji="1" lang="ja-JP" altLang="en-US" sz="1200" b="1" dirty="0">
                <a:solidFill>
                  <a:schemeClr val="bg1"/>
                </a:solidFill>
                <a:latin typeface="Meiryo UI" panose="020B0604030504040204" pitchFamily="50" charset="-128"/>
                <a:ea typeface="Meiryo UI" panose="020B0604030504040204" pitchFamily="50" charset="-128"/>
              </a:rPr>
              <a:t>のふるさとづくりモデル</a:t>
            </a:r>
          </a:p>
        </p:txBody>
      </p:sp>
      <p:sp>
        <p:nvSpPr>
          <p:cNvPr id="9" name="正方形/長方形 8">
            <a:extLst>
              <a:ext uri="{FF2B5EF4-FFF2-40B4-BE49-F238E27FC236}">
                <a16:creationId xmlns:a16="http://schemas.microsoft.com/office/drawing/2014/main" id="{A323AD73-C5BE-6F60-F179-B876AA54AC42}"/>
              </a:ext>
            </a:extLst>
          </p:cNvPr>
          <p:cNvSpPr/>
          <p:nvPr/>
        </p:nvSpPr>
        <p:spPr>
          <a:xfrm>
            <a:off x="1243833" y="-8815"/>
            <a:ext cx="158248" cy="551739"/>
          </a:xfrm>
          <a:prstGeom prst="rect">
            <a:avLst/>
          </a:prstGeom>
          <a:solidFill>
            <a:srgbClr val="DEA900"/>
          </a:solidFill>
          <a:ln>
            <a:no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sp>
        <p:nvSpPr>
          <p:cNvPr id="5" name="Google Shape;93;p1">
            <a:extLst>
              <a:ext uri="{FF2B5EF4-FFF2-40B4-BE49-F238E27FC236}">
                <a16:creationId xmlns:a16="http://schemas.microsoft.com/office/drawing/2014/main" id="{266E06C1-922D-97B9-A59A-6C7BC5A8ACAC}"/>
              </a:ext>
            </a:extLst>
          </p:cNvPr>
          <p:cNvSpPr txBox="1"/>
          <p:nvPr/>
        </p:nvSpPr>
        <p:spPr>
          <a:xfrm>
            <a:off x="8590084" y="2527444"/>
            <a:ext cx="1262575" cy="2092840"/>
          </a:xfrm>
          <a:prstGeom prst="rect">
            <a:avLst/>
          </a:prstGeom>
          <a:noFill/>
          <a:ln w="12700" cap="flat" cmpd="sng">
            <a:noFill/>
            <a:prstDash val="solid"/>
            <a:round/>
            <a:headEnd type="none" w="sm" len="sm"/>
            <a:tailEnd type="none" w="sm" len="sm"/>
          </a:ln>
        </p:spPr>
        <p:txBody>
          <a:bodyPr spcFirstLastPara="1" wrap="square" lIns="91425" tIns="45700" rIns="91425" bIns="45700" anchor="ctr" anchorCtr="0">
            <a:spAutoFit/>
          </a:bodyPr>
          <a:lstStyle/>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事業</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の内容が分かる</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イメージ図、</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画像</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等を</a:t>
            </a:r>
            <a:r>
              <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3</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a:t>
            </a:r>
            <a:r>
              <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4</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点添付</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してください。</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・公表可能なデータで一目で見て何が映っているのか　分かりやすい画像を添付してください。　</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（キャプションをつけてください）</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p:txBody>
      </p:sp>
      <p:sp>
        <p:nvSpPr>
          <p:cNvPr id="10" name="テキスト ボックス 7">
            <a:extLst>
              <a:ext uri="{FF2B5EF4-FFF2-40B4-BE49-F238E27FC236}">
                <a16:creationId xmlns:a16="http://schemas.microsoft.com/office/drawing/2014/main" id="{897C05E9-91D0-3A07-F844-596597E98DB3}"/>
              </a:ext>
            </a:extLst>
          </p:cNvPr>
          <p:cNvSpPr txBox="1"/>
          <p:nvPr/>
        </p:nvSpPr>
        <p:spPr>
          <a:xfrm>
            <a:off x="-3175" y="-360487"/>
            <a:ext cx="8301738" cy="369332"/>
          </a:xfrm>
          <a:prstGeom prst="rect">
            <a:avLst/>
          </a:prstGeom>
          <a:noFill/>
        </p:spPr>
        <p:txBody>
          <a:bodyPr wrap="square" rtlCol="0" anchor="ctr">
            <a:spAutoFit/>
          </a:bodyPr>
          <a:lstStyle/>
          <a:p>
            <a:r>
              <a:rPr lang="ja-JP" altLang="en-US" sz="900" b="1"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b="1" u="sng" dirty="0">
                <a:solidFill>
                  <a:srgbClr val="FF0000"/>
                </a:solidFill>
                <a:latin typeface="BIZ UDPゴシック" panose="020B0400000000000000" pitchFamily="50" charset="-128"/>
                <a:ea typeface="BIZ UDPゴシック" panose="020B0400000000000000" pitchFamily="50" charset="-128"/>
              </a:rPr>
              <a:t>１枚</a:t>
            </a:r>
            <a:r>
              <a:rPr lang="ja-JP" altLang="en-US" sz="900" b="1" dirty="0">
                <a:latin typeface="BIZ UDPゴシック" panose="020B0400000000000000" pitchFamily="50" charset="-128"/>
                <a:ea typeface="BIZ UDPゴシック" panose="020B0400000000000000" pitchFamily="50" charset="-128"/>
              </a:rPr>
              <a:t>で分かるように簡潔に記載し、適宜、写真等を使用して下さい。</a:t>
            </a:r>
            <a:endParaRPr lang="en-US" altLang="ja-JP" sz="900" b="1" dirty="0">
              <a:latin typeface="BIZ UDPゴシック" panose="020B0400000000000000" pitchFamily="50" charset="-128"/>
              <a:ea typeface="BIZ UDPゴシック" panose="020B0400000000000000" pitchFamily="50" charset="-128"/>
            </a:endParaRPr>
          </a:p>
          <a:p>
            <a:r>
              <a:rPr lang="ja-JP" altLang="en-US" sz="900" b="1" dirty="0">
                <a:latin typeface="BIZ UDPゴシック" panose="020B0400000000000000" pitchFamily="50" charset="-128"/>
                <a:ea typeface="BIZ UDPゴシック" panose="020B0400000000000000" pitchFamily="50" charset="-128"/>
              </a:rPr>
              <a:t>注３：</a:t>
            </a:r>
            <a:r>
              <a:rPr lang="ja-JP" altLang="en-US" sz="900" b="1" dirty="0">
                <a:solidFill>
                  <a:schemeClr val="tx1"/>
                </a:solidFill>
                <a:latin typeface="BIZ UDPゴシック" panose="020B0400000000000000" pitchFamily="50" charset="-128"/>
                <a:ea typeface="BIZ UDPゴシック" panose="020B0400000000000000" pitchFamily="50" charset="-128"/>
              </a:rPr>
              <a:t>グレーの記入要領等</a:t>
            </a:r>
            <a:r>
              <a:rPr lang="ja-JP" altLang="en-US" sz="900" b="1"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b="1" dirty="0">
                <a:latin typeface="BIZ UDPゴシック" panose="020B0400000000000000" pitchFamily="50" charset="-128"/>
                <a:ea typeface="BIZ UDPゴシック" panose="020B0400000000000000" pitchFamily="50" charset="-128"/>
              </a:rPr>
              <a:t>【8</a:t>
            </a:r>
            <a:r>
              <a:rPr lang="ja-JP" altLang="en-US" sz="900" b="1" dirty="0">
                <a:latin typeface="BIZ UDPゴシック" panose="020B0400000000000000" pitchFamily="50" charset="-128"/>
                <a:ea typeface="BIZ UDPゴシック" panose="020B0400000000000000" pitchFamily="50" charset="-128"/>
              </a:rPr>
              <a:t>ポイント以上</a:t>
            </a:r>
            <a:r>
              <a:rPr lang="en-US" altLang="ja-JP" sz="900" b="1" dirty="0">
                <a:latin typeface="BIZ UDPゴシック" panose="020B0400000000000000" pitchFamily="50" charset="-128"/>
                <a:ea typeface="BIZ UDPゴシック" panose="020B0400000000000000" pitchFamily="50" charset="-128"/>
              </a:rPr>
              <a:t>】</a:t>
            </a:r>
            <a:r>
              <a:rPr lang="ja-JP" altLang="en-US" sz="900" b="1" dirty="0">
                <a:latin typeface="BIZ UDPゴシック" panose="020B0400000000000000" pitchFamily="50" charset="-128"/>
                <a:ea typeface="BIZ UDPゴシック" panose="020B0400000000000000" pitchFamily="50" charset="-128"/>
              </a:rPr>
              <a:t>とし、</a:t>
            </a:r>
            <a:r>
              <a:rPr lang="ja-JP" altLang="en-US" sz="900" b="1"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b="1"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b="1" dirty="0">
                <a:solidFill>
                  <a:srgbClr val="FF0000"/>
                </a:solidFill>
                <a:latin typeface="BIZ UDPゴシック" panose="020B0400000000000000" pitchFamily="50" charset="-128"/>
                <a:ea typeface="BIZ UDPゴシック" panose="020B0400000000000000" pitchFamily="50" charset="-128"/>
              </a:rPr>
              <a:t>で記載</a:t>
            </a:r>
            <a:r>
              <a:rPr lang="ja-JP" altLang="en-US" sz="900" b="1" dirty="0">
                <a:latin typeface="BIZ UDPゴシック" panose="020B0400000000000000" pitchFamily="50" charset="-128"/>
                <a:ea typeface="BIZ UDPゴシック" panose="020B0400000000000000" pitchFamily="50" charset="-128"/>
              </a:rPr>
              <a:t>してください。</a:t>
            </a:r>
          </a:p>
        </p:txBody>
      </p:sp>
      <p:sp>
        <p:nvSpPr>
          <p:cNvPr id="13" name="Google Shape;103;p1">
            <a:extLst>
              <a:ext uri="{FF2B5EF4-FFF2-40B4-BE49-F238E27FC236}">
                <a16:creationId xmlns:a16="http://schemas.microsoft.com/office/drawing/2014/main" id="{D7453333-4C3D-AE32-52A4-73619F1417AC}"/>
              </a:ext>
            </a:extLst>
          </p:cNvPr>
          <p:cNvSpPr txBox="1"/>
          <p:nvPr/>
        </p:nvSpPr>
        <p:spPr>
          <a:xfrm>
            <a:off x="8743411" y="14209"/>
            <a:ext cx="1120230" cy="230792"/>
          </a:xfrm>
          <a:prstGeom prst="rect">
            <a:avLst/>
          </a:prstGeom>
          <a:noFill/>
          <a:ln>
            <a:solidFill>
              <a:schemeClr val="tx1"/>
            </a:solidFill>
          </a:ln>
        </p:spPr>
        <p:txBody>
          <a:bodyPr spcFirstLastPara="1" wrap="square" lIns="91425" tIns="45700" rIns="91425" bIns="45700" anchor="ctr"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altLang="ja-JP" sz="900" dirty="0">
                <a:latin typeface="Meiryo UI"/>
                <a:ea typeface="Meiryo UI"/>
                <a:cs typeface="Meiryo"/>
                <a:sym typeface="Meiryo"/>
              </a:rPr>
              <a:t>【</a:t>
            </a:r>
            <a:r>
              <a:rPr kumimoji="0" lang="ja-JP" altLang="en-US" sz="900" b="0" i="0" u="none" strike="noStrike" kern="0" cap="none" spc="0" normalizeH="0" baseline="0" noProof="0">
                <a:ln>
                  <a:noFill/>
                </a:ln>
                <a:solidFill>
                  <a:srgbClr val="000000"/>
                </a:solidFill>
                <a:effectLst/>
                <a:uLnTx/>
                <a:uFillTx/>
                <a:latin typeface="Meiryo UI"/>
                <a:ea typeface="Meiryo UI"/>
                <a:cs typeface="Meiryo"/>
                <a:sym typeface="Meiryo"/>
              </a:rPr>
              <a:t>事業概要説明書</a:t>
            </a: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endParaRPr kumimoji="0" sz="900" b="0" i="0" u="none" strike="noStrike" kern="0" cap="none" spc="0" normalizeH="0" baseline="0" noProof="0" dirty="0">
              <a:ln>
                <a:noFill/>
              </a:ln>
              <a:solidFill>
                <a:srgbClr val="000000"/>
              </a:solidFill>
              <a:effectLst/>
              <a:uLnTx/>
              <a:uFillTx/>
              <a:latin typeface="Meiryo UI"/>
              <a:ea typeface="Meiryo UI"/>
              <a:cs typeface="Arial"/>
              <a:sym typeface="Arial"/>
            </a:endParaRPr>
          </a:p>
        </p:txBody>
      </p:sp>
    </p:spTree>
    <p:extLst>
      <p:ext uri="{BB962C8B-B14F-4D97-AF65-F5344CB8AC3E}">
        <p14:creationId xmlns:p14="http://schemas.microsoft.com/office/powerpoint/2010/main" val="2687732443"/>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439</Words>
  <PresentationFormat>A4 210 x 297 mm</PresentationFormat>
  <Paragraphs>47</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Meiryo UI</vt:lpstr>
      <vt:lpstr>Meiryo</vt:lpstr>
      <vt:lpstr>Arial</vt:lpstr>
      <vt:lpstr>Office テーマ</vt:lpstr>
      <vt:lpstr>事業名：○○○○【○○県○○市】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