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403"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F8D3"/>
    <a:srgbClr val="FEC4C4"/>
    <a:srgbClr val="FFCCFF"/>
    <a:srgbClr val="FF3399"/>
    <a:srgbClr val="C9FD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1"/>
  </p:normalViewPr>
  <p:slideViewPr>
    <p:cSldViewPr snapToGrid="0">
      <p:cViewPr varScale="1">
        <p:scale>
          <a:sx n="103" d="100"/>
          <a:sy n="103" d="100"/>
        </p:scale>
        <p:origin x="810" y="13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D04570D-5645-554B-BB04-3A2521683858}" type="datetimeFigureOut">
              <a:rPr kumimoji="1" lang="ja-JP" altLang="en-US" smtClean="0"/>
              <a:t>2025/3/12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B484632-22FD-F744-B977-F0BCD7E67648}" type="slidenum">
              <a:rPr kumimoji="1" lang="ja-JP" altLang="en-US" smtClean="0"/>
              <a:t>‹#›</a:t>
            </a:fld>
            <a:endParaRPr kumimoji="1" lang="ja-JP" altLang="en-US"/>
          </a:p>
        </p:txBody>
      </p:sp>
    </p:spTree>
    <p:extLst>
      <p:ext uri="{BB962C8B-B14F-4D97-AF65-F5344CB8AC3E}">
        <p14:creationId xmlns:p14="http://schemas.microsoft.com/office/powerpoint/2010/main" val="36503754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9121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52599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91707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6861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93772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827238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65206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720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26183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429175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57642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F63A1A-3FEB-D944-894E-248B68441CF4}" type="datetimeFigureOut">
              <a:rPr kumimoji="1" lang="ja-JP" altLang="en-US" smtClean="0"/>
              <a:t>2025/3/12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3776063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44254-4D69-C805-D3B4-1585508901F1}"/>
            </a:ext>
          </a:extLst>
        </p:cNvPr>
        <p:cNvGrpSpPr/>
        <p:nvPr/>
      </p:nvGrpSpPr>
      <p:grpSpPr>
        <a:xfrm>
          <a:off x="0" y="0"/>
          <a:ext cx="0" cy="0"/>
          <a:chOff x="0" y="0"/>
          <a:chExt cx="0" cy="0"/>
        </a:xfrm>
      </p:grpSpPr>
      <p:sp>
        <p:nvSpPr>
          <p:cNvPr id="5" name="字幕 2">
            <a:extLst>
              <a:ext uri="{FF2B5EF4-FFF2-40B4-BE49-F238E27FC236}">
                <a16:creationId xmlns:a16="http://schemas.microsoft.com/office/drawing/2014/main" id="{AD9B25BC-1497-7161-4984-27769A079735}"/>
              </a:ext>
            </a:extLst>
          </p:cNvPr>
          <p:cNvSpPr txBox="1"/>
          <p:nvPr/>
        </p:nvSpPr>
        <p:spPr>
          <a:xfrm>
            <a:off x="115733" y="313816"/>
            <a:ext cx="3128912" cy="304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＜補助事業の概要等＞</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7" name="字幕 2">
            <a:extLst>
              <a:ext uri="{FF2B5EF4-FFF2-40B4-BE49-F238E27FC236}">
                <a16:creationId xmlns:a16="http://schemas.microsoft.com/office/drawing/2014/main" id="{35D5E258-F818-0631-9761-738D2BF06E1F}"/>
              </a:ext>
            </a:extLst>
          </p:cNvPr>
          <p:cNvSpPr txBox="1"/>
          <p:nvPr/>
        </p:nvSpPr>
        <p:spPr>
          <a:xfrm>
            <a:off x="5042145" y="331192"/>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8" name="正方形/長方形 2">
            <a:extLst>
              <a:ext uri="{FF2B5EF4-FFF2-40B4-BE49-F238E27FC236}">
                <a16:creationId xmlns:a16="http://schemas.microsoft.com/office/drawing/2014/main" id="{E765FF57-6920-BA19-92B4-70785A5D540C}"/>
              </a:ext>
            </a:extLst>
          </p:cNvPr>
          <p:cNvSpPr>
            <a:spLocks noChangeArrowheads="1"/>
          </p:cNvSpPr>
          <p:nvPr/>
        </p:nvSpPr>
        <p:spPr>
          <a:xfrm>
            <a:off x="7516427" y="323147"/>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実施地域：○○県●●市（代表地域）</a:t>
            </a:r>
          </a:p>
        </p:txBody>
      </p:sp>
      <p:graphicFrame>
        <p:nvGraphicFramePr>
          <p:cNvPr id="9" name="表 8">
            <a:extLst>
              <a:ext uri="{FF2B5EF4-FFF2-40B4-BE49-F238E27FC236}">
                <a16:creationId xmlns:a16="http://schemas.microsoft.com/office/drawing/2014/main" id="{C55C9BAD-5889-7EDC-3316-704A9F9202DB}"/>
              </a:ext>
            </a:extLst>
          </p:cNvPr>
          <p:cNvGraphicFramePr>
            <a:graphicFrameLocks noGrp="1"/>
          </p:cNvGraphicFramePr>
          <p:nvPr>
            <p:extLst>
              <p:ext uri="{D42A27DB-BD31-4B8C-83A1-F6EECF244321}">
                <p14:modId xmlns:p14="http://schemas.microsoft.com/office/powerpoint/2010/main" val="1024589744"/>
              </p:ext>
            </p:extLst>
          </p:nvPr>
        </p:nvGraphicFramePr>
        <p:xfrm>
          <a:off x="52007" y="578498"/>
          <a:ext cx="4949201" cy="6251510"/>
        </p:xfrm>
        <a:graphic>
          <a:graphicData uri="http://schemas.openxmlformats.org/drawingml/2006/table">
            <a:tbl>
              <a:tblPr/>
              <a:tblGrid>
                <a:gridCol w="271521">
                  <a:extLst>
                    <a:ext uri="{9D8B030D-6E8A-4147-A177-3AD203B41FA5}">
                      <a16:colId xmlns:a16="http://schemas.microsoft.com/office/drawing/2014/main" val="2187960235"/>
                    </a:ext>
                  </a:extLst>
                </a:gridCol>
                <a:gridCol w="4677680">
                  <a:extLst>
                    <a:ext uri="{9D8B030D-6E8A-4147-A177-3AD203B41FA5}">
                      <a16:colId xmlns:a16="http://schemas.microsoft.com/office/drawing/2014/main" val="833639600"/>
                    </a:ext>
                  </a:extLst>
                </a:gridCol>
              </a:tblGrid>
              <a:tr h="3506636">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地域の課題</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844083" rtl="0" eaLnBrk="1" fontAlgn="ctr"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「１．地域の課題」から記載してください。</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特に、</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ローカルガイド人材に関する現状と課題を踏まえ、</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① 現状と課題を踏まえた地域の目指すべき姿を必ず記載してください。</a:t>
                      </a:r>
                      <a:endParaRPr kumimoji="1" lang="ja-JP" altLang="en-US" sz="1050" b="1" dirty="0">
                        <a:solidFill>
                          <a:srgbClr val="0070C0"/>
                        </a:solidFill>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02785"/>
                  </a:ext>
                </a:extLst>
              </a:tr>
              <a:tr h="987473">
                <a:tc>
                  <a:txBody>
                    <a:bodyPr/>
                    <a:lstStyle/>
                    <a:p>
                      <a:pPr algn="ctr" fontAlgn="ctr"/>
                      <a:r>
                        <a:rPr lang="ja-JP" altLang="en-US" sz="1050" b="1" i="0" u="none" strike="noStrike">
                          <a:solidFill>
                            <a:srgbClr val="000000"/>
                          </a:solidFill>
                          <a:effectLst/>
                          <a:latin typeface="BIZ UDPゴシック" panose="020B0400000000000000" pitchFamily="50" charset="-128"/>
                          <a:ea typeface="BIZ UDPゴシック" panose="020B0400000000000000" pitchFamily="50" charset="-128"/>
                        </a:rPr>
                        <a:t>補助事業の</a:t>
                      </a:r>
                      <a:endParaRPr lang="en-US" altLang="ja-JP" sz="1050" b="1" i="0" u="none" strike="noStrike">
                        <a:solidFill>
                          <a:srgbClr val="000000"/>
                        </a:solidFill>
                        <a:effectLst/>
                        <a:latin typeface="BIZ UDPゴシック" panose="020B0400000000000000" pitchFamily="50" charset="-128"/>
                        <a:ea typeface="BIZ UDPゴシック" panose="020B0400000000000000" pitchFamily="50" charset="-128"/>
                      </a:endParaRPr>
                    </a:p>
                    <a:p>
                      <a:pPr algn="ctr" fontAlgn="ctr"/>
                      <a:r>
                        <a:rPr lang="ja-JP" altLang="en-US" sz="1050" b="1" i="0" u="none" strike="noStrike">
                          <a:solidFill>
                            <a:srgbClr val="000000"/>
                          </a:solidFill>
                          <a:effectLst/>
                          <a:latin typeface="BIZ UDPゴシック" panose="020B0400000000000000" pitchFamily="50" charset="-128"/>
                          <a:ea typeface="BIZ UDPゴシック" panose="020B0400000000000000" pitchFamily="50" charset="-128"/>
                        </a:rPr>
                        <a:t>目的</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「２</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 補助事業の目的」から記載してください。</a:t>
                      </a:r>
                      <a:endPar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825705"/>
                  </a:ext>
                </a:extLst>
              </a:tr>
              <a:tr h="1618384">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実施体制</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「実施体制の組織・人員体制、役割分担」から補助事業期間内の実施体制について記載してください。　</a:t>
                      </a: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456381"/>
                  </a:ext>
                </a:extLst>
              </a:tr>
            </a:tbl>
          </a:graphicData>
        </a:graphic>
      </p:graphicFrame>
      <p:graphicFrame>
        <p:nvGraphicFramePr>
          <p:cNvPr id="10" name="表 9">
            <a:extLst>
              <a:ext uri="{FF2B5EF4-FFF2-40B4-BE49-F238E27FC236}">
                <a16:creationId xmlns:a16="http://schemas.microsoft.com/office/drawing/2014/main" id="{42D3DA42-2767-4CF8-DA8E-28FC8E24E51C}"/>
              </a:ext>
            </a:extLst>
          </p:cNvPr>
          <p:cNvGraphicFramePr>
            <a:graphicFrameLocks noGrp="1"/>
          </p:cNvGraphicFramePr>
          <p:nvPr>
            <p:extLst>
              <p:ext uri="{D42A27DB-BD31-4B8C-83A1-F6EECF244321}">
                <p14:modId xmlns:p14="http://schemas.microsoft.com/office/powerpoint/2010/main" val="2688410525"/>
              </p:ext>
            </p:extLst>
          </p:nvPr>
        </p:nvGraphicFramePr>
        <p:xfrm>
          <a:off x="5117238" y="615820"/>
          <a:ext cx="4756381" cy="4478722"/>
        </p:xfrm>
        <a:graphic>
          <a:graphicData uri="http://schemas.openxmlformats.org/drawingml/2006/table">
            <a:tbl>
              <a:tblPr/>
              <a:tblGrid>
                <a:gridCol w="254862">
                  <a:extLst>
                    <a:ext uri="{9D8B030D-6E8A-4147-A177-3AD203B41FA5}">
                      <a16:colId xmlns:a16="http://schemas.microsoft.com/office/drawing/2014/main" val="3678453089"/>
                    </a:ext>
                  </a:extLst>
                </a:gridCol>
                <a:gridCol w="4501519">
                  <a:extLst>
                    <a:ext uri="{9D8B030D-6E8A-4147-A177-3AD203B41FA5}">
                      <a16:colId xmlns:a16="http://schemas.microsoft.com/office/drawing/2014/main" val="1559266661"/>
                    </a:ext>
                  </a:extLst>
                </a:gridCol>
              </a:tblGrid>
              <a:tr h="1553231">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人材確保</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-1.</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人材確保の取組」を抜粋して記載してください。記載にあたっては、「１</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-1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758311"/>
                  </a:ext>
                </a:extLst>
              </a:tr>
              <a:tr h="1573401">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人材育成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．人材育成の取組」を抜粋して記載してください。　記載にあたっては、「１</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378019"/>
                  </a:ext>
                </a:extLst>
              </a:tr>
              <a:tr h="1352090">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市場活性化</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市場活性化の取組」を抜粋して記載してください。記載にあたっては、「１</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市場活性化の方向性」を踏まえて記載してください。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007603"/>
                  </a:ext>
                </a:extLst>
              </a:tr>
            </a:tbl>
          </a:graphicData>
        </a:graphic>
      </p:graphicFrame>
      <p:sp>
        <p:nvSpPr>
          <p:cNvPr id="11" name="字幕 2">
            <a:extLst>
              <a:ext uri="{FF2B5EF4-FFF2-40B4-BE49-F238E27FC236}">
                <a16:creationId xmlns:a16="http://schemas.microsoft.com/office/drawing/2014/main" id="{DB2054FA-D3D0-90F0-115B-D5B29A63FD07}"/>
              </a:ext>
            </a:extLst>
          </p:cNvPr>
          <p:cNvSpPr txBox="1"/>
          <p:nvPr/>
        </p:nvSpPr>
        <p:spPr>
          <a:xfrm>
            <a:off x="5042145" y="5068024"/>
            <a:ext cx="3045456" cy="439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＜補助事業の内容＞</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B7496216-05E8-C73D-0391-C7F6FC9B872D}"/>
              </a:ext>
            </a:extLst>
          </p:cNvPr>
          <p:cNvGraphicFramePr>
            <a:graphicFrameLocks noGrp="1"/>
          </p:cNvGraphicFramePr>
          <p:nvPr>
            <p:extLst>
              <p:ext uri="{D42A27DB-BD31-4B8C-83A1-F6EECF244321}">
                <p14:modId xmlns:p14="http://schemas.microsoft.com/office/powerpoint/2010/main" val="4211729983"/>
              </p:ext>
            </p:extLst>
          </p:nvPr>
        </p:nvGraphicFramePr>
        <p:xfrm>
          <a:off x="5117238" y="5382547"/>
          <a:ext cx="4739869" cy="1440160"/>
        </p:xfrm>
        <a:graphic>
          <a:graphicData uri="http://schemas.openxmlformats.org/drawingml/2006/table">
            <a:tbl>
              <a:tblPr/>
              <a:tblGrid>
                <a:gridCol w="4739869">
                  <a:extLst>
                    <a:ext uri="{9D8B030D-6E8A-4147-A177-3AD203B41FA5}">
                      <a16:colId xmlns:a16="http://schemas.microsoft.com/office/drawing/2014/main" val="2449559291"/>
                    </a:ext>
                  </a:extLst>
                </a:gridCol>
              </a:tblGrid>
              <a:tr h="144016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ja-JP" altLang="en-US" sz="1050" b="1" i="0" u="none" strike="noStrike">
                          <a:solidFill>
                            <a:srgbClr val="0070C0"/>
                          </a:solidFill>
                          <a:effectLst/>
                          <a:latin typeface="BIZ UDPゴシック" panose="020B0400000000000000" pitchFamily="50" charset="-128"/>
                          <a:ea typeface="BIZ UDPゴシック" panose="020B0400000000000000" pitchFamily="50" charset="-128"/>
                        </a:rPr>
                        <a:t>３．計画の全体像と補助</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事業の具体的な内容等」から既存施設等の改修・整備の内容及び数量等、購入する設備・備品の内容及び数量等を記載し、既存施設等の改修・整備、設備・備品の購入によって「人材確保」「人材育成」又は「市場活性化」にどう寄与するのか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5699834"/>
                  </a:ext>
                </a:extLst>
              </a:tr>
            </a:tbl>
          </a:graphicData>
        </a:graphic>
      </p:graphicFrame>
      <p:sp>
        <p:nvSpPr>
          <p:cNvPr id="13" name="テキスト ボックス 7">
            <a:extLst>
              <a:ext uri="{FF2B5EF4-FFF2-40B4-BE49-F238E27FC236}">
                <a16:creationId xmlns:a16="http://schemas.microsoft.com/office/drawing/2014/main" id="{30DB7D7F-BC32-FA1C-F246-EAE518F00834}"/>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注１：公表される前提で作成してください。注２：補助事業の概要が本事業概要説明書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4" name="テキスト ボックス 13">
            <a:extLst>
              <a:ext uri="{FF2B5EF4-FFF2-40B4-BE49-F238E27FC236}">
                <a16:creationId xmlns:a16="http://schemas.microsoft.com/office/drawing/2014/main" id="{4EA058B5-38EA-0453-9227-D82BDE14DEB9}"/>
              </a:ext>
            </a:extLst>
          </p:cNvPr>
          <p:cNvSpPr txBox="1"/>
          <p:nvPr/>
        </p:nvSpPr>
        <p:spPr>
          <a:xfrm>
            <a:off x="3591786" y="3341994"/>
            <a:ext cx="1361214" cy="707886"/>
          </a:xfrm>
          <a:prstGeom prst="rect">
            <a:avLst/>
          </a:prstGeom>
          <a:noFill/>
          <a:ln w="3175">
            <a:solidFill>
              <a:schemeClr val="tx1"/>
            </a:solidFill>
          </a:ln>
        </p:spPr>
        <p:txBody>
          <a:bodyPr vertOverflow="overflow" horzOverflow="overflow" wrap="square" rtlCol="0">
            <a:spAutoFit/>
          </a:bodyPr>
          <a:lstStyle/>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地域のイメージがわかる画像を添付してください。</a:t>
            </a:r>
          </a:p>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画像については公表を前提とした公表可能な画像を添付してください。</a:t>
            </a:r>
          </a:p>
        </p:txBody>
      </p:sp>
      <p:cxnSp>
        <p:nvCxnSpPr>
          <p:cNvPr id="16" name="直線コネクタ 15">
            <a:extLst>
              <a:ext uri="{FF2B5EF4-FFF2-40B4-BE49-F238E27FC236}">
                <a16:creationId xmlns:a16="http://schemas.microsoft.com/office/drawing/2014/main" id="{027A8F05-6F0D-02DA-20A2-741CB199C611}"/>
              </a:ext>
            </a:extLst>
          </p:cNvPr>
          <p:cNvCxnSpPr/>
          <p:nvPr/>
        </p:nvCxnSpPr>
        <p:spPr>
          <a:xfrm>
            <a:off x="0" y="313816"/>
            <a:ext cx="9906000"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5D247F0F-1C8B-18A3-3D3C-CFF256CBA6CE}"/>
              </a:ext>
            </a:extLst>
          </p:cNvPr>
          <p:cNvSpPr>
            <a:spLocks noChangeArrowheads="1"/>
          </p:cNvSpPr>
          <p:nvPr/>
        </p:nvSpPr>
        <p:spPr>
          <a:xfrm>
            <a:off x="-252536" y="-65774"/>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ja-JP" altLang="en-US" sz="2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r>
              <a:rPr lang="ja-JP" altLang="en-US" sz="2400" b="1" kern="0" dirty="0">
                <a:latin typeface="BIZ UDPゴシック" panose="020B0400000000000000" pitchFamily="50" charset="-128"/>
                <a:ea typeface="BIZ UDPゴシック" panose="020B0400000000000000" pitchFamily="50" charset="-128"/>
              </a:rPr>
              <a:t>計画</a:t>
            </a:r>
            <a:r>
              <a:rPr kumimoji="1" lang="ja-JP" altLang="en-US" sz="2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名（事業計画策定者名）</a:t>
            </a:r>
          </a:p>
        </p:txBody>
      </p:sp>
    </p:spTree>
    <p:extLst>
      <p:ext uri="{BB962C8B-B14F-4D97-AF65-F5344CB8AC3E}">
        <p14:creationId xmlns:p14="http://schemas.microsoft.com/office/powerpoint/2010/main" val="345325615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466</Words>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Aptos</vt:lpstr>
      <vt:lpstr>Aptos Display</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