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402" r:id="rId2"/>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9FD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701"/>
  </p:normalViewPr>
  <p:slideViewPr>
    <p:cSldViewPr snapToGrid="0">
      <p:cViewPr varScale="1">
        <p:scale>
          <a:sx n="58" d="100"/>
          <a:sy n="58" d="100"/>
        </p:scale>
        <p:origin x="1312" y="76"/>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notesMasters/notesMaster1.xml" Type="http://schemas.openxmlformats.org/officeDocument/2006/relationships/notesMaster"/><Relationship Id="rId4" Target="presProps.xml" Type="http://schemas.openxmlformats.org/officeDocument/2006/relationships/presProps"/><Relationship Id="rId5" Target="viewProps.xml" Type="http://schemas.openxmlformats.org/officeDocument/2006/relationships/viewProps"/><Relationship Id="rId6" Target="theme/theme1.xml" Type="http://schemas.openxmlformats.org/officeDocument/2006/relationships/theme"/><Relationship Id="rId7" Target="tableStyles.xml" Type="http://schemas.openxmlformats.org/officeDocument/2006/relationships/tableStyle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9D04570D-5645-554B-BB04-3A2521683858}" type="datetimeFigureOut">
              <a:rPr kumimoji="1" lang="ja-JP" altLang="en-US" smtClean="0"/>
              <a:t>2025/3/5</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AB484632-22FD-F744-B977-F0BCD7E67648}" type="slidenum">
              <a:rPr kumimoji="1" lang="ja-JP" altLang="en-US" smtClean="0"/>
              <a:t>‹#›</a:t>
            </a:fld>
            <a:endParaRPr kumimoji="1" lang="ja-JP" altLang="en-US"/>
          </a:p>
        </p:txBody>
      </p:sp>
    </p:spTree>
    <p:extLst>
      <p:ext uri="{BB962C8B-B14F-4D97-AF65-F5344CB8AC3E}">
        <p14:creationId xmlns:p14="http://schemas.microsoft.com/office/powerpoint/2010/main" val="365037545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3F63A1A-3FEB-D944-894E-248B68441CF4}" type="datetimeFigureOut">
              <a:rPr kumimoji="1" lang="ja-JP" altLang="en-US" smtClean="0"/>
              <a:t>2025/3/5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1291212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3F63A1A-3FEB-D944-894E-248B68441CF4}" type="datetimeFigureOut">
              <a:rPr kumimoji="1" lang="ja-JP" altLang="en-US" smtClean="0"/>
              <a:t>2025/3/5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1525991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3F63A1A-3FEB-D944-894E-248B68441CF4}" type="datetimeFigureOut">
              <a:rPr kumimoji="1" lang="ja-JP" altLang="en-US" smtClean="0"/>
              <a:t>2025/3/5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917075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3F63A1A-3FEB-D944-894E-248B68441CF4}" type="datetimeFigureOut">
              <a:rPr kumimoji="1" lang="ja-JP" altLang="en-US" smtClean="0"/>
              <a:t>2025/3/5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1268619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3F63A1A-3FEB-D944-894E-248B68441CF4}" type="datetimeFigureOut">
              <a:rPr kumimoji="1" lang="ja-JP" altLang="en-US" smtClean="0"/>
              <a:t>2025/3/5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2993772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3F63A1A-3FEB-D944-894E-248B68441CF4}" type="datetimeFigureOut">
              <a:rPr kumimoji="1" lang="ja-JP" altLang="en-US" smtClean="0"/>
              <a:t>2025/3/5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1827238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3F63A1A-3FEB-D944-894E-248B68441CF4}" type="datetimeFigureOut">
              <a:rPr kumimoji="1" lang="ja-JP" altLang="en-US" smtClean="0"/>
              <a:t>2025/3/5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1652065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3F63A1A-3FEB-D944-894E-248B68441CF4}" type="datetimeFigureOut">
              <a:rPr kumimoji="1" lang="ja-JP" altLang="en-US" smtClean="0"/>
              <a:t>2025/3/5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2972013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F63A1A-3FEB-D944-894E-248B68441CF4}" type="datetimeFigureOut">
              <a:rPr kumimoji="1" lang="ja-JP" altLang="en-US" smtClean="0"/>
              <a:t>2025/3/5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2261836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3F63A1A-3FEB-D944-894E-248B68441CF4}" type="datetimeFigureOut">
              <a:rPr kumimoji="1" lang="ja-JP" altLang="en-US" smtClean="0"/>
              <a:t>2025/3/5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4291754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3F63A1A-3FEB-D944-894E-248B68441CF4}" type="datetimeFigureOut">
              <a:rPr kumimoji="1" lang="ja-JP" altLang="en-US" smtClean="0"/>
              <a:t>2025/3/5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2576424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3F63A1A-3FEB-D944-894E-248B68441CF4}" type="datetimeFigureOut">
              <a:rPr kumimoji="1" lang="ja-JP" altLang="en-US" smtClean="0"/>
              <a:t>2025/3/5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93152BC-A0C2-E845-88FC-9FAD1BFA68BA}" type="slidenum">
              <a:rPr kumimoji="1" lang="ja-JP" altLang="en-US" smtClean="0"/>
              <a:t>‹#›</a:t>
            </a:fld>
            <a:endParaRPr kumimoji="1" lang="ja-JP" altLang="en-US"/>
          </a:p>
        </p:txBody>
      </p:sp>
    </p:spTree>
    <p:extLst>
      <p:ext uri="{BB962C8B-B14F-4D97-AF65-F5344CB8AC3E}">
        <p14:creationId xmlns:p14="http://schemas.microsoft.com/office/powerpoint/2010/main" val="37760632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944254-4D69-C805-D3B4-1585508901F1}"/>
            </a:ext>
          </a:extLst>
        </p:cNvPr>
        <p:cNvGrpSpPr/>
        <p:nvPr/>
      </p:nvGrpSpPr>
      <p:grpSpPr>
        <a:xfrm>
          <a:off x="0" y="0"/>
          <a:ext cx="0" cy="0"/>
          <a:chOff x="0" y="0"/>
          <a:chExt cx="0" cy="0"/>
        </a:xfrm>
      </p:grpSpPr>
      <p:sp>
        <p:nvSpPr>
          <p:cNvPr id="2" name="正方形/長方形 2">
            <a:extLst>
              <a:ext uri="{FF2B5EF4-FFF2-40B4-BE49-F238E27FC236}">
                <a16:creationId xmlns:a16="http://schemas.microsoft.com/office/drawing/2014/main" id="{144A0EBF-ABCE-9097-AFBB-5D98DC465C41}"/>
              </a:ext>
            </a:extLst>
          </p:cNvPr>
          <p:cNvSpPr>
            <a:spLocks noChangeArrowheads="1"/>
          </p:cNvSpPr>
          <p:nvPr/>
        </p:nvSpPr>
        <p:spPr>
          <a:xfrm>
            <a:off x="-252536" y="-65774"/>
            <a:ext cx="8374743" cy="393051"/>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a:buNone/>
            </a:pPr>
            <a:r>
              <a:rPr lang="ja-JP" altLang="en-US" sz="2400" b="1" kern="0" dirty="0">
                <a:latin typeface="BIZ UDPゴシック" panose="020B0400000000000000" pitchFamily="50" charset="-128"/>
                <a:ea typeface="BIZ UDPゴシック" panose="020B0400000000000000" pitchFamily="50" charset="-128"/>
              </a:rPr>
              <a:t>　 実証事業名（申請団体名）</a:t>
            </a:r>
          </a:p>
        </p:txBody>
      </p:sp>
      <p:sp>
        <p:nvSpPr>
          <p:cNvPr id="5" name="字幕 2">
            <a:extLst>
              <a:ext uri="{FF2B5EF4-FFF2-40B4-BE49-F238E27FC236}">
                <a16:creationId xmlns:a16="http://schemas.microsoft.com/office/drawing/2014/main" id="{AD9B25BC-1497-7161-4984-27769A079735}"/>
              </a:ext>
            </a:extLst>
          </p:cNvPr>
          <p:cNvSpPr txBox="1"/>
          <p:nvPr/>
        </p:nvSpPr>
        <p:spPr>
          <a:xfrm>
            <a:off x="-52222" y="313816"/>
            <a:ext cx="3128912" cy="304115"/>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ja-JP" altLang="en-US" sz="1300" b="1" kern="0" dirty="0">
                <a:latin typeface="BIZ UDPゴシック" panose="020B0400000000000000" pitchFamily="50" charset="-128"/>
                <a:ea typeface="BIZ UDPゴシック" panose="020B0400000000000000" pitchFamily="50" charset="-128"/>
              </a:rPr>
              <a:t>＜実証事業の概要等＞</a:t>
            </a:r>
            <a:endParaRPr lang="en-US" altLang="ja-JP" sz="1300" b="1" kern="0" dirty="0">
              <a:latin typeface="BIZ UDPゴシック" panose="020B0400000000000000" pitchFamily="50" charset="-128"/>
              <a:ea typeface="BIZ UDPゴシック" panose="020B0400000000000000" pitchFamily="50" charset="-128"/>
            </a:endParaRPr>
          </a:p>
        </p:txBody>
      </p:sp>
      <p:sp>
        <p:nvSpPr>
          <p:cNvPr id="7" name="字幕 2">
            <a:extLst>
              <a:ext uri="{FF2B5EF4-FFF2-40B4-BE49-F238E27FC236}">
                <a16:creationId xmlns:a16="http://schemas.microsoft.com/office/drawing/2014/main" id="{35D5E258-F818-0631-9761-738D2BF06E1F}"/>
              </a:ext>
            </a:extLst>
          </p:cNvPr>
          <p:cNvSpPr txBox="1"/>
          <p:nvPr/>
        </p:nvSpPr>
        <p:spPr>
          <a:xfrm>
            <a:off x="5014152" y="331192"/>
            <a:ext cx="2290537" cy="2868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ja-JP" altLang="en-US" sz="1300" b="1" kern="0" dirty="0">
                <a:latin typeface="BIZ UDPゴシック" panose="020B0400000000000000" pitchFamily="50" charset="-128"/>
                <a:ea typeface="BIZ UDPゴシック" panose="020B0400000000000000" pitchFamily="50" charset="-128"/>
              </a:rPr>
              <a:t>＜具体的な事業内容＞</a:t>
            </a:r>
            <a:endParaRPr lang="en-US" altLang="ja-JP" sz="1300" b="1" kern="0" dirty="0">
              <a:latin typeface="BIZ UDPゴシック" panose="020B0400000000000000" pitchFamily="50" charset="-128"/>
              <a:ea typeface="BIZ UDPゴシック" panose="020B0400000000000000" pitchFamily="50" charset="-128"/>
            </a:endParaRPr>
          </a:p>
        </p:txBody>
      </p:sp>
      <p:sp>
        <p:nvSpPr>
          <p:cNvPr id="8" name="正方形/長方形 2">
            <a:extLst>
              <a:ext uri="{FF2B5EF4-FFF2-40B4-BE49-F238E27FC236}">
                <a16:creationId xmlns:a16="http://schemas.microsoft.com/office/drawing/2014/main" id="{E765FF57-6920-BA19-92B4-70785A5D540C}"/>
              </a:ext>
            </a:extLst>
          </p:cNvPr>
          <p:cNvSpPr>
            <a:spLocks noChangeArrowheads="1"/>
          </p:cNvSpPr>
          <p:nvPr/>
        </p:nvSpPr>
        <p:spPr>
          <a:xfrm>
            <a:off x="7516427" y="323147"/>
            <a:ext cx="2392688" cy="321396"/>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buNone/>
            </a:pPr>
            <a:r>
              <a:rPr lang="ja-JP" altLang="en-US" sz="1050" b="1" kern="0" dirty="0">
                <a:latin typeface="BIZ UDPゴシック" panose="020B0400000000000000" pitchFamily="50" charset="-128"/>
                <a:ea typeface="BIZ UDPゴシック" panose="020B0400000000000000" pitchFamily="50" charset="-128"/>
              </a:rPr>
              <a:t>　 実施地域：○○県●●市（代表地域）</a:t>
            </a:r>
          </a:p>
        </p:txBody>
      </p:sp>
      <p:graphicFrame>
        <p:nvGraphicFramePr>
          <p:cNvPr id="9" name="表 8">
            <a:extLst>
              <a:ext uri="{FF2B5EF4-FFF2-40B4-BE49-F238E27FC236}">
                <a16:creationId xmlns:a16="http://schemas.microsoft.com/office/drawing/2014/main" id="{C55C9BAD-5889-7EDC-3316-704A9F9202DB}"/>
              </a:ext>
            </a:extLst>
          </p:cNvPr>
          <p:cNvGraphicFramePr>
            <a:graphicFrameLocks noGrp="1"/>
          </p:cNvGraphicFramePr>
          <p:nvPr>
            <p:extLst>
              <p:ext uri="{D42A27DB-BD31-4B8C-83A1-F6EECF244321}">
                <p14:modId xmlns:p14="http://schemas.microsoft.com/office/powerpoint/2010/main" val="4064408251"/>
              </p:ext>
            </p:extLst>
          </p:nvPr>
        </p:nvGraphicFramePr>
        <p:xfrm>
          <a:off x="52007" y="597158"/>
          <a:ext cx="4949201" cy="6247994"/>
        </p:xfrm>
        <a:graphic>
          <a:graphicData uri="http://schemas.openxmlformats.org/drawingml/2006/table">
            <a:tbl>
              <a:tblPr/>
              <a:tblGrid>
                <a:gridCol w="271521">
                  <a:extLst>
                    <a:ext uri="{9D8B030D-6E8A-4147-A177-3AD203B41FA5}">
                      <a16:colId xmlns:a16="http://schemas.microsoft.com/office/drawing/2014/main" val="2187960235"/>
                    </a:ext>
                  </a:extLst>
                </a:gridCol>
                <a:gridCol w="4677680">
                  <a:extLst>
                    <a:ext uri="{9D8B030D-6E8A-4147-A177-3AD203B41FA5}">
                      <a16:colId xmlns:a16="http://schemas.microsoft.com/office/drawing/2014/main" val="833639600"/>
                    </a:ext>
                  </a:extLst>
                </a:gridCol>
              </a:tblGrid>
              <a:tr h="3600000">
                <a:tc>
                  <a:txBody>
                    <a:bodyPr/>
                    <a:lstStyle/>
                    <a:p>
                      <a:pPr algn="ctr" fontAlgn="ctr"/>
                      <a:r>
                        <a:rPr lang="ja-JP" altLang="en-US" sz="1050" b="1" i="0" u="none" strike="noStrike" dirty="0">
                          <a:solidFill>
                            <a:srgbClr val="000000"/>
                          </a:solidFill>
                          <a:effectLst/>
                          <a:latin typeface="BIZ UDPゴシック" panose="020B0400000000000000" pitchFamily="50" charset="-128"/>
                          <a:ea typeface="BIZ UDPゴシック" panose="020B0400000000000000" pitchFamily="50" charset="-128"/>
                        </a:rPr>
                        <a:t>地域の課題</a:t>
                      </a:r>
                      <a:endParaRPr lang="en-US" altLang="ja-JP" sz="1050" b="1"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FDF6"/>
                    </a:solidFill>
                  </a:tcPr>
                </a:tc>
                <a:tc>
                  <a:txBody>
                    <a:bodyPr/>
                    <a:lstStyle/>
                    <a:p>
                      <a:pPr algn="l" fontAlgn="ct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2-2.</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地域の背景・課題」から記載してください。特に、</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(2)</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ローカルガイド人材に関する現状と課題を踏まえ、</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(3) </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① 現状と課題を踏まえた地域の目指すべき姿を必ず記載してください。</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0202785"/>
                  </a:ext>
                </a:extLst>
              </a:tr>
              <a:tr h="1207561">
                <a:tc>
                  <a:txBody>
                    <a:bodyPr/>
                    <a:lstStyle/>
                    <a:p>
                      <a:pPr algn="ctr" fontAlgn="ctr"/>
                      <a:r>
                        <a:rPr lang="ja-JP" altLang="en-US" sz="1050" b="1" i="0" u="none" strike="noStrike" dirty="0">
                          <a:solidFill>
                            <a:srgbClr val="000000"/>
                          </a:solidFill>
                          <a:effectLst/>
                          <a:latin typeface="BIZ UDPゴシック" panose="020B0400000000000000" pitchFamily="50" charset="-128"/>
                          <a:ea typeface="BIZ UDPゴシック" panose="020B0400000000000000" pitchFamily="50" charset="-128"/>
                        </a:rPr>
                        <a:t>実証事業の</a:t>
                      </a:r>
                      <a:endParaRPr lang="en-US" altLang="ja-JP" sz="1050" b="1" i="0" u="none" strike="noStrike" dirty="0">
                        <a:solidFill>
                          <a:srgbClr val="000000"/>
                        </a:solidFill>
                        <a:effectLst/>
                        <a:latin typeface="BIZ UDPゴシック" panose="020B0400000000000000" pitchFamily="50" charset="-128"/>
                        <a:ea typeface="BIZ UDPゴシック" panose="020B0400000000000000" pitchFamily="50" charset="-128"/>
                      </a:endParaRPr>
                    </a:p>
                    <a:p>
                      <a:pPr algn="ctr" fontAlgn="ctr"/>
                      <a:r>
                        <a:rPr lang="ja-JP" altLang="en-US" sz="1050" b="1" i="0" u="none" strike="noStrike" dirty="0">
                          <a:solidFill>
                            <a:srgbClr val="000000"/>
                          </a:solidFill>
                          <a:effectLst/>
                          <a:latin typeface="BIZ UDPゴシック" panose="020B0400000000000000" pitchFamily="50" charset="-128"/>
                          <a:ea typeface="BIZ UDPゴシック" panose="020B0400000000000000" pitchFamily="50" charset="-128"/>
                        </a:rPr>
                        <a:t>目的</a:t>
                      </a:r>
                      <a:endParaRPr lang="en-US" altLang="ja-JP" sz="1050" b="1"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FDF6"/>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3.</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実証事業の目的」から記載してください。</a:t>
                      </a:r>
                      <a:endPar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49825705"/>
                  </a:ext>
                </a:extLst>
              </a:tr>
              <a:tr h="1440433">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0000"/>
                          </a:solidFill>
                          <a:effectLst/>
                          <a:latin typeface="BIZ UDPゴシック" panose="020B0400000000000000" pitchFamily="50" charset="-128"/>
                          <a:ea typeface="BIZ UDPゴシック" panose="020B0400000000000000" pitchFamily="50" charset="-128"/>
                        </a:rPr>
                        <a:t>実施体制</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FDF6"/>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「実施体制の組織・人員体制、役割分担」から実証期間内の実施体制について記載してください。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21626465"/>
                  </a:ext>
                </a:extLst>
              </a:tr>
            </a:tbl>
          </a:graphicData>
        </a:graphic>
      </p:graphicFrame>
      <p:graphicFrame>
        <p:nvGraphicFramePr>
          <p:cNvPr id="10" name="表 9">
            <a:extLst>
              <a:ext uri="{FF2B5EF4-FFF2-40B4-BE49-F238E27FC236}">
                <a16:creationId xmlns:a16="http://schemas.microsoft.com/office/drawing/2014/main" id="{42D3DA42-2767-4CF8-DA8E-28FC8E24E51C}"/>
              </a:ext>
            </a:extLst>
          </p:cNvPr>
          <p:cNvGraphicFramePr>
            <a:graphicFrameLocks noGrp="1"/>
          </p:cNvGraphicFramePr>
          <p:nvPr>
            <p:extLst>
              <p:ext uri="{D42A27DB-BD31-4B8C-83A1-F6EECF244321}">
                <p14:modId xmlns:p14="http://schemas.microsoft.com/office/powerpoint/2010/main" val="3423758116"/>
              </p:ext>
            </p:extLst>
          </p:nvPr>
        </p:nvGraphicFramePr>
        <p:xfrm>
          <a:off x="5117238" y="597158"/>
          <a:ext cx="4756381" cy="4536000"/>
        </p:xfrm>
        <a:graphic>
          <a:graphicData uri="http://schemas.openxmlformats.org/drawingml/2006/table">
            <a:tbl>
              <a:tblPr/>
              <a:tblGrid>
                <a:gridCol w="254862">
                  <a:extLst>
                    <a:ext uri="{9D8B030D-6E8A-4147-A177-3AD203B41FA5}">
                      <a16:colId xmlns:a16="http://schemas.microsoft.com/office/drawing/2014/main" val="3678453089"/>
                    </a:ext>
                  </a:extLst>
                </a:gridCol>
                <a:gridCol w="4501519">
                  <a:extLst>
                    <a:ext uri="{9D8B030D-6E8A-4147-A177-3AD203B41FA5}">
                      <a16:colId xmlns:a16="http://schemas.microsoft.com/office/drawing/2014/main" val="1559266661"/>
                    </a:ext>
                  </a:extLst>
                </a:gridCol>
              </a:tblGrid>
              <a:tr h="1573095">
                <a:tc>
                  <a:txBody>
                    <a:bodyPr/>
                    <a:lstStyle/>
                    <a:p>
                      <a:pPr algn="ctr" fontAlgn="ctr"/>
                      <a:r>
                        <a:rPr lang="ja-JP" altLang="en-US" sz="1050" b="1" i="0" u="none" strike="noStrike" dirty="0">
                          <a:solidFill>
                            <a:srgbClr val="000000"/>
                          </a:solidFill>
                          <a:effectLst/>
                          <a:latin typeface="BIZ UDPゴシック" panose="020B0400000000000000" pitchFamily="50" charset="-128"/>
                          <a:ea typeface="BIZ UDPゴシック" panose="020B0400000000000000" pitchFamily="50" charset="-128"/>
                        </a:rPr>
                        <a:t>人材確保</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FDF6"/>
                    </a:solidFill>
                  </a:tcPr>
                </a:tc>
                <a:tc>
                  <a:txBody>
                    <a:bodyPr/>
                    <a:lstStyle/>
                    <a:p>
                      <a:pPr algn="l" fontAlgn="ct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4-1.</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人材確保」を抜粋し、</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KGI</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KPI</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も含め記載してください。記載にあたっては、「</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2-2.</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地域の背景・課題 </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(3) </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②</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-1 </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人材確保の方向性」を踏まえて記載してください。</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66758311"/>
                  </a:ext>
                </a:extLst>
              </a:tr>
              <a:tr h="1593523">
                <a:tc>
                  <a:txBody>
                    <a:bodyPr/>
                    <a:lstStyle/>
                    <a:p>
                      <a:pPr algn="ctr" fontAlgn="ctr"/>
                      <a:r>
                        <a:rPr lang="ja-JP" altLang="en-US" sz="1050" b="1" i="0" u="none" strike="noStrike" dirty="0">
                          <a:solidFill>
                            <a:srgbClr val="000000"/>
                          </a:solidFill>
                          <a:effectLst/>
                          <a:latin typeface="BIZ UDPゴシック" panose="020B0400000000000000" pitchFamily="50" charset="-128"/>
                          <a:ea typeface="BIZ UDPゴシック" panose="020B0400000000000000" pitchFamily="50" charset="-128"/>
                        </a:rPr>
                        <a:t>人材育成</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FDF6"/>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4-2</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．人材育成」を抜粋し、</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KGI</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KPI</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も含め記載してください。　記載にあたっては、「</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2-2.</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地域の背景・課題 </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(3) </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②</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-2 </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人材育成の方向性」を踏まえて記載してください。</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54378019"/>
                  </a:ext>
                </a:extLst>
              </a:tr>
              <a:tr h="1369382">
                <a:tc>
                  <a:txBody>
                    <a:bodyPr/>
                    <a:lstStyle/>
                    <a:p>
                      <a:pPr algn="ctr" fontAlgn="ctr"/>
                      <a:r>
                        <a:rPr lang="ja-JP" altLang="en-US" sz="1050" b="1" i="0" u="none" strike="noStrike" dirty="0">
                          <a:solidFill>
                            <a:srgbClr val="000000"/>
                          </a:solidFill>
                          <a:effectLst/>
                          <a:latin typeface="BIZ UDPゴシック" panose="020B0400000000000000" pitchFamily="50" charset="-128"/>
                          <a:ea typeface="BIZ UDPゴシック" panose="020B0400000000000000" pitchFamily="50" charset="-128"/>
                        </a:rPr>
                        <a:t>市場活性化</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9FDF6"/>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4-3.</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市場活性化」を抜粋し、</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KGI</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KPI</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も含め記載してください。記載にあたっては、「</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2-2.</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地域の背景・課題 </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(3) </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②</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-3 </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市場活性化の方向性」を踏まえて記載してください。</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84007603"/>
                  </a:ext>
                </a:extLst>
              </a:tr>
            </a:tbl>
          </a:graphicData>
        </a:graphic>
      </p:graphicFrame>
      <p:sp>
        <p:nvSpPr>
          <p:cNvPr id="11" name="字幕 2">
            <a:extLst>
              <a:ext uri="{FF2B5EF4-FFF2-40B4-BE49-F238E27FC236}">
                <a16:creationId xmlns:a16="http://schemas.microsoft.com/office/drawing/2014/main" id="{DB2054FA-D3D0-90F0-115B-D5B29A63FD07}"/>
              </a:ext>
            </a:extLst>
          </p:cNvPr>
          <p:cNvSpPr txBox="1"/>
          <p:nvPr/>
        </p:nvSpPr>
        <p:spPr>
          <a:xfrm>
            <a:off x="5032814" y="5105348"/>
            <a:ext cx="3045456" cy="439486"/>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ja-JP" altLang="en-US" sz="1300" b="1" kern="0" dirty="0">
                <a:latin typeface="BIZ UDPゴシック" panose="020B0400000000000000" pitchFamily="50" charset="-128"/>
                <a:ea typeface="BIZ UDPゴシック" panose="020B0400000000000000" pitchFamily="50" charset="-128"/>
              </a:rPr>
              <a:t>＜実証事業終了後の方針・計画＞</a:t>
            </a:r>
            <a:endParaRPr lang="en-US" altLang="ja-JP" sz="1300" b="1" kern="0" dirty="0">
              <a:latin typeface="BIZ UDPゴシック" panose="020B0400000000000000" pitchFamily="50" charset="-128"/>
              <a:ea typeface="BIZ UDPゴシック" panose="020B0400000000000000" pitchFamily="50" charset="-128"/>
            </a:endParaRPr>
          </a:p>
        </p:txBody>
      </p:sp>
      <p:graphicFrame>
        <p:nvGraphicFramePr>
          <p:cNvPr id="12" name="表 11">
            <a:extLst>
              <a:ext uri="{FF2B5EF4-FFF2-40B4-BE49-F238E27FC236}">
                <a16:creationId xmlns:a16="http://schemas.microsoft.com/office/drawing/2014/main" id="{B7496216-05E8-C73D-0391-C7F6FC9B872D}"/>
              </a:ext>
            </a:extLst>
          </p:cNvPr>
          <p:cNvGraphicFramePr>
            <a:graphicFrameLocks noGrp="1"/>
          </p:cNvGraphicFramePr>
          <p:nvPr>
            <p:extLst>
              <p:ext uri="{D42A27DB-BD31-4B8C-83A1-F6EECF244321}">
                <p14:modId xmlns:p14="http://schemas.microsoft.com/office/powerpoint/2010/main" val="4190697318"/>
              </p:ext>
            </p:extLst>
          </p:nvPr>
        </p:nvGraphicFramePr>
        <p:xfrm>
          <a:off x="5117238" y="5363885"/>
          <a:ext cx="4756381" cy="1476000"/>
        </p:xfrm>
        <a:graphic>
          <a:graphicData uri="http://schemas.openxmlformats.org/drawingml/2006/table">
            <a:tbl>
              <a:tblPr/>
              <a:tblGrid>
                <a:gridCol w="4756381">
                  <a:extLst>
                    <a:ext uri="{9D8B030D-6E8A-4147-A177-3AD203B41FA5}">
                      <a16:colId xmlns:a16="http://schemas.microsoft.com/office/drawing/2014/main" val="2449559291"/>
                    </a:ext>
                  </a:extLst>
                </a:gridCol>
              </a:tblGrid>
              <a:tr h="14760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a:t>
                      </a:r>
                      <a:r>
                        <a:rPr lang="en-US" altLang="ja-JP" sz="1050" b="1" i="0" u="none" strike="noStrike" dirty="0">
                          <a:solidFill>
                            <a:srgbClr val="0070C0"/>
                          </a:solidFill>
                          <a:effectLst/>
                          <a:latin typeface="BIZ UDPゴシック" panose="020B0400000000000000" pitchFamily="50" charset="-128"/>
                          <a:ea typeface="BIZ UDPゴシック" panose="020B0400000000000000" pitchFamily="50" charset="-128"/>
                        </a:rPr>
                        <a:t>5-2.</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実証事業終了後（令和８年度以降）の事業方針・計画」から記載してください。</a:t>
                      </a:r>
                      <a:endParaRPr lang="ja-JP" altLang="en-US" sz="105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5699834"/>
                  </a:ext>
                </a:extLst>
              </a:tr>
            </a:tbl>
          </a:graphicData>
        </a:graphic>
      </p:graphicFrame>
      <p:sp>
        <p:nvSpPr>
          <p:cNvPr id="13" name="テキスト ボックス 7">
            <a:extLst>
              <a:ext uri="{FF2B5EF4-FFF2-40B4-BE49-F238E27FC236}">
                <a16:creationId xmlns:a16="http://schemas.microsoft.com/office/drawing/2014/main" id="{30DB7D7F-BC32-FA1C-F246-EAE518F00834}"/>
              </a:ext>
            </a:extLst>
          </p:cNvPr>
          <p:cNvSpPr txBox="1"/>
          <p:nvPr/>
        </p:nvSpPr>
        <p:spPr>
          <a:xfrm>
            <a:off x="-61252" y="-380508"/>
            <a:ext cx="7925092" cy="369332"/>
          </a:xfrm>
          <a:prstGeom prst="rect">
            <a:avLst/>
          </a:prstGeom>
          <a:noFill/>
        </p:spPr>
        <p:txBody>
          <a:bodyPr wrap="square" rtlCol="0" anchor="ctr">
            <a:spAutoFit/>
          </a:bodyPr>
          <a:lstStyle/>
          <a:p>
            <a:r>
              <a:rPr lang="ja-JP" altLang="en-US" sz="900" dirty="0">
                <a:latin typeface="BIZ UDPゴシック" panose="020B0400000000000000" pitchFamily="50" charset="-128"/>
                <a:ea typeface="BIZ UDPゴシック" panose="020B0400000000000000" pitchFamily="50" charset="-128"/>
              </a:rPr>
              <a:t>注１：公表される前提で作成してください。注２：実証事業の概要が本事業概要説明書</a:t>
            </a:r>
            <a:r>
              <a:rPr lang="ja-JP" altLang="en-US" sz="900" u="sng" dirty="0">
                <a:solidFill>
                  <a:srgbClr val="FF0000"/>
                </a:solidFill>
                <a:latin typeface="BIZ UDPゴシック" panose="020B0400000000000000" pitchFamily="50" charset="-128"/>
                <a:ea typeface="BIZ UDPゴシック" panose="020B0400000000000000" pitchFamily="50" charset="-128"/>
              </a:rPr>
              <a:t>１枚</a:t>
            </a:r>
            <a:r>
              <a:rPr lang="ja-JP" altLang="en-US" sz="900" dirty="0">
                <a:latin typeface="BIZ UDPゴシック" panose="020B0400000000000000" pitchFamily="50" charset="-128"/>
                <a:ea typeface="BIZ UDPゴシック" panose="020B0400000000000000" pitchFamily="50" charset="-128"/>
              </a:rPr>
              <a:t>で分かるように簡潔に記載してください。</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注３：</a:t>
            </a:r>
            <a:r>
              <a:rPr lang="ja-JP" altLang="en-US" sz="900" dirty="0">
                <a:solidFill>
                  <a:srgbClr val="0070C0"/>
                </a:solidFill>
                <a:latin typeface="BIZ UDPゴシック" panose="020B0400000000000000" pitchFamily="50" charset="-128"/>
                <a:ea typeface="BIZ UDPゴシック" panose="020B0400000000000000" pitchFamily="50" charset="-128"/>
              </a:rPr>
              <a:t>青字の記入要領等</a:t>
            </a:r>
            <a:r>
              <a:rPr lang="ja-JP" altLang="en-US" sz="900" dirty="0">
                <a:latin typeface="BIZ UDPゴシック" panose="020B0400000000000000" pitchFamily="50" charset="-128"/>
                <a:ea typeface="BIZ UDPゴシック" panose="020B0400000000000000" pitchFamily="50" charset="-128"/>
              </a:rPr>
              <a:t>を削除の上、黒字で記載してください。フォントサイズは</a:t>
            </a:r>
            <a:r>
              <a:rPr lang="en-US" altLang="ja-JP" sz="900" dirty="0">
                <a:latin typeface="BIZ UDPゴシック" panose="020B0400000000000000" pitchFamily="50" charset="-128"/>
                <a:ea typeface="BIZ UDPゴシック" panose="020B0400000000000000" pitchFamily="50" charset="-128"/>
              </a:rPr>
              <a:t>【10.5</a:t>
            </a:r>
            <a:r>
              <a:rPr lang="ja-JP" altLang="en-US" sz="900" dirty="0">
                <a:latin typeface="BIZ UDPゴシック" panose="020B0400000000000000" pitchFamily="50" charset="-128"/>
                <a:ea typeface="BIZ UDPゴシック" panose="020B0400000000000000" pitchFamily="50" charset="-128"/>
              </a:rPr>
              <a:t>ポイント以上</a:t>
            </a:r>
            <a:r>
              <a:rPr lang="en-US" altLang="ja-JP" sz="900" dirty="0">
                <a:latin typeface="BIZ UDPゴシック" panose="020B0400000000000000" pitchFamily="50" charset="-128"/>
                <a:ea typeface="BIZ UDPゴシック" panose="020B0400000000000000" pitchFamily="50" charset="-128"/>
              </a:rPr>
              <a:t>】</a:t>
            </a:r>
            <a:r>
              <a:rPr lang="ja-JP" altLang="en-US" sz="900" dirty="0">
                <a:latin typeface="BIZ UDPゴシック" panose="020B0400000000000000" pitchFamily="50" charset="-128"/>
                <a:ea typeface="BIZ UDPゴシック" panose="020B0400000000000000" pitchFamily="50" charset="-128"/>
              </a:rPr>
              <a:t>とし、</a:t>
            </a:r>
            <a:r>
              <a:rPr lang="ja-JP" altLang="en-US" sz="900" dirty="0">
                <a:solidFill>
                  <a:srgbClr val="FF0000"/>
                </a:solidFill>
                <a:latin typeface="BIZ UDPゴシック" panose="020B0400000000000000" pitchFamily="50" charset="-128"/>
                <a:ea typeface="BIZ UDPゴシック" panose="020B0400000000000000" pitchFamily="50" charset="-128"/>
              </a:rPr>
              <a:t>重要な箇所は</a:t>
            </a:r>
            <a:r>
              <a:rPr lang="ja-JP" altLang="en-US" sz="900" u="sng" dirty="0">
                <a:solidFill>
                  <a:srgbClr val="FF0000"/>
                </a:solidFill>
                <a:latin typeface="BIZ UDPゴシック" panose="020B0400000000000000" pitchFamily="50" charset="-128"/>
                <a:ea typeface="BIZ UDPゴシック" panose="020B0400000000000000" pitchFamily="50" charset="-128"/>
              </a:rPr>
              <a:t>下線付きの赤字</a:t>
            </a:r>
            <a:r>
              <a:rPr lang="ja-JP" altLang="en-US" sz="900" dirty="0">
                <a:solidFill>
                  <a:srgbClr val="FF0000"/>
                </a:solidFill>
                <a:latin typeface="BIZ UDPゴシック" panose="020B0400000000000000" pitchFamily="50" charset="-128"/>
                <a:ea typeface="BIZ UDPゴシック" panose="020B0400000000000000" pitchFamily="50" charset="-128"/>
              </a:rPr>
              <a:t>で記載</a:t>
            </a:r>
            <a:r>
              <a:rPr lang="ja-JP" altLang="en-US" sz="900" dirty="0">
                <a:latin typeface="BIZ UDPゴシック" panose="020B0400000000000000" pitchFamily="50" charset="-128"/>
                <a:ea typeface="BIZ UDPゴシック" panose="020B0400000000000000" pitchFamily="50" charset="-128"/>
              </a:rPr>
              <a:t>してください。</a:t>
            </a:r>
          </a:p>
        </p:txBody>
      </p:sp>
      <p:sp>
        <p:nvSpPr>
          <p:cNvPr id="14" name="テキスト ボックス 13">
            <a:extLst>
              <a:ext uri="{FF2B5EF4-FFF2-40B4-BE49-F238E27FC236}">
                <a16:creationId xmlns:a16="http://schemas.microsoft.com/office/drawing/2014/main" id="{4EA058B5-38EA-0453-9227-D82BDE14DEB9}"/>
              </a:ext>
            </a:extLst>
          </p:cNvPr>
          <p:cNvSpPr txBox="1"/>
          <p:nvPr/>
        </p:nvSpPr>
        <p:spPr>
          <a:xfrm>
            <a:off x="3591786" y="3453964"/>
            <a:ext cx="1361214" cy="707886"/>
          </a:xfrm>
          <a:prstGeom prst="rect">
            <a:avLst/>
          </a:prstGeom>
          <a:noFill/>
          <a:ln w="3175">
            <a:solidFill>
              <a:schemeClr val="tx1"/>
            </a:solidFill>
          </a:ln>
        </p:spPr>
        <p:txBody>
          <a:bodyPr vertOverflow="overflow" horzOverflow="overflow" wrap="square" rtlCol="0">
            <a:spAutoFit/>
          </a:bodyPr>
          <a:lstStyle/>
          <a:p>
            <a:pPr algn="l" fontAlgn="ctr"/>
            <a:r>
              <a:rPr lang="ja-JP" altLang="en-US" sz="800" b="1" i="0" u="none" strike="noStrike" dirty="0">
                <a:solidFill>
                  <a:srgbClr val="0070C0"/>
                </a:solidFill>
                <a:effectLst/>
                <a:latin typeface="BIZ UDPゴシック" panose="020B0400000000000000" pitchFamily="50" charset="-128"/>
                <a:ea typeface="BIZ UDPゴシック" panose="020B0400000000000000" pitchFamily="50" charset="-128"/>
              </a:rPr>
              <a:t>地域のイメージがわかる画像を添付してください。</a:t>
            </a:r>
          </a:p>
          <a:p>
            <a:pPr algn="l" fontAlgn="ctr"/>
            <a:r>
              <a:rPr lang="ja-JP" altLang="en-US" sz="800" b="1" i="0" u="none" strike="noStrike" dirty="0">
                <a:solidFill>
                  <a:srgbClr val="0070C0"/>
                </a:solidFill>
                <a:effectLst/>
                <a:latin typeface="BIZ UDPゴシック" panose="020B0400000000000000" pitchFamily="50" charset="-128"/>
                <a:ea typeface="BIZ UDPゴシック" panose="020B0400000000000000" pitchFamily="50" charset="-128"/>
              </a:rPr>
              <a:t>画像については公表を前提とした公表可能な画像を添付してください。</a:t>
            </a:r>
          </a:p>
        </p:txBody>
      </p:sp>
      <p:cxnSp>
        <p:nvCxnSpPr>
          <p:cNvPr id="16" name="直線コネクタ 15">
            <a:extLst>
              <a:ext uri="{FF2B5EF4-FFF2-40B4-BE49-F238E27FC236}">
                <a16:creationId xmlns:a16="http://schemas.microsoft.com/office/drawing/2014/main" id="{027A8F05-6F0D-02DA-20A2-741CB199C611}"/>
              </a:ext>
            </a:extLst>
          </p:cNvPr>
          <p:cNvCxnSpPr/>
          <p:nvPr/>
        </p:nvCxnSpPr>
        <p:spPr>
          <a:xfrm>
            <a:off x="0" y="313816"/>
            <a:ext cx="9906000" cy="0"/>
          </a:xfrm>
          <a:prstGeom prst="line">
            <a:avLst/>
          </a:prstGeom>
          <a:ln w="44450"/>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9776044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Words>416</Words>
  <PresentationFormat>A4 210 x 297 mm</PresentationFormat>
  <Paragraphs>23</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游ゴシック</vt:lpstr>
      <vt:lpstr>Aptos</vt:lpstr>
      <vt:lpstr>Aptos Display</vt:lpstr>
      <vt:lpstr>Arial</vt:lpstr>
      <vt:lpstr>Office テーマ</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