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1"/>
  </p:notesMasterIdLst>
  <p:sldIdLst>
    <p:sldId id="256" r:id="rId4"/>
    <p:sldId id="257" r:id="rId5"/>
    <p:sldId id="260" r:id="rId6"/>
    <p:sldId id="411" r:id="rId7"/>
    <p:sldId id="414" r:id="rId8"/>
    <p:sldId id="398" r:id="rId9"/>
    <p:sldId id="388" r:id="rId10"/>
    <p:sldId id="350" r:id="rId11"/>
    <p:sldId id="352" r:id="rId12"/>
    <p:sldId id="354" r:id="rId13"/>
    <p:sldId id="351" r:id="rId14"/>
    <p:sldId id="355" r:id="rId15"/>
    <p:sldId id="353" r:id="rId16"/>
    <p:sldId id="358" r:id="rId17"/>
    <p:sldId id="356" r:id="rId18"/>
    <p:sldId id="390" r:id="rId19"/>
    <p:sldId id="419" r:id="rId20"/>
    <p:sldId id="412" r:id="rId21"/>
    <p:sldId id="402" r:id="rId22"/>
    <p:sldId id="410" r:id="rId23"/>
    <p:sldId id="403" r:id="rId24"/>
    <p:sldId id="418" r:id="rId25"/>
    <p:sldId id="415" r:id="rId26"/>
    <p:sldId id="416" r:id="rId27"/>
    <p:sldId id="406" r:id="rId28"/>
    <p:sldId id="408" r:id="rId29"/>
    <p:sldId id="400"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894567-6AD7-E720-F363-3922049072E1}" name="中村 政照" initials="中村" userId="S::nakamura-m2qn@mlit.go.jp::e32af279-c808-4443-b54d-7104f12492f6" providerId="AD"/>
  <p188:author id="{589D85A6-1C46-6DB7-0805-3927D9E8C56D}" name="小林 美雪" initials="小林" userId="S::kobayashi-m2j8@mlit.go.jp::b472f1fe-4c34-476f-a6f7-51b2c6faf0d1" providerId="AD"/>
  <p188:author id="{18EFE4A6-C3CB-AEE3-96E6-34259A7A1161}" name="大澤 麻綾" initials="大麻" userId="S::osawa-m2up@mlit.go.jp::98238dc2-dc70-40a8-94b3-de3163aa36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15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38" autoAdjust="0"/>
  </p:normalViewPr>
  <p:slideViewPr>
    <p:cSldViewPr snapToGrid="0">
      <p:cViewPr varScale="1">
        <p:scale>
          <a:sx n="56" d="100"/>
          <a:sy n="56" d="100"/>
        </p:scale>
        <p:origin x="1008" y="78"/>
      </p:cViewPr>
      <p:guideLst/>
    </p:cSldViewPr>
  </p:slideViewPr>
  <p:notesTextViewPr>
    <p:cViewPr>
      <p:scale>
        <a:sx n="1" d="1"/>
        <a:sy n="1" d="1"/>
      </p:scale>
      <p:origin x="0" y="0"/>
    </p:cViewPr>
  </p:notesText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customXml/item2.xml" Type="http://schemas.openxmlformats.org/officeDocument/2006/relationships/customXml"/><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slideMasters/slideMaster1.xml" Type="http://schemas.openxmlformats.org/officeDocument/2006/relationships/slideMaster"/><Relationship Id="rId30" Target="slides/slide27.xml" Type="http://schemas.openxmlformats.org/officeDocument/2006/relationships/slide"/><Relationship Id="rId31" Target="notesMasters/notesMaster1.xml" Type="http://schemas.openxmlformats.org/officeDocument/2006/relationships/notesMaster"/><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36" Target="authors.xml" Type="http://schemas.microsoft.com/office/2018/10/relationships/author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1932D-3DDF-4570-A40B-90E1BF0398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AD03D8B-1A7F-4E0A-B6B2-BE1FEC3B8AE5}">
      <dgm:prSet custT="1"/>
      <dgm:spPr/>
      <dgm:t>
        <a:bodyPr/>
        <a:lstStyle/>
        <a:p>
          <a:r>
            <a:rPr kumimoji="1" lang="ja-JP" altLang="en-US" sz="1400" b="1" dirty="0"/>
            <a:t>２．</a:t>
          </a:r>
          <a:r>
            <a:rPr kumimoji="1" lang="ja-JP" sz="1400" b="1" dirty="0"/>
            <a:t>インバウンド消費動向調査</a:t>
          </a:r>
          <a:r>
            <a:rPr kumimoji="1" lang="ja-JP" altLang="en-US" sz="1400" b="1" dirty="0"/>
            <a:t>について</a:t>
          </a:r>
          <a:endParaRPr lang="en-US" sz="1400" dirty="0"/>
        </a:p>
      </dgm:t>
    </dgm:pt>
    <dgm:pt modelId="{4E650BCE-459F-4B66-AD70-AFAC1E7DB235}" type="parTrans" cxnId="{8DBA145F-CCBF-4A21-8A79-E76DEFE1F6B1}">
      <dgm:prSet/>
      <dgm:spPr/>
      <dgm:t>
        <a:bodyPr/>
        <a:lstStyle/>
        <a:p>
          <a:endParaRPr lang="en-US" sz="1400"/>
        </a:p>
      </dgm:t>
    </dgm:pt>
    <dgm:pt modelId="{1D8D83D6-10A8-4C84-B90A-81D51B3A80CC}" type="sibTrans" cxnId="{8DBA145F-CCBF-4A21-8A79-E76DEFE1F6B1}">
      <dgm:prSet/>
      <dgm:spPr/>
      <dgm:t>
        <a:bodyPr/>
        <a:lstStyle/>
        <a:p>
          <a:endParaRPr lang="en-US" sz="1400"/>
        </a:p>
      </dgm:t>
    </dgm:pt>
    <dgm:pt modelId="{3B8C7256-E66A-4FB0-86DD-9CAB30164ECF}">
      <dgm:prSet custT="1"/>
      <dgm:spPr/>
      <dgm:t>
        <a:bodyPr/>
        <a:lstStyle/>
        <a:p>
          <a:r>
            <a:rPr lang="ja-JP" altLang="en-US" sz="1400"/>
            <a:t>　調査概要</a:t>
          </a:r>
          <a:endParaRPr lang="en-US" sz="1400"/>
        </a:p>
      </dgm:t>
    </dgm:pt>
    <dgm:pt modelId="{F4AC5819-A8CC-4910-B1A8-45334FD8BF50}" type="parTrans" cxnId="{AE6FD22C-100A-44A2-98FB-7A3B1771768B}">
      <dgm:prSet/>
      <dgm:spPr/>
      <dgm:t>
        <a:bodyPr/>
        <a:lstStyle/>
        <a:p>
          <a:endParaRPr lang="en-US" sz="1400"/>
        </a:p>
      </dgm:t>
    </dgm:pt>
    <dgm:pt modelId="{04AB4099-4F9D-4C3F-A57B-CAC8D1E2DE7B}" type="sibTrans" cxnId="{AE6FD22C-100A-44A2-98FB-7A3B1771768B}">
      <dgm:prSet/>
      <dgm:spPr/>
      <dgm:t>
        <a:bodyPr/>
        <a:lstStyle/>
        <a:p>
          <a:endParaRPr lang="en-US" sz="1400"/>
        </a:p>
      </dgm:t>
    </dgm:pt>
    <dgm:pt modelId="{92BDD392-3F6F-4C7D-B40A-43BA684FAE82}">
      <dgm:prSet custT="1"/>
      <dgm:spPr/>
      <dgm:t>
        <a:bodyPr/>
        <a:lstStyle/>
        <a:p>
          <a:r>
            <a:rPr kumimoji="1" lang="ja-JP" altLang="en-US" sz="1400"/>
            <a:t>　調査方法</a:t>
          </a:r>
          <a:endParaRPr lang="en-US" sz="1400"/>
        </a:p>
      </dgm:t>
    </dgm:pt>
    <dgm:pt modelId="{B5A84AA1-EB3D-4971-B19B-7725F5A9D0EE}" type="parTrans" cxnId="{7701FBF6-B5BE-44E2-8CCF-2928ABBF65F4}">
      <dgm:prSet/>
      <dgm:spPr/>
      <dgm:t>
        <a:bodyPr/>
        <a:lstStyle/>
        <a:p>
          <a:endParaRPr lang="en-US" sz="1400"/>
        </a:p>
      </dgm:t>
    </dgm:pt>
    <dgm:pt modelId="{5D3F22B1-F154-4037-8EF9-8CDFCA255DA6}" type="sibTrans" cxnId="{7701FBF6-B5BE-44E2-8CCF-2928ABBF65F4}">
      <dgm:prSet/>
      <dgm:spPr/>
      <dgm:t>
        <a:bodyPr/>
        <a:lstStyle/>
        <a:p>
          <a:endParaRPr lang="en-US" sz="1400"/>
        </a:p>
      </dgm:t>
    </dgm:pt>
    <dgm:pt modelId="{470D94B3-B060-483E-80BB-79E9C1215791}">
      <dgm:prSet custT="1"/>
      <dgm:spPr/>
      <dgm:t>
        <a:bodyPr/>
        <a:lstStyle/>
        <a:p>
          <a:r>
            <a:rPr kumimoji="1" lang="ja-JP" altLang="en-US" sz="1400" b="1"/>
            <a:t>３．個票データについて</a:t>
          </a:r>
          <a:endParaRPr lang="en-US" sz="1400"/>
        </a:p>
      </dgm:t>
    </dgm:pt>
    <dgm:pt modelId="{CCA0928D-9734-4A76-91CC-3FF2598EAF08}" type="parTrans" cxnId="{90257041-73B0-4E4B-8E3C-487EDE563EBD}">
      <dgm:prSet/>
      <dgm:spPr/>
      <dgm:t>
        <a:bodyPr/>
        <a:lstStyle/>
        <a:p>
          <a:endParaRPr lang="en-US" sz="1400"/>
        </a:p>
      </dgm:t>
    </dgm:pt>
    <dgm:pt modelId="{AD066742-D069-4F46-AE15-4F41449F9EA8}" type="sibTrans" cxnId="{90257041-73B0-4E4B-8E3C-487EDE563EBD}">
      <dgm:prSet/>
      <dgm:spPr/>
      <dgm:t>
        <a:bodyPr/>
        <a:lstStyle/>
        <a:p>
          <a:endParaRPr lang="en-US" sz="1400"/>
        </a:p>
      </dgm:t>
    </dgm:pt>
    <dgm:pt modelId="{3E6B9E64-7309-4E41-932E-C586AE19C497}">
      <dgm:prSet custT="1"/>
      <dgm:spPr/>
      <dgm:t>
        <a:bodyPr/>
        <a:lstStyle/>
        <a:p>
          <a:r>
            <a:rPr kumimoji="1" lang="ja-JP" altLang="en-US" sz="1400" b="1" dirty="0"/>
            <a:t>（参考）訪日外国人旅行者に関連する他のデータについて</a:t>
          </a:r>
          <a:endParaRPr lang="en-US" sz="1400" b="1" dirty="0">
            <a:solidFill>
              <a:schemeClr val="tx1"/>
            </a:solidFill>
          </a:endParaRPr>
        </a:p>
      </dgm:t>
    </dgm:pt>
    <dgm:pt modelId="{CF597368-7985-4C4A-8AD7-908DAB25A246}" type="parTrans" cxnId="{E2C64321-4967-4981-AA15-F6D4C9429B85}">
      <dgm:prSet/>
      <dgm:spPr/>
      <dgm:t>
        <a:bodyPr/>
        <a:lstStyle/>
        <a:p>
          <a:endParaRPr lang="en-US" sz="1400"/>
        </a:p>
      </dgm:t>
    </dgm:pt>
    <dgm:pt modelId="{359B8762-5B88-437B-A4DD-B6F472A4D03F}" type="sibTrans" cxnId="{E2C64321-4967-4981-AA15-F6D4C9429B85}">
      <dgm:prSet/>
      <dgm:spPr/>
      <dgm:t>
        <a:bodyPr/>
        <a:lstStyle/>
        <a:p>
          <a:endParaRPr lang="en-US" sz="1400"/>
        </a:p>
      </dgm:t>
    </dgm:pt>
    <dgm:pt modelId="{15CB4C53-3943-42AD-80D4-195393F28845}">
      <dgm:prSet custT="1"/>
      <dgm:spPr/>
      <dgm:t>
        <a:bodyPr/>
        <a:lstStyle/>
        <a:p>
          <a:endParaRPr lang="en-US" sz="1400" dirty="0"/>
        </a:p>
      </dgm:t>
    </dgm:pt>
    <dgm:pt modelId="{B3731319-10E5-4B2C-BD67-3B8165C933A1}" type="parTrans" cxnId="{06EEB563-7442-490F-919F-B7CB7A971F33}">
      <dgm:prSet/>
      <dgm:spPr/>
      <dgm:t>
        <a:bodyPr/>
        <a:lstStyle/>
        <a:p>
          <a:endParaRPr lang="en-US" sz="1400"/>
        </a:p>
      </dgm:t>
    </dgm:pt>
    <dgm:pt modelId="{4BFF6058-40C1-4D02-AAFE-1B6C6C547128}" type="sibTrans" cxnId="{06EEB563-7442-490F-919F-B7CB7A971F33}">
      <dgm:prSet/>
      <dgm:spPr/>
      <dgm:t>
        <a:bodyPr/>
        <a:lstStyle/>
        <a:p>
          <a:endParaRPr lang="en-US" sz="1400"/>
        </a:p>
      </dgm:t>
    </dgm:pt>
    <dgm:pt modelId="{4258118E-5F2B-49E7-BAF7-31D414FE478E}">
      <dgm:prSet custT="1"/>
      <dgm:spPr/>
      <dgm:t>
        <a:bodyPr/>
        <a:lstStyle/>
        <a:p>
          <a:r>
            <a:rPr lang="ja-JP" altLang="en-US" sz="1400"/>
            <a:t>　集計の推計方法</a:t>
          </a:r>
          <a:endParaRPr lang="en-US" sz="1400"/>
        </a:p>
      </dgm:t>
    </dgm:pt>
    <dgm:pt modelId="{03E114CA-D0C7-4F20-A95F-1E49BB31C19F}" type="parTrans" cxnId="{260EE833-9B78-4532-A5DE-04D76BD1ECF5}">
      <dgm:prSet/>
      <dgm:spPr/>
      <dgm:t>
        <a:bodyPr/>
        <a:lstStyle/>
        <a:p>
          <a:endParaRPr kumimoji="1" lang="ja-JP" altLang="en-US"/>
        </a:p>
      </dgm:t>
    </dgm:pt>
    <dgm:pt modelId="{DE29DEE2-EF40-4A2A-9254-B4E8D10AA506}" type="sibTrans" cxnId="{260EE833-9B78-4532-A5DE-04D76BD1ECF5}">
      <dgm:prSet/>
      <dgm:spPr/>
      <dgm:t>
        <a:bodyPr/>
        <a:lstStyle/>
        <a:p>
          <a:endParaRPr kumimoji="1" lang="ja-JP" altLang="en-US"/>
        </a:p>
      </dgm:t>
    </dgm:pt>
    <dgm:pt modelId="{31B0C915-C069-425A-8A54-F49788D348E6}">
      <dgm:prSet custT="1"/>
      <dgm:spPr/>
      <dgm:t>
        <a:bodyPr/>
        <a:lstStyle/>
        <a:p>
          <a:endParaRPr lang="en-US" sz="1400" dirty="0"/>
        </a:p>
      </dgm:t>
    </dgm:pt>
    <dgm:pt modelId="{7708F53F-3249-4B74-8BC0-296B3D60D988}" type="parTrans" cxnId="{5F4B08CE-5D60-440D-B3FE-D7FFBB886373}">
      <dgm:prSet/>
      <dgm:spPr/>
      <dgm:t>
        <a:bodyPr/>
        <a:lstStyle/>
        <a:p>
          <a:endParaRPr kumimoji="1" lang="ja-JP" altLang="en-US"/>
        </a:p>
      </dgm:t>
    </dgm:pt>
    <dgm:pt modelId="{EBC3A4B7-CED0-40E4-BBBF-89F9A1AC8130}" type="sibTrans" cxnId="{5F4B08CE-5D60-440D-B3FE-D7FFBB886373}">
      <dgm:prSet/>
      <dgm:spPr/>
      <dgm:t>
        <a:bodyPr/>
        <a:lstStyle/>
        <a:p>
          <a:endParaRPr kumimoji="1" lang="ja-JP" altLang="en-US"/>
        </a:p>
      </dgm:t>
    </dgm:pt>
    <dgm:pt modelId="{9F64A1F6-C449-46A2-A648-FB310BB1B247}">
      <dgm:prSet custT="1"/>
      <dgm:spPr/>
      <dgm:t>
        <a:bodyPr/>
        <a:lstStyle/>
        <a:p>
          <a:r>
            <a:rPr kumimoji="1" lang="ja-JP" altLang="en-US" sz="1400" b="0"/>
            <a:t>　個票データ一覧</a:t>
          </a:r>
          <a:endParaRPr lang="en-US" sz="1400" b="0"/>
        </a:p>
      </dgm:t>
    </dgm:pt>
    <dgm:pt modelId="{F61E627E-4326-44AB-AE18-2936132F0FD5}" type="parTrans" cxnId="{09F223C7-5252-4566-AFEC-C17BA78CC493}">
      <dgm:prSet/>
      <dgm:spPr/>
      <dgm:t>
        <a:bodyPr/>
        <a:lstStyle/>
        <a:p>
          <a:endParaRPr kumimoji="1" lang="ja-JP" altLang="en-US"/>
        </a:p>
      </dgm:t>
    </dgm:pt>
    <dgm:pt modelId="{895B828D-9C07-4E02-A3BB-166260BCD849}" type="sibTrans" cxnId="{09F223C7-5252-4566-AFEC-C17BA78CC493}">
      <dgm:prSet/>
      <dgm:spPr/>
      <dgm:t>
        <a:bodyPr/>
        <a:lstStyle/>
        <a:p>
          <a:endParaRPr kumimoji="1" lang="ja-JP" altLang="en-US"/>
        </a:p>
      </dgm:t>
    </dgm:pt>
    <dgm:pt modelId="{4CA6F9F3-552F-473C-99AD-1C356CED7821}">
      <dgm:prSet custT="1"/>
      <dgm:spPr/>
      <dgm:t>
        <a:bodyPr/>
        <a:lstStyle/>
        <a:p>
          <a:r>
            <a:rPr kumimoji="1" lang="ja-JP" altLang="en-US" sz="1400" b="1" dirty="0">
              <a:solidFill>
                <a:schemeClr val="tx1"/>
              </a:solidFill>
            </a:rPr>
            <a:t>１．インバウンド消費動向調査の個票データの提供について　</a:t>
          </a:r>
          <a:r>
            <a:rPr kumimoji="1" lang="en-US" altLang="ja-JP" sz="1400" b="1" dirty="0">
              <a:solidFill>
                <a:srgbClr val="FF0000"/>
              </a:solidFill>
            </a:rPr>
            <a:t>※</a:t>
          </a:r>
          <a:r>
            <a:rPr kumimoji="1" lang="ja-JP" altLang="en-US" sz="1400" b="1" dirty="0">
              <a:solidFill>
                <a:srgbClr val="FF0000"/>
              </a:solidFill>
            </a:rPr>
            <a:t>必ずご一読ください</a:t>
          </a:r>
          <a:endParaRPr lang="en-US" sz="1400" b="1" dirty="0"/>
        </a:p>
      </dgm:t>
    </dgm:pt>
    <dgm:pt modelId="{D7062FC2-44A6-46EB-A6A6-7668CDBA57E6}" type="parTrans" cxnId="{FEDFBACA-4CD7-4AEA-B86A-78C33B63247B}">
      <dgm:prSet/>
      <dgm:spPr/>
      <dgm:t>
        <a:bodyPr/>
        <a:lstStyle/>
        <a:p>
          <a:endParaRPr kumimoji="1" lang="ja-JP" altLang="en-US"/>
        </a:p>
      </dgm:t>
    </dgm:pt>
    <dgm:pt modelId="{A3D5D507-F76C-4E6A-8334-975962F56948}" type="sibTrans" cxnId="{FEDFBACA-4CD7-4AEA-B86A-78C33B63247B}">
      <dgm:prSet/>
      <dgm:spPr/>
      <dgm:t>
        <a:bodyPr/>
        <a:lstStyle/>
        <a:p>
          <a:endParaRPr kumimoji="1" lang="ja-JP" altLang="en-US"/>
        </a:p>
      </dgm:t>
    </dgm:pt>
    <dgm:pt modelId="{B9036C0E-EE56-4747-ACE2-C83473AF66D9}">
      <dgm:prSet custT="1"/>
      <dgm:spPr/>
      <dgm:t>
        <a:bodyPr/>
        <a:lstStyle/>
        <a:p>
          <a:r>
            <a:rPr lang="ja-JP" altLang="en-US" sz="1400" b="0" dirty="0"/>
            <a:t>　個票データの使い方</a:t>
          </a:r>
          <a:endParaRPr lang="en-US" sz="1400" b="0" dirty="0"/>
        </a:p>
      </dgm:t>
    </dgm:pt>
    <dgm:pt modelId="{A6A7D7C7-0A78-4CA3-B6DE-4444C9C1C2B0}" type="parTrans" cxnId="{B6A630AC-0124-4BD1-9837-742E8221C91D}">
      <dgm:prSet/>
      <dgm:spPr/>
      <dgm:t>
        <a:bodyPr/>
        <a:lstStyle/>
        <a:p>
          <a:endParaRPr kumimoji="1" lang="ja-JP" altLang="en-US"/>
        </a:p>
      </dgm:t>
    </dgm:pt>
    <dgm:pt modelId="{2F0B0EE6-C4B8-46E7-8A96-B9CC02E28C9D}" type="sibTrans" cxnId="{B6A630AC-0124-4BD1-9837-742E8221C91D}">
      <dgm:prSet/>
      <dgm:spPr/>
      <dgm:t>
        <a:bodyPr/>
        <a:lstStyle/>
        <a:p>
          <a:endParaRPr kumimoji="1" lang="ja-JP" altLang="en-US"/>
        </a:p>
      </dgm:t>
    </dgm:pt>
    <dgm:pt modelId="{BC661221-6305-46A0-8E3C-6A1F3F4C582A}">
      <dgm:prSet custT="1"/>
      <dgm:spPr/>
      <dgm:t>
        <a:bodyPr/>
        <a:lstStyle/>
        <a:p>
          <a:r>
            <a:rPr lang="ja-JP" altLang="en-US" sz="1400" b="0"/>
            <a:t>　個票データのイメージ</a:t>
          </a:r>
          <a:endParaRPr lang="en-US" sz="1400" b="0"/>
        </a:p>
      </dgm:t>
    </dgm:pt>
    <dgm:pt modelId="{7BAC3635-7CCE-4521-A1CD-F14257DC2C25}" type="parTrans" cxnId="{35F70460-E926-43A2-9566-F1F5DA199D06}">
      <dgm:prSet/>
      <dgm:spPr/>
      <dgm:t>
        <a:bodyPr/>
        <a:lstStyle/>
        <a:p>
          <a:endParaRPr kumimoji="1" lang="ja-JP" altLang="en-US"/>
        </a:p>
      </dgm:t>
    </dgm:pt>
    <dgm:pt modelId="{11D47FD4-948C-4B68-9ED9-DDE4D9B1BD1C}" type="sibTrans" cxnId="{35F70460-E926-43A2-9566-F1F5DA199D06}">
      <dgm:prSet/>
      <dgm:spPr/>
      <dgm:t>
        <a:bodyPr/>
        <a:lstStyle/>
        <a:p>
          <a:endParaRPr kumimoji="1" lang="ja-JP" altLang="en-US"/>
        </a:p>
      </dgm:t>
    </dgm:pt>
    <dgm:pt modelId="{C0F64CD8-EFF4-4CF6-96AC-E7BBDF435FE6}">
      <dgm:prSet custT="1"/>
      <dgm:spPr/>
      <dgm:t>
        <a:bodyPr/>
        <a:lstStyle/>
        <a:p>
          <a:endParaRPr lang="en-US" sz="1400" b="1"/>
        </a:p>
      </dgm:t>
    </dgm:pt>
    <dgm:pt modelId="{395E5D9F-8E10-4ECE-81E1-836E18EE6865}" type="parTrans" cxnId="{16166852-16A2-43F1-A1D8-BDB7D0400374}">
      <dgm:prSet/>
      <dgm:spPr/>
      <dgm:t>
        <a:bodyPr/>
        <a:lstStyle/>
        <a:p>
          <a:endParaRPr kumimoji="1" lang="ja-JP" altLang="en-US"/>
        </a:p>
      </dgm:t>
    </dgm:pt>
    <dgm:pt modelId="{6B7AE4C7-3F68-4351-B931-21A57D1ABEFA}" type="sibTrans" cxnId="{16166852-16A2-43F1-A1D8-BDB7D0400374}">
      <dgm:prSet/>
      <dgm:spPr/>
      <dgm:t>
        <a:bodyPr/>
        <a:lstStyle/>
        <a:p>
          <a:endParaRPr kumimoji="1" lang="ja-JP" altLang="en-US"/>
        </a:p>
      </dgm:t>
    </dgm:pt>
    <dgm:pt modelId="{94CA13C3-26F4-4189-A923-F95C6E096926}">
      <dgm:prSet custT="1"/>
      <dgm:spPr/>
      <dgm:t>
        <a:bodyPr/>
        <a:lstStyle/>
        <a:p>
          <a:endParaRPr lang="en-US" sz="1400" b="0" dirty="0"/>
        </a:p>
      </dgm:t>
    </dgm:pt>
    <dgm:pt modelId="{2DD7D8F1-F654-4B21-84FF-6CE382AAC3CA}" type="parTrans" cxnId="{23413F7B-C983-4584-87A1-A0D54B04C464}">
      <dgm:prSet/>
      <dgm:spPr/>
      <dgm:t>
        <a:bodyPr/>
        <a:lstStyle/>
        <a:p>
          <a:endParaRPr kumimoji="1" lang="ja-JP" altLang="en-US"/>
        </a:p>
      </dgm:t>
    </dgm:pt>
    <dgm:pt modelId="{9FB202BA-81FB-457E-83B5-A4FEC13F3F70}" type="sibTrans" cxnId="{23413F7B-C983-4584-87A1-A0D54B04C464}">
      <dgm:prSet/>
      <dgm:spPr/>
      <dgm:t>
        <a:bodyPr/>
        <a:lstStyle/>
        <a:p>
          <a:endParaRPr kumimoji="1" lang="ja-JP" altLang="en-US"/>
        </a:p>
      </dgm:t>
    </dgm:pt>
    <dgm:pt modelId="{8FA22392-9929-4344-B283-B9F473128CF2}" type="pres">
      <dgm:prSet presAssocID="{8FB1932D-3DDF-4570-A40B-90E1BF039868}" presName="vert0" presStyleCnt="0">
        <dgm:presLayoutVars>
          <dgm:dir/>
          <dgm:animOne val="branch"/>
          <dgm:animLvl val="lvl"/>
        </dgm:presLayoutVars>
      </dgm:prSet>
      <dgm:spPr/>
    </dgm:pt>
    <dgm:pt modelId="{54741896-ED62-4026-BB35-1A6A517E5BD5}" type="pres">
      <dgm:prSet presAssocID="{4CA6F9F3-552F-473C-99AD-1C356CED7821}" presName="thickLine" presStyleLbl="alignNode1" presStyleIdx="0" presStyleCnt="14"/>
      <dgm:spPr/>
    </dgm:pt>
    <dgm:pt modelId="{9AAC0373-2591-468F-9642-C9D34CB5205F}" type="pres">
      <dgm:prSet presAssocID="{4CA6F9F3-552F-473C-99AD-1C356CED7821}" presName="horz1" presStyleCnt="0"/>
      <dgm:spPr/>
    </dgm:pt>
    <dgm:pt modelId="{221398C6-8932-4A85-ABCF-67D6C41BDB5C}" type="pres">
      <dgm:prSet presAssocID="{4CA6F9F3-552F-473C-99AD-1C356CED7821}" presName="tx1" presStyleLbl="revTx" presStyleIdx="0" presStyleCnt="14"/>
      <dgm:spPr/>
    </dgm:pt>
    <dgm:pt modelId="{CFC6BDE6-7A4A-4DA7-B8D2-17048EAA4602}" type="pres">
      <dgm:prSet presAssocID="{4CA6F9F3-552F-473C-99AD-1C356CED7821}" presName="vert1" presStyleCnt="0"/>
      <dgm:spPr/>
    </dgm:pt>
    <dgm:pt modelId="{F61EFE83-98AE-4831-95EA-730D130B1832}" type="pres">
      <dgm:prSet presAssocID="{C0F64CD8-EFF4-4CF6-96AC-E7BBDF435FE6}" presName="thickLine" presStyleLbl="alignNode1" presStyleIdx="1" presStyleCnt="14"/>
      <dgm:spPr/>
    </dgm:pt>
    <dgm:pt modelId="{B57150BC-42DD-495C-8863-6D8B8B89F21A}" type="pres">
      <dgm:prSet presAssocID="{C0F64CD8-EFF4-4CF6-96AC-E7BBDF435FE6}" presName="horz1" presStyleCnt="0"/>
      <dgm:spPr/>
    </dgm:pt>
    <dgm:pt modelId="{03F3F08F-F694-48FC-A939-A35C130B4445}" type="pres">
      <dgm:prSet presAssocID="{C0F64CD8-EFF4-4CF6-96AC-E7BBDF435FE6}" presName="tx1" presStyleLbl="revTx" presStyleIdx="1" presStyleCnt="14"/>
      <dgm:spPr/>
    </dgm:pt>
    <dgm:pt modelId="{D39D0393-A6DB-4581-A036-18D9D51C2347}" type="pres">
      <dgm:prSet presAssocID="{C0F64CD8-EFF4-4CF6-96AC-E7BBDF435FE6}" presName="vert1" presStyleCnt="0"/>
      <dgm:spPr/>
    </dgm:pt>
    <dgm:pt modelId="{7A424A89-04B8-46D5-9F3C-1DF56BF9AA28}" type="pres">
      <dgm:prSet presAssocID="{DAD03D8B-1A7F-4E0A-B6B2-BE1FEC3B8AE5}" presName="thickLine" presStyleLbl="alignNode1" presStyleIdx="2" presStyleCnt="14"/>
      <dgm:spPr/>
    </dgm:pt>
    <dgm:pt modelId="{45553379-3348-46B3-B49A-5508BAACC97E}" type="pres">
      <dgm:prSet presAssocID="{DAD03D8B-1A7F-4E0A-B6B2-BE1FEC3B8AE5}" presName="horz1" presStyleCnt="0"/>
      <dgm:spPr/>
    </dgm:pt>
    <dgm:pt modelId="{CC609F98-4793-4872-A563-D18EAFA02B8A}" type="pres">
      <dgm:prSet presAssocID="{DAD03D8B-1A7F-4E0A-B6B2-BE1FEC3B8AE5}" presName="tx1" presStyleLbl="revTx" presStyleIdx="2" presStyleCnt="14"/>
      <dgm:spPr/>
    </dgm:pt>
    <dgm:pt modelId="{82B4F15C-5C50-409F-8ADB-ADC177BC2951}" type="pres">
      <dgm:prSet presAssocID="{DAD03D8B-1A7F-4E0A-B6B2-BE1FEC3B8AE5}" presName="vert1" presStyleCnt="0"/>
      <dgm:spPr/>
    </dgm:pt>
    <dgm:pt modelId="{EA65B1B2-10F5-4178-AACE-15DCA9F10E0E}" type="pres">
      <dgm:prSet presAssocID="{3B8C7256-E66A-4FB0-86DD-9CAB30164ECF}" presName="thickLine" presStyleLbl="alignNode1" presStyleIdx="3" presStyleCnt="14"/>
      <dgm:spPr/>
    </dgm:pt>
    <dgm:pt modelId="{717609AE-2D11-43EB-9997-BE1E26E38F2D}" type="pres">
      <dgm:prSet presAssocID="{3B8C7256-E66A-4FB0-86DD-9CAB30164ECF}" presName="horz1" presStyleCnt="0"/>
      <dgm:spPr/>
    </dgm:pt>
    <dgm:pt modelId="{2276A424-39BA-49A8-A388-A706F575F86A}" type="pres">
      <dgm:prSet presAssocID="{3B8C7256-E66A-4FB0-86DD-9CAB30164ECF}" presName="tx1" presStyleLbl="revTx" presStyleIdx="3" presStyleCnt="14"/>
      <dgm:spPr/>
    </dgm:pt>
    <dgm:pt modelId="{1F6AC5A2-505B-488A-A744-B820501B5874}" type="pres">
      <dgm:prSet presAssocID="{3B8C7256-E66A-4FB0-86DD-9CAB30164ECF}" presName="vert1" presStyleCnt="0"/>
      <dgm:spPr/>
    </dgm:pt>
    <dgm:pt modelId="{9B5B1F10-A8C6-4CE7-B127-5799EC55D603}" type="pres">
      <dgm:prSet presAssocID="{92BDD392-3F6F-4C7D-B40A-43BA684FAE82}" presName="thickLine" presStyleLbl="alignNode1" presStyleIdx="4" presStyleCnt="14"/>
      <dgm:spPr/>
    </dgm:pt>
    <dgm:pt modelId="{4F6A86A6-95E4-438D-A433-1290FCA97EA3}" type="pres">
      <dgm:prSet presAssocID="{92BDD392-3F6F-4C7D-B40A-43BA684FAE82}" presName="horz1" presStyleCnt="0"/>
      <dgm:spPr/>
    </dgm:pt>
    <dgm:pt modelId="{AF3DB286-7722-4722-BABF-682017002FBA}" type="pres">
      <dgm:prSet presAssocID="{92BDD392-3F6F-4C7D-B40A-43BA684FAE82}" presName="tx1" presStyleLbl="revTx" presStyleIdx="4" presStyleCnt="14"/>
      <dgm:spPr/>
    </dgm:pt>
    <dgm:pt modelId="{F779E1B1-C661-492E-841D-893B330556F9}" type="pres">
      <dgm:prSet presAssocID="{92BDD392-3F6F-4C7D-B40A-43BA684FAE82}" presName="vert1" presStyleCnt="0"/>
      <dgm:spPr/>
    </dgm:pt>
    <dgm:pt modelId="{93CD0271-F970-42FD-9614-046C0AC8E0C0}" type="pres">
      <dgm:prSet presAssocID="{4258118E-5F2B-49E7-BAF7-31D414FE478E}" presName="thickLine" presStyleLbl="alignNode1" presStyleIdx="5" presStyleCnt="14"/>
      <dgm:spPr/>
    </dgm:pt>
    <dgm:pt modelId="{AC43FEAE-E54A-4F59-99B3-635A96D3B519}" type="pres">
      <dgm:prSet presAssocID="{4258118E-5F2B-49E7-BAF7-31D414FE478E}" presName="horz1" presStyleCnt="0"/>
      <dgm:spPr/>
    </dgm:pt>
    <dgm:pt modelId="{381E90C5-EB88-4DEB-8D7E-2C399CCBAA02}" type="pres">
      <dgm:prSet presAssocID="{4258118E-5F2B-49E7-BAF7-31D414FE478E}" presName="tx1" presStyleLbl="revTx" presStyleIdx="5" presStyleCnt="14"/>
      <dgm:spPr/>
    </dgm:pt>
    <dgm:pt modelId="{C4D62F26-152C-4334-8303-35203E169937}" type="pres">
      <dgm:prSet presAssocID="{4258118E-5F2B-49E7-BAF7-31D414FE478E}" presName="vert1" presStyleCnt="0"/>
      <dgm:spPr/>
    </dgm:pt>
    <dgm:pt modelId="{22EFBDE7-7AF2-4288-A565-0F2468C1861C}" type="pres">
      <dgm:prSet presAssocID="{31B0C915-C069-425A-8A54-F49788D348E6}" presName="thickLine" presStyleLbl="alignNode1" presStyleIdx="6" presStyleCnt="14"/>
      <dgm:spPr/>
    </dgm:pt>
    <dgm:pt modelId="{027B7C44-7133-4FCC-8339-85E7F46D2354}" type="pres">
      <dgm:prSet presAssocID="{31B0C915-C069-425A-8A54-F49788D348E6}" presName="horz1" presStyleCnt="0"/>
      <dgm:spPr/>
    </dgm:pt>
    <dgm:pt modelId="{46E12FE4-B362-4B17-B3D5-B25ABDA1B29C}" type="pres">
      <dgm:prSet presAssocID="{31B0C915-C069-425A-8A54-F49788D348E6}" presName="tx1" presStyleLbl="revTx" presStyleIdx="6" presStyleCnt="14"/>
      <dgm:spPr/>
    </dgm:pt>
    <dgm:pt modelId="{BB7BFE51-B319-46B4-A3E9-DFBC3A90119C}" type="pres">
      <dgm:prSet presAssocID="{31B0C915-C069-425A-8A54-F49788D348E6}" presName="vert1" presStyleCnt="0"/>
      <dgm:spPr/>
    </dgm:pt>
    <dgm:pt modelId="{932D1CE1-88F3-4A36-80A8-05A8B78D261E}" type="pres">
      <dgm:prSet presAssocID="{470D94B3-B060-483E-80BB-79E9C1215791}" presName="thickLine" presStyleLbl="alignNode1" presStyleIdx="7" presStyleCnt="14"/>
      <dgm:spPr/>
    </dgm:pt>
    <dgm:pt modelId="{7B23B03D-3F27-41E1-A08B-0BD8F9E51A43}" type="pres">
      <dgm:prSet presAssocID="{470D94B3-B060-483E-80BB-79E9C1215791}" presName="horz1" presStyleCnt="0"/>
      <dgm:spPr/>
    </dgm:pt>
    <dgm:pt modelId="{BB85B8B1-E588-4E2A-B71D-A00209E43B48}" type="pres">
      <dgm:prSet presAssocID="{470D94B3-B060-483E-80BB-79E9C1215791}" presName="tx1" presStyleLbl="revTx" presStyleIdx="7" presStyleCnt="14"/>
      <dgm:spPr/>
    </dgm:pt>
    <dgm:pt modelId="{87C12437-3A86-4F0C-9D9D-8BE48A14CD5C}" type="pres">
      <dgm:prSet presAssocID="{470D94B3-B060-483E-80BB-79E9C1215791}" presName="vert1" presStyleCnt="0"/>
      <dgm:spPr/>
    </dgm:pt>
    <dgm:pt modelId="{9EC5E4AA-25AF-4F60-A8DF-2049960ADC43}" type="pres">
      <dgm:prSet presAssocID="{9F64A1F6-C449-46A2-A648-FB310BB1B247}" presName="thickLine" presStyleLbl="alignNode1" presStyleIdx="8" presStyleCnt="14"/>
      <dgm:spPr/>
    </dgm:pt>
    <dgm:pt modelId="{4A451611-11A8-48C2-BDB3-193A9E1A5242}" type="pres">
      <dgm:prSet presAssocID="{9F64A1F6-C449-46A2-A648-FB310BB1B247}" presName="horz1" presStyleCnt="0"/>
      <dgm:spPr/>
    </dgm:pt>
    <dgm:pt modelId="{3615D9E8-BB20-4FF0-9E47-8332A04CF8D7}" type="pres">
      <dgm:prSet presAssocID="{9F64A1F6-C449-46A2-A648-FB310BB1B247}" presName="tx1" presStyleLbl="revTx" presStyleIdx="8" presStyleCnt="14"/>
      <dgm:spPr/>
    </dgm:pt>
    <dgm:pt modelId="{20B63E45-1F80-4489-B247-3C3E2F55F0C7}" type="pres">
      <dgm:prSet presAssocID="{9F64A1F6-C449-46A2-A648-FB310BB1B247}" presName="vert1" presStyleCnt="0"/>
      <dgm:spPr/>
    </dgm:pt>
    <dgm:pt modelId="{3EB1A102-E9FB-4FEA-BD68-6E26A7BAF5F7}" type="pres">
      <dgm:prSet presAssocID="{BC661221-6305-46A0-8E3C-6A1F3F4C582A}" presName="thickLine" presStyleLbl="alignNode1" presStyleIdx="9" presStyleCnt="14"/>
      <dgm:spPr/>
    </dgm:pt>
    <dgm:pt modelId="{0A1EDCAE-B76C-467E-9546-B98438D2E854}" type="pres">
      <dgm:prSet presAssocID="{BC661221-6305-46A0-8E3C-6A1F3F4C582A}" presName="horz1" presStyleCnt="0"/>
      <dgm:spPr/>
    </dgm:pt>
    <dgm:pt modelId="{BA30BEA3-AA3C-4AFD-82E2-5C2BDD846B98}" type="pres">
      <dgm:prSet presAssocID="{BC661221-6305-46A0-8E3C-6A1F3F4C582A}" presName="tx1" presStyleLbl="revTx" presStyleIdx="9" presStyleCnt="14"/>
      <dgm:spPr/>
    </dgm:pt>
    <dgm:pt modelId="{54FB7727-0DD3-483F-9D0D-D3AA17CFAD35}" type="pres">
      <dgm:prSet presAssocID="{BC661221-6305-46A0-8E3C-6A1F3F4C582A}" presName="vert1" presStyleCnt="0"/>
      <dgm:spPr/>
    </dgm:pt>
    <dgm:pt modelId="{46B941AE-3DAB-4AE4-953D-FA6E188511DC}" type="pres">
      <dgm:prSet presAssocID="{B9036C0E-EE56-4747-ACE2-C83473AF66D9}" presName="thickLine" presStyleLbl="alignNode1" presStyleIdx="10" presStyleCnt="14"/>
      <dgm:spPr/>
    </dgm:pt>
    <dgm:pt modelId="{0CA1C1F8-9F56-4C5C-8FC7-0C91D6238DAE}" type="pres">
      <dgm:prSet presAssocID="{B9036C0E-EE56-4747-ACE2-C83473AF66D9}" presName="horz1" presStyleCnt="0"/>
      <dgm:spPr/>
    </dgm:pt>
    <dgm:pt modelId="{BC5558D5-E5A6-4DFD-9665-0AACF33A667A}" type="pres">
      <dgm:prSet presAssocID="{B9036C0E-EE56-4747-ACE2-C83473AF66D9}" presName="tx1" presStyleLbl="revTx" presStyleIdx="10" presStyleCnt="14"/>
      <dgm:spPr/>
    </dgm:pt>
    <dgm:pt modelId="{0794B961-4146-46F3-B98C-88D121154978}" type="pres">
      <dgm:prSet presAssocID="{B9036C0E-EE56-4747-ACE2-C83473AF66D9}" presName="vert1" presStyleCnt="0"/>
      <dgm:spPr/>
    </dgm:pt>
    <dgm:pt modelId="{C2A1EED6-A3BC-4A53-8132-109AC3AF87A2}" type="pres">
      <dgm:prSet presAssocID="{94CA13C3-26F4-4189-A923-F95C6E096926}" presName="thickLine" presStyleLbl="alignNode1" presStyleIdx="11" presStyleCnt="14"/>
      <dgm:spPr/>
    </dgm:pt>
    <dgm:pt modelId="{BF1A7793-1B77-4E6A-8096-B754A0974920}" type="pres">
      <dgm:prSet presAssocID="{94CA13C3-26F4-4189-A923-F95C6E096926}" presName="horz1" presStyleCnt="0"/>
      <dgm:spPr/>
    </dgm:pt>
    <dgm:pt modelId="{BA2E9C1E-C347-4F5E-AFF8-1A6A979CD8B2}" type="pres">
      <dgm:prSet presAssocID="{94CA13C3-26F4-4189-A923-F95C6E096926}" presName="tx1" presStyleLbl="revTx" presStyleIdx="11" presStyleCnt="14"/>
      <dgm:spPr/>
    </dgm:pt>
    <dgm:pt modelId="{615A91B0-634D-47AD-9791-BF4B6457E896}" type="pres">
      <dgm:prSet presAssocID="{94CA13C3-26F4-4189-A923-F95C6E096926}" presName="vert1" presStyleCnt="0"/>
      <dgm:spPr/>
    </dgm:pt>
    <dgm:pt modelId="{72340E73-42CF-4373-9C01-5AADF42A58FB}" type="pres">
      <dgm:prSet presAssocID="{3E6B9E64-7309-4E41-932E-C586AE19C497}" presName="thickLine" presStyleLbl="alignNode1" presStyleIdx="12" presStyleCnt="14"/>
      <dgm:spPr/>
    </dgm:pt>
    <dgm:pt modelId="{DB6BB676-F2CC-4F40-9F59-54FA39419701}" type="pres">
      <dgm:prSet presAssocID="{3E6B9E64-7309-4E41-932E-C586AE19C497}" presName="horz1" presStyleCnt="0"/>
      <dgm:spPr/>
    </dgm:pt>
    <dgm:pt modelId="{CDF26592-4369-4541-945F-190AC30D2830}" type="pres">
      <dgm:prSet presAssocID="{3E6B9E64-7309-4E41-932E-C586AE19C497}" presName="tx1" presStyleLbl="revTx" presStyleIdx="12" presStyleCnt="14"/>
      <dgm:spPr/>
    </dgm:pt>
    <dgm:pt modelId="{30C02A60-DEAA-4BE3-9B5F-76562F3FBF7F}" type="pres">
      <dgm:prSet presAssocID="{3E6B9E64-7309-4E41-932E-C586AE19C497}" presName="vert1" presStyleCnt="0"/>
      <dgm:spPr/>
    </dgm:pt>
    <dgm:pt modelId="{9B429EC8-58F1-40D7-A163-DE4E5AD5E9F5}" type="pres">
      <dgm:prSet presAssocID="{15CB4C53-3943-42AD-80D4-195393F28845}" presName="thickLine" presStyleLbl="alignNode1" presStyleIdx="13" presStyleCnt="14"/>
      <dgm:spPr/>
    </dgm:pt>
    <dgm:pt modelId="{FCC78799-512A-4BF7-8B02-C76C64B13FA6}" type="pres">
      <dgm:prSet presAssocID="{15CB4C53-3943-42AD-80D4-195393F28845}" presName="horz1" presStyleCnt="0"/>
      <dgm:spPr/>
    </dgm:pt>
    <dgm:pt modelId="{D1B5A4D4-CE3F-4108-9D66-DF0CBBBB8815}" type="pres">
      <dgm:prSet presAssocID="{15CB4C53-3943-42AD-80D4-195393F28845}" presName="tx1" presStyleLbl="revTx" presStyleIdx="13" presStyleCnt="14"/>
      <dgm:spPr/>
    </dgm:pt>
    <dgm:pt modelId="{48624867-CDCD-4A62-BD68-897BADA28F8F}" type="pres">
      <dgm:prSet presAssocID="{15CB4C53-3943-42AD-80D4-195393F28845}" presName="vert1" presStyleCnt="0"/>
      <dgm:spPr/>
    </dgm:pt>
  </dgm:ptLst>
  <dgm:cxnLst>
    <dgm:cxn modelId="{7410FB00-0BFA-406E-8264-466243975E4B}" type="presOf" srcId="{C0F64CD8-EFF4-4CF6-96AC-E7BBDF435FE6}" destId="{03F3F08F-F694-48FC-A939-A35C130B4445}" srcOrd="0" destOrd="0" presId="urn:microsoft.com/office/officeart/2008/layout/LinedList"/>
    <dgm:cxn modelId="{E2C64321-4967-4981-AA15-F6D4C9429B85}" srcId="{8FB1932D-3DDF-4570-A40B-90E1BF039868}" destId="{3E6B9E64-7309-4E41-932E-C586AE19C497}" srcOrd="12" destOrd="0" parTransId="{CF597368-7985-4C4A-8AD7-908DAB25A246}" sibTransId="{359B8762-5B88-437B-A4DD-B6F472A4D03F}"/>
    <dgm:cxn modelId="{674A2026-C0A2-4283-A6A4-0CE30BFF5D99}" type="presOf" srcId="{8FB1932D-3DDF-4570-A40B-90E1BF039868}" destId="{8FA22392-9929-4344-B283-B9F473128CF2}" srcOrd="0" destOrd="0" presId="urn:microsoft.com/office/officeart/2008/layout/LinedList"/>
    <dgm:cxn modelId="{440A422A-0197-4D22-9C07-5961883C2196}" type="presOf" srcId="{470D94B3-B060-483E-80BB-79E9C1215791}" destId="{BB85B8B1-E588-4E2A-B71D-A00209E43B48}" srcOrd="0" destOrd="0" presId="urn:microsoft.com/office/officeart/2008/layout/LinedList"/>
    <dgm:cxn modelId="{AE6FD22C-100A-44A2-98FB-7A3B1771768B}" srcId="{8FB1932D-3DDF-4570-A40B-90E1BF039868}" destId="{3B8C7256-E66A-4FB0-86DD-9CAB30164ECF}" srcOrd="3" destOrd="0" parTransId="{F4AC5819-A8CC-4910-B1A8-45334FD8BF50}" sibTransId="{04AB4099-4F9D-4C3F-A57B-CAC8D1E2DE7B}"/>
    <dgm:cxn modelId="{260EE833-9B78-4532-A5DE-04D76BD1ECF5}" srcId="{8FB1932D-3DDF-4570-A40B-90E1BF039868}" destId="{4258118E-5F2B-49E7-BAF7-31D414FE478E}" srcOrd="5" destOrd="0" parTransId="{03E114CA-D0C7-4F20-A95F-1E49BB31C19F}" sibTransId="{DE29DEE2-EF40-4A2A-9254-B4E8D10AA506}"/>
    <dgm:cxn modelId="{16FB4635-CF3D-451C-972E-01069E4BD81F}" type="presOf" srcId="{92BDD392-3F6F-4C7D-B40A-43BA684FAE82}" destId="{AF3DB286-7722-4722-BABF-682017002FBA}" srcOrd="0" destOrd="0" presId="urn:microsoft.com/office/officeart/2008/layout/LinedList"/>
    <dgm:cxn modelId="{02143738-AFCA-4CE4-A5AF-5347F78CB280}" type="presOf" srcId="{B9036C0E-EE56-4747-ACE2-C83473AF66D9}" destId="{BC5558D5-E5A6-4DFD-9665-0AACF33A667A}" srcOrd="0" destOrd="0" presId="urn:microsoft.com/office/officeart/2008/layout/LinedList"/>
    <dgm:cxn modelId="{63860239-7AA3-42C9-BD54-4B04B4686E93}" type="presOf" srcId="{DAD03D8B-1A7F-4E0A-B6B2-BE1FEC3B8AE5}" destId="{CC609F98-4793-4872-A563-D18EAFA02B8A}" srcOrd="0" destOrd="0" presId="urn:microsoft.com/office/officeart/2008/layout/LinedList"/>
    <dgm:cxn modelId="{8DBA145F-CCBF-4A21-8A79-E76DEFE1F6B1}" srcId="{8FB1932D-3DDF-4570-A40B-90E1BF039868}" destId="{DAD03D8B-1A7F-4E0A-B6B2-BE1FEC3B8AE5}" srcOrd="2" destOrd="0" parTransId="{4E650BCE-459F-4B66-AD70-AFAC1E7DB235}" sibTransId="{1D8D83D6-10A8-4C84-B90A-81D51B3A80CC}"/>
    <dgm:cxn modelId="{C1728C5F-3755-4117-9E54-2B499B68CA50}" type="presOf" srcId="{4258118E-5F2B-49E7-BAF7-31D414FE478E}" destId="{381E90C5-EB88-4DEB-8D7E-2C399CCBAA02}" srcOrd="0" destOrd="0" presId="urn:microsoft.com/office/officeart/2008/layout/LinedList"/>
    <dgm:cxn modelId="{35F70460-E926-43A2-9566-F1F5DA199D06}" srcId="{8FB1932D-3DDF-4570-A40B-90E1BF039868}" destId="{BC661221-6305-46A0-8E3C-6A1F3F4C582A}" srcOrd="9" destOrd="0" parTransId="{7BAC3635-7CCE-4521-A1CD-F14257DC2C25}" sibTransId="{11D47FD4-948C-4B68-9ED9-DDE4D9B1BD1C}"/>
    <dgm:cxn modelId="{90257041-73B0-4E4B-8E3C-487EDE563EBD}" srcId="{8FB1932D-3DDF-4570-A40B-90E1BF039868}" destId="{470D94B3-B060-483E-80BB-79E9C1215791}" srcOrd="7" destOrd="0" parTransId="{CCA0928D-9734-4A76-91CC-3FF2598EAF08}" sibTransId="{AD066742-D069-4F46-AE15-4F41449F9EA8}"/>
    <dgm:cxn modelId="{06EEB563-7442-490F-919F-B7CB7A971F33}" srcId="{8FB1932D-3DDF-4570-A40B-90E1BF039868}" destId="{15CB4C53-3943-42AD-80D4-195393F28845}" srcOrd="13" destOrd="0" parTransId="{B3731319-10E5-4B2C-BD67-3B8165C933A1}" sibTransId="{4BFF6058-40C1-4D02-AAFE-1B6C6C547128}"/>
    <dgm:cxn modelId="{5CD4AE67-659F-4D8B-BC47-D3D8DB8F0B71}" type="presOf" srcId="{3B8C7256-E66A-4FB0-86DD-9CAB30164ECF}" destId="{2276A424-39BA-49A8-A388-A706F575F86A}" srcOrd="0" destOrd="0" presId="urn:microsoft.com/office/officeart/2008/layout/LinedList"/>
    <dgm:cxn modelId="{16166852-16A2-43F1-A1D8-BDB7D0400374}" srcId="{8FB1932D-3DDF-4570-A40B-90E1BF039868}" destId="{C0F64CD8-EFF4-4CF6-96AC-E7BBDF435FE6}" srcOrd="1" destOrd="0" parTransId="{395E5D9F-8E10-4ECE-81E1-836E18EE6865}" sibTransId="{6B7AE4C7-3F68-4351-B931-21A57D1ABEFA}"/>
    <dgm:cxn modelId="{B6789252-7E54-4BFA-8A41-F3332B4F3396}" type="presOf" srcId="{94CA13C3-26F4-4189-A923-F95C6E096926}" destId="{BA2E9C1E-C347-4F5E-AFF8-1A6A979CD8B2}" srcOrd="0" destOrd="0" presId="urn:microsoft.com/office/officeart/2008/layout/LinedList"/>
    <dgm:cxn modelId="{19BBB377-7B32-4A30-ACA0-A0C450CBEA2A}" type="presOf" srcId="{3E6B9E64-7309-4E41-932E-C586AE19C497}" destId="{CDF26592-4369-4541-945F-190AC30D2830}" srcOrd="0" destOrd="0" presId="urn:microsoft.com/office/officeart/2008/layout/LinedList"/>
    <dgm:cxn modelId="{E0C7005A-BC1A-4848-B9B8-02360F5E137C}" type="presOf" srcId="{BC661221-6305-46A0-8E3C-6A1F3F4C582A}" destId="{BA30BEA3-AA3C-4AFD-82E2-5C2BDD846B98}" srcOrd="0" destOrd="0" presId="urn:microsoft.com/office/officeart/2008/layout/LinedList"/>
    <dgm:cxn modelId="{23413F7B-C983-4584-87A1-A0D54B04C464}" srcId="{8FB1932D-3DDF-4570-A40B-90E1BF039868}" destId="{94CA13C3-26F4-4189-A923-F95C6E096926}" srcOrd="11" destOrd="0" parTransId="{2DD7D8F1-F654-4B21-84FF-6CE382AAC3CA}" sibTransId="{9FB202BA-81FB-457E-83B5-A4FEC13F3F70}"/>
    <dgm:cxn modelId="{516BE39A-31F3-43A2-A661-09439E453F49}" type="presOf" srcId="{4CA6F9F3-552F-473C-99AD-1C356CED7821}" destId="{221398C6-8932-4A85-ABCF-67D6C41BDB5C}" srcOrd="0" destOrd="0" presId="urn:microsoft.com/office/officeart/2008/layout/LinedList"/>
    <dgm:cxn modelId="{B6A630AC-0124-4BD1-9837-742E8221C91D}" srcId="{8FB1932D-3DDF-4570-A40B-90E1BF039868}" destId="{B9036C0E-EE56-4747-ACE2-C83473AF66D9}" srcOrd="10" destOrd="0" parTransId="{A6A7D7C7-0A78-4CA3-B6DE-4444C9C1C2B0}" sibTransId="{2F0B0EE6-C4B8-46E7-8A96-B9CC02E28C9D}"/>
    <dgm:cxn modelId="{09F223C7-5252-4566-AFEC-C17BA78CC493}" srcId="{8FB1932D-3DDF-4570-A40B-90E1BF039868}" destId="{9F64A1F6-C449-46A2-A648-FB310BB1B247}" srcOrd="8" destOrd="0" parTransId="{F61E627E-4326-44AB-AE18-2936132F0FD5}" sibTransId="{895B828D-9C07-4E02-A3BB-166260BCD849}"/>
    <dgm:cxn modelId="{FBDC5ECA-0D74-4595-89F4-9DD178FD1B97}" type="presOf" srcId="{31B0C915-C069-425A-8A54-F49788D348E6}" destId="{46E12FE4-B362-4B17-B3D5-B25ABDA1B29C}" srcOrd="0" destOrd="0" presId="urn:microsoft.com/office/officeart/2008/layout/LinedList"/>
    <dgm:cxn modelId="{FEDFBACA-4CD7-4AEA-B86A-78C33B63247B}" srcId="{8FB1932D-3DDF-4570-A40B-90E1BF039868}" destId="{4CA6F9F3-552F-473C-99AD-1C356CED7821}" srcOrd="0" destOrd="0" parTransId="{D7062FC2-44A6-46EB-A6A6-7668CDBA57E6}" sibTransId="{A3D5D507-F76C-4E6A-8334-975962F56948}"/>
    <dgm:cxn modelId="{5F4B08CE-5D60-440D-B3FE-D7FFBB886373}" srcId="{8FB1932D-3DDF-4570-A40B-90E1BF039868}" destId="{31B0C915-C069-425A-8A54-F49788D348E6}" srcOrd="6" destOrd="0" parTransId="{7708F53F-3249-4B74-8BC0-296B3D60D988}" sibTransId="{EBC3A4B7-CED0-40E4-BBBF-89F9A1AC8130}"/>
    <dgm:cxn modelId="{9F8CA8E5-EA51-4FCB-8A5C-3588CC11AF34}" type="presOf" srcId="{9F64A1F6-C449-46A2-A648-FB310BB1B247}" destId="{3615D9E8-BB20-4FF0-9E47-8332A04CF8D7}" srcOrd="0" destOrd="0" presId="urn:microsoft.com/office/officeart/2008/layout/LinedList"/>
    <dgm:cxn modelId="{80B639EF-BBCC-4866-9283-591611235E69}" type="presOf" srcId="{15CB4C53-3943-42AD-80D4-195393F28845}" destId="{D1B5A4D4-CE3F-4108-9D66-DF0CBBBB8815}" srcOrd="0" destOrd="0" presId="urn:microsoft.com/office/officeart/2008/layout/LinedList"/>
    <dgm:cxn modelId="{7701FBF6-B5BE-44E2-8CCF-2928ABBF65F4}" srcId="{8FB1932D-3DDF-4570-A40B-90E1BF039868}" destId="{92BDD392-3F6F-4C7D-B40A-43BA684FAE82}" srcOrd="4" destOrd="0" parTransId="{B5A84AA1-EB3D-4971-B19B-7725F5A9D0EE}" sibTransId="{5D3F22B1-F154-4037-8EF9-8CDFCA255DA6}"/>
    <dgm:cxn modelId="{B45371C5-681D-4B3C-8BD9-1374D68A138B}" type="presParOf" srcId="{8FA22392-9929-4344-B283-B9F473128CF2}" destId="{54741896-ED62-4026-BB35-1A6A517E5BD5}" srcOrd="0" destOrd="0" presId="urn:microsoft.com/office/officeart/2008/layout/LinedList"/>
    <dgm:cxn modelId="{A95BF994-08E2-4E4E-9AE7-8DF39693E410}" type="presParOf" srcId="{8FA22392-9929-4344-B283-B9F473128CF2}" destId="{9AAC0373-2591-468F-9642-C9D34CB5205F}" srcOrd="1" destOrd="0" presId="urn:microsoft.com/office/officeart/2008/layout/LinedList"/>
    <dgm:cxn modelId="{34398307-FAB2-4756-A356-4961E6F736D7}" type="presParOf" srcId="{9AAC0373-2591-468F-9642-C9D34CB5205F}" destId="{221398C6-8932-4A85-ABCF-67D6C41BDB5C}" srcOrd="0" destOrd="0" presId="urn:microsoft.com/office/officeart/2008/layout/LinedList"/>
    <dgm:cxn modelId="{50E52D2B-9392-4F39-8DD6-805C2A5CC26F}" type="presParOf" srcId="{9AAC0373-2591-468F-9642-C9D34CB5205F}" destId="{CFC6BDE6-7A4A-4DA7-B8D2-17048EAA4602}" srcOrd="1" destOrd="0" presId="urn:microsoft.com/office/officeart/2008/layout/LinedList"/>
    <dgm:cxn modelId="{07D786C1-3F86-4EEA-8915-668687021867}" type="presParOf" srcId="{8FA22392-9929-4344-B283-B9F473128CF2}" destId="{F61EFE83-98AE-4831-95EA-730D130B1832}" srcOrd="2" destOrd="0" presId="urn:microsoft.com/office/officeart/2008/layout/LinedList"/>
    <dgm:cxn modelId="{BF105AA5-0AE4-4327-B7A2-24A7CF67C4E0}" type="presParOf" srcId="{8FA22392-9929-4344-B283-B9F473128CF2}" destId="{B57150BC-42DD-495C-8863-6D8B8B89F21A}" srcOrd="3" destOrd="0" presId="urn:microsoft.com/office/officeart/2008/layout/LinedList"/>
    <dgm:cxn modelId="{BA887435-4947-4475-AF16-CB6A2BB3787C}" type="presParOf" srcId="{B57150BC-42DD-495C-8863-6D8B8B89F21A}" destId="{03F3F08F-F694-48FC-A939-A35C130B4445}" srcOrd="0" destOrd="0" presId="urn:microsoft.com/office/officeart/2008/layout/LinedList"/>
    <dgm:cxn modelId="{5A4CC117-7643-4F7D-98BB-584ECE04C9AB}" type="presParOf" srcId="{B57150BC-42DD-495C-8863-6D8B8B89F21A}" destId="{D39D0393-A6DB-4581-A036-18D9D51C2347}" srcOrd="1" destOrd="0" presId="urn:microsoft.com/office/officeart/2008/layout/LinedList"/>
    <dgm:cxn modelId="{D78A062E-E672-40DE-B54C-33074B215B2A}" type="presParOf" srcId="{8FA22392-9929-4344-B283-B9F473128CF2}" destId="{7A424A89-04B8-46D5-9F3C-1DF56BF9AA28}" srcOrd="4" destOrd="0" presId="urn:microsoft.com/office/officeart/2008/layout/LinedList"/>
    <dgm:cxn modelId="{88A419AD-2B30-470D-9FF6-361379FB5758}" type="presParOf" srcId="{8FA22392-9929-4344-B283-B9F473128CF2}" destId="{45553379-3348-46B3-B49A-5508BAACC97E}" srcOrd="5" destOrd="0" presId="urn:microsoft.com/office/officeart/2008/layout/LinedList"/>
    <dgm:cxn modelId="{B86A5444-14FD-4D7E-B63C-99053ADD0AEC}" type="presParOf" srcId="{45553379-3348-46B3-B49A-5508BAACC97E}" destId="{CC609F98-4793-4872-A563-D18EAFA02B8A}" srcOrd="0" destOrd="0" presId="urn:microsoft.com/office/officeart/2008/layout/LinedList"/>
    <dgm:cxn modelId="{405C22AE-5C81-48D7-B487-6DBFD3D8F4E1}" type="presParOf" srcId="{45553379-3348-46B3-B49A-5508BAACC97E}" destId="{82B4F15C-5C50-409F-8ADB-ADC177BC2951}" srcOrd="1" destOrd="0" presId="urn:microsoft.com/office/officeart/2008/layout/LinedList"/>
    <dgm:cxn modelId="{2D78FAC3-8239-44C1-944F-175380C51C2F}" type="presParOf" srcId="{8FA22392-9929-4344-B283-B9F473128CF2}" destId="{EA65B1B2-10F5-4178-AACE-15DCA9F10E0E}" srcOrd="6" destOrd="0" presId="urn:microsoft.com/office/officeart/2008/layout/LinedList"/>
    <dgm:cxn modelId="{DDCAC186-ABBE-4B36-A9F0-008EBC888FBB}" type="presParOf" srcId="{8FA22392-9929-4344-B283-B9F473128CF2}" destId="{717609AE-2D11-43EB-9997-BE1E26E38F2D}" srcOrd="7" destOrd="0" presId="urn:microsoft.com/office/officeart/2008/layout/LinedList"/>
    <dgm:cxn modelId="{05B9D671-0932-49E5-8682-833A51F8B648}" type="presParOf" srcId="{717609AE-2D11-43EB-9997-BE1E26E38F2D}" destId="{2276A424-39BA-49A8-A388-A706F575F86A}" srcOrd="0" destOrd="0" presId="urn:microsoft.com/office/officeart/2008/layout/LinedList"/>
    <dgm:cxn modelId="{47393A79-3E0E-4CC4-AC93-84DCE1C1388B}" type="presParOf" srcId="{717609AE-2D11-43EB-9997-BE1E26E38F2D}" destId="{1F6AC5A2-505B-488A-A744-B820501B5874}" srcOrd="1" destOrd="0" presId="urn:microsoft.com/office/officeart/2008/layout/LinedList"/>
    <dgm:cxn modelId="{1C6446FE-64FE-4D42-AC13-AA96A317B80B}" type="presParOf" srcId="{8FA22392-9929-4344-B283-B9F473128CF2}" destId="{9B5B1F10-A8C6-4CE7-B127-5799EC55D603}" srcOrd="8" destOrd="0" presId="urn:microsoft.com/office/officeart/2008/layout/LinedList"/>
    <dgm:cxn modelId="{E34C1EEC-97E0-4015-98B6-16B3A6F46471}" type="presParOf" srcId="{8FA22392-9929-4344-B283-B9F473128CF2}" destId="{4F6A86A6-95E4-438D-A433-1290FCA97EA3}" srcOrd="9" destOrd="0" presId="urn:microsoft.com/office/officeart/2008/layout/LinedList"/>
    <dgm:cxn modelId="{36DE4350-173E-446E-8268-EBDA456049B9}" type="presParOf" srcId="{4F6A86A6-95E4-438D-A433-1290FCA97EA3}" destId="{AF3DB286-7722-4722-BABF-682017002FBA}" srcOrd="0" destOrd="0" presId="urn:microsoft.com/office/officeart/2008/layout/LinedList"/>
    <dgm:cxn modelId="{A554F7A6-0746-4830-AC3E-436C0E46D96E}" type="presParOf" srcId="{4F6A86A6-95E4-438D-A433-1290FCA97EA3}" destId="{F779E1B1-C661-492E-841D-893B330556F9}" srcOrd="1" destOrd="0" presId="urn:microsoft.com/office/officeart/2008/layout/LinedList"/>
    <dgm:cxn modelId="{CAC92B1E-531A-4D0E-AE6D-8F16994B29F6}" type="presParOf" srcId="{8FA22392-9929-4344-B283-B9F473128CF2}" destId="{93CD0271-F970-42FD-9614-046C0AC8E0C0}" srcOrd="10" destOrd="0" presId="urn:microsoft.com/office/officeart/2008/layout/LinedList"/>
    <dgm:cxn modelId="{A7F88728-CEA5-4D9B-B138-437D8DAD0880}" type="presParOf" srcId="{8FA22392-9929-4344-B283-B9F473128CF2}" destId="{AC43FEAE-E54A-4F59-99B3-635A96D3B519}" srcOrd="11" destOrd="0" presId="urn:microsoft.com/office/officeart/2008/layout/LinedList"/>
    <dgm:cxn modelId="{04499414-3C5C-40AB-A163-36D4796EEED3}" type="presParOf" srcId="{AC43FEAE-E54A-4F59-99B3-635A96D3B519}" destId="{381E90C5-EB88-4DEB-8D7E-2C399CCBAA02}" srcOrd="0" destOrd="0" presId="urn:microsoft.com/office/officeart/2008/layout/LinedList"/>
    <dgm:cxn modelId="{1E9E24CE-C809-41FE-966B-AA12EFEB0864}" type="presParOf" srcId="{AC43FEAE-E54A-4F59-99B3-635A96D3B519}" destId="{C4D62F26-152C-4334-8303-35203E169937}" srcOrd="1" destOrd="0" presId="urn:microsoft.com/office/officeart/2008/layout/LinedList"/>
    <dgm:cxn modelId="{7EB21930-25C6-4314-B2DE-7825A42DCD25}" type="presParOf" srcId="{8FA22392-9929-4344-B283-B9F473128CF2}" destId="{22EFBDE7-7AF2-4288-A565-0F2468C1861C}" srcOrd="12" destOrd="0" presId="urn:microsoft.com/office/officeart/2008/layout/LinedList"/>
    <dgm:cxn modelId="{AB3F640A-5835-45F3-A928-7394CCB303B3}" type="presParOf" srcId="{8FA22392-9929-4344-B283-B9F473128CF2}" destId="{027B7C44-7133-4FCC-8339-85E7F46D2354}" srcOrd="13" destOrd="0" presId="urn:microsoft.com/office/officeart/2008/layout/LinedList"/>
    <dgm:cxn modelId="{59F8C87F-D923-4F23-9E97-3E61107BE2AF}" type="presParOf" srcId="{027B7C44-7133-4FCC-8339-85E7F46D2354}" destId="{46E12FE4-B362-4B17-B3D5-B25ABDA1B29C}" srcOrd="0" destOrd="0" presId="urn:microsoft.com/office/officeart/2008/layout/LinedList"/>
    <dgm:cxn modelId="{65AD0B8D-C461-4BD4-A180-B6D8041D3570}" type="presParOf" srcId="{027B7C44-7133-4FCC-8339-85E7F46D2354}" destId="{BB7BFE51-B319-46B4-A3E9-DFBC3A90119C}" srcOrd="1" destOrd="0" presId="urn:microsoft.com/office/officeart/2008/layout/LinedList"/>
    <dgm:cxn modelId="{54B06B28-8253-409E-AE2E-B5E3A6A09918}" type="presParOf" srcId="{8FA22392-9929-4344-B283-B9F473128CF2}" destId="{932D1CE1-88F3-4A36-80A8-05A8B78D261E}" srcOrd="14" destOrd="0" presId="urn:microsoft.com/office/officeart/2008/layout/LinedList"/>
    <dgm:cxn modelId="{496DF2BD-7FA5-457C-8F72-89851C7F9391}" type="presParOf" srcId="{8FA22392-9929-4344-B283-B9F473128CF2}" destId="{7B23B03D-3F27-41E1-A08B-0BD8F9E51A43}" srcOrd="15" destOrd="0" presId="urn:microsoft.com/office/officeart/2008/layout/LinedList"/>
    <dgm:cxn modelId="{88FF7996-A718-4599-B854-0E7149F2FDF2}" type="presParOf" srcId="{7B23B03D-3F27-41E1-A08B-0BD8F9E51A43}" destId="{BB85B8B1-E588-4E2A-B71D-A00209E43B48}" srcOrd="0" destOrd="0" presId="urn:microsoft.com/office/officeart/2008/layout/LinedList"/>
    <dgm:cxn modelId="{5A9A9F70-7AB1-48B6-92B3-8074D21F174F}" type="presParOf" srcId="{7B23B03D-3F27-41E1-A08B-0BD8F9E51A43}" destId="{87C12437-3A86-4F0C-9D9D-8BE48A14CD5C}" srcOrd="1" destOrd="0" presId="urn:microsoft.com/office/officeart/2008/layout/LinedList"/>
    <dgm:cxn modelId="{13A1B306-2A7B-4060-B254-88824D9E7CBD}" type="presParOf" srcId="{8FA22392-9929-4344-B283-B9F473128CF2}" destId="{9EC5E4AA-25AF-4F60-A8DF-2049960ADC43}" srcOrd="16" destOrd="0" presId="urn:microsoft.com/office/officeart/2008/layout/LinedList"/>
    <dgm:cxn modelId="{0537E119-7071-46BE-B8C5-3F80155F1F39}" type="presParOf" srcId="{8FA22392-9929-4344-B283-B9F473128CF2}" destId="{4A451611-11A8-48C2-BDB3-193A9E1A5242}" srcOrd="17" destOrd="0" presId="urn:microsoft.com/office/officeart/2008/layout/LinedList"/>
    <dgm:cxn modelId="{8F7BEECF-3C0B-44DF-AF3A-DF7216413B07}" type="presParOf" srcId="{4A451611-11A8-48C2-BDB3-193A9E1A5242}" destId="{3615D9E8-BB20-4FF0-9E47-8332A04CF8D7}" srcOrd="0" destOrd="0" presId="urn:microsoft.com/office/officeart/2008/layout/LinedList"/>
    <dgm:cxn modelId="{088349AA-28BE-4BF1-A9AB-FB2909B38952}" type="presParOf" srcId="{4A451611-11A8-48C2-BDB3-193A9E1A5242}" destId="{20B63E45-1F80-4489-B247-3C3E2F55F0C7}" srcOrd="1" destOrd="0" presId="urn:microsoft.com/office/officeart/2008/layout/LinedList"/>
    <dgm:cxn modelId="{DD8E151D-6923-4867-87BB-11AAADB69A9F}" type="presParOf" srcId="{8FA22392-9929-4344-B283-B9F473128CF2}" destId="{3EB1A102-E9FB-4FEA-BD68-6E26A7BAF5F7}" srcOrd="18" destOrd="0" presId="urn:microsoft.com/office/officeart/2008/layout/LinedList"/>
    <dgm:cxn modelId="{D5A6BD39-0CB2-4097-B44E-FDA343C7EFAA}" type="presParOf" srcId="{8FA22392-9929-4344-B283-B9F473128CF2}" destId="{0A1EDCAE-B76C-467E-9546-B98438D2E854}" srcOrd="19" destOrd="0" presId="urn:microsoft.com/office/officeart/2008/layout/LinedList"/>
    <dgm:cxn modelId="{D144B026-FB7C-4615-AB82-C2B84C456E8A}" type="presParOf" srcId="{0A1EDCAE-B76C-467E-9546-B98438D2E854}" destId="{BA30BEA3-AA3C-4AFD-82E2-5C2BDD846B98}" srcOrd="0" destOrd="0" presId="urn:microsoft.com/office/officeart/2008/layout/LinedList"/>
    <dgm:cxn modelId="{0ECA0607-ADBB-42F6-8506-293DA601A55C}" type="presParOf" srcId="{0A1EDCAE-B76C-467E-9546-B98438D2E854}" destId="{54FB7727-0DD3-483F-9D0D-D3AA17CFAD35}" srcOrd="1" destOrd="0" presId="urn:microsoft.com/office/officeart/2008/layout/LinedList"/>
    <dgm:cxn modelId="{2CC0296A-706E-45EF-95B3-930BC6E53B68}" type="presParOf" srcId="{8FA22392-9929-4344-B283-B9F473128CF2}" destId="{46B941AE-3DAB-4AE4-953D-FA6E188511DC}" srcOrd="20" destOrd="0" presId="urn:microsoft.com/office/officeart/2008/layout/LinedList"/>
    <dgm:cxn modelId="{1F420542-D924-4557-8C74-2907E0D15276}" type="presParOf" srcId="{8FA22392-9929-4344-B283-B9F473128CF2}" destId="{0CA1C1F8-9F56-4C5C-8FC7-0C91D6238DAE}" srcOrd="21" destOrd="0" presId="urn:microsoft.com/office/officeart/2008/layout/LinedList"/>
    <dgm:cxn modelId="{427F9C5F-64B2-41BA-89E8-AF361765193E}" type="presParOf" srcId="{0CA1C1F8-9F56-4C5C-8FC7-0C91D6238DAE}" destId="{BC5558D5-E5A6-4DFD-9665-0AACF33A667A}" srcOrd="0" destOrd="0" presId="urn:microsoft.com/office/officeart/2008/layout/LinedList"/>
    <dgm:cxn modelId="{8D69821D-8E55-4E70-A7B3-C1A53143E86F}" type="presParOf" srcId="{0CA1C1F8-9F56-4C5C-8FC7-0C91D6238DAE}" destId="{0794B961-4146-46F3-B98C-88D121154978}" srcOrd="1" destOrd="0" presId="urn:microsoft.com/office/officeart/2008/layout/LinedList"/>
    <dgm:cxn modelId="{D165D8F7-03E8-4C04-8CCD-64EF084209CF}" type="presParOf" srcId="{8FA22392-9929-4344-B283-B9F473128CF2}" destId="{C2A1EED6-A3BC-4A53-8132-109AC3AF87A2}" srcOrd="22" destOrd="0" presId="urn:microsoft.com/office/officeart/2008/layout/LinedList"/>
    <dgm:cxn modelId="{CC1AE738-FFC9-4814-8562-2B4C5B2D99E2}" type="presParOf" srcId="{8FA22392-9929-4344-B283-B9F473128CF2}" destId="{BF1A7793-1B77-4E6A-8096-B754A0974920}" srcOrd="23" destOrd="0" presId="urn:microsoft.com/office/officeart/2008/layout/LinedList"/>
    <dgm:cxn modelId="{1D9544A4-4D4A-43D9-AA80-C1C8BCD2003C}" type="presParOf" srcId="{BF1A7793-1B77-4E6A-8096-B754A0974920}" destId="{BA2E9C1E-C347-4F5E-AFF8-1A6A979CD8B2}" srcOrd="0" destOrd="0" presId="urn:microsoft.com/office/officeart/2008/layout/LinedList"/>
    <dgm:cxn modelId="{5E68F887-0C1B-43B7-929E-EB91898170EF}" type="presParOf" srcId="{BF1A7793-1B77-4E6A-8096-B754A0974920}" destId="{615A91B0-634D-47AD-9791-BF4B6457E896}" srcOrd="1" destOrd="0" presId="urn:microsoft.com/office/officeart/2008/layout/LinedList"/>
    <dgm:cxn modelId="{FD8A644B-5644-45D5-943C-365521A2BD0D}" type="presParOf" srcId="{8FA22392-9929-4344-B283-B9F473128CF2}" destId="{72340E73-42CF-4373-9C01-5AADF42A58FB}" srcOrd="24" destOrd="0" presId="urn:microsoft.com/office/officeart/2008/layout/LinedList"/>
    <dgm:cxn modelId="{FE8452F4-0E01-47B9-A594-A17ADED50401}" type="presParOf" srcId="{8FA22392-9929-4344-B283-B9F473128CF2}" destId="{DB6BB676-F2CC-4F40-9F59-54FA39419701}" srcOrd="25" destOrd="0" presId="urn:microsoft.com/office/officeart/2008/layout/LinedList"/>
    <dgm:cxn modelId="{96C4B496-3DF3-49FB-A267-2B1045B2B497}" type="presParOf" srcId="{DB6BB676-F2CC-4F40-9F59-54FA39419701}" destId="{CDF26592-4369-4541-945F-190AC30D2830}" srcOrd="0" destOrd="0" presId="urn:microsoft.com/office/officeart/2008/layout/LinedList"/>
    <dgm:cxn modelId="{9D659952-62FF-4577-8FA6-59E09D39EADE}" type="presParOf" srcId="{DB6BB676-F2CC-4F40-9F59-54FA39419701}" destId="{30C02A60-DEAA-4BE3-9B5F-76562F3FBF7F}" srcOrd="1" destOrd="0" presId="urn:microsoft.com/office/officeart/2008/layout/LinedList"/>
    <dgm:cxn modelId="{D732F866-521B-4FDE-A165-AD94CB3EDD69}" type="presParOf" srcId="{8FA22392-9929-4344-B283-B9F473128CF2}" destId="{9B429EC8-58F1-40D7-A163-DE4E5AD5E9F5}" srcOrd="26" destOrd="0" presId="urn:microsoft.com/office/officeart/2008/layout/LinedList"/>
    <dgm:cxn modelId="{10F78B59-BC6E-4E93-B9C7-00D069ED5BBF}" type="presParOf" srcId="{8FA22392-9929-4344-B283-B9F473128CF2}" destId="{FCC78799-512A-4BF7-8B02-C76C64B13FA6}" srcOrd="27" destOrd="0" presId="urn:microsoft.com/office/officeart/2008/layout/LinedList"/>
    <dgm:cxn modelId="{E9E7C613-F99C-4147-9492-7BE5286CC662}" type="presParOf" srcId="{FCC78799-512A-4BF7-8B02-C76C64B13FA6}" destId="{D1B5A4D4-CE3F-4108-9D66-DF0CBBBB8815}" srcOrd="0" destOrd="0" presId="urn:microsoft.com/office/officeart/2008/layout/LinedList"/>
    <dgm:cxn modelId="{37E5BED7-F78B-4AF0-9C98-3B637211DDF1}" type="presParOf" srcId="{FCC78799-512A-4BF7-8B02-C76C64B13FA6}" destId="{48624867-CDCD-4A62-BD68-897BADA28F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41896-ED62-4026-BB35-1A6A517E5BD5}">
      <dsp:nvSpPr>
        <dsp:cNvPr id="0" name=""/>
        <dsp:cNvSpPr/>
      </dsp:nvSpPr>
      <dsp:spPr>
        <a:xfrm>
          <a:off x="0" y="549"/>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398C6-8932-4A85-ABCF-67D6C41BDB5C}">
      <dsp:nvSpPr>
        <dsp:cNvPr id="0" name=""/>
        <dsp:cNvSpPr/>
      </dsp:nvSpPr>
      <dsp:spPr>
        <a:xfrm>
          <a:off x="0" y="549"/>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1" lang="ja-JP" altLang="en-US" sz="1400" b="1" kern="1200" dirty="0">
              <a:solidFill>
                <a:schemeClr val="tx1"/>
              </a:solidFill>
            </a:rPr>
            <a:t>１．インバウンド消費動向調査の個票データの提供について　</a:t>
          </a:r>
          <a:r>
            <a:rPr kumimoji="1" lang="en-US" altLang="ja-JP" sz="1400" b="1" kern="1200" dirty="0">
              <a:solidFill>
                <a:srgbClr val="FF0000"/>
              </a:solidFill>
            </a:rPr>
            <a:t>※</a:t>
          </a:r>
          <a:r>
            <a:rPr kumimoji="1" lang="ja-JP" altLang="en-US" sz="1400" b="1" kern="1200" dirty="0">
              <a:solidFill>
                <a:srgbClr val="FF0000"/>
              </a:solidFill>
            </a:rPr>
            <a:t>必ずご一読ください</a:t>
          </a:r>
          <a:endParaRPr lang="en-US" sz="1400" b="1" kern="1200" dirty="0"/>
        </a:p>
      </dsp:txBody>
      <dsp:txXfrm>
        <a:off x="0" y="549"/>
        <a:ext cx="9724031" cy="321293"/>
      </dsp:txXfrm>
    </dsp:sp>
    <dsp:sp modelId="{F61EFE83-98AE-4831-95EA-730D130B1832}">
      <dsp:nvSpPr>
        <dsp:cNvPr id="0" name=""/>
        <dsp:cNvSpPr/>
      </dsp:nvSpPr>
      <dsp:spPr>
        <a:xfrm>
          <a:off x="0" y="321842"/>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3F08F-F694-48FC-A939-A35C130B4445}">
      <dsp:nvSpPr>
        <dsp:cNvPr id="0" name=""/>
        <dsp:cNvSpPr/>
      </dsp:nvSpPr>
      <dsp:spPr>
        <a:xfrm>
          <a:off x="0" y="321842"/>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b="1" kern="1200"/>
        </a:p>
      </dsp:txBody>
      <dsp:txXfrm>
        <a:off x="0" y="321842"/>
        <a:ext cx="9724031" cy="321293"/>
      </dsp:txXfrm>
    </dsp:sp>
    <dsp:sp modelId="{7A424A89-04B8-46D5-9F3C-1DF56BF9AA28}">
      <dsp:nvSpPr>
        <dsp:cNvPr id="0" name=""/>
        <dsp:cNvSpPr/>
      </dsp:nvSpPr>
      <dsp:spPr>
        <a:xfrm>
          <a:off x="0" y="643135"/>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09F98-4793-4872-A563-D18EAFA02B8A}">
      <dsp:nvSpPr>
        <dsp:cNvPr id="0" name=""/>
        <dsp:cNvSpPr/>
      </dsp:nvSpPr>
      <dsp:spPr>
        <a:xfrm>
          <a:off x="0" y="643135"/>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1" lang="ja-JP" altLang="en-US" sz="1400" b="1" kern="1200" dirty="0"/>
            <a:t>２．</a:t>
          </a:r>
          <a:r>
            <a:rPr kumimoji="1" lang="ja-JP" sz="1400" b="1" kern="1200" dirty="0"/>
            <a:t>インバウンド消費動向調査</a:t>
          </a:r>
          <a:r>
            <a:rPr kumimoji="1" lang="ja-JP" altLang="en-US" sz="1400" b="1" kern="1200" dirty="0"/>
            <a:t>について</a:t>
          </a:r>
          <a:endParaRPr lang="en-US" sz="1400" kern="1200" dirty="0"/>
        </a:p>
      </dsp:txBody>
      <dsp:txXfrm>
        <a:off x="0" y="643135"/>
        <a:ext cx="9724031" cy="321293"/>
      </dsp:txXfrm>
    </dsp:sp>
    <dsp:sp modelId="{EA65B1B2-10F5-4178-AACE-15DCA9F10E0E}">
      <dsp:nvSpPr>
        <dsp:cNvPr id="0" name=""/>
        <dsp:cNvSpPr/>
      </dsp:nvSpPr>
      <dsp:spPr>
        <a:xfrm>
          <a:off x="0" y="964429"/>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6A424-39BA-49A8-A388-A706F575F86A}">
      <dsp:nvSpPr>
        <dsp:cNvPr id="0" name=""/>
        <dsp:cNvSpPr/>
      </dsp:nvSpPr>
      <dsp:spPr>
        <a:xfrm>
          <a:off x="0" y="964429"/>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ja-JP" altLang="en-US" sz="1400" kern="1200"/>
            <a:t>　調査概要</a:t>
          </a:r>
          <a:endParaRPr lang="en-US" sz="1400" kern="1200"/>
        </a:p>
      </dsp:txBody>
      <dsp:txXfrm>
        <a:off x="0" y="964429"/>
        <a:ext cx="9724031" cy="321293"/>
      </dsp:txXfrm>
    </dsp:sp>
    <dsp:sp modelId="{9B5B1F10-A8C6-4CE7-B127-5799EC55D603}">
      <dsp:nvSpPr>
        <dsp:cNvPr id="0" name=""/>
        <dsp:cNvSpPr/>
      </dsp:nvSpPr>
      <dsp:spPr>
        <a:xfrm>
          <a:off x="0" y="1285722"/>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3DB286-7722-4722-BABF-682017002FBA}">
      <dsp:nvSpPr>
        <dsp:cNvPr id="0" name=""/>
        <dsp:cNvSpPr/>
      </dsp:nvSpPr>
      <dsp:spPr>
        <a:xfrm>
          <a:off x="0" y="1285722"/>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1" lang="ja-JP" altLang="en-US" sz="1400" kern="1200"/>
            <a:t>　調査方法</a:t>
          </a:r>
          <a:endParaRPr lang="en-US" sz="1400" kern="1200"/>
        </a:p>
      </dsp:txBody>
      <dsp:txXfrm>
        <a:off x="0" y="1285722"/>
        <a:ext cx="9724031" cy="321293"/>
      </dsp:txXfrm>
    </dsp:sp>
    <dsp:sp modelId="{93CD0271-F970-42FD-9614-046C0AC8E0C0}">
      <dsp:nvSpPr>
        <dsp:cNvPr id="0" name=""/>
        <dsp:cNvSpPr/>
      </dsp:nvSpPr>
      <dsp:spPr>
        <a:xfrm>
          <a:off x="0" y="1607015"/>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E90C5-EB88-4DEB-8D7E-2C399CCBAA02}">
      <dsp:nvSpPr>
        <dsp:cNvPr id="0" name=""/>
        <dsp:cNvSpPr/>
      </dsp:nvSpPr>
      <dsp:spPr>
        <a:xfrm>
          <a:off x="0" y="1607015"/>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ja-JP" altLang="en-US" sz="1400" kern="1200"/>
            <a:t>　集計の推計方法</a:t>
          </a:r>
          <a:endParaRPr lang="en-US" sz="1400" kern="1200"/>
        </a:p>
      </dsp:txBody>
      <dsp:txXfrm>
        <a:off x="0" y="1607015"/>
        <a:ext cx="9724031" cy="321293"/>
      </dsp:txXfrm>
    </dsp:sp>
    <dsp:sp modelId="{22EFBDE7-7AF2-4288-A565-0F2468C1861C}">
      <dsp:nvSpPr>
        <dsp:cNvPr id="0" name=""/>
        <dsp:cNvSpPr/>
      </dsp:nvSpPr>
      <dsp:spPr>
        <a:xfrm>
          <a:off x="0" y="1928309"/>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12FE4-B362-4B17-B3D5-B25ABDA1B29C}">
      <dsp:nvSpPr>
        <dsp:cNvPr id="0" name=""/>
        <dsp:cNvSpPr/>
      </dsp:nvSpPr>
      <dsp:spPr>
        <a:xfrm>
          <a:off x="0" y="1928309"/>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kern="1200" dirty="0"/>
        </a:p>
      </dsp:txBody>
      <dsp:txXfrm>
        <a:off x="0" y="1928309"/>
        <a:ext cx="9724031" cy="321293"/>
      </dsp:txXfrm>
    </dsp:sp>
    <dsp:sp modelId="{932D1CE1-88F3-4A36-80A8-05A8B78D261E}">
      <dsp:nvSpPr>
        <dsp:cNvPr id="0" name=""/>
        <dsp:cNvSpPr/>
      </dsp:nvSpPr>
      <dsp:spPr>
        <a:xfrm>
          <a:off x="0" y="2249602"/>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5B8B1-E588-4E2A-B71D-A00209E43B48}">
      <dsp:nvSpPr>
        <dsp:cNvPr id="0" name=""/>
        <dsp:cNvSpPr/>
      </dsp:nvSpPr>
      <dsp:spPr>
        <a:xfrm>
          <a:off x="0" y="2249602"/>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1" lang="ja-JP" altLang="en-US" sz="1400" b="1" kern="1200"/>
            <a:t>３．個票データについて</a:t>
          </a:r>
          <a:endParaRPr lang="en-US" sz="1400" kern="1200"/>
        </a:p>
      </dsp:txBody>
      <dsp:txXfrm>
        <a:off x="0" y="2249602"/>
        <a:ext cx="9724031" cy="321293"/>
      </dsp:txXfrm>
    </dsp:sp>
    <dsp:sp modelId="{9EC5E4AA-25AF-4F60-A8DF-2049960ADC43}">
      <dsp:nvSpPr>
        <dsp:cNvPr id="0" name=""/>
        <dsp:cNvSpPr/>
      </dsp:nvSpPr>
      <dsp:spPr>
        <a:xfrm>
          <a:off x="0" y="2570895"/>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5D9E8-BB20-4FF0-9E47-8332A04CF8D7}">
      <dsp:nvSpPr>
        <dsp:cNvPr id="0" name=""/>
        <dsp:cNvSpPr/>
      </dsp:nvSpPr>
      <dsp:spPr>
        <a:xfrm>
          <a:off x="0" y="2570895"/>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1" lang="ja-JP" altLang="en-US" sz="1400" b="0" kern="1200"/>
            <a:t>　個票データ一覧</a:t>
          </a:r>
          <a:endParaRPr lang="en-US" sz="1400" b="0" kern="1200"/>
        </a:p>
      </dsp:txBody>
      <dsp:txXfrm>
        <a:off x="0" y="2570895"/>
        <a:ext cx="9724031" cy="321293"/>
      </dsp:txXfrm>
    </dsp:sp>
    <dsp:sp modelId="{3EB1A102-E9FB-4FEA-BD68-6E26A7BAF5F7}">
      <dsp:nvSpPr>
        <dsp:cNvPr id="0" name=""/>
        <dsp:cNvSpPr/>
      </dsp:nvSpPr>
      <dsp:spPr>
        <a:xfrm>
          <a:off x="0" y="2892189"/>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30BEA3-AA3C-4AFD-82E2-5C2BDD846B98}">
      <dsp:nvSpPr>
        <dsp:cNvPr id="0" name=""/>
        <dsp:cNvSpPr/>
      </dsp:nvSpPr>
      <dsp:spPr>
        <a:xfrm>
          <a:off x="0" y="2892189"/>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ja-JP" altLang="en-US" sz="1400" b="0" kern="1200"/>
            <a:t>　個票データのイメージ</a:t>
          </a:r>
          <a:endParaRPr lang="en-US" sz="1400" b="0" kern="1200"/>
        </a:p>
      </dsp:txBody>
      <dsp:txXfrm>
        <a:off x="0" y="2892189"/>
        <a:ext cx="9724031" cy="321293"/>
      </dsp:txXfrm>
    </dsp:sp>
    <dsp:sp modelId="{46B941AE-3DAB-4AE4-953D-FA6E188511DC}">
      <dsp:nvSpPr>
        <dsp:cNvPr id="0" name=""/>
        <dsp:cNvSpPr/>
      </dsp:nvSpPr>
      <dsp:spPr>
        <a:xfrm>
          <a:off x="0" y="3213482"/>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5558D5-E5A6-4DFD-9665-0AACF33A667A}">
      <dsp:nvSpPr>
        <dsp:cNvPr id="0" name=""/>
        <dsp:cNvSpPr/>
      </dsp:nvSpPr>
      <dsp:spPr>
        <a:xfrm>
          <a:off x="0" y="3213482"/>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ja-JP" altLang="en-US" sz="1400" b="0" kern="1200" dirty="0"/>
            <a:t>　個票データの使い方</a:t>
          </a:r>
          <a:endParaRPr lang="en-US" sz="1400" b="0" kern="1200" dirty="0"/>
        </a:p>
      </dsp:txBody>
      <dsp:txXfrm>
        <a:off x="0" y="3213482"/>
        <a:ext cx="9724031" cy="321293"/>
      </dsp:txXfrm>
    </dsp:sp>
    <dsp:sp modelId="{C2A1EED6-A3BC-4A53-8132-109AC3AF87A2}">
      <dsp:nvSpPr>
        <dsp:cNvPr id="0" name=""/>
        <dsp:cNvSpPr/>
      </dsp:nvSpPr>
      <dsp:spPr>
        <a:xfrm>
          <a:off x="0" y="3534775"/>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E9C1E-C347-4F5E-AFF8-1A6A979CD8B2}">
      <dsp:nvSpPr>
        <dsp:cNvPr id="0" name=""/>
        <dsp:cNvSpPr/>
      </dsp:nvSpPr>
      <dsp:spPr>
        <a:xfrm>
          <a:off x="0" y="3534775"/>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b="0" kern="1200" dirty="0"/>
        </a:p>
      </dsp:txBody>
      <dsp:txXfrm>
        <a:off x="0" y="3534775"/>
        <a:ext cx="9724031" cy="321293"/>
      </dsp:txXfrm>
    </dsp:sp>
    <dsp:sp modelId="{72340E73-42CF-4373-9C01-5AADF42A58FB}">
      <dsp:nvSpPr>
        <dsp:cNvPr id="0" name=""/>
        <dsp:cNvSpPr/>
      </dsp:nvSpPr>
      <dsp:spPr>
        <a:xfrm>
          <a:off x="0" y="3856069"/>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26592-4369-4541-945F-190AC30D2830}">
      <dsp:nvSpPr>
        <dsp:cNvPr id="0" name=""/>
        <dsp:cNvSpPr/>
      </dsp:nvSpPr>
      <dsp:spPr>
        <a:xfrm>
          <a:off x="0" y="3856069"/>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1" lang="ja-JP" altLang="en-US" sz="1400" b="1" kern="1200" dirty="0"/>
            <a:t>（参考）訪日外国人旅行者に関連する他のデータについて</a:t>
          </a:r>
          <a:endParaRPr lang="en-US" sz="1400" b="1" kern="1200" dirty="0">
            <a:solidFill>
              <a:schemeClr val="tx1"/>
            </a:solidFill>
          </a:endParaRPr>
        </a:p>
      </dsp:txBody>
      <dsp:txXfrm>
        <a:off x="0" y="3856069"/>
        <a:ext cx="9724031" cy="321293"/>
      </dsp:txXfrm>
    </dsp:sp>
    <dsp:sp modelId="{9B429EC8-58F1-40D7-A163-DE4E5AD5E9F5}">
      <dsp:nvSpPr>
        <dsp:cNvPr id="0" name=""/>
        <dsp:cNvSpPr/>
      </dsp:nvSpPr>
      <dsp:spPr>
        <a:xfrm>
          <a:off x="0" y="4177362"/>
          <a:ext cx="97240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5A4D4-CE3F-4108-9D66-DF0CBBBB8815}">
      <dsp:nvSpPr>
        <dsp:cNvPr id="0" name=""/>
        <dsp:cNvSpPr/>
      </dsp:nvSpPr>
      <dsp:spPr>
        <a:xfrm>
          <a:off x="0" y="4177362"/>
          <a:ext cx="9724031" cy="3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kern="1200" dirty="0"/>
        </a:p>
      </dsp:txBody>
      <dsp:txXfrm>
        <a:off x="0" y="4177362"/>
        <a:ext cx="9724031" cy="3212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30" tIns="45714" rIns="91430"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30" tIns="45714" rIns="91430" bIns="45714" rtlCol="0"/>
          <a:lstStyle>
            <a:lvl1pPr algn="r">
              <a:defRPr sz="1200"/>
            </a:lvl1pPr>
          </a:lstStyle>
          <a:p>
            <a:fld id="{F2E0C6B2-87F7-4A57-B775-DE3D1115D49A}" type="datetimeFigureOut">
              <a:rPr kumimoji="1" lang="ja-JP" altLang="en-US" smtClean="0"/>
              <a:t>2025/4/8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4" rIns="91430" bIns="45714"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30" tIns="45714" rIns="91430"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4"/>
            <a:ext cx="2971800" cy="458787"/>
          </a:xfrm>
          <a:prstGeom prst="rect">
            <a:avLst/>
          </a:prstGeom>
        </p:spPr>
        <p:txBody>
          <a:bodyPr vert="horz" lIns="91430" tIns="45714" rIns="91430"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4"/>
            <a:ext cx="2971800" cy="458787"/>
          </a:xfrm>
          <a:prstGeom prst="rect">
            <a:avLst/>
          </a:prstGeom>
        </p:spPr>
        <p:txBody>
          <a:bodyPr vert="horz" lIns="91430" tIns="45714" rIns="91430" bIns="45714" rtlCol="0" anchor="b"/>
          <a:lstStyle>
            <a:lvl1pPr algn="r">
              <a:defRPr sz="1200"/>
            </a:lvl1pPr>
          </a:lstStyle>
          <a:p>
            <a:fld id="{F03A5AB0-F774-4508-AD28-AD975AFD8374}" type="slidenum">
              <a:rPr kumimoji="1" lang="ja-JP" altLang="en-US" smtClean="0"/>
              <a:t>‹#›</a:t>
            </a:fld>
            <a:endParaRPr kumimoji="1" lang="ja-JP" altLang="en-US"/>
          </a:p>
        </p:txBody>
      </p:sp>
    </p:spTree>
    <p:extLst>
      <p:ext uri="{BB962C8B-B14F-4D97-AF65-F5344CB8AC3E}">
        <p14:creationId xmlns:p14="http://schemas.microsoft.com/office/powerpoint/2010/main" val="27123373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03A5AB0-F774-4508-AD28-AD975AFD8374}" type="slidenum">
              <a:rPr kumimoji="1" lang="ja-JP" altLang="en-US" smtClean="0"/>
              <a:t>5</a:t>
            </a:fld>
            <a:endParaRPr kumimoji="1" lang="ja-JP" altLang="en-US"/>
          </a:p>
        </p:txBody>
      </p:sp>
    </p:spTree>
    <p:extLst>
      <p:ext uri="{BB962C8B-B14F-4D97-AF65-F5344CB8AC3E}">
        <p14:creationId xmlns:p14="http://schemas.microsoft.com/office/powerpoint/2010/main" val="59271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9" name="スライド イメージ プレースホルダー 1"/>
          <p:cNvSpPr>
            <a:spLocks noGrp="1" noRot="1" noChangeAspect="1"/>
          </p:cNvSpPr>
          <p:nvPr>
            <p:ph type="sldImg"/>
          </p:nvPr>
        </p:nvSpPr>
        <p:spPr/>
      </p:sp>
      <p:sp>
        <p:nvSpPr>
          <p:cNvPr id="2680" name="ノート プレースホルダー 2"/>
          <p:cNvSpPr>
            <a:spLocks noGrp="1"/>
          </p:cNvSpPr>
          <p:nvPr>
            <p:ph type="body" idx="1"/>
          </p:nvPr>
        </p:nvSpPr>
        <p:spPr/>
        <p:txBody>
          <a:bodyPr/>
          <a:lstStyle/>
          <a:p>
            <a:endParaRPr kumimoji="1" lang="ja-JP" altLang="en-US"/>
          </a:p>
        </p:txBody>
      </p:sp>
      <p:sp>
        <p:nvSpPr>
          <p:cNvPr id="2681" name="スライド番号プレースホルダー 3"/>
          <p:cNvSpPr>
            <a:spLocks noGrp="1"/>
          </p:cNvSpPr>
          <p:nvPr>
            <p:ph type="sldNum" sz="quarter" idx="10"/>
          </p:nvPr>
        </p:nvSpPr>
        <p:spPr/>
        <p:txBody>
          <a:bodyPr/>
          <a:lstStyle/>
          <a:p>
            <a:fld id="{0516089A-B853-450D-BDE0-49988D91339D}" type="slidenum">
              <a:rPr kumimoji="1" lang="ja-JP" altLang="en-US" smtClean="0"/>
              <a:t>14</a:t>
            </a:fld>
            <a:endParaRPr kumimoji="1" lang="ja-JP" altLang="en-US"/>
          </a:p>
        </p:txBody>
      </p:sp>
    </p:spTree>
    <p:extLst>
      <p:ext uri="{BB962C8B-B14F-4D97-AF65-F5344CB8AC3E}">
        <p14:creationId xmlns:p14="http://schemas.microsoft.com/office/powerpoint/2010/main" val="176386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7" name="スライド イメージ プレースホルダー 1"/>
          <p:cNvSpPr>
            <a:spLocks noGrp="1" noRot="1" noChangeAspect="1"/>
          </p:cNvSpPr>
          <p:nvPr>
            <p:ph type="sldImg"/>
          </p:nvPr>
        </p:nvSpPr>
        <p:spPr/>
      </p:sp>
      <p:sp>
        <p:nvSpPr>
          <p:cNvPr id="2698" name="ノート プレースホルダー 2"/>
          <p:cNvSpPr>
            <a:spLocks noGrp="1"/>
          </p:cNvSpPr>
          <p:nvPr>
            <p:ph type="body" idx="1"/>
          </p:nvPr>
        </p:nvSpPr>
        <p:spPr/>
        <p:txBody>
          <a:bodyPr/>
          <a:lstStyle/>
          <a:p>
            <a:endParaRPr kumimoji="1" lang="ja-JP" altLang="en-US"/>
          </a:p>
        </p:txBody>
      </p:sp>
      <p:sp>
        <p:nvSpPr>
          <p:cNvPr id="2699" name="スライド番号プレースホルダー 3"/>
          <p:cNvSpPr>
            <a:spLocks noGrp="1"/>
          </p:cNvSpPr>
          <p:nvPr>
            <p:ph type="sldNum" sz="quarter" idx="10"/>
          </p:nvPr>
        </p:nvSpPr>
        <p:spPr/>
        <p:txBody>
          <a:bodyPr/>
          <a:lstStyle/>
          <a:p>
            <a:fld id="{0516089A-B853-450D-BDE0-49988D91339D}" type="slidenum">
              <a:rPr kumimoji="1" lang="ja-JP" altLang="en-US" smtClean="0"/>
              <a:t>15</a:t>
            </a:fld>
            <a:endParaRPr kumimoji="1" lang="ja-JP" altLang="en-US"/>
          </a:p>
        </p:txBody>
      </p:sp>
    </p:spTree>
    <p:extLst>
      <p:ext uri="{BB962C8B-B14F-4D97-AF65-F5344CB8AC3E}">
        <p14:creationId xmlns:p14="http://schemas.microsoft.com/office/powerpoint/2010/main" val="232078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3" name="スライド イメージ プレースホルダー 1"/>
          <p:cNvSpPr>
            <a:spLocks noGrp="1" noRot="1" noChangeAspect="1"/>
          </p:cNvSpPr>
          <p:nvPr>
            <p:ph type="sldImg"/>
          </p:nvPr>
        </p:nvSpPr>
        <p:spPr/>
      </p:sp>
      <p:sp>
        <p:nvSpPr>
          <p:cNvPr id="2734" name="ノート プレースホルダー 2"/>
          <p:cNvSpPr>
            <a:spLocks noGrp="1"/>
          </p:cNvSpPr>
          <p:nvPr>
            <p:ph type="body" idx="1"/>
          </p:nvPr>
        </p:nvSpPr>
        <p:spPr/>
        <p:txBody>
          <a:bodyPr/>
          <a:lstStyle/>
          <a:p>
            <a:endParaRPr kumimoji="1" lang="ja-JP" altLang="en-US"/>
          </a:p>
        </p:txBody>
      </p:sp>
      <p:sp>
        <p:nvSpPr>
          <p:cNvPr id="2735" name="スライド番号プレースホルダー 3"/>
          <p:cNvSpPr>
            <a:spLocks noGrp="1"/>
          </p:cNvSpPr>
          <p:nvPr>
            <p:ph type="sldNum" sz="quarter" idx="10"/>
          </p:nvPr>
        </p:nvSpPr>
        <p:spPr/>
        <p:txBody>
          <a:bodyPr/>
          <a:lstStyle/>
          <a:p>
            <a:fld id="{0516089A-B853-450D-BDE0-49988D91339D}" type="slidenum">
              <a:rPr kumimoji="1" lang="ja-JP" altLang="en-US" smtClean="0"/>
              <a:t>16</a:t>
            </a:fld>
            <a:endParaRPr kumimoji="1" lang="ja-JP" altLang="en-US"/>
          </a:p>
        </p:txBody>
      </p:sp>
    </p:spTree>
    <p:extLst>
      <p:ext uri="{BB962C8B-B14F-4D97-AF65-F5344CB8AC3E}">
        <p14:creationId xmlns:p14="http://schemas.microsoft.com/office/powerpoint/2010/main" val="2742619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3" name="スライド イメージ プレースホルダー 1"/>
          <p:cNvSpPr>
            <a:spLocks noGrp="1" noRot="1" noChangeAspect="1"/>
          </p:cNvSpPr>
          <p:nvPr>
            <p:ph type="sldImg"/>
          </p:nvPr>
        </p:nvSpPr>
        <p:spPr/>
      </p:sp>
      <p:sp>
        <p:nvSpPr>
          <p:cNvPr id="2734" name="ノート プレースホルダー 2"/>
          <p:cNvSpPr>
            <a:spLocks noGrp="1"/>
          </p:cNvSpPr>
          <p:nvPr>
            <p:ph type="body" idx="1"/>
          </p:nvPr>
        </p:nvSpPr>
        <p:spPr/>
        <p:txBody>
          <a:bodyPr/>
          <a:lstStyle/>
          <a:p>
            <a:endParaRPr kumimoji="1" lang="ja-JP" altLang="en-US"/>
          </a:p>
        </p:txBody>
      </p:sp>
      <p:sp>
        <p:nvSpPr>
          <p:cNvPr id="2735"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6089A-B853-450D-BDE0-49988D91339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53814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3" name="スライド イメージ プレースホルダー 1"/>
          <p:cNvSpPr>
            <a:spLocks noGrp="1" noRot="1" noChangeAspect="1"/>
          </p:cNvSpPr>
          <p:nvPr>
            <p:ph type="sldImg"/>
          </p:nvPr>
        </p:nvSpPr>
        <p:spPr/>
      </p:sp>
      <p:sp>
        <p:nvSpPr>
          <p:cNvPr id="2734" name="ノート プレースホルダー 2"/>
          <p:cNvSpPr>
            <a:spLocks noGrp="1"/>
          </p:cNvSpPr>
          <p:nvPr>
            <p:ph type="body" idx="1"/>
          </p:nvPr>
        </p:nvSpPr>
        <p:spPr/>
        <p:txBody>
          <a:bodyPr/>
          <a:lstStyle/>
          <a:p>
            <a:endParaRPr kumimoji="1" lang="ja-JP" altLang="en-US"/>
          </a:p>
        </p:txBody>
      </p:sp>
      <p:sp>
        <p:nvSpPr>
          <p:cNvPr id="2735" name="スライド番号プレースホルダー 3"/>
          <p:cNvSpPr>
            <a:spLocks noGrp="1"/>
          </p:cNvSpPr>
          <p:nvPr>
            <p:ph type="sldNum" sz="quarter" idx="10"/>
          </p:nvPr>
        </p:nvSpPr>
        <p:spPr/>
        <p:txBody>
          <a:bodyPr/>
          <a:lstStyle/>
          <a:p>
            <a:fld id="{0516089A-B853-450D-BDE0-49988D91339D}" type="slidenum">
              <a:rPr kumimoji="1" lang="ja-JP" altLang="en-US" smtClean="0"/>
              <a:t>18</a:t>
            </a:fld>
            <a:endParaRPr kumimoji="1" lang="ja-JP" altLang="en-US"/>
          </a:p>
        </p:txBody>
      </p:sp>
    </p:spTree>
    <p:extLst>
      <p:ext uri="{BB962C8B-B14F-4D97-AF65-F5344CB8AC3E}">
        <p14:creationId xmlns:p14="http://schemas.microsoft.com/office/powerpoint/2010/main" val="168665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5" name="スライド イメージ プレースホルダー 1"/>
          <p:cNvSpPr>
            <a:spLocks noGrp="1" noRot="1" noChangeAspect="1"/>
          </p:cNvSpPr>
          <p:nvPr>
            <p:ph type="sldImg"/>
          </p:nvPr>
        </p:nvSpPr>
        <p:spPr/>
      </p:sp>
      <p:sp>
        <p:nvSpPr>
          <p:cNvPr id="2446" name="ノート プレースホルダー 2"/>
          <p:cNvSpPr>
            <a:spLocks noGrp="1"/>
          </p:cNvSpPr>
          <p:nvPr>
            <p:ph type="body" idx="1"/>
          </p:nvPr>
        </p:nvSpPr>
        <p:spPr/>
        <p:txBody>
          <a:bodyPr/>
          <a:lstStyle/>
          <a:p>
            <a:endParaRPr kumimoji="1" lang="ja-JP" altLang="en-US" dirty="0"/>
          </a:p>
        </p:txBody>
      </p:sp>
      <p:sp>
        <p:nvSpPr>
          <p:cNvPr id="2447" name="スライド番号プレースホルダー 3"/>
          <p:cNvSpPr>
            <a:spLocks noGrp="1"/>
          </p:cNvSpPr>
          <p:nvPr>
            <p:ph type="sldNum" sz="quarter" idx="10"/>
          </p:nvPr>
        </p:nvSpPr>
        <p:spPr/>
        <p:txBody>
          <a:bodyPr/>
          <a:lstStyle/>
          <a:p>
            <a:fld id="{0516089A-B853-450D-BDE0-49988D91339D}" type="slidenum">
              <a:rPr kumimoji="1" lang="ja-JP" altLang="en-US" smtClean="0"/>
              <a:t>6</a:t>
            </a:fld>
            <a:endParaRPr kumimoji="1" lang="ja-JP" altLang="en-US"/>
          </a:p>
        </p:txBody>
      </p:sp>
    </p:spTree>
    <p:extLst>
      <p:ext uri="{BB962C8B-B14F-4D97-AF65-F5344CB8AC3E}">
        <p14:creationId xmlns:p14="http://schemas.microsoft.com/office/powerpoint/2010/main" val="257445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8" name="スライド イメージ プレースホルダー 1"/>
          <p:cNvSpPr>
            <a:spLocks noGrp="1" noRot="1" noChangeAspect="1"/>
          </p:cNvSpPr>
          <p:nvPr>
            <p:ph type="sldImg"/>
          </p:nvPr>
        </p:nvSpPr>
        <p:spPr/>
      </p:sp>
      <p:sp>
        <p:nvSpPr>
          <p:cNvPr id="2469" name="ノート プレースホルダー 2"/>
          <p:cNvSpPr>
            <a:spLocks noGrp="1"/>
          </p:cNvSpPr>
          <p:nvPr>
            <p:ph type="body" idx="1"/>
          </p:nvPr>
        </p:nvSpPr>
        <p:spPr/>
        <p:txBody>
          <a:bodyPr/>
          <a:lstStyle/>
          <a:p>
            <a:endParaRPr kumimoji="1" lang="ja-JP" altLang="en-US"/>
          </a:p>
        </p:txBody>
      </p:sp>
      <p:sp>
        <p:nvSpPr>
          <p:cNvPr id="2470" name="スライド番号プレースホルダー 3"/>
          <p:cNvSpPr>
            <a:spLocks noGrp="1"/>
          </p:cNvSpPr>
          <p:nvPr>
            <p:ph type="sldNum" sz="quarter" idx="10"/>
          </p:nvPr>
        </p:nvSpPr>
        <p:spPr/>
        <p:txBody>
          <a:bodyPr/>
          <a:lstStyle/>
          <a:p>
            <a:pPr defTabSz="954544">
              <a:defRPr/>
            </a:pPr>
            <a:fld id="{0516089A-B853-450D-BDE0-49988D91339D}" type="slidenum">
              <a:rPr lang="ja-JP" altLang="en-US">
                <a:solidFill>
                  <a:prstClr val="black"/>
                </a:solidFill>
              </a:rPr>
              <a:pPr defTabSz="954544">
                <a:defRPr/>
              </a:pPr>
              <a:t>7</a:t>
            </a:fld>
            <a:endParaRPr lang="ja-JP" altLang="en-US">
              <a:solidFill>
                <a:prstClr val="black"/>
              </a:solidFill>
            </a:endParaRPr>
          </a:p>
        </p:txBody>
      </p:sp>
    </p:spTree>
    <p:extLst>
      <p:ext uri="{BB962C8B-B14F-4D97-AF65-F5344CB8AC3E}">
        <p14:creationId xmlns:p14="http://schemas.microsoft.com/office/powerpoint/2010/main" val="1905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5" name="スライド イメージ プレースホルダー 1"/>
          <p:cNvSpPr>
            <a:spLocks noGrp="1" noRot="1" noChangeAspect="1"/>
          </p:cNvSpPr>
          <p:nvPr>
            <p:ph type="sldImg"/>
          </p:nvPr>
        </p:nvSpPr>
        <p:spPr/>
      </p:sp>
      <p:sp>
        <p:nvSpPr>
          <p:cNvPr id="2516" name="ノート プレースホルダー 2"/>
          <p:cNvSpPr>
            <a:spLocks noGrp="1"/>
          </p:cNvSpPr>
          <p:nvPr>
            <p:ph type="body" idx="1"/>
          </p:nvPr>
        </p:nvSpPr>
        <p:spPr/>
        <p:txBody>
          <a:bodyPr/>
          <a:lstStyle/>
          <a:p>
            <a:endParaRPr kumimoji="1" lang="ja-JP" altLang="en-US"/>
          </a:p>
        </p:txBody>
      </p:sp>
      <p:sp>
        <p:nvSpPr>
          <p:cNvPr id="2517" name="スライド番号プレースホルダー 3"/>
          <p:cNvSpPr>
            <a:spLocks noGrp="1"/>
          </p:cNvSpPr>
          <p:nvPr>
            <p:ph type="sldNum" sz="quarter" idx="10"/>
          </p:nvPr>
        </p:nvSpPr>
        <p:spPr/>
        <p:txBody>
          <a:bodyPr/>
          <a:lstStyle/>
          <a:p>
            <a:fld id="{0516089A-B853-450D-BDE0-49988D91339D}" type="slidenum">
              <a:rPr kumimoji="1" lang="ja-JP" altLang="en-US" smtClean="0"/>
              <a:t>8</a:t>
            </a:fld>
            <a:endParaRPr kumimoji="1" lang="ja-JP" altLang="en-US"/>
          </a:p>
        </p:txBody>
      </p:sp>
    </p:spTree>
    <p:extLst>
      <p:ext uri="{BB962C8B-B14F-4D97-AF65-F5344CB8AC3E}">
        <p14:creationId xmlns:p14="http://schemas.microsoft.com/office/powerpoint/2010/main" val="381991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8" name="スライド イメージ プレースホルダー 1"/>
          <p:cNvSpPr>
            <a:spLocks noGrp="1" noRot="1" noChangeAspect="1"/>
          </p:cNvSpPr>
          <p:nvPr>
            <p:ph type="sldImg"/>
          </p:nvPr>
        </p:nvSpPr>
        <p:spPr/>
      </p:sp>
      <p:sp>
        <p:nvSpPr>
          <p:cNvPr id="2529" name="ノート プレースホルダー 2"/>
          <p:cNvSpPr>
            <a:spLocks noGrp="1"/>
          </p:cNvSpPr>
          <p:nvPr>
            <p:ph type="body" idx="1"/>
          </p:nvPr>
        </p:nvSpPr>
        <p:spPr/>
        <p:txBody>
          <a:bodyPr/>
          <a:lstStyle/>
          <a:p>
            <a:endParaRPr kumimoji="1" lang="ja-JP" altLang="en-US"/>
          </a:p>
        </p:txBody>
      </p:sp>
      <p:sp>
        <p:nvSpPr>
          <p:cNvPr id="2530" name="スライド番号プレースホルダー 3"/>
          <p:cNvSpPr>
            <a:spLocks noGrp="1"/>
          </p:cNvSpPr>
          <p:nvPr>
            <p:ph type="sldNum" sz="quarter" idx="10"/>
          </p:nvPr>
        </p:nvSpPr>
        <p:spPr/>
        <p:txBody>
          <a:bodyPr/>
          <a:lstStyle/>
          <a:p>
            <a:fld id="{0516089A-B853-450D-BDE0-49988D91339D}" type="slidenum">
              <a:rPr kumimoji="1" lang="ja-JP" altLang="en-US" smtClean="0"/>
              <a:t>9</a:t>
            </a:fld>
            <a:endParaRPr kumimoji="1" lang="ja-JP" altLang="en-US"/>
          </a:p>
        </p:txBody>
      </p:sp>
    </p:spTree>
    <p:extLst>
      <p:ext uri="{BB962C8B-B14F-4D97-AF65-F5344CB8AC3E}">
        <p14:creationId xmlns:p14="http://schemas.microsoft.com/office/powerpoint/2010/main" val="53987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0" name="スライド イメージ プレースホルダー 1"/>
          <p:cNvSpPr>
            <a:spLocks noGrp="1" noRot="1" noChangeAspect="1"/>
          </p:cNvSpPr>
          <p:nvPr>
            <p:ph type="sldImg"/>
          </p:nvPr>
        </p:nvSpPr>
        <p:spPr/>
      </p:sp>
      <p:sp>
        <p:nvSpPr>
          <p:cNvPr id="2541" name="ノート プレースホルダー 2"/>
          <p:cNvSpPr>
            <a:spLocks noGrp="1"/>
          </p:cNvSpPr>
          <p:nvPr>
            <p:ph type="body" idx="1"/>
          </p:nvPr>
        </p:nvSpPr>
        <p:spPr/>
        <p:txBody>
          <a:bodyPr/>
          <a:lstStyle/>
          <a:p>
            <a:endParaRPr kumimoji="1" lang="ja-JP" altLang="en-US"/>
          </a:p>
        </p:txBody>
      </p:sp>
      <p:sp>
        <p:nvSpPr>
          <p:cNvPr id="2542" name="スライド番号プレースホルダー 3"/>
          <p:cNvSpPr>
            <a:spLocks noGrp="1"/>
          </p:cNvSpPr>
          <p:nvPr>
            <p:ph type="sldNum" sz="quarter" idx="10"/>
          </p:nvPr>
        </p:nvSpPr>
        <p:spPr/>
        <p:txBody>
          <a:bodyPr/>
          <a:lstStyle/>
          <a:p>
            <a:fld id="{0516089A-B853-450D-BDE0-49988D91339D}" type="slidenum">
              <a:rPr kumimoji="1" lang="ja-JP" altLang="en-US" smtClean="0"/>
              <a:t>10</a:t>
            </a:fld>
            <a:endParaRPr kumimoji="1" lang="ja-JP" altLang="en-US"/>
          </a:p>
        </p:txBody>
      </p:sp>
    </p:spTree>
    <p:extLst>
      <p:ext uri="{BB962C8B-B14F-4D97-AF65-F5344CB8AC3E}">
        <p14:creationId xmlns:p14="http://schemas.microsoft.com/office/powerpoint/2010/main" val="1963761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2" name="スライド イメージ プレースホルダー 1"/>
          <p:cNvSpPr>
            <a:spLocks noGrp="1" noRot="1" noChangeAspect="1"/>
          </p:cNvSpPr>
          <p:nvPr>
            <p:ph type="sldImg"/>
          </p:nvPr>
        </p:nvSpPr>
        <p:spPr/>
      </p:sp>
      <p:sp>
        <p:nvSpPr>
          <p:cNvPr id="2603" name="ノート プレースホルダー 2"/>
          <p:cNvSpPr>
            <a:spLocks noGrp="1"/>
          </p:cNvSpPr>
          <p:nvPr>
            <p:ph type="body" idx="1"/>
          </p:nvPr>
        </p:nvSpPr>
        <p:spPr/>
        <p:txBody>
          <a:bodyPr/>
          <a:lstStyle/>
          <a:p>
            <a:endParaRPr kumimoji="1" lang="ja-JP" altLang="en-US"/>
          </a:p>
        </p:txBody>
      </p:sp>
      <p:sp>
        <p:nvSpPr>
          <p:cNvPr id="2604" name="スライド番号プレースホルダー 3"/>
          <p:cNvSpPr>
            <a:spLocks noGrp="1"/>
          </p:cNvSpPr>
          <p:nvPr>
            <p:ph type="sldNum" sz="quarter" idx="10"/>
          </p:nvPr>
        </p:nvSpPr>
        <p:spPr/>
        <p:txBody>
          <a:bodyPr/>
          <a:lstStyle/>
          <a:p>
            <a:fld id="{0516089A-B853-450D-BDE0-49988D91339D}" type="slidenum">
              <a:rPr kumimoji="1" lang="ja-JP" altLang="en-US" smtClean="0"/>
              <a:t>11</a:t>
            </a:fld>
            <a:endParaRPr kumimoji="1" lang="ja-JP" altLang="en-US"/>
          </a:p>
        </p:txBody>
      </p:sp>
    </p:spTree>
    <p:extLst>
      <p:ext uri="{BB962C8B-B14F-4D97-AF65-F5344CB8AC3E}">
        <p14:creationId xmlns:p14="http://schemas.microsoft.com/office/powerpoint/2010/main" val="207740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2" name="スライド イメージ プレースホルダー 1"/>
          <p:cNvSpPr>
            <a:spLocks noGrp="1" noRot="1" noChangeAspect="1"/>
          </p:cNvSpPr>
          <p:nvPr>
            <p:ph type="sldImg"/>
          </p:nvPr>
        </p:nvSpPr>
        <p:spPr/>
      </p:sp>
      <p:sp>
        <p:nvSpPr>
          <p:cNvPr id="2633" name="ノート プレースホルダー 2"/>
          <p:cNvSpPr>
            <a:spLocks noGrp="1"/>
          </p:cNvSpPr>
          <p:nvPr>
            <p:ph type="body" idx="1"/>
          </p:nvPr>
        </p:nvSpPr>
        <p:spPr/>
        <p:txBody>
          <a:bodyPr/>
          <a:lstStyle/>
          <a:p>
            <a:endParaRPr kumimoji="1" lang="ja-JP" altLang="en-US"/>
          </a:p>
        </p:txBody>
      </p:sp>
      <p:sp>
        <p:nvSpPr>
          <p:cNvPr id="2634" name="スライド番号プレースホルダー 3"/>
          <p:cNvSpPr>
            <a:spLocks noGrp="1"/>
          </p:cNvSpPr>
          <p:nvPr>
            <p:ph type="sldNum" sz="quarter" idx="10"/>
          </p:nvPr>
        </p:nvSpPr>
        <p:spPr/>
        <p:txBody>
          <a:bodyPr/>
          <a:lstStyle/>
          <a:p>
            <a:fld id="{0516089A-B853-450D-BDE0-49988D91339D}" type="slidenum">
              <a:rPr kumimoji="1" lang="ja-JP" altLang="en-US" smtClean="0"/>
              <a:t>12</a:t>
            </a:fld>
            <a:endParaRPr kumimoji="1" lang="ja-JP" altLang="en-US"/>
          </a:p>
        </p:txBody>
      </p:sp>
    </p:spTree>
    <p:extLst>
      <p:ext uri="{BB962C8B-B14F-4D97-AF65-F5344CB8AC3E}">
        <p14:creationId xmlns:p14="http://schemas.microsoft.com/office/powerpoint/2010/main" val="235263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7" name="スライド イメージ プレースホルダー 1"/>
          <p:cNvSpPr>
            <a:spLocks noGrp="1" noRot="1" noChangeAspect="1"/>
          </p:cNvSpPr>
          <p:nvPr>
            <p:ph type="sldImg"/>
          </p:nvPr>
        </p:nvSpPr>
        <p:spPr/>
      </p:sp>
      <p:sp>
        <p:nvSpPr>
          <p:cNvPr id="2668" name="ノート プレースホルダー 2"/>
          <p:cNvSpPr>
            <a:spLocks noGrp="1"/>
          </p:cNvSpPr>
          <p:nvPr>
            <p:ph type="body" idx="1"/>
          </p:nvPr>
        </p:nvSpPr>
        <p:spPr/>
        <p:txBody>
          <a:bodyPr/>
          <a:lstStyle/>
          <a:p>
            <a:endParaRPr kumimoji="1" lang="ja-JP" altLang="en-US"/>
          </a:p>
        </p:txBody>
      </p:sp>
      <p:sp>
        <p:nvSpPr>
          <p:cNvPr id="2669" name="スライド番号プレースホルダー 3"/>
          <p:cNvSpPr>
            <a:spLocks noGrp="1"/>
          </p:cNvSpPr>
          <p:nvPr>
            <p:ph type="sldNum" sz="quarter" idx="10"/>
          </p:nvPr>
        </p:nvSpPr>
        <p:spPr/>
        <p:txBody>
          <a:bodyPr/>
          <a:lstStyle/>
          <a:p>
            <a:fld id="{0516089A-B853-450D-BDE0-49988D91339D}" type="slidenum">
              <a:rPr kumimoji="1" lang="ja-JP" altLang="en-US" smtClean="0"/>
              <a:t>13</a:t>
            </a:fld>
            <a:endParaRPr kumimoji="1" lang="ja-JP" altLang="en-US"/>
          </a:p>
        </p:txBody>
      </p:sp>
    </p:spTree>
    <p:extLst>
      <p:ext uri="{BB962C8B-B14F-4D97-AF65-F5344CB8AC3E}">
        <p14:creationId xmlns:p14="http://schemas.microsoft.com/office/powerpoint/2010/main" val="294083729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8C626F-E931-3337-31A8-393328ED8A7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C4D5577-CED4-7B96-B3BB-5CDB2D2EAC68}"/>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04E1DCC-99CE-A20D-0546-0733225081CD}"/>
              </a:ext>
            </a:extLst>
          </p:cNvPr>
          <p:cNvSpPr>
            <a:spLocks noGrp="1"/>
          </p:cNvSpPr>
          <p:nvPr>
            <p:ph type="dt" sz="half" idx="10"/>
          </p:nvPr>
        </p:nvSpPr>
        <p:spPr/>
        <p:txBody>
          <a:bodyPr/>
          <a:lstStyle/>
          <a:p>
            <a:fld id="{23631068-7C95-4368-858A-651D402E9C69}"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2B58DE2B-D3A3-7B02-C572-C81E8A2C95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1D705E-154A-C5DC-363C-BD17EB8C1A95}"/>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221092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A9220B-C274-2D05-F95C-9F1B14F0BDA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B3341CE-566F-8ED3-6A40-2AB99D8FA63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A29E46-139F-711B-CE80-92BC3061E60A}"/>
              </a:ext>
            </a:extLst>
          </p:cNvPr>
          <p:cNvSpPr>
            <a:spLocks noGrp="1"/>
          </p:cNvSpPr>
          <p:nvPr>
            <p:ph type="dt" sz="half" idx="10"/>
          </p:nvPr>
        </p:nvSpPr>
        <p:spPr/>
        <p:txBody>
          <a:bodyPr/>
          <a:lstStyle/>
          <a:p>
            <a:fld id="{23631068-7C95-4368-858A-651D402E9C69}"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48814DFE-37BB-8929-0B53-6C27C70C5A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7C4159-249D-9682-B92D-2B33EB4C7FE7}"/>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121993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1087768-D171-A18A-FF9E-2D9326AF8832}"/>
              </a:ext>
            </a:extLst>
          </p:cNvPr>
          <p:cNvSpPr>
            <a:spLocks noGrp="1"/>
          </p:cNvSpPr>
          <p:nvPr>
            <p:ph type="title" orient="vert"/>
          </p:nvPr>
        </p:nvSpPr>
        <p:spPr>
          <a:xfrm>
            <a:off x="8724902"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46209ED-496E-A285-29D5-673C4A80F9DB}"/>
              </a:ext>
            </a:extLst>
          </p:cNvPr>
          <p:cNvSpPr>
            <a:spLocks noGrp="1"/>
          </p:cNvSpPr>
          <p:nvPr>
            <p:ph type="body" orient="vert" idx="1"/>
          </p:nvPr>
        </p:nvSpPr>
        <p:spPr>
          <a:xfrm>
            <a:off x="838202"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549935-5CEB-7E29-6B36-3938A20B3599}"/>
              </a:ext>
            </a:extLst>
          </p:cNvPr>
          <p:cNvSpPr>
            <a:spLocks noGrp="1"/>
          </p:cNvSpPr>
          <p:nvPr>
            <p:ph type="dt" sz="half" idx="10"/>
          </p:nvPr>
        </p:nvSpPr>
        <p:spPr/>
        <p:txBody>
          <a:bodyPr/>
          <a:lstStyle/>
          <a:p>
            <a:fld id="{23631068-7C95-4368-858A-651D402E9C69}"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023AD15F-DD31-5AAD-842C-40BC257BB1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F8A48A-96C8-828E-FE04-6637ED842108}"/>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394248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06F099-B5E4-F54D-5306-2F8D3358C7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71CCA1F-4E91-6354-234D-1C1A6BB78C6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A3C864-04A6-14E6-2227-DBBB728D8A18}"/>
              </a:ext>
            </a:extLst>
          </p:cNvPr>
          <p:cNvSpPr>
            <a:spLocks noGrp="1"/>
          </p:cNvSpPr>
          <p:nvPr>
            <p:ph type="dt" sz="half" idx="10"/>
          </p:nvPr>
        </p:nvSpPr>
        <p:spPr/>
        <p:txBody>
          <a:bodyPr/>
          <a:lstStyle/>
          <a:p>
            <a:fld id="{23631068-7C95-4368-858A-651D402E9C69}"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11A79E1C-A493-0B87-C160-E1F28DB4A8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8D3FC3-0F88-EB10-C3DB-BF510ECE745F}"/>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400382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5C7E28-6033-A710-59D8-735834DCFE30}"/>
              </a:ext>
            </a:extLst>
          </p:cNvPr>
          <p:cNvSpPr>
            <a:spLocks noGrp="1"/>
          </p:cNvSpPr>
          <p:nvPr>
            <p:ph type="title"/>
          </p:nvPr>
        </p:nvSpPr>
        <p:spPr>
          <a:xfrm>
            <a:off x="831851" y="1709742"/>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4C55A7-6D56-2D69-AA3C-96A9EEA17595}"/>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B2ED0EC-48BA-5BCF-A31E-89186A8BF8F8}"/>
              </a:ext>
            </a:extLst>
          </p:cNvPr>
          <p:cNvSpPr>
            <a:spLocks noGrp="1"/>
          </p:cNvSpPr>
          <p:nvPr>
            <p:ph type="dt" sz="half" idx="10"/>
          </p:nvPr>
        </p:nvSpPr>
        <p:spPr/>
        <p:txBody>
          <a:bodyPr/>
          <a:lstStyle/>
          <a:p>
            <a:fld id="{23631068-7C95-4368-858A-651D402E9C69}"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52EBC0DE-5708-D68A-A059-0D9CFBD4C6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DC13EC-C1E7-2CEA-3EB9-70CE545DA132}"/>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247424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B3062C-0CD2-DE3C-CB85-AC10A538A60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581024-5A93-6925-E66E-C7601B84E61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62E2577-C641-0B26-3E22-776A2DBD046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3A6E99C-2112-9E23-D0E8-CFDE64777C11}"/>
              </a:ext>
            </a:extLst>
          </p:cNvPr>
          <p:cNvSpPr>
            <a:spLocks noGrp="1"/>
          </p:cNvSpPr>
          <p:nvPr>
            <p:ph type="dt" sz="half" idx="10"/>
          </p:nvPr>
        </p:nvSpPr>
        <p:spPr/>
        <p:txBody>
          <a:bodyPr/>
          <a:lstStyle/>
          <a:p>
            <a:fld id="{23631068-7C95-4368-858A-651D402E9C69}" type="datetimeFigureOut">
              <a:rPr kumimoji="1" lang="ja-JP" altLang="en-US" smtClean="0"/>
              <a:t>2025/4/8</a:t>
            </a:fld>
            <a:endParaRPr kumimoji="1" lang="ja-JP" altLang="en-US"/>
          </a:p>
        </p:txBody>
      </p:sp>
      <p:sp>
        <p:nvSpPr>
          <p:cNvPr id="6" name="フッター プレースホルダー 5">
            <a:extLst>
              <a:ext uri="{FF2B5EF4-FFF2-40B4-BE49-F238E27FC236}">
                <a16:creationId xmlns:a16="http://schemas.microsoft.com/office/drawing/2014/main" id="{7FE5E47C-A445-1F1A-916D-AE37778D9E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503466-BE7B-FD0C-7275-6FD36A16415D}"/>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428247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769711-F922-2357-F9EE-AFDA8DA3AB7A}"/>
              </a:ext>
            </a:extLst>
          </p:cNvPr>
          <p:cNvSpPr>
            <a:spLocks noGrp="1"/>
          </p:cNvSpPr>
          <p:nvPr>
            <p:ph type="title"/>
          </p:nvPr>
        </p:nvSpPr>
        <p:spPr>
          <a:xfrm>
            <a:off x="839788" y="365129"/>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F0D81D-A21D-5F69-9D16-D4C6C91E812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A32479F-46BF-9237-2DA4-E881F998C742}"/>
              </a:ext>
            </a:extLst>
          </p:cNvPr>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DCC0719-A1B5-EF85-A0F7-B3322E698BE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1C4FE57-3839-63A1-086A-6F8D72DE0480}"/>
              </a:ext>
            </a:extLst>
          </p:cNvPr>
          <p:cNvSpPr>
            <a:spLocks noGrp="1"/>
          </p:cNvSpPr>
          <p:nvPr>
            <p:ph sz="quarter" idx="4"/>
          </p:nvPr>
        </p:nvSpPr>
        <p:spPr>
          <a:xfrm>
            <a:off x="6172202"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826B433-1DD2-F9C1-1A72-2AD3CC33E59A}"/>
              </a:ext>
            </a:extLst>
          </p:cNvPr>
          <p:cNvSpPr>
            <a:spLocks noGrp="1"/>
          </p:cNvSpPr>
          <p:nvPr>
            <p:ph type="dt" sz="half" idx="10"/>
          </p:nvPr>
        </p:nvSpPr>
        <p:spPr/>
        <p:txBody>
          <a:bodyPr/>
          <a:lstStyle/>
          <a:p>
            <a:fld id="{23631068-7C95-4368-858A-651D402E9C69}" type="datetimeFigureOut">
              <a:rPr kumimoji="1" lang="ja-JP" altLang="en-US" smtClean="0"/>
              <a:t>2025/4/8</a:t>
            </a:fld>
            <a:endParaRPr kumimoji="1" lang="ja-JP" altLang="en-US"/>
          </a:p>
        </p:txBody>
      </p:sp>
      <p:sp>
        <p:nvSpPr>
          <p:cNvPr id="8" name="フッター プレースホルダー 7">
            <a:extLst>
              <a:ext uri="{FF2B5EF4-FFF2-40B4-BE49-F238E27FC236}">
                <a16:creationId xmlns:a16="http://schemas.microsoft.com/office/drawing/2014/main" id="{EC99AB27-B496-B364-0580-AC04037AD0A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182711A-74F0-7D94-5806-D21DAA75CAF1}"/>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347821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D5B13-CF2E-D998-C4B1-750B202C2D0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DA56C5-4AC4-26EF-274C-D748342CAC4D}"/>
              </a:ext>
            </a:extLst>
          </p:cNvPr>
          <p:cNvSpPr>
            <a:spLocks noGrp="1"/>
          </p:cNvSpPr>
          <p:nvPr>
            <p:ph type="dt" sz="half" idx="10"/>
          </p:nvPr>
        </p:nvSpPr>
        <p:spPr/>
        <p:txBody>
          <a:bodyPr/>
          <a:lstStyle/>
          <a:p>
            <a:fld id="{23631068-7C95-4368-858A-651D402E9C69}" type="datetimeFigureOut">
              <a:rPr kumimoji="1" lang="ja-JP" altLang="en-US" smtClean="0"/>
              <a:t>2025/4/8</a:t>
            </a:fld>
            <a:endParaRPr kumimoji="1" lang="ja-JP" altLang="en-US"/>
          </a:p>
        </p:txBody>
      </p:sp>
      <p:sp>
        <p:nvSpPr>
          <p:cNvPr id="4" name="フッター プレースホルダー 3">
            <a:extLst>
              <a:ext uri="{FF2B5EF4-FFF2-40B4-BE49-F238E27FC236}">
                <a16:creationId xmlns:a16="http://schemas.microsoft.com/office/drawing/2014/main" id="{03A6BB98-A62C-7656-99EB-B2F29EDBBD2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5F6F86C-A93A-4E0D-2709-6EC86E582F95}"/>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198237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49F3DB-B058-67D1-4F2C-954E00769DE7}"/>
              </a:ext>
            </a:extLst>
          </p:cNvPr>
          <p:cNvSpPr>
            <a:spLocks noGrp="1"/>
          </p:cNvSpPr>
          <p:nvPr>
            <p:ph type="dt" sz="half" idx="10"/>
          </p:nvPr>
        </p:nvSpPr>
        <p:spPr/>
        <p:txBody>
          <a:bodyPr/>
          <a:lstStyle/>
          <a:p>
            <a:fld id="{23631068-7C95-4368-858A-651D402E9C69}" type="datetimeFigureOut">
              <a:rPr kumimoji="1" lang="ja-JP" altLang="en-US" smtClean="0"/>
              <a:t>2025/4/8</a:t>
            </a:fld>
            <a:endParaRPr kumimoji="1" lang="ja-JP" altLang="en-US"/>
          </a:p>
        </p:txBody>
      </p:sp>
      <p:sp>
        <p:nvSpPr>
          <p:cNvPr id="3" name="フッター プレースホルダー 2">
            <a:extLst>
              <a:ext uri="{FF2B5EF4-FFF2-40B4-BE49-F238E27FC236}">
                <a16:creationId xmlns:a16="http://schemas.microsoft.com/office/drawing/2014/main" id="{85EBAA0B-9EF8-0257-A4F8-79829499088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9C22701-AE4F-8827-520A-2423E40067DF}"/>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306368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7C09F5-6122-C32D-DDFF-614F034A521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006F30-1378-6FFD-4CE2-6BCFDCFC4689}"/>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92E3FDF-EF69-1D24-F3AE-680F98A362A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0B72317-75B6-8506-92AA-BA0E4356C029}"/>
              </a:ext>
            </a:extLst>
          </p:cNvPr>
          <p:cNvSpPr>
            <a:spLocks noGrp="1"/>
          </p:cNvSpPr>
          <p:nvPr>
            <p:ph type="dt" sz="half" idx="10"/>
          </p:nvPr>
        </p:nvSpPr>
        <p:spPr/>
        <p:txBody>
          <a:bodyPr/>
          <a:lstStyle/>
          <a:p>
            <a:fld id="{23631068-7C95-4368-858A-651D402E9C69}" type="datetimeFigureOut">
              <a:rPr kumimoji="1" lang="ja-JP" altLang="en-US" smtClean="0"/>
              <a:t>2025/4/8</a:t>
            </a:fld>
            <a:endParaRPr kumimoji="1" lang="ja-JP" altLang="en-US"/>
          </a:p>
        </p:txBody>
      </p:sp>
      <p:sp>
        <p:nvSpPr>
          <p:cNvPr id="6" name="フッター プレースホルダー 5">
            <a:extLst>
              <a:ext uri="{FF2B5EF4-FFF2-40B4-BE49-F238E27FC236}">
                <a16:creationId xmlns:a16="http://schemas.microsoft.com/office/drawing/2014/main" id="{650B5673-D25D-5149-B2C2-7FD7A24F41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E02E53-D672-D7E8-94A5-B95E8927C3BE}"/>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3829392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3C4270-EED4-CA87-3E4C-5CD0A9C94C8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CDF3FA-D00C-B69D-E8D7-B45B5A08E883}"/>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BCF1D2C-F586-8FE1-23F2-6D8E4366A01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2CB76FF-809D-DDAB-A35D-D59967AD99B2}"/>
              </a:ext>
            </a:extLst>
          </p:cNvPr>
          <p:cNvSpPr>
            <a:spLocks noGrp="1"/>
          </p:cNvSpPr>
          <p:nvPr>
            <p:ph type="dt" sz="half" idx="10"/>
          </p:nvPr>
        </p:nvSpPr>
        <p:spPr/>
        <p:txBody>
          <a:bodyPr/>
          <a:lstStyle/>
          <a:p>
            <a:fld id="{23631068-7C95-4368-858A-651D402E9C69}" type="datetimeFigureOut">
              <a:rPr kumimoji="1" lang="ja-JP" altLang="en-US" smtClean="0"/>
              <a:t>2025/4/8</a:t>
            </a:fld>
            <a:endParaRPr kumimoji="1" lang="ja-JP" altLang="en-US"/>
          </a:p>
        </p:txBody>
      </p:sp>
      <p:sp>
        <p:nvSpPr>
          <p:cNvPr id="6" name="フッター プレースホルダー 5">
            <a:extLst>
              <a:ext uri="{FF2B5EF4-FFF2-40B4-BE49-F238E27FC236}">
                <a16:creationId xmlns:a16="http://schemas.microsoft.com/office/drawing/2014/main" id="{703C8001-59DE-C13A-3011-A99867BC96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F26DEFD-A5E5-4540-5135-DB2B6A0DD24A}"/>
              </a:ext>
            </a:extLst>
          </p:cNvPr>
          <p:cNvSpPr>
            <a:spLocks noGrp="1"/>
          </p:cNvSpPr>
          <p:nvPr>
            <p:ph type="sldNum" sz="quarter" idx="12"/>
          </p:nvPr>
        </p:nvSpPr>
        <p:spPr/>
        <p:txBody>
          <a:body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4180869492"/>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054F183-9748-9917-092A-05F1F47214D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6883F65-E912-7D76-7EDF-9AC9FA5647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394677-3981-C0F6-3B77-0E435C1C7B9B}"/>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31068-7C95-4368-858A-651D402E9C69}" type="datetimeFigureOut">
              <a:rPr kumimoji="1" lang="ja-JP" altLang="en-US" smtClean="0"/>
              <a:t>2025/4/8</a:t>
            </a:fld>
            <a:endParaRPr kumimoji="1" lang="ja-JP" altLang="en-US"/>
          </a:p>
        </p:txBody>
      </p:sp>
      <p:sp>
        <p:nvSpPr>
          <p:cNvPr id="5" name="フッター プレースホルダー 4">
            <a:extLst>
              <a:ext uri="{FF2B5EF4-FFF2-40B4-BE49-F238E27FC236}">
                <a16:creationId xmlns:a16="http://schemas.microsoft.com/office/drawing/2014/main" id="{9FBCA77A-B352-F6B1-227A-D3DB4417BCAE}"/>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0B4298A-E630-F7F2-7720-72125CC854C0}"/>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EB55F-FD63-42F5-9735-66553BD8636F}" type="slidenum">
              <a:rPr kumimoji="1" lang="ja-JP" altLang="en-US" smtClean="0"/>
              <a:t>‹#›</a:t>
            </a:fld>
            <a:endParaRPr kumimoji="1" lang="ja-JP" altLang="en-US"/>
          </a:p>
        </p:txBody>
      </p:sp>
    </p:spTree>
    <p:extLst>
      <p:ext uri="{BB962C8B-B14F-4D97-AF65-F5344CB8AC3E}">
        <p14:creationId xmlns:p14="http://schemas.microsoft.com/office/powerpoint/2010/main" val="1361297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 Id="rId3"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 Id="rId3" Target="../media/image1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 Id="rId3" Target="../media/image1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 Id="rId3" Target="../media/image12.png" Type="http://schemas.openxmlformats.org/officeDocument/2006/relationships/image"/><Relationship Id="rId4" Target="../media/image13.emf" Type="http://schemas.openxmlformats.org/officeDocument/2006/relationships/image"/><Relationship Id="rId5" Target="../media/image14.emf" Type="http://schemas.openxmlformats.org/officeDocument/2006/relationships/image"/><Relationship Id="rId6" Target="../media/image15.emf"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diagrams/data1.xml" Type="http://schemas.openxmlformats.org/officeDocument/2006/relationships/diagramData"/><Relationship Id="rId3" Target="../diagrams/layout1.xml" Type="http://schemas.openxmlformats.org/officeDocument/2006/relationships/diagramLayout"/><Relationship Id="rId4" Target="../diagrams/quickStyle1.xml" Type="http://schemas.openxmlformats.org/officeDocument/2006/relationships/diagramQuickStyle"/><Relationship Id="rId5" Target="../diagrams/colors1.xml" Type="http://schemas.openxmlformats.org/officeDocument/2006/relationships/diagramColors"/><Relationship Id="rId6" Target="../diagrams/drawing1.xml" Type="http://schemas.microsoft.com/office/2007/relationships/diagramDrawing"/></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7.png" Type="http://schemas.openxmlformats.org/officeDocument/2006/relationships/image"/><Relationship Id="rId3" Target="../media/image2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9.png" Type="http://schemas.openxmlformats.org/officeDocument/2006/relationships/image"/><Relationship Id="rId3" Target="../media/image30.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https://forms.office.com/r/LnycyYapCa" TargetMode="External" Type="http://schemas.openxmlformats.org/officeDocument/2006/relationships/hyperlink"/><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5"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30" y="779272"/>
            <a:ext cx="4967533" cy="4988391"/>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テキスト ボックス 1">
            <a:extLst>
              <a:ext uri="{FF2B5EF4-FFF2-40B4-BE49-F238E27FC236}">
                <a16:creationId xmlns:a16="http://schemas.microsoft.com/office/drawing/2014/main" id="{86116000-6A05-5808-8006-BF7122E48896}"/>
              </a:ext>
            </a:extLst>
          </p:cNvPr>
          <p:cNvSpPr txBox="1"/>
          <p:nvPr/>
        </p:nvSpPr>
        <p:spPr>
          <a:xfrm>
            <a:off x="455520" y="818984"/>
            <a:ext cx="8121989" cy="3268520"/>
          </a:xfrm>
          <a:prstGeom prst="rect">
            <a:avLst/>
          </a:prstGeom>
        </p:spPr>
        <p:txBody>
          <a:bodyPr vert="horz" lIns="91440" tIns="45720" rIns="91440" bIns="45720" rtlCol="0" anchor="b" anchorCtr="0">
            <a:normAutofit/>
          </a:bodyPr>
          <a:lstStyle/>
          <a:p>
            <a:pPr algn="ctr">
              <a:lnSpc>
                <a:spcPct val="90000"/>
              </a:lnSpc>
              <a:spcBef>
                <a:spcPct val="0"/>
              </a:spcBef>
              <a:spcAft>
                <a:spcPts val="600"/>
              </a:spcAft>
            </a:pPr>
            <a:r>
              <a:rPr lang="ja-JP" altLang="en-US" sz="4800" b="1">
                <a:solidFill>
                  <a:srgbClr val="FFFFFF"/>
                </a:solidFill>
                <a:latin typeface="+mj-lt"/>
                <a:ea typeface="+mj-ea"/>
                <a:cs typeface="+mj-cs"/>
              </a:rPr>
              <a:t>インバウンド消費動向調査</a:t>
            </a:r>
            <a:endParaRPr lang="en-US" altLang="ja-JP" sz="4800" b="1">
              <a:solidFill>
                <a:srgbClr val="FFFFFF"/>
              </a:solidFill>
              <a:latin typeface="+mj-lt"/>
              <a:ea typeface="+mj-ea"/>
              <a:cs typeface="+mj-cs"/>
            </a:endParaRPr>
          </a:p>
          <a:p>
            <a:pPr algn="ctr">
              <a:lnSpc>
                <a:spcPct val="90000"/>
              </a:lnSpc>
              <a:spcBef>
                <a:spcPct val="0"/>
              </a:spcBef>
              <a:spcAft>
                <a:spcPts val="600"/>
              </a:spcAft>
            </a:pPr>
            <a:r>
              <a:rPr lang="ja-JP" altLang="en-US" sz="4800" b="1">
                <a:solidFill>
                  <a:srgbClr val="FFFFFF"/>
                </a:solidFill>
                <a:latin typeface="+mj-lt"/>
                <a:ea typeface="+mj-ea"/>
                <a:cs typeface="+mj-cs"/>
              </a:rPr>
              <a:t>個票データ利用の手引き</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6" y="4480039"/>
            <a:ext cx="12179371" cy="2377963"/>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6" y="1632662"/>
            <a:ext cx="6857572" cy="3592259"/>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テキスト ボックス 2">
            <a:extLst>
              <a:ext uri="{FF2B5EF4-FFF2-40B4-BE49-F238E27FC236}">
                <a16:creationId xmlns:a16="http://schemas.microsoft.com/office/drawing/2014/main" id="{7ED11C86-E663-410C-93E7-DD419D7C9477}"/>
              </a:ext>
            </a:extLst>
          </p:cNvPr>
          <p:cNvSpPr txBox="1"/>
          <p:nvPr/>
        </p:nvSpPr>
        <p:spPr>
          <a:xfrm>
            <a:off x="8041887" y="5591885"/>
            <a:ext cx="3778599" cy="923330"/>
          </a:xfrm>
          <a:prstGeom prst="rect">
            <a:avLst/>
          </a:prstGeom>
          <a:noFill/>
        </p:spPr>
        <p:txBody>
          <a:bodyPr wrap="none" rtlCol="0">
            <a:spAutoFit/>
          </a:bodyPr>
          <a:lstStyle/>
          <a:p>
            <a:r>
              <a:rPr kumimoji="1" lang="en-US" altLang="ja-JP" dirty="0">
                <a:solidFill>
                  <a:schemeClr val="bg1"/>
                </a:solidFill>
              </a:rPr>
              <a:t>2025</a:t>
            </a:r>
            <a:r>
              <a:rPr kumimoji="1" lang="ja-JP" altLang="en-US" dirty="0">
                <a:solidFill>
                  <a:schemeClr val="bg1"/>
                </a:solidFill>
              </a:rPr>
              <a:t>年</a:t>
            </a:r>
            <a:r>
              <a:rPr lang="ja-JP" altLang="en-US" dirty="0">
                <a:solidFill>
                  <a:schemeClr val="bg1"/>
                </a:solidFill>
              </a:rPr>
              <a:t>４</a:t>
            </a:r>
            <a:r>
              <a:rPr kumimoji="1" lang="ja-JP" altLang="en-US" dirty="0">
                <a:solidFill>
                  <a:schemeClr val="bg1"/>
                </a:solidFill>
              </a:rPr>
              <a:t>月１日時点版</a:t>
            </a:r>
            <a:endParaRPr kumimoji="1" lang="en-US" altLang="ja-JP" dirty="0">
              <a:solidFill>
                <a:schemeClr val="bg1"/>
              </a:solidFill>
            </a:endParaRPr>
          </a:p>
          <a:p>
            <a:endParaRPr kumimoji="1" lang="en-US" altLang="ja-JP" dirty="0">
              <a:solidFill>
                <a:schemeClr val="bg1"/>
              </a:solidFill>
            </a:endParaRPr>
          </a:p>
          <a:p>
            <a:r>
              <a:rPr kumimoji="1" lang="ja-JP" altLang="en-US" dirty="0">
                <a:solidFill>
                  <a:schemeClr val="bg1"/>
                </a:solidFill>
              </a:rPr>
              <a:t>観光庁 観光戦略課 観光統計調査室</a:t>
            </a:r>
          </a:p>
        </p:txBody>
      </p:sp>
    </p:spTree>
    <p:extLst>
      <p:ext uri="{BB962C8B-B14F-4D97-AF65-F5344CB8AC3E}">
        <p14:creationId xmlns:p14="http://schemas.microsoft.com/office/powerpoint/2010/main" val="406581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2"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mtClean="0">
                <a:solidFill>
                  <a:prstClr val="black"/>
                </a:solidFill>
              </a:rPr>
              <a:pPr>
                <a:defRPr/>
              </a:pPr>
              <a:t>10</a:t>
            </a:fld>
            <a:endParaRPr lang="en-US" altLang="ja-JP">
              <a:solidFill>
                <a:prstClr val="black"/>
              </a:solidFill>
            </a:endParaRPr>
          </a:p>
        </p:txBody>
      </p:sp>
      <p:sp>
        <p:nvSpPr>
          <p:cNvPr id="2534" name="正方形/長方形 42"/>
          <p:cNvSpPr/>
          <p:nvPr/>
        </p:nvSpPr>
        <p:spPr>
          <a:xfrm>
            <a:off x="1388047" y="900100"/>
            <a:ext cx="1008000" cy="360000"/>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調査票</a:t>
            </a:r>
          </a:p>
        </p:txBody>
      </p:sp>
      <p:sp>
        <p:nvSpPr>
          <p:cNvPr id="2536" name="正方形/長方形 77"/>
          <p:cNvSpPr/>
          <p:nvPr/>
        </p:nvSpPr>
        <p:spPr>
          <a:xfrm>
            <a:off x="1383318" y="900101"/>
            <a:ext cx="9413480" cy="5741177"/>
          </a:xfrm>
          <a:prstGeom prst="rect">
            <a:avLst/>
          </a:prstGeom>
          <a:no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 name="テキスト ボックス 2">
            <a:extLst>
              <a:ext uri="{FF2B5EF4-FFF2-40B4-BE49-F238E27FC236}">
                <a16:creationId xmlns:a16="http://schemas.microsoft.com/office/drawing/2014/main" id="{72DB8180-1CEC-274C-5873-EB73B36ABE82}"/>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pic>
        <p:nvPicPr>
          <p:cNvPr id="4" name="図 3">
            <a:extLst>
              <a:ext uri="{FF2B5EF4-FFF2-40B4-BE49-F238E27FC236}">
                <a16:creationId xmlns:a16="http://schemas.microsoft.com/office/drawing/2014/main" id="{EDCE33FD-A71E-C534-98B2-16044EAEBAFF}"/>
              </a:ext>
            </a:extLst>
          </p:cNvPr>
          <p:cNvPicPr>
            <a:picLocks noChangeAspect="1"/>
          </p:cNvPicPr>
          <p:nvPr/>
        </p:nvPicPr>
        <p:blipFill>
          <a:blip r:embed="rId3"/>
          <a:stretch>
            <a:fillRect/>
          </a:stretch>
        </p:blipFill>
        <p:spPr>
          <a:xfrm>
            <a:off x="2573553" y="1080100"/>
            <a:ext cx="3698037" cy="5249059"/>
          </a:xfrm>
          <a:prstGeom prst="rect">
            <a:avLst/>
          </a:prstGeom>
        </p:spPr>
      </p:pic>
    </p:spTree>
    <p:extLst>
      <p:ext uri="{BB962C8B-B14F-4D97-AF65-F5344CB8AC3E}">
        <p14:creationId xmlns:p14="http://schemas.microsoft.com/office/powerpoint/2010/main" val="339871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4"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mtClean="0">
                <a:solidFill>
                  <a:prstClr val="black"/>
                </a:solidFill>
              </a:rPr>
              <a:pPr>
                <a:defRPr/>
              </a:pPr>
              <a:t>11</a:t>
            </a:fld>
            <a:endParaRPr lang="en-US" altLang="ja-JP">
              <a:solidFill>
                <a:prstClr val="black"/>
              </a:solidFill>
            </a:endParaRPr>
          </a:p>
        </p:txBody>
      </p:sp>
      <p:sp>
        <p:nvSpPr>
          <p:cNvPr id="2546" name="正方形/長方形 72"/>
          <p:cNvSpPr/>
          <p:nvPr/>
        </p:nvSpPr>
        <p:spPr>
          <a:xfrm>
            <a:off x="1383318" y="895769"/>
            <a:ext cx="4716000" cy="4320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5782" tIns="108000" rIns="95782" bIns="47891" rtlCol="0" anchor="ctr"/>
          <a:lstStyle/>
          <a:p>
            <a:r>
              <a:rPr lang="en-US" altLang="ja-JP" sz="2000" b="1" dirty="0">
                <a:solidFill>
                  <a:schemeClr val="bg1"/>
                </a:solidFill>
                <a:latin typeface="メイリオ" panose="020B0604030504040204" pitchFamily="50" charset="-128"/>
                <a:ea typeface="メイリオ" panose="020B0604030504040204" pitchFamily="50" charset="-128"/>
                <a:cs typeface="Times New Roman"/>
              </a:rPr>
              <a:t>B1</a:t>
            </a:r>
            <a:r>
              <a:rPr lang="ja-JP" altLang="en-US" sz="2000" b="1" dirty="0">
                <a:solidFill>
                  <a:schemeClr val="bg1"/>
                </a:solidFill>
                <a:latin typeface="メイリオ" panose="020B0604030504040204" pitchFamily="50" charset="-128"/>
                <a:ea typeface="メイリオ" panose="020B0604030504040204" pitchFamily="50" charset="-128"/>
                <a:cs typeface="Times New Roman"/>
              </a:rPr>
              <a:t> 地域調査</a:t>
            </a:r>
          </a:p>
        </p:txBody>
      </p:sp>
      <p:sp>
        <p:nvSpPr>
          <p:cNvPr id="2547" name="正方形/長方形 73"/>
          <p:cNvSpPr/>
          <p:nvPr/>
        </p:nvSpPr>
        <p:spPr>
          <a:xfrm>
            <a:off x="1383318" y="1953309"/>
            <a:ext cx="4716000" cy="1626545"/>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548" name="テキスト ボックス 74"/>
          <p:cNvSpPr txBox="1"/>
          <p:nvPr/>
        </p:nvSpPr>
        <p:spPr>
          <a:xfrm>
            <a:off x="1383318" y="1954294"/>
            <a:ext cx="4716000" cy="1600438"/>
          </a:xfrm>
          <a:prstGeom prst="rect">
            <a:avLst/>
          </a:prstGeom>
          <a:noFill/>
        </p:spPr>
        <p:txBody>
          <a:bodyPr wrap="square" rtlCol="0">
            <a:spAutoFit/>
          </a:bodyPr>
          <a:lstStyle/>
          <a:p>
            <a:pPr>
              <a:spcAft>
                <a:spcPts val="300"/>
              </a:spcAft>
            </a:pPr>
            <a:r>
              <a:rPr lang="ja-JP" altLang="en-US" sz="1100" b="1" spc="-3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調査対象　</a:t>
            </a:r>
            <a:r>
              <a:rPr lang="en-US" altLang="ja-JP" sz="1100" b="1"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日本を出国する外国人（乗員や滞在期間１年以上を除く）</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ja-JP" altLang="en-US" sz="1100" b="1" dirty="0">
                <a:solidFill>
                  <a:schemeClr val="accent6"/>
                </a:solidFill>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母集団　</a:t>
            </a:r>
            <a:r>
              <a:rPr lang="en-US" altLang="ja-JP" sz="11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法務省「出入国管理統計」外国人単純出国者数</a:t>
            </a:r>
            <a:endParaRPr lang="en-US" altLang="ja-JP" sz="1100" dirty="0">
              <a:latin typeface="Meiryo UI" panose="020B0604030504040204" pitchFamily="50" charset="-128"/>
              <a:ea typeface="Meiryo UI" panose="020B0604030504040204" pitchFamily="50" charset="-128"/>
            </a:endParaRPr>
          </a:p>
          <a:p>
            <a:pPr>
              <a:spcAft>
                <a:spcPts val="300"/>
              </a:spcAft>
            </a:pPr>
            <a:r>
              <a:rPr lang="ja-JP" altLang="en-US" sz="1100" b="1" spc="-3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調査地点　</a:t>
            </a:r>
            <a:r>
              <a:rPr lang="en-US" altLang="ja-JP" sz="1100" b="1"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1100" u="sng" spc="-3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100" u="sng" spc="-30" dirty="0">
                <a:latin typeface="Meiryo UI" panose="020B0604030504040204" pitchFamily="50" charset="-128"/>
                <a:ea typeface="Meiryo UI" panose="020B0604030504040204" pitchFamily="50" charset="-128"/>
                <a:cs typeface="Meiryo UI" panose="020B0604030504040204" pitchFamily="50" charset="-128"/>
              </a:rPr>
              <a:t>空海港</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の国際線搭乗待合ロビー（保安区域内）等</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accent6"/>
                </a:solidFill>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目標精度</a:t>
            </a:r>
            <a:r>
              <a:rPr lang="en-US" altLang="ja-JP" sz="11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日当たり旅行中支出（都道府県間移動交通費を除く）」</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を指標として都道府県毎に標準誤差率</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ja-JP" altLang="en-US" sz="1100" b="1" spc="-3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目標サンプルサイズ　   </a:t>
            </a:r>
            <a:r>
              <a:rPr lang="en-US" altLang="ja-JP" sz="1100" spc="-3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四半期当たり</a:t>
            </a:r>
            <a:r>
              <a:rPr lang="en-US" altLang="ja-JP" sz="1100" u="sng" spc="-30" dirty="0">
                <a:latin typeface="Meiryo UI" panose="020B0604030504040204" pitchFamily="50" charset="-128"/>
                <a:ea typeface="Meiryo UI" panose="020B0604030504040204" pitchFamily="50" charset="-128"/>
                <a:cs typeface="Meiryo UI" panose="020B0604030504040204" pitchFamily="50" charset="-128"/>
              </a:rPr>
              <a:t>24,620</a:t>
            </a:r>
            <a:r>
              <a:rPr lang="ja-JP" altLang="en-US" sz="1100" u="sng" spc="-30" dirty="0">
                <a:latin typeface="Meiryo UI" panose="020B0604030504040204" pitchFamily="50" charset="-128"/>
                <a:ea typeface="Meiryo UI" panose="020B0604030504040204" pitchFamily="50" charset="-128"/>
                <a:cs typeface="Meiryo UI" panose="020B0604030504040204" pitchFamily="50" charset="-128"/>
              </a:rPr>
              <a:t>票</a:t>
            </a:r>
            <a:endParaRPr lang="en-US" altLang="ja-JP" sz="1100" u="sng"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spc="-3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調査方法</a:t>
            </a:r>
            <a:r>
              <a:rPr lang="en-US" altLang="ja-JP" sz="1100" b="1"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外国語会話可能な調査員による聞き取り調査</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en-US" altLang="ja-JP" sz="1100"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（主要空港ではタブレット端末を使用）</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49" name="正方形/長方形 75"/>
          <p:cNvSpPr/>
          <p:nvPr/>
        </p:nvSpPr>
        <p:spPr>
          <a:xfrm>
            <a:off x="1383318" y="1341920"/>
            <a:ext cx="4716000" cy="612000"/>
          </a:xfrm>
          <a:prstGeom prst="rect">
            <a:avLst/>
          </a:prstGeom>
          <a:solidFill>
            <a:schemeClr val="accent6">
              <a:lumMod val="20000"/>
              <a:lumOff val="80000"/>
            </a:schemeClr>
          </a:solid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550" name="正方形/長方形 76"/>
          <p:cNvSpPr/>
          <p:nvPr/>
        </p:nvSpPr>
        <p:spPr>
          <a:xfrm>
            <a:off x="1386578" y="1350158"/>
            <a:ext cx="4716000" cy="60315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tIns="108000" rIns="0" rtlCol="0" anchor="ctr" anchorCtr="0"/>
          <a:lstStyle/>
          <a:p>
            <a:pPr indent="-288000">
              <a:buClr>
                <a:srgbClr val="627998"/>
              </a:buClr>
            </a:pP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tx1"/>
                </a:solidFill>
                <a:latin typeface="メイリオ" panose="020B0604030504040204" pitchFamily="50" charset="-128"/>
                <a:ea typeface="メイリオ" panose="020B0604030504040204" pitchFamily="50" charset="-128"/>
              </a:rPr>
              <a:t>目的</a:t>
            </a: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accent6">
                    <a:lumMod val="50000"/>
                  </a:schemeClr>
                </a:solidFill>
                <a:latin typeface="メイリオ" panose="020B0604030504040204" pitchFamily="50" charset="-128"/>
                <a:ea typeface="メイリオ" panose="020B0604030504040204" pitchFamily="50" charset="-128"/>
              </a:rPr>
              <a:t>都道府県</a:t>
            </a:r>
            <a:r>
              <a:rPr lang="ja-JP" altLang="en-US" sz="1400">
                <a:solidFill>
                  <a:schemeClr val="tx1"/>
                </a:solidFill>
                <a:latin typeface="メイリオ" panose="020B0604030504040204" pitchFamily="50" charset="-128"/>
                <a:ea typeface="メイリオ" panose="020B0604030504040204" pitchFamily="50" charset="-128"/>
              </a:rPr>
              <a:t>毎の旅行者の消費データの収集</a:t>
            </a:r>
            <a:endParaRPr lang="en-US" altLang="ja-JP" sz="1400">
              <a:latin typeface="メイリオ" panose="020B0604030504040204" pitchFamily="50" charset="-128"/>
              <a:ea typeface="メイリオ" panose="020B0604030504040204" pitchFamily="50" charset="-128"/>
            </a:endParaRPr>
          </a:p>
        </p:txBody>
      </p:sp>
      <p:sp>
        <p:nvSpPr>
          <p:cNvPr id="2551" name="正方形/長方形 77"/>
          <p:cNvSpPr/>
          <p:nvPr/>
        </p:nvSpPr>
        <p:spPr>
          <a:xfrm>
            <a:off x="1383318" y="3675549"/>
            <a:ext cx="4712682" cy="2965728"/>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552" name="正方形/長方形 78"/>
          <p:cNvSpPr/>
          <p:nvPr/>
        </p:nvSpPr>
        <p:spPr>
          <a:xfrm>
            <a:off x="1389026" y="3673867"/>
            <a:ext cx="1444729" cy="3600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調査地点</a:t>
            </a:r>
          </a:p>
        </p:txBody>
      </p:sp>
      <p:sp>
        <p:nvSpPr>
          <p:cNvPr id="2553" name="正方形/長方形 117"/>
          <p:cNvSpPr/>
          <p:nvPr/>
        </p:nvSpPr>
        <p:spPr>
          <a:xfrm>
            <a:off x="6204427" y="895769"/>
            <a:ext cx="4604256" cy="5745508"/>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554" name="正方形/長方形 118"/>
          <p:cNvSpPr/>
          <p:nvPr/>
        </p:nvSpPr>
        <p:spPr>
          <a:xfrm>
            <a:off x="6204427" y="900974"/>
            <a:ext cx="2642192" cy="3600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目標精度と目標回収数</a:t>
            </a:r>
          </a:p>
        </p:txBody>
      </p:sp>
      <p:grpSp>
        <p:nvGrpSpPr>
          <p:cNvPr id="2555" name="グループ化 2"/>
          <p:cNvGrpSpPr/>
          <p:nvPr/>
        </p:nvGrpSpPr>
        <p:grpSpPr>
          <a:xfrm>
            <a:off x="1564330" y="3778279"/>
            <a:ext cx="4241349" cy="2775600"/>
            <a:chOff x="371901" y="3753565"/>
            <a:chExt cx="4241349" cy="2775600"/>
          </a:xfrm>
        </p:grpSpPr>
        <p:pic>
          <p:nvPicPr>
            <p:cNvPr id="2556" name="図 41"/>
            <p:cNvPicPr>
              <a:picLocks noChangeAspect="1"/>
            </p:cNvPicPr>
            <p:nvPr/>
          </p:nvPicPr>
          <p:blipFill>
            <a:blip r:embed="rId3"/>
            <a:stretch>
              <a:fillRect/>
            </a:stretch>
          </p:blipFill>
          <p:spPr>
            <a:xfrm>
              <a:off x="1741330" y="3753565"/>
              <a:ext cx="2871920" cy="2775600"/>
            </a:xfrm>
            <a:prstGeom prst="rect">
              <a:avLst/>
            </a:prstGeom>
          </p:spPr>
        </p:pic>
        <p:pic>
          <p:nvPicPr>
            <p:cNvPr id="2557" name="図 42"/>
            <p:cNvPicPr>
              <a:picLocks noChangeAspect="1"/>
            </p:cNvPicPr>
            <p:nvPr/>
          </p:nvPicPr>
          <p:blipFill>
            <a:blip r:embed="rId4"/>
            <a:stretch>
              <a:fillRect/>
            </a:stretch>
          </p:blipFill>
          <p:spPr>
            <a:xfrm>
              <a:off x="563077" y="4427746"/>
              <a:ext cx="598008" cy="471600"/>
            </a:xfrm>
            <a:prstGeom prst="rect">
              <a:avLst/>
            </a:prstGeom>
          </p:spPr>
        </p:pic>
        <p:cxnSp>
          <p:nvCxnSpPr>
            <p:cNvPr id="2558" name="直線コネクタ 43"/>
            <p:cNvCxnSpPr/>
            <p:nvPr/>
          </p:nvCxnSpPr>
          <p:spPr>
            <a:xfrm>
              <a:off x="1741695" y="4135748"/>
              <a:ext cx="0" cy="1296144"/>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59" name="直線コネクタ 44"/>
            <p:cNvCxnSpPr/>
            <p:nvPr/>
          </p:nvCxnSpPr>
          <p:spPr>
            <a:xfrm flipH="1">
              <a:off x="371901" y="5431892"/>
              <a:ext cx="1369794" cy="0"/>
            </a:xfrm>
            <a:prstGeom prst="line">
              <a:avLst/>
            </a:prstGeom>
            <a:solidFill>
              <a:srgbClr val="0066CC"/>
            </a:solidFill>
            <a:ln w="9525" cap="flat" cmpd="sng" algn="ctr">
              <a:solidFill>
                <a:schemeClr val="tx1"/>
              </a:solidFill>
              <a:prstDash val="solid"/>
              <a:round/>
              <a:headEnd type="none" w="med" len="med"/>
              <a:tailEnd type="none"/>
            </a:ln>
            <a:effectLst/>
          </p:spPr>
        </p:cxnSp>
        <p:sp>
          <p:nvSpPr>
            <p:cNvPr id="2560" name="テキスト ボックス 45"/>
            <p:cNvSpPr txBox="1"/>
            <p:nvPr/>
          </p:nvSpPr>
          <p:spPr>
            <a:xfrm>
              <a:off x="3578703" y="4578370"/>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青森空港</a:t>
              </a:r>
            </a:p>
          </p:txBody>
        </p:sp>
        <p:sp>
          <p:nvSpPr>
            <p:cNvPr id="2561" name="テキスト ボックス 46"/>
            <p:cNvSpPr txBox="1"/>
            <p:nvPr/>
          </p:nvSpPr>
          <p:spPr>
            <a:xfrm>
              <a:off x="3531539" y="5351115"/>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茨城空港</a:t>
              </a:r>
            </a:p>
          </p:txBody>
        </p:sp>
        <p:sp>
          <p:nvSpPr>
            <p:cNvPr id="2562" name="テキスト ボックス 47"/>
            <p:cNvSpPr txBox="1"/>
            <p:nvPr/>
          </p:nvSpPr>
          <p:spPr>
            <a:xfrm>
              <a:off x="3050596" y="5206757"/>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富山空港</a:t>
              </a:r>
            </a:p>
          </p:txBody>
        </p:sp>
        <p:sp>
          <p:nvSpPr>
            <p:cNvPr id="2563" name="テキスト ボックス 48"/>
            <p:cNvSpPr txBox="1"/>
            <p:nvPr/>
          </p:nvSpPr>
          <p:spPr>
            <a:xfrm>
              <a:off x="1902152" y="5419400"/>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米子空港</a:t>
              </a:r>
            </a:p>
          </p:txBody>
        </p:sp>
        <p:sp>
          <p:nvSpPr>
            <p:cNvPr id="2564" name="テキスト ボックス 49"/>
            <p:cNvSpPr txBox="1"/>
            <p:nvPr/>
          </p:nvSpPr>
          <p:spPr>
            <a:xfrm>
              <a:off x="2435615" y="5369679"/>
              <a:ext cx="415498"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境港</a:t>
              </a:r>
            </a:p>
          </p:txBody>
        </p:sp>
        <p:sp>
          <p:nvSpPr>
            <p:cNvPr id="2565" name="テキスト ボックス 50"/>
            <p:cNvSpPr txBox="1"/>
            <p:nvPr/>
          </p:nvSpPr>
          <p:spPr>
            <a:xfrm>
              <a:off x="2067760" y="5900067"/>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岡山空港</a:t>
              </a:r>
            </a:p>
          </p:txBody>
        </p:sp>
        <p:sp>
          <p:nvSpPr>
            <p:cNvPr id="2566" name="テキスト ボックス 51"/>
            <p:cNvSpPr txBox="1"/>
            <p:nvPr/>
          </p:nvSpPr>
          <p:spPr>
            <a:xfrm>
              <a:off x="2173710" y="6108175"/>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宮崎空港</a:t>
              </a:r>
            </a:p>
          </p:txBody>
        </p:sp>
        <p:sp>
          <p:nvSpPr>
            <p:cNvPr id="2567" name="テキスト ボックス 52"/>
            <p:cNvSpPr txBox="1"/>
            <p:nvPr/>
          </p:nvSpPr>
          <p:spPr>
            <a:xfrm>
              <a:off x="1285906" y="5978045"/>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佐賀空港</a:t>
              </a:r>
            </a:p>
          </p:txBody>
        </p:sp>
        <p:sp>
          <p:nvSpPr>
            <p:cNvPr id="2568" name="テキスト ボックス 53"/>
            <p:cNvSpPr txBox="1"/>
            <p:nvPr/>
          </p:nvSpPr>
          <p:spPr>
            <a:xfrm>
              <a:off x="3712922" y="4203417"/>
              <a:ext cx="761747"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新千歳空港</a:t>
              </a:r>
            </a:p>
          </p:txBody>
        </p:sp>
        <p:sp>
          <p:nvSpPr>
            <p:cNvPr id="2569" name="テキスト ボックス 54"/>
            <p:cNvSpPr txBox="1"/>
            <p:nvPr/>
          </p:nvSpPr>
          <p:spPr>
            <a:xfrm>
              <a:off x="3616328" y="5038140"/>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仙台空港</a:t>
              </a:r>
            </a:p>
          </p:txBody>
        </p:sp>
        <p:sp>
          <p:nvSpPr>
            <p:cNvPr id="2570" name="テキスト ボックス 55"/>
            <p:cNvSpPr txBox="1"/>
            <p:nvPr/>
          </p:nvSpPr>
          <p:spPr>
            <a:xfrm>
              <a:off x="2471988" y="5214489"/>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小松空港</a:t>
              </a:r>
            </a:p>
          </p:txBody>
        </p:sp>
        <p:sp>
          <p:nvSpPr>
            <p:cNvPr id="2571" name="テキスト ボックス 56"/>
            <p:cNvSpPr txBox="1"/>
            <p:nvPr/>
          </p:nvSpPr>
          <p:spPr>
            <a:xfrm>
              <a:off x="3531538" y="5482185"/>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成田空港</a:t>
              </a:r>
            </a:p>
          </p:txBody>
        </p:sp>
        <p:sp>
          <p:nvSpPr>
            <p:cNvPr id="2572" name="テキスト ボックス 57"/>
            <p:cNvSpPr txBox="1"/>
            <p:nvPr/>
          </p:nvSpPr>
          <p:spPr>
            <a:xfrm>
              <a:off x="3424681" y="5608803"/>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羽田空港</a:t>
              </a:r>
            </a:p>
          </p:txBody>
        </p:sp>
        <p:sp>
          <p:nvSpPr>
            <p:cNvPr id="2573" name="テキスト ボックス 58"/>
            <p:cNvSpPr txBox="1"/>
            <p:nvPr/>
          </p:nvSpPr>
          <p:spPr>
            <a:xfrm>
              <a:off x="3190257" y="5868188"/>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中部空港</a:t>
              </a:r>
            </a:p>
          </p:txBody>
        </p:sp>
        <p:sp>
          <p:nvSpPr>
            <p:cNvPr id="2574" name="テキスト ボックス 59"/>
            <p:cNvSpPr txBox="1"/>
            <p:nvPr/>
          </p:nvSpPr>
          <p:spPr>
            <a:xfrm>
              <a:off x="2613366" y="5812752"/>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関西空港</a:t>
              </a:r>
            </a:p>
          </p:txBody>
        </p:sp>
        <p:sp>
          <p:nvSpPr>
            <p:cNvPr id="2575" name="テキスト ボックス 60"/>
            <p:cNvSpPr txBox="1"/>
            <p:nvPr/>
          </p:nvSpPr>
          <p:spPr>
            <a:xfrm>
              <a:off x="1441170" y="5566433"/>
              <a:ext cx="530915"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厳原港</a:t>
              </a:r>
            </a:p>
          </p:txBody>
        </p:sp>
        <p:sp>
          <p:nvSpPr>
            <p:cNvPr id="2576" name="テキスト ボックス 61"/>
            <p:cNvSpPr txBox="1"/>
            <p:nvPr/>
          </p:nvSpPr>
          <p:spPr>
            <a:xfrm>
              <a:off x="1336580" y="6125668"/>
              <a:ext cx="761747"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鹿児島空港</a:t>
              </a:r>
            </a:p>
          </p:txBody>
        </p:sp>
        <p:sp>
          <p:nvSpPr>
            <p:cNvPr id="2577" name="テキスト ボックス 62"/>
            <p:cNvSpPr txBox="1"/>
            <p:nvPr/>
          </p:nvSpPr>
          <p:spPr>
            <a:xfrm>
              <a:off x="1896073" y="5597601"/>
              <a:ext cx="530915"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関門港</a:t>
              </a:r>
            </a:p>
          </p:txBody>
        </p:sp>
        <p:sp>
          <p:nvSpPr>
            <p:cNvPr id="2578" name="テキスト ボックス 63"/>
            <p:cNvSpPr txBox="1"/>
            <p:nvPr/>
          </p:nvSpPr>
          <p:spPr>
            <a:xfrm>
              <a:off x="2561885" y="5507233"/>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広島空港</a:t>
              </a:r>
            </a:p>
          </p:txBody>
        </p:sp>
        <p:sp>
          <p:nvSpPr>
            <p:cNvPr id="2579" name="テキスト ボックス 64"/>
            <p:cNvSpPr txBox="1"/>
            <p:nvPr/>
          </p:nvSpPr>
          <p:spPr>
            <a:xfrm>
              <a:off x="2552166" y="5954154"/>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高松空港</a:t>
              </a:r>
            </a:p>
          </p:txBody>
        </p:sp>
        <p:sp>
          <p:nvSpPr>
            <p:cNvPr id="2580" name="テキスト ボックス 65"/>
            <p:cNvSpPr txBox="1"/>
            <p:nvPr/>
          </p:nvSpPr>
          <p:spPr>
            <a:xfrm>
              <a:off x="1170466" y="5831597"/>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福岡空港</a:t>
              </a:r>
            </a:p>
          </p:txBody>
        </p:sp>
        <p:sp>
          <p:nvSpPr>
            <p:cNvPr id="2581" name="テキスト ボックス 66"/>
            <p:cNvSpPr txBox="1"/>
            <p:nvPr/>
          </p:nvSpPr>
          <p:spPr>
            <a:xfrm>
              <a:off x="1316837" y="5693474"/>
              <a:ext cx="530915"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博多港</a:t>
              </a:r>
            </a:p>
          </p:txBody>
        </p:sp>
        <p:sp>
          <p:nvSpPr>
            <p:cNvPr id="2582" name="テキスト ボックス 67"/>
            <p:cNvSpPr txBox="1"/>
            <p:nvPr/>
          </p:nvSpPr>
          <p:spPr>
            <a:xfrm>
              <a:off x="3595733" y="4396099"/>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函館空港</a:t>
              </a:r>
            </a:p>
          </p:txBody>
        </p:sp>
        <p:sp>
          <p:nvSpPr>
            <p:cNvPr id="2583" name="テキスト ボックス 68"/>
            <p:cNvSpPr txBox="1"/>
            <p:nvPr/>
          </p:nvSpPr>
          <p:spPr>
            <a:xfrm>
              <a:off x="3190570" y="5732220"/>
              <a:ext cx="992579"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富士山静岡空港</a:t>
              </a:r>
            </a:p>
          </p:txBody>
        </p:sp>
        <p:cxnSp>
          <p:nvCxnSpPr>
            <p:cNvPr id="2584" name="直線コネクタ 69"/>
            <p:cNvCxnSpPr/>
            <p:nvPr/>
          </p:nvCxnSpPr>
          <p:spPr>
            <a:xfrm>
              <a:off x="1775865" y="5830043"/>
              <a:ext cx="226630" cy="70024"/>
            </a:xfrm>
            <a:prstGeom prst="line">
              <a:avLst/>
            </a:prstGeom>
            <a:solidFill>
              <a:srgbClr val="0066CC"/>
            </a:solidFill>
            <a:ln w="9525" cap="flat" cmpd="sng" algn="ctr">
              <a:solidFill>
                <a:schemeClr val="tx1"/>
              </a:solidFill>
              <a:prstDash val="solid"/>
              <a:round/>
              <a:headEnd type="none" w="med" len="med"/>
              <a:tailEnd type="none"/>
            </a:ln>
            <a:effectLst/>
          </p:spPr>
        </p:cxnSp>
        <p:sp>
          <p:nvSpPr>
            <p:cNvPr id="2585" name="テキスト ボックス 70"/>
            <p:cNvSpPr txBox="1"/>
            <p:nvPr/>
          </p:nvSpPr>
          <p:spPr>
            <a:xfrm>
              <a:off x="740004" y="4731033"/>
              <a:ext cx="646331" cy="230832"/>
            </a:xfrm>
            <a:prstGeom prst="rect">
              <a:avLst/>
            </a:prstGeom>
            <a:noFill/>
          </p:spPr>
          <p:txBody>
            <a:bodyPr wrap="none" rtlCol="0">
              <a:spAutoFit/>
            </a:bodyPr>
            <a:lstStyle/>
            <a:p>
              <a:r>
                <a:rPr lang="ja-JP" altLang="en-US" sz="900">
                  <a:latin typeface="Meiryo UI" panose="020B0604030504040204" pitchFamily="50" charset="-128"/>
                  <a:ea typeface="Meiryo UI" panose="020B0604030504040204" pitchFamily="50" charset="-128"/>
                </a:rPr>
                <a:t>那覇空港</a:t>
              </a:r>
            </a:p>
          </p:txBody>
        </p:sp>
        <p:cxnSp>
          <p:nvCxnSpPr>
            <p:cNvPr id="2586" name="直線コネクタ 98"/>
            <p:cNvCxnSpPr/>
            <p:nvPr/>
          </p:nvCxnSpPr>
          <p:spPr>
            <a:xfrm>
              <a:off x="3059690" y="5779673"/>
              <a:ext cx="208383" cy="202582"/>
            </a:xfrm>
            <a:prstGeom prst="line">
              <a:avLst/>
            </a:prstGeom>
            <a:solidFill>
              <a:srgbClr val="0066CC"/>
            </a:solidFill>
            <a:ln w="9525" cap="flat" cmpd="sng" algn="ctr">
              <a:solidFill>
                <a:schemeClr val="tx1"/>
              </a:solidFill>
              <a:prstDash val="solid"/>
              <a:round/>
              <a:headEnd type="none" w="med" len="med"/>
              <a:tailEnd type="none"/>
            </a:ln>
            <a:effectLst/>
          </p:spPr>
        </p:cxnSp>
        <p:grpSp>
          <p:nvGrpSpPr>
            <p:cNvPr id="2587" name="グループ化 99"/>
            <p:cNvGrpSpPr/>
            <p:nvPr/>
          </p:nvGrpSpPr>
          <p:grpSpPr>
            <a:xfrm>
              <a:off x="3044533" y="5336590"/>
              <a:ext cx="129600" cy="113778"/>
              <a:chOff x="9309974" y="4120272"/>
              <a:chExt cx="129600" cy="113778"/>
            </a:xfrm>
          </p:grpSpPr>
          <p:sp>
            <p:nvSpPr>
              <p:cNvPr id="2588" name="二等辺三角形 104"/>
              <p:cNvSpPr/>
              <p:nvPr/>
            </p:nvSpPr>
            <p:spPr>
              <a:xfrm>
                <a:off x="9309974" y="4155252"/>
                <a:ext cx="129600" cy="45719"/>
              </a:xfrm>
              <a:prstGeom prst="triangle">
                <a:avLst/>
              </a:prstGeom>
              <a:solidFill>
                <a:srgbClr val="34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2589" name="二等辺三角形 105"/>
              <p:cNvSpPr/>
              <p:nvPr/>
            </p:nvSpPr>
            <p:spPr>
              <a:xfrm>
                <a:off x="9346708" y="4212450"/>
                <a:ext cx="54000" cy="21600"/>
              </a:xfrm>
              <a:prstGeom prst="triangle">
                <a:avLst/>
              </a:prstGeom>
              <a:solidFill>
                <a:srgbClr val="34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2590" name="角丸四角形 86"/>
              <p:cNvSpPr/>
              <p:nvPr/>
            </p:nvSpPr>
            <p:spPr>
              <a:xfrm>
                <a:off x="9367142" y="4120272"/>
                <a:ext cx="14400" cy="108000"/>
              </a:xfrm>
              <a:prstGeom prst="roundRect">
                <a:avLst>
                  <a:gd name="adj" fmla="val 50000"/>
                </a:avLst>
              </a:prstGeom>
              <a:solidFill>
                <a:srgbClr val="34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grpSp>
        <p:cxnSp>
          <p:nvCxnSpPr>
            <p:cNvPr id="2591" name="直線コネクタ 111"/>
            <p:cNvCxnSpPr/>
            <p:nvPr/>
          </p:nvCxnSpPr>
          <p:spPr>
            <a:xfrm flipH="1">
              <a:off x="2651473" y="5676539"/>
              <a:ext cx="49575" cy="47680"/>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92" name="直線コネクタ 112"/>
            <p:cNvCxnSpPr/>
            <p:nvPr/>
          </p:nvCxnSpPr>
          <p:spPr>
            <a:xfrm flipV="1">
              <a:off x="1740180" y="5929558"/>
              <a:ext cx="244029" cy="23350"/>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93" name="直線コネクタ 113"/>
            <p:cNvCxnSpPr/>
            <p:nvPr/>
          </p:nvCxnSpPr>
          <p:spPr>
            <a:xfrm flipV="1">
              <a:off x="1850049" y="6039554"/>
              <a:ext cx="149950" cy="49394"/>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94" name="直線コネクタ 114"/>
            <p:cNvCxnSpPr/>
            <p:nvPr/>
          </p:nvCxnSpPr>
          <p:spPr>
            <a:xfrm flipH="1">
              <a:off x="2406665" y="5847636"/>
              <a:ext cx="30624" cy="113594"/>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95" name="直線コネクタ 115"/>
            <p:cNvCxnSpPr/>
            <p:nvPr/>
          </p:nvCxnSpPr>
          <p:spPr>
            <a:xfrm>
              <a:off x="2613366" y="5899048"/>
              <a:ext cx="71840" cy="109814"/>
            </a:xfrm>
            <a:prstGeom prst="line">
              <a:avLst/>
            </a:prstGeom>
            <a:solidFill>
              <a:srgbClr val="0066CC"/>
            </a:solidFill>
            <a:ln w="9525" cap="flat" cmpd="sng" algn="ctr">
              <a:solidFill>
                <a:schemeClr val="tx1"/>
              </a:solidFill>
              <a:prstDash val="solid"/>
              <a:round/>
              <a:headEnd type="none" w="med" len="med"/>
              <a:tailEnd type="none"/>
            </a:ln>
            <a:effectLst/>
          </p:spPr>
        </p:cxnSp>
      </p:grpSp>
      <p:graphicFrame>
        <p:nvGraphicFramePr>
          <p:cNvPr id="2596" name="表 120"/>
          <p:cNvGraphicFramePr>
            <a:graphicFrameLocks noGrp="1"/>
          </p:cNvGraphicFramePr>
          <p:nvPr>
            <p:extLst>
              <p:ext uri="{D42A27DB-BD31-4B8C-83A1-F6EECF244321}">
                <p14:modId xmlns:p14="http://schemas.microsoft.com/office/powerpoint/2010/main" val="4285831486"/>
              </p:ext>
            </p:extLst>
          </p:nvPr>
        </p:nvGraphicFramePr>
        <p:xfrm>
          <a:off x="6326225" y="1319453"/>
          <a:ext cx="4331478" cy="1461585"/>
        </p:xfrm>
        <a:graphic>
          <a:graphicData uri="http://schemas.openxmlformats.org/drawingml/2006/table">
            <a:tbl>
              <a:tblPr firstRow="1" bandRow="1">
                <a:tableStyleId>{93296810-A885-4BE3-A3E7-6D5BEEA58F35}</a:tableStyleId>
              </a:tblPr>
              <a:tblGrid>
                <a:gridCol w="1433871">
                  <a:extLst>
                    <a:ext uri="{9D8B030D-6E8A-4147-A177-3AD203B41FA5}">
                      <a16:colId xmlns:a16="http://schemas.microsoft.com/office/drawing/2014/main" val="20000"/>
                    </a:ext>
                  </a:extLst>
                </a:gridCol>
                <a:gridCol w="2897607">
                  <a:extLst>
                    <a:ext uri="{9D8B030D-6E8A-4147-A177-3AD203B41FA5}">
                      <a16:colId xmlns:a16="http://schemas.microsoft.com/office/drawing/2014/main" val="20001"/>
                    </a:ext>
                  </a:extLst>
                </a:gridCol>
              </a:tblGrid>
              <a:tr h="360000">
                <a:tc gridSpan="2">
                  <a:txBody>
                    <a:bodyPr/>
                    <a:lstStyle/>
                    <a:p>
                      <a:pPr algn="l" fontAlgn="ctr"/>
                      <a:r>
                        <a:rPr lang="ja-JP" altLang="en-US" sz="12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●訪日外国人訪問者数が年間</a:t>
                      </a:r>
                      <a:r>
                        <a:rPr lang="en-US" altLang="ja-JP" sz="12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150</a:t>
                      </a:r>
                      <a:r>
                        <a:rPr lang="ja-JP" altLang="en-US" sz="12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万人以上の都道府県</a:t>
                      </a:r>
                      <a:endParaRPr lang="ja-JP" altLang="en-US" sz="800" b="1" i="0" u="none" strike="noStrike" baseline="3000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hMerge="1">
                  <a:txBody>
                    <a:bodyPr/>
                    <a:lstStyle/>
                    <a:p>
                      <a:pPr algn="l" fontAlgn="ct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0"/>
                  </a:ext>
                </a:extLst>
              </a:tr>
              <a:tr h="288000">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目標標準誤差率</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5.0%</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extLst>
                  <a:ext uri="{0D108BD9-81ED-4DB2-BD59-A6C34878D82A}">
                    <a16:rowId xmlns:a16="http://schemas.microsoft.com/office/drawing/2014/main" val="10001"/>
                  </a:ext>
                </a:extLst>
              </a:tr>
              <a:tr h="288000">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北海道、千葉県、東京都、神奈川県、愛知県、京都府、大阪府、兵庫県、奈良県、福岡県、</a:t>
                      </a:r>
                      <a:endPar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沖縄県</a:t>
                      </a:r>
                      <a:endParaRPr lang="en-US" altLang="zh-TW"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extLst>
                  <a:ext uri="{0D108BD9-81ED-4DB2-BD59-A6C34878D82A}">
                    <a16:rowId xmlns:a16="http://schemas.microsoft.com/office/drawing/2014/main" val="10002"/>
                  </a:ext>
                </a:extLst>
              </a:tr>
              <a:tr h="288000">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目標回収数</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a:spcAft>
                          <a:spcPts val="0"/>
                        </a:spcAft>
                      </a:pPr>
                      <a:r>
                        <a:rPr lang="en-US" altLang="ja-JP"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4,890</a:t>
                      </a:r>
                      <a:r>
                        <a:rPr lang="ja-JP" altLang="en-US"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票</a:t>
                      </a:r>
                      <a:endParaRPr lang="en-US" altLang="ja-JP"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extLst>
                  <a:ext uri="{0D108BD9-81ED-4DB2-BD59-A6C34878D82A}">
                    <a16:rowId xmlns:a16="http://schemas.microsoft.com/office/drawing/2014/main" val="10003"/>
                  </a:ext>
                </a:extLst>
              </a:tr>
            </a:tbl>
          </a:graphicData>
        </a:graphic>
      </p:graphicFrame>
      <p:graphicFrame>
        <p:nvGraphicFramePr>
          <p:cNvPr id="2597" name="表 121"/>
          <p:cNvGraphicFramePr>
            <a:graphicFrameLocks noGrp="1"/>
          </p:cNvGraphicFramePr>
          <p:nvPr>
            <p:extLst>
              <p:ext uri="{D42A27DB-BD31-4B8C-83A1-F6EECF244321}">
                <p14:modId xmlns:p14="http://schemas.microsoft.com/office/powerpoint/2010/main" val="902471159"/>
              </p:ext>
            </p:extLst>
          </p:nvPr>
        </p:nvGraphicFramePr>
        <p:xfrm>
          <a:off x="6326225" y="2839515"/>
          <a:ext cx="4331478" cy="1580930"/>
        </p:xfrm>
        <a:graphic>
          <a:graphicData uri="http://schemas.openxmlformats.org/drawingml/2006/table">
            <a:tbl>
              <a:tblPr firstRow="1" bandRow="1">
                <a:tableStyleId>{93296810-A885-4BE3-A3E7-6D5BEEA58F35}</a:tableStyleId>
              </a:tblPr>
              <a:tblGrid>
                <a:gridCol w="1431759">
                  <a:extLst>
                    <a:ext uri="{9D8B030D-6E8A-4147-A177-3AD203B41FA5}">
                      <a16:colId xmlns:a16="http://schemas.microsoft.com/office/drawing/2014/main" val="20000"/>
                    </a:ext>
                  </a:extLst>
                </a:gridCol>
                <a:gridCol w="2899719">
                  <a:extLst>
                    <a:ext uri="{9D8B030D-6E8A-4147-A177-3AD203B41FA5}">
                      <a16:colId xmlns:a16="http://schemas.microsoft.com/office/drawing/2014/main" val="20001"/>
                    </a:ext>
                  </a:extLst>
                </a:gridCol>
              </a:tblGrid>
              <a:tr h="313732">
                <a:tc gridSpan="2">
                  <a:txBody>
                    <a:bodyPr/>
                    <a:lstStyle/>
                    <a:p>
                      <a:pPr marL="0" marR="0" lvl="0" indent="0" algn="l" defTabSz="844083" rtl="0" eaLnBrk="1" fontAlgn="ctr" latinLnBrk="0" hangingPunct="1">
                        <a:lnSpc>
                          <a:spcPct val="100000"/>
                        </a:lnSpc>
                        <a:spcBef>
                          <a:spcPts val="0"/>
                        </a:spcBef>
                        <a:spcAft>
                          <a:spcPts val="0"/>
                        </a:spcAft>
                        <a:buClrTx/>
                        <a:buSzTx/>
                        <a:buFontTx/>
                        <a:buNone/>
                        <a:tabLst/>
                        <a:defRPr/>
                      </a:pPr>
                      <a:r>
                        <a:rPr lang="ja-JP" altLang="en-US" sz="1100" b="0" i="0" u="none" strike="noStrike">
                          <a:solidFill>
                            <a:schemeClr val="bg1"/>
                          </a:solidFill>
                          <a:effectLst/>
                          <a:latin typeface="Meiryo UI"/>
                          <a:ea typeface="Meiryo UI"/>
                          <a:cs typeface="Meiryo UI" panose="020B0604030504040204" pitchFamily="50" charset="-128"/>
                        </a:rPr>
                        <a:t>　●</a:t>
                      </a:r>
                      <a:r>
                        <a:rPr lang="ja-JP" altLang="en-US" sz="1000" b="0" i="0" u="none" strike="noStrike">
                          <a:solidFill>
                            <a:schemeClr val="bg1"/>
                          </a:solidFill>
                          <a:effectLst/>
                          <a:latin typeface="Meiryo UI"/>
                          <a:ea typeface="Meiryo UI"/>
                          <a:cs typeface="Meiryo UI" panose="020B0604030504040204" pitchFamily="50" charset="-128"/>
                        </a:rPr>
                        <a:t>訪日外国人訪問者数が</a:t>
                      </a:r>
                      <a:r>
                        <a:rPr lang="ja-JP" altLang="en-US" sz="1100" b="0" i="0" u="none" strike="noStrike">
                          <a:solidFill>
                            <a:schemeClr val="bg1"/>
                          </a:solidFill>
                          <a:effectLst/>
                          <a:latin typeface="Meiryo UI"/>
                          <a:ea typeface="Meiryo UI"/>
                          <a:cs typeface="Meiryo UI" panose="020B0604030504040204" pitchFamily="50" charset="-128"/>
                        </a:rPr>
                        <a:t>年間</a:t>
                      </a:r>
                      <a:r>
                        <a:rPr lang="en-US" altLang="ja-JP" sz="1100" b="0" i="0" u="none" strike="noStrike">
                          <a:solidFill>
                            <a:schemeClr val="bg1"/>
                          </a:solidFill>
                          <a:effectLst/>
                          <a:latin typeface="Meiryo UI"/>
                          <a:ea typeface="Meiryo UI"/>
                          <a:cs typeface="Meiryo UI" panose="020B0604030504040204" pitchFamily="50" charset="-128"/>
                        </a:rPr>
                        <a:t>30</a:t>
                      </a:r>
                      <a:r>
                        <a:rPr lang="ja-JP" altLang="en-US" sz="1100" b="0" i="0" u="none" strike="noStrike">
                          <a:solidFill>
                            <a:schemeClr val="bg1"/>
                          </a:solidFill>
                          <a:effectLst/>
                          <a:latin typeface="Meiryo UI"/>
                          <a:ea typeface="Meiryo UI"/>
                          <a:cs typeface="Meiryo UI" panose="020B0604030504040204" pitchFamily="50" charset="-128"/>
                        </a:rPr>
                        <a:t>万人以上</a:t>
                      </a:r>
                      <a:r>
                        <a:rPr lang="en-US" altLang="ja-JP" sz="1100" b="0" i="0" u="none" strike="noStrike">
                          <a:solidFill>
                            <a:schemeClr val="bg1"/>
                          </a:solidFill>
                          <a:effectLst/>
                          <a:latin typeface="Meiryo UI"/>
                          <a:ea typeface="Meiryo UI"/>
                          <a:cs typeface="Meiryo UI" panose="020B0604030504040204" pitchFamily="50" charset="-128"/>
                        </a:rPr>
                        <a:t>150</a:t>
                      </a:r>
                      <a:r>
                        <a:rPr lang="ja-JP" altLang="en-US" sz="1100" b="0" i="0" u="none" strike="noStrike">
                          <a:solidFill>
                            <a:schemeClr val="bg1"/>
                          </a:solidFill>
                          <a:effectLst/>
                          <a:latin typeface="Meiryo UI"/>
                          <a:ea typeface="Meiryo UI"/>
                          <a:cs typeface="Meiryo UI" panose="020B0604030504040204" pitchFamily="50" charset="-128"/>
                        </a:rPr>
                        <a:t>万人未満</a:t>
                      </a:r>
                      <a:r>
                        <a:rPr lang="ja-JP" altLang="en-US" sz="1050" b="0" i="0" u="none" strike="noStrike">
                          <a:solidFill>
                            <a:schemeClr val="bg1"/>
                          </a:solidFill>
                          <a:effectLst/>
                          <a:latin typeface="Meiryo UI"/>
                          <a:ea typeface="Meiryo UI"/>
                          <a:cs typeface="Meiryo UI" panose="020B0604030504040204" pitchFamily="50" charset="-128"/>
                        </a:rPr>
                        <a:t>の都道府県</a:t>
                      </a:r>
                      <a:r>
                        <a:rPr lang="en-US" altLang="ja-JP" sz="1100" b="1" i="0" u="none" strike="noStrike" baseline="30000">
                          <a:solidFill>
                            <a:schemeClr val="bg1"/>
                          </a:solidFill>
                          <a:effectLst/>
                          <a:latin typeface="Meiryo UI"/>
                          <a:ea typeface="Meiryo UI"/>
                          <a:cs typeface="Meiryo UI" panose="020B0604030504040204" pitchFamily="50" charset="-128"/>
                        </a:rPr>
                        <a:t>※</a:t>
                      </a:r>
                      <a:endParaRPr lang="ja-JP" altLang="en-US" sz="1100" b="1" i="0" u="none" strike="noStrike" baseline="30000">
                        <a:solidFill>
                          <a:schemeClr val="bg1"/>
                        </a:solidFill>
                        <a:effectLst/>
                        <a:latin typeface="Meiryo UI"/>
                        <a:ea typeface="Meiryo UI"/>
                        <a:cs typeface="Meiryo UI" panose="020B0604030504040204" pitchFamily="50" charset="-128"/>
                      </a:endParaRPr>
                    </a:p>
                  </a:txBody>
                  <a:tcPr marL="9525" marR="9525" marT="9525" marB="36000" anchor="ctr"/>
                </a:tc>
                <a:tc hMerge="1">
                  <a:txBody>
                    <a:bodyPr/>
                    <a:lstStyle/>
                    <a:p>
                      <a:pPr algn="l" fontAlgn="ct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0"/>
                  </a:ext>
                </a:extLst>
              </a:tr>
              <a:tr h="250986">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目標標準誤差率</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fontAlgn="ctr"/>
                      <a:r>
                        <a:rPr lang="en-US" altLang="ja-JP" sz="1050" u="none" strike="noStrike">
                          <a:effectLst/>
                          <a:latin typeface="Meiryo UI"/>
                          <a:ea typeface="Meiryo UI"/>
                          <a:cs typeface="Meiryo UI" panose="020B0604030504040204" pitchFamily="50" charset="-128"/>
                        </a:rPr>
                        <a:t>10.0%</a:t>
                      </a:r>
                      <a:endParaRPr lang="en-US" altLang="ja-JP" sz="1050" b="0" i="0" u="none" strike="noStrike">
                        <a:solidFill>
                          <a:srgbClr val="000000"/>
                        </a:solidFill>
                        <a:effectLst/>
                        <a:latin typeface="Meiryo UI"/>
                        <a:ea typeface="Meiryo UI"/>
                        <a:cs typeface="Meiryo UI" panose="020B0604030504040204" pitchFamily="50" charset="-128"/>
                      </a:endParaRPr>
                    </a:p>
                  </a:txBody>
                  <a:tcPr marL="108000" marR="108000" marT="9525" marB="36000" anchor="ctr"/>
                </a:tc>
                <a:extLst>
                  <a:ext uri="{0D108BD9-81ED-4DB2-BD59-A6C34878D82A}">
                    <a16:rowId xmlns:a16="http://schemas.microsoft.com/office/drawing/2014/main" val="10001"/>
                  </a:ext>
                </a:extLst>
              </a:tr>
              <a:tr h="673083">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栃木県、富山県、石川県、山梨県、長野県、</a:t>
                      </a:r>
                      <a:endPar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岐阜県、静岡県、広島県、長崎県、熊本県、</a:t>
                      </a:r>
                      <a:endPar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大分県</a:t>
                      </a:r>
                      <a:endParaRPr lang="zh-TW" altLang="en-US"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extLst>
                  <a:ext uri="{0D108BD9-81ED-4DB2-BD59-A6C34878D82A}">
                    <a16:rowId xmlns:a16="http://schemas.microsoft.com/office/drawing/2014/main" val="10002"/>
                  </a:ext>
                </a:extLst>
              </a:tr>
              <a:tr h="343129">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目標回収数</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a:spcAft>
                          <a:spcPts val="0"/>
                        </a:spcAft>
                      </a:pPr>
                      <a:r>
                        <a:rPr lang="en-US" altLang="ja-JP" sz="1050">
                          <a:solidFill>
                            <a:sysClr val="windowText" lastClr="000000"/>
                          </a:solidFill>
                          <a:latin typeface="Meiryo UI"/>
                          <a:ea typeface="Meiryo UI"/>
                          <a:cs typeface="Meiryo UI" panose="020B0604030504040204" pitchFamily="50" charset="-128"/>
                        </a:rPr>
                        <a:t>120</a:t>
                      </a:r>
                      <a:r>
                        <a:rPr lang="ja-JP" altLang="en-US" sz="1050">
                          <a:solidFill>
                            <a:sysClr val="windowText" lastClr="000000"/>
                          </a:solidFill>
                          <a:latin typeface="Meiryo UI"/>
                          <a:ea typeface="Meiryo UI"/>
                          <a:cs typeface="Meiryo UI" panose="020B0604030504040204" pitchFamily="50" charset="-128"/>
                        </a:rPr>
                        <a:t>～</a:t>
                      </a:r>
                      <a:r>
                        <a:rPr lang="en-US" altLang="ja-JP" sz="1050">
                          <a:solidFill>
                            <a:sysClr val="windowText" lastClr="000000"/>
                          </a:solidFill>
                          <a:latin typeface="Meiryo UI"/>
                          <a:ea typeface="Meiryo UI"/>
                          <a:cs typeface="Meiryo UI" panose="020B0604030504040204" pitchFamily="50" charset="-128"/>
                        </a:rPr>
                        <a:t>840</a:t>
                      </a:r>
                      <a:r>
                        <a:rPr lang="ja-JP" altLang="en-US" sz="1050">
                          <a:solidFill>
                            <a:sysClr val="windowText" lastClr="000000"/>
                          </a:solidFill>
                          <a:latin typeface="Meiryo UI"/>
                          <a:ea typeface="Meiryo UI"/>
                          <a:cs typeface="Meiryo UI" panose="020B0604030504040204" pitchFamily="50" charset="-128"/>
                        </a:rPr>
                        <a:t>票</a:t>
                      </a:r>
                      <a:endParaRPr lang="en-US" altLang="ja-JP" sz="1050">
                        <a:solidFill>
                          <a:sysClr val="windowText" lastClr="000000"/>
                        </a:solidFill>
                        <a:latin typeface="Meiryo UI"/>
                        <a:ea typeface="Meiryo UI"/>
                        <a:cs typeface="Meiryo UI" panose="020B0604030504040204" pitchFamily="50" charset="-128"/>
                      </a:endParaRPr>
                    </a:p>
                  </a:txBody>
                  <a:tcPr marL="108000" marR="108000" marT="9525" marB="36000" anchor="ctr"/>
                </a:tc>
                <a:extLst>
                  <a:ext uri="{0D108BD9-81ED-4DB2-BD59-A6C34878D82A}">
                    <a16:rowId xmlns:a16="http://schemas.microsoft.com/office/drawing/2014/main" val="10003"/>
                  </a:ext>
                </a:extLst>
              </a:tr>
            </a:tbl>
          </a:graphicData>
        </a:graphic>
      </p:graphicFrame>
      <p:graphicFrame>
        <p:nvGraphicFramePr>
          <p:cNvPr id="2598" name="表 122"/>
          <p:cNvGraphicFramePr>
            <a:graphicFrameLocks noGrp="1"/>
          </p:cNvGraphicFramePr>
          <p:nvPr>
            <p:extLst>
              <p:ext uri="{D42A27DB-BD31-4B8C-83A1-F6EECF244321}">
                <p14:modId xmlns:p14="http://schemas.microsoft.com/office/powerpoint/2010/main" val="3483355224"/>
              </p:ext>
            </p:extLst>
          </p:nvPr>
        </p:nvGraphicFramePr>
        <p:xfrm>
          <a:off x="6326225" y="4497213"/>
          <a:ext cx="4322570" cy="1869252"/>
        </p:xfrm>
        <a:graphic>
          <a:graphicData uri="http://schemas.openxmlformats.org/drawingml/2006/table">
            <a:tbl>
              <a:tblPr firstRow="1" bandRow="1">
                <a:tableStyleId>{93296810-A885-4BE3-A3E7-6D5BEEA58F35}</a:tableStyleId>
              </a:tblPr>
              <a:tblGrid>
                <a:gridCol w="1422851">
                  <a:extLst>
                    <a:ext uri="{9D8B030D-6E8A-4147-A177-3AD203B41FA5}">
                      <a16:colId xmlns:a16="http://schemas.microsoft.com/office/drawing/2014/main" val="20000"/>
                    </a:ext>
                  </a:extLst>
                </a:gridCol>
                <a:gridCol w="2899719">
                  <a:extLst>
                    <a:ext uri="{9D8B030D-6E8A-4147-A177-3AD203B41FA5}">
                      <a16:colId xmlns:a16="http://schemas.microsoft.com/office/drawing/2014/main" val="20001"/>
                    </a:ext>
                  </a:extLst>
                </a:gridCol>
              </a:tblGrid>
              <a:tr h="360000">
                <a:tc gridSpan="2">
                  <a:txBody>
                    <a:bodyPr/>
                    <a:lstStyle/>
                    <a:p>
                      <a:pPr marL="0" marR="0" lvl="0" indent="0" algn="l" defTabSz="844083" rtl="0" eaLnBrk="1" fontAlgn="ctr" latinLnBrk="0" hangingPunct="1">
                        <a:lnSpc>
                          <a:spcPct val="100000"/>
                        </a:lnSpc>
                        <a:spcBef>
                          <a:spcPts val="0"/>
                        </a:spcBef>
                        <a:spcAft>
                          <a:spcPts val="0"/>
                        </a:spcAft>
                        <a:buClrTx/>
                        <a:buSzTx/>
                        <a:buFontTx/>
                        <a:buNone/>
                        <a:tabLst/>
                        <a:defRPr/>
                      </a:pPr>
                      <a:r>
                        <a:rPr lang="ja-JP" altLang="en-US" sz="12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●訪日外国人訪問者数が年間</a:t>
                      </a:r>
                      <a:r>
                        <a:rPr lang="en-US" altLang="ja-JP" sz="12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2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万人未満の都道府県</a:t>
                      </a:r>
                      <a:r>
                        <a:rPr lang="en-US" altLang="ja-JP" sz="1200" b="1" i="0" u="none" strike="noStrike" baseline="3000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i="0" u="none" strike="noStrike" baseline="3000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36000" anchor="ctr"/>
                </a:tc>
                <a:tc hMerge="1">
                  <a:txBody>
                    <a:bodyPr/>
                    <a:lstStyle/>
                    <a:p>
                      <a:pPr algn="l" fontAlgn="ct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0"/>
                  </a:ext>
                </a:extLst>
              </a:tr>
              <a:tr h="288000">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目標標準誤差率</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20.0%</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extLst>
                  <a:ext uri="{0D108BD9-81ED-4DB2-BD59-A6C34878D82A}">
                    <a16:rowId xmlns:a16="http://schemas.microsoft.com/office/drawing/2014/main" val="10001"/>
                  </a:ext>
                </a:extLst>
              </a:tr>
              <a:tr h="933252">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青森県、岩手県、宮城県、秋田県、山形県、</a:t>
                      </a:r>
                      <a:endPar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福島県、茨城県、群馬県、埼玉県、新潟県、</a:t>
                      </a:r>
                      <a:endPar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福井県、三重県、滋賀県、和歌山県、鳥取県、島根県、岡山県、山口県、徳島県、香川県、</a:t>
                      </a:r>
                      <a:endPar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愛媛県、高知県、佐賀県、宮崎県、鹿児島県</a:t>
                      </a:r>
                      <a:endPar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extLst>
                  <a:ext uri="{0D108BD9-81ED-4DB2-BD59-A6C34878D82A}">
                    <a16:rowId xmlns:a16="http://schemas.microsoft.com/office/drawing/2014/main" val="10002"/>
                  </a:ext>
                </a:extLst>
              </a:tr>
              <a:tr h="288000">
                <a:tc>
                  <a:txBody>
                    <a:bodyPr/>
                    <a:lstStyle/>
                    <a:p>
                      <a:pPr algn="l" fontAlgn="ctr"/>
                      <a:r>
                        <a:rPr lang="ja-JP" altLang="en-US" sz="1050" b="0" i="0" u="none" strike="noStrike">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目標回収数</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tc>
                  <a:txBody>
                    <a:bodyPr/>
                    <a:lstStyle/>
                    <a:p>
                      <a:pPr algn="l">
                        <a:spcAft>
                          <a:spcPts val="0"/>
                        </a:spcAft>
                      </a:pPr>
                      <a:r>
                        <a:rPr lang="en-US" altLang="ja-JP"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140</a:t>
                      </a:r>
                      <a:r>
                        <a:rPr lang="ja-JP" altLang="en-US"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票</a:t>
                      </a:r>
                      <a:endParaRPr lang="en-US" altLang="ja-JP" sz="105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9525" marB="36000" anchor="ctr"/>
                </a:tc>
                <a:extLst>
                  <a:ext uri="{0D108BD9-81ED-4DB2-BD59-A6C34878D82A}">
                    <a16:rowId xmlns:a16="http://schemas.microsoft.com/office/drawing/2014/main" val="10003"/>
                  </a:ext>
                </a:extLst>
              </a:tr>
            </a:tbl>
          </a:graphicData>
        </a:graphic>
      </p:graphicFrame>
      <p:sp>
        <p:nvSpPr>
          <p:cNvPr id="2599" name="テキスト ボックス 124"/>
          <p:cNvSpPr txBox="1"/>
          <p:nvPr/>
        </p:nvSpPr>
        <p:spPr>
          <a:xfrm>
            <a:off x="8749704" y="951800"/>
            <a:ext cx="1547474" cy="276999"/>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cs typeface="Meiryo UI" panose="020B0604030504040204" pitchFamily="50" charset="-128"/>
              </a:rPr>
              <a:t>（四半期毎）</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BC0635D0-ED7E-8667-2F0B-201BFACE104F}"/>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spTree>
    <p:extLst>
      <p:ext uri="{BB962C8B-B14F-4D97-AF65-F5344CB8AC3E}">
        <p14:creationId xmlns:p14="http://schemas.microsoft.com/office/powerpoint/2010/main" val="191444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6" name="四角形: 角を丸くする 123"/>
          <p:cNvSpPr/>
          <p:nvPr/>
        </p:nvSpPr>
        <p:spPr>
          <a:xfrm>
            <a:off x="1550262" y="2636226"/>
            <a:ext cx="9072000" cy="1059490"/>
          </a:xfrm>
          <a:prstGeom prst="roundRect">
            <a:avLst>
              <a:gd name="adj" fmla="val 1767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07" name="四角形: 角を丸くする 2"/>
          <p:cNvSpPr/>
          <p:nvPr/>
        </p:nvSpPr>
        <p:spPr>
          <a:xfrm>
            <a:off x="1559083" y="1179147"/>
            <a:ext cx="9072000" cy="1402745"/>
          </a:xfrm>
          <a:prstGeom prst="roundRect">
            <a:avLst>
              <a:gd name="adj" fmla="val 980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08"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mtClean="0">
                <a:solidFill>
                  <a:prstClr val="black"/>
                </a:solidFill>
              </a:rPr>
              <a:pPr>
                <a:defRPr/>
              </a:pPr>
              <a:t>12</a:t>
            </a:fld>
            <a:endParaRPr lang="en-US" altLang="ja-JP">
              <a:solidFill>
                <a:prstClr val="black"/>
              </a:solidFill>
            </a:endParaRPr>
          </a:p>
        </p:txBody>
      </p:sp>
      <p:sp>
        <p:nvSpPr>
          <p:cNvPr id="2610" name="正方形/長方形 77"/>
          <p:cNvSpPr/>
          <p:nvPr/>
        </p:nvSpPr>
        <p:spPr>
          <a:xfrm>
            <a:off x="1383318" y="784296"/>
            <a:ext cx="9413480" cy="5917155"/>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611" name="正方形/長方形 42"/>
          <p:cNvSpPr/>
          <p:nvPr/>
        </p:nvSpPr>
        <p:spPr>
          <a:xfrm>
            <a:off x="1388047" y="784295"/>
            <a:ext cx="2271577" cy="3600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en-US" altLang="ja-JP" sz="1600" b="1">
                <a:solidFill>
                  <a:schemeClr val="bg1"/>
                </a:solidFill>
                <a:latin typeface="Meiryo UI" panose="020B0604030504040204" pitchFamily="50" charset="-128"/>
                <a:ea typeface="Meiryo UI" panose="020B0604030504040204" pitchFamily="50" charset="-128"/>
                <a:cs typeface="Times New Roman"/>
              </a:rPr>
              <a:t>B1 </a:t>
            </a:r>
            <a:r>
              <a:rPr lang="ja-JP" altLang="en-US" sz="1600" b="1">
                <a:solidFill>
                  <a:schemeClr val="bg1"/>
                </a:solidFill>
                <a:latin typeface="Meiryo UI" panose="020B0604030504040204" pitchFamily="50" charset="-128"/>
                <a:ea typeface="Meiryo UI" panose="020B0604030504040204" pitchFamily="50" charset="-128"/>
                <a:cs typeface="Times New Roman"/>
              </a:rPr>
              <a:t>地域調査の特徴</a:t>
            </a:r>
          </a:p>
        </p:txBody>
      </p:sp>
      <p:sp>
        <p:nvSpPr>
          <p:cNvPr id="2613" name="正方形/長方形 69"/>
          <p:cNvSpPr/>
          <p:nvPr/>
        </p:nvSpPr>
        <p:spPr>
          <a:xfrm>
            <a:off x="5320970" y="1594837"/>
            <a:ext cx="1008000" cy="216000"/>
          </a:xfrm>
          <a:prstGeom prst="rect">
            <a:avLst/>
          </a:prstGeom>
          <a:solidFill>
            <a:schemeClr val="accent6"/>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lnSpc>
                <a:spcPts val="2000"/>
              </a:lnSpc>
            </a:pPr>
            <a:endParaRPr lang="ja-JP" altLang="en-US" sz="16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14" name="Rectangle 16"/>
          <p:cNvSpPr txBox="1">
            <a:spLocks noChangeArrowheads="1"/>
          </p:cNvSpPr>
          <p:nvPr/>
        </p:nvSpPr>
        <p:spPr>
          <a:xfrm>
            <a:off x="1468030" y="2714343"/>
            <a:ext cx="4360258" cy="360040"/>
          </a:xfrm>
          <a:prstGeom prst="rect">
            <a:avLst/>
          </a:prstGeom>
          <a:noFill/>
          <a:ln w="9525">
            <a:noFill/>
            <a:miter lim="800000"/>
            <a:headEnd/>
            <a:tailEnd/>
          </a:ln>
        </p:spPr>
        <p:txBody>
          <a:bodyPr/>
          <a:lstStyle/>
          <a:p>
            <a:pPr marL="444500" indent="-263525">
              <a:lnSpc>
                <a:spcPct val="120000"/>
              </a:lnSpc>
              <a:tabLst>
                <a:tab pos="177800" algn="l"/>
                <a:tab pos="444500" algn="l"/>
              </a:tabLst>
              <a:defRPr/>
            </a:pPr>
            <a:r>
              <a:rPr lang="ja-JP" altLang="en-US" sz="1400" b="1" u="sng"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２．都道府県別の費目別支出を調査</a:t>
            </a:r>
            <a:endParaRPr lang="en-US" altLang="ja-JP" sz="1400" b="1" strike="dblStrike" ker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15" name="Rectangle 16"/>
          <p:cNvSpPr txBox="1">
            <a:spLocks noChangeArrowheads="1"/>
          </p:cNvSpPr>
          <p:nvPr/>
        </p:nvSpPr>
        <p:spPr>
          <a:xfrm>
            <a:off x="1840812" y="2111351"/>
            <a:ext cx="8781450" cy="603896"/>
          </a:xfrm>
          <a:prstGeom prst="rect">
            <a:avLst/>
          </a:prstGeom>
          <a:noFill/>
          <a:ln w="9525">
            <a:noFill/>
            <a:miter lim="800000"/>
            <a:headEnd/>
            <a:tailEnd/>
          </a:ln>
        </p:spPr>
        <p:txBody>
          <a:bodyPr/>
          <a:lstStyle/>
          <a:p>
            <a:pPr>
              <a:lnSpc>
                <a:spcPts val="1400"/>
              </a:lnSpc>
              <a:defRPr/>
            </a:pP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新千歳空港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函館空港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青森空港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仙台空港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茨城空港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羽田空港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成田空港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小松空港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富山空港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富士山静岡空港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中部空港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関西空港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米子空港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岡山空港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広島空港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境港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関門（下関）港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高松空港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福岡空港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博多港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佐賀空港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厳原港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宮崎空港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鹿児島空港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那覇空港</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以上</a:t>
            </a:r>
            <a:r>
              <a:rPr lang="en-US" altLang="ja-JP"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空海港</a:t>
            </a:r>
            <a:endParaRPr lang="en-US" altLang="ja-JP" sz="900" ker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16" name="Rectangle 16"/>
          <p:cNvSpPr txBox="1">
            <a:spLocks noChangeArrowheads="1"/>
          </p:cNvSpPr>
          <p:nvPr/>
        </p:nvSpPr>
        <p:spPr>
          <a:xfrm>
            <a:off x="1468030" y="1260054"/>
            <a:ext cx="6858000" cy="360040"/>
          </a:xfrm>
          <a:prstGeom prst="rect">
            <a:avLst/>
          </a:prstGeom>
          <a:noFill/>
          <a:ln w="9525">
            <a:noFill/>
            <a:miter lim="800000"/>
            <a:headEnd/>
            <a:tailEnd/>
          </a:ln>
        </p:spPr>
        <p:txBody>
          <a:bodyPr/>
          <a:lstStyle/>
          <a:p>
            <a:pPr marL="444500" indent="-263525">
              <a:lnSpc>
                <a:spcPct val="120000"/>
              </a:lnSpc>
              <a:tabLst>
                <a:tab pos="177800" algn="l"/>
                <a:tab pos="444500" algn="l"/>
              </a:tabLst>
              <a:defRPr/>
            </a:pPr>
            <a:r>
              <a:rPr lang="ja-JP" altLang="en-US" sz="1400" b="1" u="sng"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１．調査地点</a:t>
            </a:r>
            <a:r>
              <a:rPr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ker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～全</a:t>
            </a:r>
            <a:r>
              <a:rPr lang="en-US" altLang="ja-JP" sz="1400" b="1" ker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400" b="1" ker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都道府県の必要票数を回収するための工夫①～</a:t>
            </a:r>
            <a:endParaRPr lang="en-US" altLang="ja-JP" sz="1400" b="1" strike="dblStrike" ker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17" name="Rectangle 16"/>
          <p:cNvSpPr txBox="1">
            <a:spLocks noChangeArrowheads="1"/>
          </p:cNvSpPr>
          <p:nvPr/>
        </p:nvSpPr>
        <p:spPr>
          <a:xfrm>
            <a:off x="1646447" y="1526873"/>
            <a:ext cx="9028312" cy="623497"/>
          </a:xfrm>
          <a:prstGeom prst="rect">
            <a:avLst/>
          </a:prstGeom>
          <a:noFill/>
          <a:ln w="9525">
            <a:noFill/>
            <a:miter lim="800000"/>
            <a:headEnd/>
            <a:tailEnd/>
          </a:ln>
        </p:spPr>
        <p:txBody>
          <a:bodyPr/>
          <a:lstStyle/>
          <a:p>
            <a:pPr marL="266700" indent="-266700">
              <a:lnSpc>
                <a:spcPts val="2000"/>
              </a:lnSpc>
              <a:buFont typeface="Wingdings" pitchFamily="2" charset="2"/>
              <a:buChar char="Ø"/>
              <a:defRPr/>
            </a:pPr>
            <a:r>
              <a:rPr lang="ja-JP" altLang="en-US" sz="1200" kern="0">
                <a:latin typeface="Meiryo UI" panose="020B0604030504040204" pitchFamily="50" charset="-128"/>
                <a:ea typeface="Meiryo UI" panose="020B0604030504040204" pitchFamily="50" charset="-128"/>
                <a:cs typeface="Meiryo UI" panose="020B0604030504040204" pitchFamily="50" charset="-128"/>
              </a:rPr>
              <a:t>都道府県ごとに必要なサンプルサイズを確保するために、 </a:t>
            </a:r>
            <a:r>
              <a:rPr lang="en-US" altLang="ja-JP" sz="12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B1 </a:t>
            </a:r>
            <a:r>
              <a:rPr lang="ja-JP" altLang="en-US" sz="12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地域調査  </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では調査地点を</a:t>
            </a:r>
            <a:r>
              <a:rPr lang="en-US" altLang="ja-JP" sz="1200" kern="0">
                <a:latin typeface="Meiryo UI" panose="020B0604030504040204" pitchFamily="50" charset="-128"/>
                <a:ea typeface="Meiryo UI" panose="020B0604030504040204" pitchFamily="50" charset="-128"/>
                <a:cs typeface="Meiryo UI" panose="020B0604030504040204" pitchFamily="50" charset="-128"/>
              </a:rPr>
              <a:t>25</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空海港（下記）としています。</a:t>
            </a:r>
            <a:endParaRPr lang="en-US" altLang="ja-JP" sz="1200" kern="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2000"/>
              </a:lnSpc>
              <a:buFont typeface="Wingdings" pitchFamily="2" charset="2"/>
              <a:buChar char="Ø"/>
              <a:defRPr/>
            </a:pPr>
            <a:r>
              <a:rPr lang="ja-JP" altLang="en-US" sz="1200" kern="0">
                <a:latin typeface="Meiryo UI" panose="020B0604030504040204" pitchFamily="50" charset="-128"/>
                <a:ea typeface="Meiryo UI" panose="020B0604030504040204" pitchFamily="50" charset="-128"/>
                <a:cs typeface="Meiryo UI" panose="020B0604030504040204" pitchFamily="50" charset="-128"/>
              </a:rPr>
              <a:t>それぞれの都道府県を訪問した訪日外国人の出国港の</a:t>
            </a:r>
            <a:r>
              <a:rPr lang="en-US" altLang="ja-JP" sz="1200" kern="0">
                <a:latin typeface="Meiryo UI" panose="020B0604030504040204" pitchFamily="50" charset="-128"/>
                <a:ea typeface="Meiryo UI" panose="020B0604030504040204" pitchFamily="50" charset="-128"/>
                <a:cs typeface="Meiryo UI" panose="020B0604030504040204" pitchFamily="50" charset="-128"/>
              </a:rPr>
              <a:t>80</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％をカバーしています。</a:t>
            </a:r>
            <a:endParaRPr lang="en-US" altLang="ja-JP" sz="1200" ker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68"/>
          <p:cNvSpPr/>
          <p:nvPr/>
        </p:nvSpPr>
        <p:spPr>
          <a:xfrm>
            <a:off x="1934526" y="3083573"/>
            <a:ext cx="959186" cy="216000"/>
          </a:xfrm>
          <a:prstGeom prst="rect">
            <a:avLst/>
          </a:prstGeom>
          <a:solidFill>
            <a:schemeClr val="accent6"/>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lnSpc>
                <a:spcPts val="2000"/>
              </a:lnSpc>
            </a:pPr>
            <a:endParaRPr lang="ja-JP" altLang="en-US" sz="16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21" name="Rectangle 16"/>
          <p:cNvSpPr txBox="1">
            <a:spLocks noChangeArrowheads="1"/>
          </p:cNvSpPr>
          <p:nvPr/>
        </p:nvSpPr>
        <p:spPr>
          <a:xfrm>
            <a:off x="1559082" y="3016973"/>
            <a:ext cx="9063180" cy="606315"/>
          </a:xfrm>
          <a:prstGeom prst="rect">
            <a:avLst/>
          </a:prstGeom>
          <a:noFill/>
          <a:ln w="9525">
            <a:noFill/>
            <a:miter lim="800000"/>
            <a:headEnd/>
            <a:tailEnd/>
          </a:ln>
        </p:spPr>
        <p:txBody>
          <a:bodyPr/>
          <a:lstStyle/>
          <a:p>
            <a:pPr marL="266700" indent="-266700">
              <a:lnSpc>
                <a:spcPts val="1900"/>
              </a:lnSpc>
              <a:buFont typeface="Wingdings" pitchFamily="2" charset="2"/>
              <a:buChar char="Ø"/>
              <a:defRPr/>
            </a:pPr>
            <a:r>
              <a:rPr lang="en-US" altLang="ja-JP" sz="1200" b="1" ker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B1</a:t>
            </a:r>
            <a:r>
              <a:rPr lang="ja-JP" altLang="en-US" sz="12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 地域調査</a:t>
            </a:r>
            <a:r>
              <a:rPr lang="ja-JP" altLang="en-US" sz="1200" b="1" kern="0">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では訪問地（都道府県）ごとの支出を </a:t>
            </a:r>
            <a:r>
              <a:rPr lang="ja-JP" altLang="en-US" sz="1400" b="1" kern="0">
                <a:latin typeface="Meiryo UI" panose="020B0604030504040204" pitchFamily="50" charset="-128"/>
                <a:ea typeface="Meiryo UI" panose="020B0604030504040204" pitchFamily="50" charset="-128"/>
                <a:cs typeface="Meiryo UI" panose="020B0604030504040204" pitchFamily="50" charset="-128"/>
              </a:rPr>
              <a:t>費目別 </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で尋ねています。これにより、非標本誤差の縮小が期待できるとともに、</a:t>
            </a:r>
            <a:endParaRPr lang="en-US" altLang="ja-JP" sz="1200" ker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defRPr/>
            </a:pPr>
            <a:r>
              <a:rPr lang="ja-JP" altLang="en-US" sz="1200" kern="0">
                <a:latin typeface="Meiryo UI" panose="020B0604030504040204" pitchFamily="50" charset="-128"/>
                <a:ea typeface="Meiryo UI" panose="020B0604030504040204" pitchFamily="50" charset="-128"/>
                <a:cs typeface="Meiryo UI" panose="020B0604030504040204" pitchFamily="50" charset="-128"/>
              </a:rPr>
              <a:t>　　　宿泊費や飲食費といった費目別の支出を把握することができます。</a:t>
            </a:r>
            <a:endParaRPr lang="en-US" altLang="ja-JP" sz="1200" ker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四角形: 角を丸くする 2">
            <a:extLst>
              <a:ext uri="{FF2B5EF4-FFF2-40B4-BE49-F238E27FC236}">
                <a16:creationId xmlns:a16="http://schemas.microsoft.com/office/drawing/2014/main" id="{73F0B273-8DA9-B5E8-90D0-3200E2F8EA77}"/>
              </a:ext>
            </a:extLst>
          </p:cNvPr>
          <p:cNvSpPr/>
          <p:nvPr/>
        </p:nvSpPr>
        <p:spPr>
          <a:xfrm>
            <a:off x="1559083" y="3746551"/>
            <a:ext cx="9072000" cy="2833257"/>
          </a:xfrm>
          <a:prstGeom prst="roundRect">
            <a:avLst>
              <a:gd name="adj" fmla="val 396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Rectangle 16">
            <a:extLst>
              <a:ext uri="{FF2B5EF4-FFF2-40B4-BE49-F238E27FC236}">
                <a16:creationId xmlns:a16="http://schemas.microsoft.com/office/drawing/2014/main" id="{E468C24B-CDDE-924D-9A61-C85B2C64B741}"/>
              </a:ext>
            </a:extLst>
          </p:cNvPr>
          <p:cNvSpPr txBox="1">
            <a:spLocks noChangeArrowheads="1"/>
          </p:cNvSpPr>
          <p:nvPr/>
        </p:nvSpPr>
        <p:spPr>
          <a:xfrm>
            <a:off x="1468030" y="3827460"/>
            <a:ext cx="7370496" cy="360040"/>
          </a:xfrm>
          <a:prstGeom prst="rect">
            <a:avLst/>
          </a:prstGeom>
          <a:noFill/>
          <a:ln w="9525">
            <a:noFill/>
            <a:miter lim="800000"/>
            <a:headEnd/>
            <a:tailEnd/>
          </a:ln>
        </p:spPr>
        <p:txBody>
          <a:bodyPr/>
          <a:lstStyle/>
          <a:p>
            <a:pPr marL="444500" indent="-263525">
              <a:lnSpc>
                <a:spcPct val="120000"/>
              </a:lnSpc>
              <a:tabLst>
                <a:tab pos="177800" algn="l"/>
                <a:tab pos="444500" algn="l"/>
              </a:tabLst>
              <a:defRPr/>
            </a:pPr>
            <a:r>
              <a:rPr lang="ja-JP" altLang="en-US" sz="1400" b="1" u="sng"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３．二相抽出法の導入</a:t>
            </a:r>
            <a:r>
              <a:rPr lang="ja-JP" altLang="en-US" sz="1400" b="1"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ker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～全</a:t>
            </a:r>
            <a:r>
              <a:rPr lang="en-US" altLang="ja-JP" sz="1400" b="1" ker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400" b="1" ker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都道府県の必要票数を回収するための工夫②～</a:t>
            </a:r>
            <a:endParaRPr lang="en-US" altLang="ja-JP" sz="1400" b="1" strike="dblStrike" ker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フローチャート: 他ページ結合子 15">
            <a:extLst>
              <a:ext uri="{FF2B5EF4-FFF2-40B4-BE49-F238E27FC236}">
                <a16:creationId xmlns:a16="http://schemas.microsoft.com/office/drawing/2014/main" id="{A9F64126-0EE3-C91E-46F4-CFDCC4FFEDD6}"/>
              </a:ext>
            </a:extLst>
          </p:cNvPr>
          <p:cNvSpPr/>
          <p:nvPr/>
        </p:nvSpPr>
        <p:spPr>
          <a:xfrm rot="16200000">
            <a:off x="3075956" y="3926854"/>
            <a:ext cx="1266721" cy="3757379"/>
          </a:xfrm>
          <a:prstGeom prst="flowChartOffpageConnector">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lIns="95782" tIns="47891" rIns="95782" bIns="47891" rtlCol="0" anchor="ctr"/>
          <a:lstStyle/>
          <a:p>
            <a:pPr algn="ctr">
              <a:spcAft>
                <a:spcPts val="300"/>
              </a:spcAft>
            </a:pPr>
            <a:r>
              <a:rPr lang="en-US" altLang="ja-JP" b="1">
                <a:solidFill>
                  <a:srgbClr val="C00000"/>
                </a:solidFill>
                <a:latin typeface="Meiryo UI" panose="020B0604030504040204" pitchFamily="50" charset="-128"/>
                <a:ea typeface="Meiryo UI" panose="020B0604030504040204" pitchFamily="50" charset="-128"/>
                <a:cs typeface="Times New Roman"/>
              </a:rPr>
              <a:t>[</a:t>
            </a:r>
            <a:r>
              <a:rPr lang="ja-JP" altLang="en-US" b="1">
                <a:solidFill>
                  <a:srgbClr val="C00000"/>
                </a:solidFill>
                <a:latin typeface="Meiryo UI" panose="020B0604030504040204" pitchFamily="50" charset="-128"/>
                <a:ea typeface="Meiryo UI" panose="020B0604030504040204" pitchFamily="50" charset="-128"/>
                <a:cs typeface="Times New Roman"/>
              </a:rPr>
              <a:t>第一相目</a:t>
            </a:r>
            <a:r>
              <a:rPr lang="en-US" altLang="ja-JP" b="1">
                <a:solidFill>
                  <a:srgbClr val="C00000"/>
                </a:solidFill>
                <a:latin typeface="Meiryo UI" panose="020B0604030504040204" pitchFamily="50" charset="-128"/>
                <a:ea typeface="Meiryo UI" panose="020B0604030504040204" pitchFamily="50" charset="-128"/>
                <a:cs typeface="Times New Roman"/>
              </a:rPr>
              <a:t>]</a:t>
            </a:r>
            <a:r>
              <a:rPr lang="en-US" altLang="ja-JP">
                <a:solidFill>
                  <a:schemeClr val="tx1"/>
                </a:solidFill>
                <a:latin typeface="Meiryo UI" panose="020B0604030504040204" pitchFamily="50" charset="-128"/>
                <a:ea typeface="Meiryo UI" panose="020B0604030504040204" pitchFamily="50" charset="-128"/>
                <a:cs typeface="Times New Roman"/>
              </a:rPr>
              <a:t> </a:t>
            </a:r>
            <a:r>
              <a:rPr lang="en-US" altLang="ja-JP" sz="1400">
                <a:solidFill>
                  <a:schemeClr val="tx1"/>
                </a:solidFill>
                <a:latin typeface="Meiryo UI" panose="020B0604030504040204" pitchFamily="50" charset="-128"/>
                <a:ea typeface="Meiryo UI" panose="020B0604030504040204" pitchFamily="50" charset="-128"/>
                <a:cs typeface="Times New Roman"/>
              </a:rPr>
              <a:t>(</a:t>
            </a:r>
            <a:r>
              <a:rPr lang="ja-JP" altLang="en-US" sz="1400">
                <a:solidFill>
                  <a:schemeClr val="tx1"/>
                </a:solidFill>
                <a:latin typeface="Meiryo UI" panose="020B0604030504040204" pitchFamily="50" charset="-128"/>
                <a:ea typeface="Meiryo UI" panose="020B0604030504040204" pitchFamily="50" charset="-128"/>
                <a:cs typeface="Times New Roman"/>
              </a:rPr>
              <a:t>回答時間</a:t>
            </a:r>
            <a:r>
              <a:rPr lang="ja-JP" altLang="en-US" sz="1400">
                <a:solidFill>
                  <a:srgbClr val="C00000"/>
                </a:solidFill>
                <a:latin typeface="Meiryo UI" panose="020B0604030504040204" pitchFamily="50" charset="-128"/>
                <a:ea typeface="Meiryo UI" panose="020B0604030504040204" pitchFamily="50" charset="-128"/>
                <a:cs typeface="Times New Roman"/>
              </a:rPr>
              <a:t>５</a:t>
            </a:r>
            <a:r>
              <a:rPr lang="ja-JP" altLang="en-US" sz="1400">
                <a:solidFill>
                  <a:schemeClr val="tx1"/>
                </a:solidFill>
                <a:latin typeface="Meiryo UI" panose="020B0604030504040204" pitchFamily="50" charset="-128"/>
                <a:ea typeface="Meiryo UI" panose="020B0604030504040204" pitchFamily="50" charset="-128"/>
                <a:cs typeface="Times New Roman"/>
              </a:rPr>
              <a:t>分程度</a:t>
            </a:r>
            <a:r>
              <a:rPr lang="en-US" altLang="ja-JP" sz="1400">
                <a:solidFill>
                  <a:schemeClr val="tx1"/>
                </a:solidFill>
                <a:latin typeface="Meiryo UI" panose="020B0604030504040204" pitchFamily="50" charset="-128"/>
                <a:ea typeface="Meiryo UI" panose="020B0604030504040204" pitchFamily="50" charset="-128"/>
                <a:cs typeface="Times New Roman"/>
              </a:rPr>
              <a:t>)</a:t>
            </a:r>
            <a:endParaRPr lang="en-US" altLang="ja-JP" b="1">
              <a:solidFill>
                <a:srgbClr val="C00000"/>
              </a:solidFill>
              <a:latin typeface="Meiryo UI" panose="020B0604030504040204" pitchFamily="50" charset="-128"/>
              <a:ea typeface="Meiryo UI" panose="020B0604030504040204" pitchFamily="50" charset="-128"/>
              <a:cs typeface="Times New Roman"/>
            </a:endParaRPr>
          </a:p>
          <a:p>
            <a:pPr algn="ctr"/>
            <a:r>
              <a:rPr lang="ja-JP" altLang="en-US" b="1">
                <a:solidFill>
                  <a:schemeClr val="tx1"/>
                </a:solidFill>
                <a:latin typeface="Meiryo UI" panose="020B0604030504040204" pitchFamily="50" charset="-128"/>
                <a:ea typeface="Meiryo UI" panose="020B0604030504040204" pitchFamily="50" charset="-128"/>
                <a:cs typeface="Times New Roman"/>
              </a:rPr>
              <a:t>すべての回答者が調査対象</a:t>
            </a:r>
            <a:endParaRPr lang="en-US" altLang="ja-JP" b="1">
              <a:solidFill>
                <a:schemeClr val="tx1"/>
              </a:solidFill>
              <a:latin typeface="Meiryo UI" panose="020B0604030504040204" pitchFamily="50" charset="-128"/>
              <a:ea typeface="Meiryo UI" panose="020B0604030504040204" pitchFamily="50" charset="-128"/>
              <a:cs typeface="Times New Roman"/>
            </a:endParaRPr>
          </a:p>
          <a:p>
            <a:pPr algn="ctr">
              <a:lnSpc>
                <a:spcPts val="2500"/>
              </a:lnSpc>
              <a:spcAft>
                <a:spcPts val="600"/>
              </a:spcAft>
            </a:pPr>
            <a:r>
              <a:rPr lang="ja-JP" altLang="en-US" sz="1400">
                <a:solidFill>
                  <a:schemeClr val="tx1"/>
                </a:solidFill>
                <a:latin typeface="Meiryo UI" panose="020B0604030504040204" pitchFamily="50" charset="-128"/>
                <a:ea typeface="Meiryo UI" panose="020B0604030504040204" pitchFamily="50" charset="-128"/>
                <a:cs typeface="Times New Roman"/>
              </a:rPr>
              <a:t>回答者属性と旅行目的、訪問地を質問</a:t>
            </a:r>
            <a:endParaRPr lang="en-US" altLang="ja-JP" sz="1400">
              <a:solidFill>
                <a:schemeClr val="tx1"/>
              </a:solidFill>
              <a:latin typeface="Meiryo UI" panose="020B0604030504040204" pitchFamily="50" charset="-128"/>
              <a:ea typeface="Meiryo UI" panose="020B0604030504040204" pitchFamily="50" charset="-128"/>
              <a:cs typeface="Times New Roman"/>
            </a:endParaRPr>
          </a:p>
        </p:txBody>
      </p:sp>
      <p:sp>
        <p:nvSpPr>
          <p:cNvPr id="11" name="フローチャート: 他ページ結合子 16">
            <a:extLst>
              <a:ext uri="{FF2B5EF4-FFF2-40B4-BE49-F238E27FC236}">
                <a16:creationId xmlns:a16="http://schemas.microsoft.com/office/drawing/2014/main" id="{C7328D30-18E2-01F0-BD5E-F4648852F461}"/>
              </a:ext>
            </a:extLst>
          </p:cNvPr>
          <p:cNvSpPr/>
          <p:nvPr/>
        </p:nvSpPr>
        <p:spPr>
          <a:xfrm rot="16200000">
            <a:off x="7482177" y="3460654"/>
            <a:ext cx="1266722" cy="4689772"/>
          </a:xfrm>
          <a:prstGeom prst="flowChartOffpageConnector">
            <a:avLst/>
          </a:prstGeom>
          <a:solidFill>
            <a:schemeClr val="bg1"/>
          </a:solid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lIns="95782" tIns="47891" rIns="95782" bIns="47891" rtlCol="0" anchor="ctr"/>
          <a:lstStyle/>
          <a:p>
            <a:pPr algn="ctr">
              <a:spcAft>
                <a:spcPts val="300"/>
              </a:spcAft>
            </a:pPr>
            <a:r>
              <a:rPr lang="en-US" altLang="ja-JP" b="1">
                <a:solidFill>
                  <a:schemeClr val="accent5"/>
                </a:solidFill>
                <a:latin typeface="Meiryo UI" panose="020B0604030504040204" pitchFamily="50" charset="-128"/>
                <a:ea typeface="Meiryo UI" panose="020B0604030504040204" pitchFamily="50" charset="-128"/>
                <a:cs typeface="Times New Roman"/>
              </a:rPr>
              <a:t>[</a:t>
            </a:r>
            <a:r>
              <a:rPr lang="ja-JP" altLang="en-US" b="1">
                <a:solidFill>
                  <a:schemeClr val="accent5"/>
                </a:solidFill>
                <a:latin typeface="Meiryo UI" panose="020B0604030504040204" pitchFamily="50" charset="-128"/>
                <a:ea typeface="Meiryo UI" panose="020B0604030504040204" pitchFamily="50" charset="-128"/>
                <a:cs typeface="Times New Roman"/>
              </a:rPr>
              <a:t>第二相目</a:t>
            </a:r>
            <a:r>
              <a:rPr lang="en-US" altLang="ja-JP" b="1">
                <a:solidFill>
                  <a:schemeClr val="accent5"/>
                </a:solidFill>
                <a:latin typeface="Meiryo UI" panose="020B0604030504040204" pitchFamily="50" charset="-128"/>
                <a:ea typeface="Meiryo UI" panose="020B0604030504040204" pitchFamily="50" charset="-128"/>
                <a:cs typeface="Times New Roman"/>
              </a:rPr>
              <a:t>]</a:t>
            </a:r>
            <a:r>
              <a:rPr lang="en-US" altLang="ja-JP">
                <a:solidFill>
                  <a:schemeClr val="tx1"/>
                </a:solidFill>
                <a:latin typeface="Meiryo UI" panose="020B0604030504040204" pitchFamily="50" charset="-128"/>
                <a:ea typeface="Meiryo UI" panose="020B0604030504040204" pitchFamily="50" charset="-128"/>
                <a:cs typeface="Times New Roman"/>
              </a:rPr>
              <a:t> </a:t>
            </a:r>
            <a:r>
              <a:rPr lang="en-US" altLang="ja-JP" sz="1400">
                <a:solidFill>
                  <a:schemeClr val="tx1"/>
                </a:solidFill>
                <a:latin typeface="Meiryo UI" panose="020B0604030504040204" pitchFamily="50" charset="-128"/>
                <a:ea typeface="Meiryo UI" panose="020B0604030504040204" pitchFamily="50" charset="-128"/>
                <a:cs typeface="Times New Roman"/>
              </a:rPr>
              <a:t>(</a:t>
            </a:r>
            <a:r>
              <a:rPr lang="ja-JP" altLang="en-US" sz="1400">
                <a:solidFill>
                  <a:schemeClr val="tx1"/>
                </a:solidFill>
                <a:latin typeface="Meiryo UI" panose="020B0604030504040204" pitchFamily="50" charset="-128"/>
                <a:ea typeface="Meiryo UI" panose="020B0604030504040204" pitchFamily="50" charset="-128"/>
                <a:cs typeface="Times New Roman"/>
              </a:rPr>
              <a:t>回答時間</a:t>
            </a:r>
            <a:r>
              <a:rPr lang="en-US" altLang="ja-JP" sz="1400">
                <a:solidFill>
                  <a:schemeClr val="accent5"/>
                </a:solidFill>
                <a:latin typeface="Meiryo UI" panose="020B0604030504040204" pitchFamily="50" charset="-128"/>
                <a:ea typeface="Meiryo UI" panose="020B0604030504040204" pitchFamily="50" charset="-128"/>
                <a:cs typeface="Times New Roman"/>
              </a:rPr>
              <a:t>10</a:t>
            </a:r>
            <a:r>
              <a:rPr lang="ja-JP" altLang="en-US" sz="1400">
                <a:solidFill>
                  <a:schemeClr val="tx1"/>
                </a:solidFill>
                <a:latin typeface="Meiryo UI" panose="020B0604030504040204" pitchFamily="50" charset="-128"/>
                <a:ea typeface="Meiryo UI" panose="020B0604030504040204" pitchFamily="50" charset="-128"/>
                <a:cs typeface="Times New Roman"/>
              </a:rPr>
              <a:t>分程度</a:t>
            </a:r>
            <a:r>
              <a:rPr lang="en-US" altLang="ja-JP" sz="1400">
                <a:solidFill>
                  <a:schemeClr val="tx1"/>
                </a:solidFill>
                <a:latin typeface="Meiryo UI" panose="020B0604030504040204" pitchFamily="50" charset="-128"/>
                <a:ea typeface="Meiryo UI" panose="020B0604030504040204" pitchFamily="50" charset="-128"/>
                <a:cs typeface="Times New Roman"/>
              </a:rPr>
              <a:t>)</a:t>
            </a:r>
            <a:endParaRPr lang="en-US" altLang="ja-JP" b="1">
              <a:solidFill>
                <a:schemeClr val="accent5"/>
              </a:solidFill>
              <a:latin typeface="Meiryo UI" panose="020B0604030504040204" pitchFamily="50" charset="-128"/>
              <a:ea typeface="Meiryo UI" panose="020B0604030504040204" pitchFamily="50" charset="-128"/>
              <a:cs typeface="Times New Roman"/>
            </a:endParaRPr>
          </a:p>
          <a:p>
            <a:pPr algn="ctr"/>
            <a:r>
              <a:rPr lang="ja-JP" altLang="en-US" b="1">
                <a:solidFill>
                  <a:schemeClr val="tx1"/>
                </a:solidFill>
                <a:latin typeface="Meiryo UI" panose="020B0604030504040204" pitchFamily="50" charset="-128"/>
                <a:ea typeface="Meiryo UI" panose="020B0604030504040204" pitchFamily="50" charset="-128"/>
                <a:cs typeface="Times New Roman"/>
              </a:rPr>
              <a:t>訪問者の少ない地域への</a:t>
            </a:r>
            <a:endParaRPr lang="en-US" altLang="ja-JP" b="1">
              <a:solidFill>
                <a:schemeClr val="tx1"/>
              </a:solidFill>
              <a:latin typeface="Meiryo UI" panose="020B0604030504040204" pitchFamily="50" charset="-128"/>
              <a:ea typeface="Meiryo UI" panose="020B0604030504040204" pitchFamily="50" charset="-128"/>
              <a:cs typeface="Times New Roman"/>
            </a:endParaRPr>
          </a:p>
          <a:p>
            <a:pPr algn="ctr"/>
            <a:r>
              <a:rPr lang="ja-JP" altLang="en-US" b="1">
                <a:solidFill>
                  <a:schemeClr val="tx1"/>
                </a:solidFill>
                <a:latin typeface="Meiryo UI" panose="020B0604030504040204" pitchFamily="50" charset="-128"/>
                <a:ea typeface="Meiryo UI" panose="020B0604030504040204" pitchFamily="50" charset="-128"/>
                <a:cs typeface="Times New Roman"/>
              </a:rPr>
              <a:t>訪問者を中心に調査</a:t>
            </a:r>
            <a:endParaRPr lang="en-US" altLang="ja-JP" b="1">
              <a:solidFill>
                <a:schemeClr val="tx1"/>
              </a:solidFill>
              <a:latin typeface="Meiryo UI" panose="020B0604030504040204" pitchFamily="50" charset="-128"/>
              <a:ea typeface="Meiryo UI" panose="020B0604030504040204" pitchFamily="50" charset="-128"/>
              <a:cs typeface="Times New Roman"/>
            </a:endParaRPr>
          </a:p>
          <a:p>
            <a:pPr algn="ctr">
              <a:lnSpc>
                <a:spcPts val="2500"/>
              </a:lnSpc>
              <a:spcAft>
                <a:spcPts val="600"/>
              </a:spcAft>
            </a:pPr>
            <a:r>
              <a:rPr lang="ja-JP" altLang="en-US" sz="1400">
                <a:solidFill>
                  <a:schemeClr val="tx1"/>
                </a:solidFill>
                <a:latin typeface="Meiryo UI" panose="020B0604030504040204" pitchFamily="50" charset="-128"/>
                <a:ea typeface="Meiryo UI" panose="020B0604030504040204" pitchFamily="50" charset="-128"/>
                <a:cs typeface="Times New Roman"/>
              </a:rPr>
              <a:t>訪問地での支出金額を費目別に質問 </a:t>
            </a:r>
            <a:endParaRPr lang="en-US" altLang="ja-JP" sz="1400">
              <a:solidFill>
                <a:schemeClr val="tx1"/>
              </a:solidFill>
              <a:latin typeface="Meiryo UI" panose="020B0604030504040204" pitchFamily="50" charset="-128"/>
              <a:ea typeface="Meiryo UI" panose="020B0604030504040204" pitchFamily="50" charset="-128"/>
              <a:cs typeface="Times New Roman"/>
            </a:endParaRPr>
          </a:p>
        </p:txBody>
      </p:sp>
      <p:sp>
        <p:nvSpPr>
          <p:cNvPr id="12" name="テキスト ボックス 17">
            <a:extLst>
              <a:ext uri="{FF2B5EF4-FFF2-40B4-BE49-F238E27FC236}">
                <a16:creationId xmlns:a16="http://schemas.microsoft.com/office/drawing/2014/main" id="{B7B33AEF-45BC-05BE-27ED-B2860EC9C2C3}"/>
              </a:ext>
            </a:extLst>
          </p:cNvPr>
          <p:cNvSpPr txBox="1"/>
          <p:nvPr/>
        </p:nvSpPr>
        <p:spPr>
          <a:xfrm>
            <a:off x="917933" y="4826304"/>
            <a:ext cx="2919948" cy="307777"/>
          </a:xfrm>
          <a:prstGeom prst="rect">
            <a:avLst/>
          </a:prstGeom>
          <a:noFill/>
        </p:spPr>
        <p:txBody>
          <a:bodyPr wrap="square" rtlCol="0">
            <a:spAutoFit/>
          </a:bodyPr>
          <a:lstStyle/>
          <a:p>
            <a:pPr algn="ctr"/>
            <a:r>
              <a:rPr lang="ja-JP" altLang="en-US" sz="1400" b="1">
                <a:latin typeface="Meiryo UI" panose="020B0604030504040204" pitchFamily="50" charset="-128"/>
                <a:ea typeface="Meiryo UI" panose="020B0604030504040204" pitchFamily="50" charset="-128"/>
              </a:rPr>
              <a:t>［回答の流れ］</a:t>
            </a:r>
          </a:p>
        </p:txBody>
      </p:sp>
      <p:sp>
        <p:nvSpPr>
          <p:cNvPr id="13" name="正方形/長方形 24">
            <a:extLst>
              <a:ext uri="{FF2B5EF4-FFF2-40B4-BE49-F238E27FC236}">
                <a16:creationId xmlns:a16="http://schemas.microsoft.com/office/drawing/2014/main" id="{40325B71-4CAA-523D-BD53-05556E2AB2D9}"/>
              </a:ext>
            </a:extLst>
          </p:cNvPr>
          <p:cNvSpPr/>
          <p:nvPr/>
        </p:nvSpPr>
        <p:spPr>
          <a:xfrm>
            <a:off x="5330023" y="4172075"/>
            <a:ext cx="1008000" cy="216000"/>
          </a:xfrm>
          <a:prstGeom prst="rect">
            <a:avLst/>
          </a:prstGeom>
          <a:solidFill>
            <a:schemeClr val="accent6"/>
          </a:solidFill>
          <a:ln w="31750">
            <a:no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lnSpc>
                <a:spcPts val="2000"/>
              </a:lnSpc>
            </a:pPr>
            <a:endParaRPr lang="ja-JP" altLang="en-US" sz="16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16">
            <a:extLst>
              <a:ext uri="{FF2B5EF4-FFF2-40B4-BE49-F238E27FC236}">
                <a16:creationId xmlns:a16="http://schemas.microsoft.com/office/drawing/2014/main" id="{A90AFF96-0205-4E48-C9E2-0E4F239EA7C8}"/>
              </a:ext>
            </a:extLst>
          </p:cNvPr>
          <p:cNvSpPr txBox="1">
            <a:spLocks noChangeArrowheads="1"/>
          </p:cNvSpPr>
          <p:nvPr/>
        </p:nvSpPr>
        <p:spPr>
          <a:xfrm>
            <a:off x="1646447" y="4094278"/>
            <a:ext cx="9028312" cy="764420"/>
          </a:xfrm>
          <a:prstGeom prst="rect">
            <a:avLst/>
          </a:prstGeom>
          <a:noFill/>
          <a:ln w="9525">
            <a:noFill/>
            <a:miter lim="800000"/>
            <a:headEnd/>
            <a:tailEnd/>
          </a:ln>
        </p:spPr>
        <p:txBody>
          <a:bodyPr/>
          <a:lstStyle/>
          <a:p>
            <a:pPr marL="266700" indent="-266700">
              <a:lnSpc>
                <a:spcPts val="2000"/>
              </a:lnSpc>
              <a:buFont typeface="Wingdings" pitchFamily="2" charset="2"/>
              <a:buChar char="Ø"/>
              <a:defRPr/>
            </a:pPr>
            <a:r>
              <a:rPr lang="ja-JP" altLang="en-US" sz="1200" kern="0">
                <a:latin typeface="Meiryo UI" panose="020B0604030504040204" pitchFamily="50" charset="-128"/>
                <a:ea typeface="Meiryo UI" panose="020B0604030504040204" pitchFamily="50" charset="-128"/>
                <a:cs typeface="Meiryo UI" panose="020B0604030504040204" pitchFamily="50" charset="-128"/>
              </a:rPr>
              <a:t>都道府県ごとに必要なサンプルサイズを確保するために、 </a:t>
            </a:r>
            <a:r>
              <a:rPr lang="en-US" altLang="ja-JP" sz="12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B1 </a:t>
            </a:r>
            <a:r>
              <a:rPr lang="ja-JP" altLang="en-US" sz="12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地域調査  </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では二相抽出法を導入しています。</a:t>
            </a:r>
            <a:endParaRPr lang="en-US" altLang="ja-JP" sz="1200" kern="0">
              <a:latin typeface="Meiryo UI" panose="020B0604030504040204" pitchFamily="50" charset="-128"/>
              <a:ea typeface="Meiryo UI" panose="020B0604030504040204" pitchFamily="50" charset="-128"/>
              <a:cs typeface="Meiryo UI" panose="020B0604030504040204" pitchFamily="50" charset="-128"/>
            </a:endParaRPr>
          </a:p>
          <a:p>
            <a:pPr marL="266700" indent="-266700">
              <a:buFont typeface="Wingdings" pitchFamily="2" charset="2"/>
              <a:buChar char="Ø"/>
              <a:defRPr/>
            </a:pPr>
            <a:r>
              <a:rPr lang="ja-JP" altLang="en-US" sz="1200" u="sng" kern="0">
                <a:latin typeface="Meiryo UI" panose="020B0604030504040204" pitchFamily="50" charset="-128"/>
                <a:ea typeface="Meiryo UI" panose="020B0604030504040204" pitchFamily="50" charset="-128"/>
                <a:cs typeface="Meiryo UI" panose="020B0604030504040204" pitchFamily="50" charset="-128"/>
              </a:rPr>
              <a:t>訪問者の少ない地域を訪れた訪日外国人旅行者</a:t>
            </a:r>
            <a:r>
              <a:rPr lang="ja-JP" altLang="en-US" sz="1200" kern="0">
                <a:latin typeface="Meiryo UI" panose="020B0604030504040204" pitchFamily="50" charset="-128"/>
                <a:ea typeface="Meiryo UI" panose="020B0604030504040204" pitchFamily="50" charset="-128"/>
                <a:cs typeface="Meiryo UI" panose="020B0604030504040204" pitchFamily="50" charset="-128"/>
              </a:rPr>
              <a:t>を中心に、旅行中の支出を詳しく質問します。それ以外の訪日外国人旅行者</a:t>
            </a:r>
            <a:endParaRPr lang="en-US" altLang="ja-JP" sz="1200" ker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kern="0">
                <a:latin typeface="Meiryo UI" panose="020B0604030504040204" pitchFamily="50" charset="-128"/>
                <a:ea typeface="Meiryo UI" panose="020B0604030504040204" pitchFamily="50" charset="-128"/>
                <a:cs typeface="Meiryo UI" panose="020B0604030504040204" pitchFamily="50" charset="-128"/>
              </a:rPr>
              <a:t>　　（例：東京や大阪にしか行っていない人）の大半は、第一相目の回答のみで調査を終了します。</a:t>
            </a:r>
            <a:endParaRPr lang="en-US" altLang="ja-JP" sz="1200" ker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34E8AEE3-8D4F-6E62-F167-86EFA4630317}"/>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spTree>
    <p:extLst>
      <p:ext uri="{BB962C8B-B14F-4D97-AF65-F5344CB8AC3E}">
        <p14:creationId xmlns:p14="http://schemas.microsoft.com/office/powerpoint/2010/main" val="305646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9"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mtClean="0">
                <a:solidFill>
                  <a:prstClr val="black"/>
                </a:solidFill>
              </a:rPr>
              <a:pPr>
                <a:defRPr/>
              </a:pPr>
              <a:t>13</a:t>
            </a:fld>
            <a:endParaRPr lang="en-US" altLang="ja-JP">
              <a:solidFill>
                <a:prstClr val="black"/>
              </a:solidFill>
            </a:endParaRPr>
          </a:p>
        </p:txBody>
      </p:sp>
      <p:sp>
        <p:nvSpPr>
          <p:cNvPr id="2661" name="正方形/長方形 77"/>
          <p:cNvSpPr/>
          <p:nvPr/>
        </p:nvSpPr>
        <p:spPr>
          <a:xfrm>
            <a:off x="1383318" y="900101"/>
            <a:ext cx="9413480" cy="5741177"/>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663" name="正方形/長方形 42"/>
          <p:cNvSpPr/>
          <p:nvPr/>
        </p:nvSpPr>
        <p:spPr>
          <a:xfrm>
            <a:off x="1388047" y="900100"/>
            <a:ext cx="1008000" cy="3600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調査票</a:t>
            </a:r>
          </a:p>
        </p:txBody>
      </p:sp>
      <p:sp>
        <p:nvSpPr>
          <p:cNvPr id="2" name="テキスト ボックス 1">
            <a:extLst>
              <a:ext uri="{FF2B5EF4-FFF2-40B4-BE49-F238E27FC236}">
                <a16:creationId xmlns:a16="http://schemas.microsoft.com/office/drawing/2014/main" id="{7E87A6BD-99DB-5728-4703-0EFF2DBE2C65}"/>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pic>
        <p:nvPicPr>
          <p:cNvPr id="3" name="図 2">
            <a:extLst>
              <a:ext uri="{FF2B5EF4-FFF2-40B4-BE49-F238E27FC236}">
                <a16:creationId xmlns:a16="http://schemas.microsoft.com/office/drawing/2014/main" id="{56ED8832-DCB7-BE4D-872B-89E5A75A187F}"/>
              </a:ext>
            </a:extLst>
          </p:cNvPr>
          <p:cNvPicPr>
            <a:picLocks noChangeAspect="1"/>
          </p:cNvPicPr>
          <p:nvPr/>
        </p:nvPicPr>
        <p:blipFill>
          <a:blip r:embed="rId3"/>
          <a:stretch>
            <a:fillRect/>
          </a:stretch>
        </p:blipFill>
        <p:spPr>
          <a:xfrm>
            <a:off x="2590651" y="1293869"/>
            <a:ext cx="7058697" cy="4953639"/>
          </a:xfrm>
          <a:prstGeom prst="rect">
            <a:avLst/>
          </a:prstGeom>
        </p:spPr>
      </p:pic>
    </p:spTree>
    <p:extLst>
      <p:ext uri="{BB962C8B-B14F-4D97-AF65-F5344CB8AC3E}">
        <p14:creationId xmlns:p14="http://schemas.microsoft.com/office/powerpoint/2010/main" val="1950672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1"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mtClean="0">
                <a:solidFill>
                  <a:prstClr val="black"/>
                </a:solidFill>
              </a:rPr>
              <a:pPr>
                <a:defRPr/>
              </a:pPr>
              <a:t>14</a:t>
            </a:fld>
            <a:endParaRPr lang="en-US" altLang="ja-JP">
              <a:solidFill>
                <a:prstClr val="black"/>
              </a:solidFill>
            </a:endParaRPr>
          </a:p>
        </p:txBody>
      </p:sp>
      <p:sp>
        <p:nvSpPr>
          <p:cNvPr id="2673" name="正方形/長方形 77"/>
          <p:cNvSpPr/>
          <p:nvPr/>
        </p:nvSpPr>
        <p:spPr>
          <a:xfrm>
            <a:off x="1383318" y="900101"/>
            <a:ext cx="9413480" cy="5741177"/>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674" name="正方形/長方形 42"/>
          <p:cNvSpPr/>
          <p:nvPr/>
        </p:nvSpPr>
        <p:spPr>
          <a:xfrm>
            <a:off x="1388047" y="900100"/>
            <a:ext cx="1008000" cy="3600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調査票</a:t>
            </a:r>
          </a:p>
        </p:txBody>
      </p:sp>
      <p:sp>
        <p:nvSpPr>
          <p:cNvPr id="3" name="テキスト ボックス 2">
            <a:extLst>
              <a:ext uri="{FF2B5EF4-FFF2-40B4-BE49-F238E27FC236}">
                <a16:creationId xmlns:a16="http://schemas.microsoft.com/office/drawing/2014/main" id="{57825F71-684E-4325-1282-7ABCE9961E63}"/>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dirty="0">
                <a:solidFill>
                  <a:schemeClr val="bg1"/>
                </a:solidFill>
              </a:rPr>
              <a:t>調査方法</a:t>
            </a:r>
          </a:p>
        </p:txBody>
      </p:sp>
      <p:pic>
        <p:nvPicPr>
          <p:cNvPr id="4" name="図 3">
            <a:extLst>
              <a:ext uri="{FF2B5EF4-FFF2-40B4-BE49-F238E27FC236}">
                <a16:creationId xmlns:a16="http://schemas.microsoft.com/office/drawing/2014/main" id="{C87B28CD-D55F-17D5-2641-17E9FAFA8554}"/>
              </a:ext>
            </a:extLst>
          </p:cNvPr>
          <p:cNvPicPr>
            <a:picLocks noChangeAspect="1"/>
          </p:cNvPicPr>
          <p:nvPr/>
        </p:nvPicPr>
        <p:blipFill>
          <a:blip r:embed="rId3"/>
          <a:stretch>
            <a:fillRect/>
          </a:stretch>
        </p:blipFill>
        <p:spPr>
          <a:xfrm>
            <a:off x="2567421" y="1066839"/>
            <a:ext cx="7630126" cy="5407700"/>
          </a:xfrm>
          <a:prstGeom prst="rect">
            <a:avLst/>
          </a:prstGeom>
        </p:spPr>
      </p:pic>
    </p:spTree>
    <p:extLst>
      <p:ext uri="{BB962C8B-B14F-4D97-AF65-F5344CB8AC3E}">
        <p14:creationId xmlns:p14="http://schemas.microsoft.com/office/powerpoint/2010/main" val="355969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 name="テキスト ボックス 74"/>
          <p:cNvSpPr txBox="1"/>
          <p:nvPr/>
        </p:nvSpPr>
        <p:spPr>
          <a:xfrm>
            <a:off x="5415318" y="977675"/>
            <a:ext cx="5045104" cy="884858"/>
          </a:xfrm>
          <a:prstGeom prst="rect">
            <a:avLst/>
          </a:prstGeom>
          <a:noFill/>
        </p:spPr>
        <p:txBody>
          <a:bodyPr wrap="square" rtlCol="0">
            <a:spAutoFit/>
          </a:bodyPr>
          <a:lstStyle/>
          <a:p>
            <a:pPr>
              <a:spcAft>
                <a:spcPts val="300"/>
              </a:spcAft>
            </a:pPr>
            <a:r>
              <a:rPr lang="ja-JP" altLang="en-US" sz="11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a:latin typeface="Meiryo UI" panose="020B0604030504040204" pitchFamily="50" charset="-128"/>
                <a:ea typeface="Meiryo UI" panose="020B0604030504040204" pitchFamily="50" charset="-128"/>
                <a:cs typeface="Meiryo UI" panose="020B0604030504040204" pitchFamily="50" charset="-128"/>
              </a:rPr>
              <a:t>調査対象</a:t>
            </a:r>
            <a:r>
              <a:rPr lang="en-US" altLang="ja-JP" sz="1100" b="1">
                <a:latin typeface="Meiryo UI" panose="020B0604030504040204" pitchFamily="50" charset="-128"/>
                <a:ea typeface="Meiryo UI" panose="020B0604030504040204" pitchFamily="50" charset="-128"/>
                <a:cs typeface="Meiryo UI" panose="020B0604030504040204" pitchFamily="50" charset="-128"/>
              </a:rPr>
              <a:t>	</a:t>
            </a:r>
            <a:r>
              <a:rPr lang="ja-JP" altLang="en-US" sz="1100">
                <a:latin typeface="Meiryo UI" panose="020B0604030504040204" pitchFamily="50" charset="-128"/>
                <a:ea typeface="Meiryo UI" panose="020B0604030504040204" pitchFamily="50" charset="-128"/>
                <a:cs typeface="Meiryo UI" panose="020B0604030504040204" pitchFamily="50" charset="-128"/>
              </a:rPr>
              <a:t>船舶観光上陸許可を得た者</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ja-JP" altLang="en-US" sz="11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a:latin typeface="Meiryo UI" panose="020B0604030504040204" pitchFamily="50" charset="-128"/>
                <a:ea typeface="Meiryo UI" panose="020B0604030504040204" pitchFamily="50" charset="-128"/>
                <a:cs typeface="Meiryo UI" panose="020B0604030504040204" pitchFamily="50" charset="-128"/>
              </a:rPr>
              <a:t>調査地点</a:t>
            </a:r>
            <a:r>
              <a:rPr lang="en-US" altLang="ja-JP" sz="1100" b="1">
                <a:latin typeface="Meiryo UI" panose="020B0604030504040204" pitchFamily="50" charset="-128"/>
                <a:ea typeface="Meiryo UI" panose="020B0604030504040204" pitchFamily="50" charset="-128"/>
                <a:cs typeface="Meiryo UI" panose="020B0604030504040204" pitchFamily="50" charset="-128"/>
              </a:rPr>
              <a:t>	</a:t>
            </a:r>
            <a:r>
              <a:rPr lang="ja-JP" altLang="en-US" sz="1100">
                <a:latin typeface="Meiryo UI" panose="020B0604030504040204" pitchFamily="50" charset="-128"/>
                <a:ea typeface="Meiryo UI" panose="020B0604030504040204" pitchFamily="50" charset="-128"/>
                <a:cs typeface="Meiryo UI" panose="020B0604030504040204" pitchFamily="50" charset="-128"/>
              </a:rPr>
              <a:t>博多港、長崎港、那覇港、平良港、石垣港</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ja-JP" altLang="en-US" sz="11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a:latin typeface="Meiryo UI" panose="020B0604030504040204" pitchFamily="50" charset="-128"/>
                <a:ea typeface="Meiryo UI" panose="020B0604030504040204" pitchFamily="50" charset="-128"/>
                <a:cs typeface="Meiryo UI" panose="020B0604030504040204" pitchFamily="50" charset="-128"/>
              </a:rPr>
              <a:t>目標サンプルサイズ　　</a:t>
            </a:r>
            <a:r>
              <a:rPr lang="en-US" altLang="ja-JP" sz="1100">
                <a:latin typeface="Meiryo UI" panose="020B0604030504040204" pitchFamily="50" charset="-128"/>
                <a:ea typeface="Meiryo UI" panose="020B0604030504040204" pitchFamily="50" charset="-128"/>
                <a:cs typeface="Meiryo UI" panose="020B0604030504040204" pitchFamily="50" charset="-128"/>
              </a:rPr>
              <a:t>1</a:t>
            </a:r>
            <a:r>
              <a:rPr lang="ja-JP" altLang="en-US" sz="1100">
                <a:latin typeface="Meiryo UI" panose="020B0604030504040204" pitchFamily="50" charset="-128"/>
                <a:ea typeface="Meiryo UI" panose="020B0604030504040204" pitchFamily="50" charset="-128"/>
                <a:cs typeface="Meiryo UI" panose="020B0604030504040204" pitchFamily="50" charset="-128"/>
              </a:rPr>
              <a:t>四半期当たり</a:t>
            </a:r>
            <a:r>
              <a:rPr lang="en-US" altLang="ja-JP" sz="1100" u="sng">
                <a:latin typeface="Meiryo UI" panose="020B0604030504040204" pitchFamily="50" charset="-128"/>
                <a:ea typeface="Meiryo UI" panose="020B0604030504040204" pitchFamily="50" charset="-128"/>
                <a:cs typeface="Meiryo UI" panose="020B0604030504040204" pitchFamily="50" charset="-128"/>
              </a:rPr>
              <a:t>1,390</a:t>
            </a:r>
            <a:r>
              <a:rPr lang="ja-JP" altLang="en-US" sz="1100" u="sng">
                <a:latin typeface="Meiryo UI" panose="020B0604030504040204" pitchFamily="50" charset="-128"/>
                <a:ea typeface="Meiryo UI" panose="020B0604030504040204" pitchFamily="50" charset="-128"/>
                <a:cs typeface="Meiryo UI" panose="020B0604030504040204" pitchFamily="50" charset="-128"/>
              </a:rPr>
              <a:t>票</a:t>
            </a:r>
            <a:endParaRPr lang="en-US" altLang="ja-JP" sz="1100" u="sng">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ja-JP" altLang="en-US" sz="11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a:latin typeface="Meiryo UI" panose="020B0604030504040204" pitchFamily="50" charset="-128"/>
                <a:ea typeface="Meiryo UI" panose="020B0604030504040204" pitchFamily="50" charset="-128"/>
                <a:cs typeface="Meiryo UI" panose="020B0604030504040204" pitchFamily="50" charset="-128"/>
              </a:rPr>
              <a:t>調査方法</a:t>
            </a:r>
            <a:r>
              <a:rPr lang="en-US" altLang="ja-JP" sz="1100" b="1">
                <a:latin typeface="Meiryo UI" panose="020B0604030504040204" pitchFamily="50" charset="-128"/>
                <a:ea typeface="Meiryo UI" panose="020B0604030504040204" pitchFamily="50" charset="-128"/>
                <a:cs typeface="Meiryo UI" panose="020B0604030504040204" pitchFamily="50" charset="-128"/>
              </a:rPr>
              <a:t>	</a:t>
            </a:r>
            <a:r>
              <a:rPr lang="ja-JP" altLang="en-US" sz="1100" spc="-50">
                <a:latin typeface="Meiryo UI" panose="020B0604030504040204" pitchFamily="50" charset="-128"/>
                <a:ea typeface="Meiryo UI" panose="020B0604030504040204" pitchFamily="50" charset="-128"/>
                <a:cs typeface="Meiryo UI" panose="020B0604030504040204" pitchFamily="50" charset="-128"/>
              </a:rPr>
              <a:t>外国語会話可能な調査員による聞き取り調査（紙の調査票を使用）</a:t>
            </a:r>
            <a:endParaRPr lang="en-US" altLang="ja-JP" sz="11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2684"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mtClean="0">
                <a:solidFill>
                  <a:prstClr val="black"/>
                </a:solidFill>
              </a:rPr>
              <a:pPr>
                <a:defRPr/>
              </a:pPr>
              <a:t>15</a:t>
            </a:fld>
            <a:endParaRPr lang="en-US" altLang="ja-JP">
              <a:solidFill>
                <a:prstClr val="black"/>
              </a:solidFill>
            </a:endParaRPr>
          </a:p>
        </p:txBody>
      </p:sp>
      <p:sp>
        <p:nvSpPr>
          <p:cNvPr id="2686" name="正方形/長方形 72"/>
          <p:cNvSpPr/>
          <p:nvPr/>
        </p:nvSpPr>
        <p:spPr>
          <a:xfrm>
            <a:off x="1383318" y="895769"/>
            <a:ext cx="4032000" cy="432000"/>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5782" tIns="108000" rIns="95782" bIns="47891" rtlCol="0" anchor="ctr"/>
          <a:lstStyle/>
          <a:p>
            <a:r>
              <a:rPr lang="en-US" altLang="ja-JP" sz="2000" b="1">
                <a:solidFill>
                  <a:schemeClr val="bg1"/>
                </a:solidFill>
                <a:latin typeface="メイリオ" panose="020B0604030504040204" pitchFamily="50" charset="-128"/>
                <a:ea typeface="メイリオ" panose="020B0604030504040204" pitchFamily="50" charset="-128"/>
                <a:cs typeface="Times New Roman"/>
              </a:rPr>
              <a:t>B2</a:t>
            </a:r>
            <a:r>
              <a:rPr lang="ja-JP" altLang="en-US" sz="2000" b="1">
                <a:solidFill>
                  <a:schemeClr val="bg1"/>
                </a:solidFill>
                <a:latin typeface="メイリオ" panose="020B0604030504040204" pitchFamily="50" charset="-128"/>
                <a:ea typeface="メイリオ" panose="020B0604030504040204" pitchFamily="50" charset="-128"/>
                <a:cs typeface="Times New Roman"/>
              </a:rPr>
              <a:t> クルーズ調査</a:t>
            </a:r>
          </a:p>
        </p:txBody>
      </p:sp>
      <p:sp>
        <p:nvSpPr>
          <p:cNvPr id="2687" name="正方形/長方形 73"/>
          <p:cNvSpPr/>
          <p:nvPr/>
        </p:nvSpPr>
        <p:spPr>
          <a:xfrm>
            <a:off x="5415318" y="895770"/>
            <a:ext cx="5393364" cy="1057539"/>
          </a:xfrm>
          <a:prstGeom prst="rect">
            <a:avLst/>
          </a:prstGeom>
          <a:no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688" name="正方形/長方形 75"/>
          <p:cNvSpPr/>
          <p:nvPr/>
        </p:nvSpPr>
        <p:spPr>
          <a:xfrm>
            <a:off x="1383318" y="1341920"/>
            <a:ext cx="4032000" cy="612000"/>
          </a:xfrm>
          <a:prstGeom prst="rect">
            <a:avLst/>
          </a:prstGeom>
          <a:solidFill>
            <a:schemeClr val="accent5">
              <a:lumMod val="20000"/>
              <a:lumOff val="8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689" name="正方形/長方形 76"/>
          <p:cNvSpPr/>
          <p:nvPr/>
        </p:nvSpPr>
        <p:spPr>
          <a:xfrm>
            <a:off x="1387310" y="1350158"/>
            <a:ext cx="4064952" cy="60315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tIns="108000" rIns="0" rtlCol="0" anchor="ctr" anchorCtr="0"/>
          <a:lstStyle/>
          <a:p>
            <a:pPr indent="-288000">
              <a:buClr>
                <a:srgbClr val="627998"/>
              </a:buClr>
            </a:pP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tx1"/>
                </a:solidFill>
                <a:latin typeface="メイリオ" panose="020B0604030504040204" pitchFamily="50" charset="-128"/>
                <a:ea typeface="メイリオ" panose="020B0604030504040204" pitchFamily="50" charset="-128"/>
              </a:rPr>
              <a:t>目的</a:t>
            </a: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accent5">
                    <a:lumMod val="50000"/>
                  </a:schemeClr>
                </a:solidFill>
                <a:latin typeface="メイリオ" panose="020B0604030504040204" pitchFamily="50" charset="-128"/>
                <a:ea typeface="メイリオ" panose="020B0604030504040204" pitchFamily="50" charset="-128"/>
              </a:rPr>
              <a:t>クルーズ</a:t>
            </a:r>
            <a:r>
              <a:rPr lang="ja-JP" altLang="en-US" sz="1400">
                <a:solidFill>
                  <a:schemeClr val="tx1"/>
                </a:solidFill>
                <a:latin typeface="メイリオ" panose="020B0604030504040204" pitchFamily="50" charset="-128"/>
                <a:ea typeface="メイリオ" panose="020B0604030504040204" pitchFamily="50" charset="-128"/>
              </a:rPr>
              <a:t>客の消費データの収集</a:t>
            </a:r>
            <a:endParaRPr lang="en-US" altLang="ja-JP" sz="1400">
              <a:latin typeface="メイリオ" panose="020B0604030504040204" pitchFamily="50" charset="-128"/>
              <a:ea typeface="メイリオ" panose="020B0604030504040204" pitchFamily="50" charset="-128"/>
            </a:endParaRPr>
          </a:p>
        </p:txBody>
      </p:sp>
      <p:sp>
        <p:nvSpPr>
          <p:cNvPr id="2690" name="正方形/長方形 79"/>
          <p:cNvSpPr/>
          <p:nvPr/>
        </p:nvSpPr>
        <p:spPr>
          <a:xfrm>
            <a:off x="1383318" y="2097521"/>
            <a:ext cx="9413480" cy="4536000"/>
          </a:xfrm>
          <a:prstGeom prst="rect">
            <a:avLst/>
          </a:prstGeom>
          <a:no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692" name="正方形/長方形 81"/>
          <p:cNvSpPr/>
          <p:nvPr/>
        </p:nvSpPr>
        <p:spPr>
          <a:xfrm>
            <a:off x="1388047" y="2097521"/>
            <a:ext cx="1008000" cy="360000"/>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調査票</a:t>
            </a:r>
          </a:p>
        </p:txBody>
      </p:sp>
      <p:pic>
        <p:nvPicPr>
          <p:cNvPr id="3" name="図 2" descr="テーブル&#10;&#10;中程度の精度で自動的に生成された説明">
            <a:extLst>
              <a:ext uri="{FF2B5EF4-FFF2-40B4-BE49-F238E27FC236}">
                <a16:creationId xmlns:a16="http://schemas.microsoft.com/office/drawing/2014/main" id="{3ABACF79-9F01-7B4A-D2C1-45802190E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058" y="2382338"/>
            <a:ext cx="5904000" cy="4174702"/>
          </a:xfrm>
          <a:prstGeom prst="rect">
            <a:avLst/>
          </a:prstGeom>
        </p:spPr>
      </p:pic>
      <p:sp>
        <p:nvSpPr>
          <p:cNvPr id="2" name="テキスト ボックス 1">
            <a:extLst>
              <a:ext uri="{FF2B5EF4-FFF2-40B4-BE49-F238E27FC236}">
                <a16:creationId xmlns:a16="http://schemas.microsoft.com/office/drawing/2014/main" id="{B4A91810-2F07-0800-1320-EB1F274F68E0}"/>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spTree>
    <p:extLst>
      <p:ext uri="{BB962C8B-B14F-4D97-AF65-F5344CB8AC3E}">
        <p14:creationId xmlns:p14="http://schemas.microsoft.com/office/powerpoint/2010/main" val="174418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1" name="角丸四角形 76"/>
          <p:cNvSpPr/>
          <p:nvPr/>
        </p:nvSpPr>
        <p:spPr>
          <a:xfrm>
            <a:off x="7062196" y="1020032"/>
            <a:ext cx="3766896" cy="5675236"/>
          </a:xfrm>
          <a:prstGeom prst="roundRect">
            <a:avLst>
              <a:gd name="adj" fmla="val 4032"/>
            </a:avLst>
          </a:prstGeom>
          <a:solidFill>
            <a:schemeClr val="accent2">
              <a:lumMod val="40000"/>
              <a:lumOff val="6000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02" name="角丸四角形 3"/>
          <p:cNvSpPr/>
          <p:nvPr/>
        </p:nvSpPr>
        <p:spPr>
          <a:xfrm>
            <a:off x="1343473" y="1020032"/>
            <a:ext cx="5598749" cy="5675236"/>
          </a:xfrm>
          <a:prstGeom prst="roundRect">
            <a:avLst>
              <a:gd name="adj" fmla="val 403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03" name="角丸四角形 4"/>
          <p:cNvSpPr/>
          <p:nvPr/>
        </p:nvSpPr>
        <p:spPr>
          <a:xfrm>
            <a:off x="1458515" y="1282001"/>
            <a:ext cx="5359008" cy="5298581"/>
          </a:xfrm>
          <a:prstGeom prst="roundRect">
            <a:avLst>
              <a:gd name="adj" fmla="val 306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04" name="角丸四角形 46"/>
          <p:cNvSpPr/>
          <p:nvPr/>
        </p:nvSpPr>
        <p:spPr>
          <a:xfrm>
            <a:off x="1343473" y="846049"/>
            <a:ext cx="1265471" cy="360000"/>
          </a:xfrm>
          <a:prstGeom prst="roundRect">
            <a:avLst>
              <a:gd name="adj" fmla="val 46653"/>
            </a:avLst>
          </a:prstGeom>
          <a:solidFill>
            <a:srgbClr val="FFC000"/>
          </a:solidFill>
          <a:ln w="12700" cap="flat" cmpd="sng" algn="ctr">
            <a:solidFill>
              <a:srgbClr val="FFC000"/>
            </a:solidFill>
            <a:prstDash val="solid"/>
            <a:miter lim="800000"/>
          </a:ln>
          <a:effectLst/>
        </p:spPr>
        <p:txBody>
          <a:bodyPr rtlCol="0" anchor="ctr"/>
          <a:lstStyle/>
          <a:p>
            <a:pPr algn="ctr">
              <a:defRPr/>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推計手法</a:t>
            </a:r>
            <a:endParaRPr kumimoji="0" lang="ja-JP" altLang="en-US" sz="16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05" name="角丸四角形 45"/>
          <p:cNvSpPr/>
          <p:nvPr/>
        </p:nvSpPr>
        <p:spPr>
          <a:xfrm>
            <a:off x="1639801" y="1459972"/>
            <a:ext cx="3749116" cy="1997781"/>
          </a:xfrm>
          <a:prstGeom prst="roundRect">
            <a:avLst>
              <a:gd name="adj" fmla="val 6691"/>
            </a:avLst>
          </a:prstGeom>
          <a:noFill/>
          <a:ln w="28575" cap="flat" cmpd="sng" algn="ctr">
            <a:noFill/>
            <a:prstDash val="solid"/>
            <a:miter lim="800000"/>
          </a:ln>
          <a:effectLst/>
        </p:spPr>
        <p:txBody>
          <a:bodyPr rtlCol="0" anchor="ctr"/>
          <a:lstStyle/>
          <a:p>
            <a:pPr algn="ctr">
              <a:defRPr/>
            </a:pPr>
            <a:endParaRPr kumimoji="0" lang="ja-JP" altLang="en-US"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07" name="角丸四角形 69"/>
          <p:cNvSpPr/>
          <p:nvPr/>
        </p:nvSpPr>
        <p:spPr>
          <a:xfrm>
            <a:off x="5352234" y="2317851"/>
            <a:ext cx="5091563" cy="1844571"/>
          </a:xfrm>
          <a:prstGeom prst="roundRect">
            <a:avLst>
              <a:gd name="adj" fmla="val 6691"/>
            </a:avLst>
          </a:prstGeom>
          <a:noFill/>
          <a:ln w="28575" cap="flat" cmpd="sng" algn="ctr">
            <a:noFill/>
            <a:prstDash val="solid"/>
            <a:miter lim="800000"/>
          </a:ln>
          <a:effectLst/>
        </p:spPr>
        <p:txBody>
          <a:bodyPr rtlCol="0" anchor="ctr"/>
          <a:lstStyle/>
          <a:p>
            <a:pPr algn="ctr">
              <a:defRPr/>
            </a:pPr>
            <a:endParaRPr kumimoji="0" lang="ja-JP" altLang="en-US"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08" name="テキスト ボックス 15"/>
          <p:cNvSpPr txBox="1"/>
          <p:nvPr/>
        </p:nvSpPr>
        <p:spPr>
          <a:xfrm>
            <a:off x="1455397" y="1282001"/>
            <a:ext cx="2558640" cy="334313"/>
          </a:xfrm>
          <a:prstGeom prst="rect">
            <a:avLst/>
          </a:prstGeom>
          <a:solidFill>
            <a:schemeClr val="accent1">
              <a:lumMod val="50000"/>
            </a:schemeClr>
          </a:solidFill>
          <a:ln>
            <a:noFill/>
          </a:ln>
        </p:spPr>
        <p:txBody>
          <a:bodyPr wrap="square" tIns="72000" rtlCol="0" anchor="ctr" anchorCtr="0">
            <a:spAutoFit/>
          </a:bodyPr>
          <a:lstStyle/>
          <a:p>
            <a:r>
              <a:rPr lang="ja-JP" altLang="en-US" sz="1400" dirty="0">
                <a:solidFill>
                  <a:schemeClr val="bg1"/>
                </a:solidFill>
                <a:latin typeface="メイリオ" panose="020B0604030504040204" pitchFamily="50" charset="-128"/>
                <a:ea typeface="メイリオ" panose="020B0604030504040204" pitchFamily="50" charset="-128"/>
              </a:rPr>
              <a:t>ウェイトバック集計の算出式</a:t>
            </a:r>
          </a:p>
        </p:txBody>
      </p:sp>
      <p:sp>
        <p:nvSpPr>
          <p:cNvPr id="2709" name="テキスト ボックス 7"/>
          <p:cNvSpPr txBox="1"/>
          <p:nvPr/>
        </p:nvSpPr>
        <p:spPr>
          <a:xfrm>
            <a:off x="7176960" y="1273752"/>
            <a:ext cx="3614116" cy="1223412"/>
          </a:xfrm>
          <a:prstGeom prst="rect">
            <a:avLst/>
          </a:prstGeom>
          <a:noFill/>
        </p:spPr>
        <p:txBody>
          <a:bodyPr wrap="square" rtlCol="0">
            <a:spAutoFit/>
          </a:bodyPr>
          <a:lstStyle/>
          <a:p>
            <a:r>
              <a:rPr lang="ja-JP" altLang="en-US" sz="1050">
                <a:latin typeface="メイリオ" panose="020B0604030504040204" pitchFamily="50" charset="-128"/>
                <a:ea typeface="メイリオ" panose="020B0604030504040204" pitchFamily="50" charset="-128"/>
              </a:rPr>
              <a:t>円貨又は外貨のどちらか回答しやすい方の通貨で調査。集計時には、原則として</a:t>
            </a:r>
            <a:r>
              <a:rPr lang="en-US" altLang="ja-JP" sz="1050" b="1" u="sng">
                <a:latin typeface="メイリオ" panose="020B0604030504040204" pitchFamily="50" charset="-128"/>
                <a:ea typeface="メイリオ" panose="020B0604030504040204" pitchFamily="50" charset="-128"/>
              </a:rPr>
              <a:t>IMF</a:t>
            </a:r>
            <a:r>
              <a:rPr lang="ja-JP" altLang="en-US" sz="1050" b="1" u="sng">
                <a:latin typeface="メイリオ" panose="020B0604030504040204" pitchFamily="50" charset="-128"/>
                <a:ea typeface="メイリオ" panose="020B0604030504040204" pitchFamily="50" charset="-128"/>
              </a:rPr>
              <a:t>（国際通貨基金）公表の日次データ</a:t>
            </a:r>
            <a:r>
              <a:rPr lang="ja-JP" altLang="en-US" sz="1050">
                <a:latin typeface="メイリオ" panose="020B0604030504040204" pitchFamily="50" charset="-128"/>
                <a:ea typeface="メイリオ" panose="020B0604030504040204" pitchFamily="50" charset="-128"/>
              </a:rPr>
              <a:t>による調査期間中平均値を用いて円換算している。ただし、</a:t>
            </a:r>
            <a:r>
              <a:rPr lang="en-US" altLang="ja-JP" sz="1050">
                <a:latin typeface="メイリオ" panose="020B0604030504040204" pitchFamily="50" charset="-128"/>
                <a:ea typeface="メイリオ" panose="020B0604030504040204" pitchFamily="50" charset="-128"/>
              </a:rPr>
              <a:t>IMF</a:t>
            </a:r>
            <a:r>
              <a:rPr lang="ja-JP" altLang="en-US" sz="1050">
                <a:latin typeface="メイリオ" panose="020B0604030504040204" pitchFamily="50" charset="-128"/>
                <a:ea typeface="メイリオ" panose="020B0604030504040204" pitchFamily="50" charset="-128"/>
              </a:rPr>
              <a:t>にデータがない通貨のうち、</a:t>
            </a:r>
            <a:r>
              <a:rPr lang="ja-JP" altLang="en-US" sz="1050" u="sng">
                <a:latin typeface="メイリオ" panose="020B0604030504040204" pitchFamily="50" charset="-128"/>
                <a:ea typeface="メイリオ" panose="020B0604030504040204" pitchFamily="50" charset="-128"/>
              </a:rPr>
              <a:t>ニュー台湾ドル及び香港ドルについては</a:t>
            </a:r>
            <a:r>
              <a:rPr lang="en-US" altLang="ja-JP" sz="1050" b="1" u="sng">
                <a:latin typeface="メイリオ" panose="020B0604030504040204" pitchFamily="50" charset="-128"/>
                <a:ea typeface="メイリオ" panose="020B0604030504040204" pitchFamily="50" charset="-128"/>
              </a:rPr>
              <a:t>FRB</a:t>
            </a:r>
            <a:r>
              <a:rPr lang="ja-JP" altLang="en-US" sz="1050" b="1" u="sng">
                <a:latin typeface="メイリオ" panose="020B0604030504040204" pitchFamily="50" charset="-128"/>
                <a:ea typeface="メイリオ" panose="020B0604030504040204" pitchFamily="50" charset="-128"/>
              </a:rPr>
              <a:t>（連邦準備制度理事会）</a:t>
            </a:r>
            <a:r>
              <a:rPr lang="ja-JP" altLang="en-US" sz="1050" u="sng">
                <a:latin typeface="メイリオ" panose="020B0604030504040204" pitchFamily="50" charset="-128"/>
                <a:ea typeface="メイリオ" panose="020B0604030504040204" pitchFamily="50" charset="-128"/>
              </a:rPr>
              <a:t>、インドネシア・ルピア、ベトナム・ドンについては</a:t>
            </a:r>
            <a:r>
              <a:rPr lang="ja-JP" altLang="en-US" sz="1050" b="1" u="sng">
                <a:latin typeface="メイリオ" panose="020B0604030504040204" pitchFamily="50" charset="-128"/>
                <a:ea typeface="メイリオ" panose="020B0604030504040204" pitchFamily="50" charset="-128"/>
              </a:rPr>
              <a:t>財務省貿易統計の資料</a:t>
            </a:r>
            <a:r>
              <a:rPr lang="ja-JP" altLang="en-US" sz="1050">
                <a:latin typeface="メイリオ" panose="020B0604030504040204" pitchFamily="50" charset="-128"/>
                <a:ea typeface="メイリオ" panose="020B0604030504040204" pitchFamily="50" charset="-128"/>
              </a:rPr>
              <a:t>を基に円換算。</a:t>
            </a:r>
          </a:p>
        </p:txBody>
      </p:sp>
      <p:sp>
        <p:nvSpPr>
          <p:cNvPr id="2710" name="角丸四角形 28"/>
          <p:cNvSpPr/>
          <p:nvPr/>
        </p:nvSpPr>
        <p:spPr>
          <a:xfrm>
            <a:off x="7207421" y="2527115"/>
            <a:ext cx="3458125" cy="4032000"/>
          </a:xfrm>
          <a:prstGeom prst="roundRect">
            <a:avLst>
              <a:gd name="adj" fmla="val 43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2711" name="スライド番号プレースホルダー 1"/>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16</a:t>
            </a:fld>
            <a:endParaRPr lang="en-US" altLang="ja-JP" sz="1110">
              <a:solidFill>
                <a:schemeClr val="tx1"/>
              </a:solidFill>
            </a:endParaRPr>
          </a:p>
        </p:txBody>
      </p:sp>
      <p:sp>
        <p:nvSpPr>
          <p:cNvPr id="2712" name="角丸四角形 79"/>
          <p:cNvSpPr/>
          <p:nvPr/>
        </p:nvSpPr>
        <p:spPr>
          <a:xfrm>
            <a:off x="7062197" y="846049"/>
            <a:ext cx="2201917" cy="360000"/>
          </a:xfrm>
          <a:prstGeom prst="roundRect">
            <a:avLst>
              <a:gd name="adj" fmla="val 5000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600" b="1">
                <a:solidFill>
                  <a:schemeClr val="bg1"/>
                </a:solidFill>
                <a:latin typeface="メイリオ" panose="020B0604030504040204" pitchFamily="50" charset="-128"/>
                <a:ea typeface="メイリオ" panose="020B0604030504040204" pitchFamily="50" charset="-128"/>
              </a:rPr>
              <a:t>旅行支出の円換算</a:t>
            </a:r>
          </a:p>
        </p:txBody>
      </p:sp>
      <p:sp>
        <p:nvSpPr>
          <p:cNvPr id="2713" name="テキスト ボックス 92"/>
          <p:cNvSpPr txBox="1"/>
          <p:nvPr/>
        </p:nvSpPr>
        <p:spPr>
          <a:xfrm>
            <a:off x="1679999" y="4378569"/>
            <a:ext cx="5010541" cy="469359"/>
          </a:xfrm>
          <a:prstGeom prst="rect">
            <a:avLst/>
          </a:prstGeom>
          <a:noFill/>
        </p:spPr>
        <p:txBody>
          <a:bodyPr wrap="square" rtlCol="0">
            <a:spAutoFit/>
          </a:bodyPr>
          <a:lstStyle/>
          <a:p>
            <a:pPr marL="273050" indent="-273050">
              <a:spcAft>
                <a:spcPts val="300"/>
              </a:spcAft>
              <a:buFont typeface="Wingdings" panose="05000000000000000000" pitchFamily="2" charset="2"/>
              <a:buChar char="Ø"/>
            </a:pPr>
            <a:r>
              <a:rPr lang="ja-JP" altLang="en-US" sz="1100">
                <a:latin typeface="Meiryo UI" panose="020B0604030504040204" pitchFamily="50" charset="-128"/>
                <a:ea typeface="Meiryo UI" panose="020B0604030504040204" pitchFamily="50" charset="-128"/>
                <a:cs typeface="Meiryo UI" panose="020B0604030504040204" pitchFamily="50" charset="-128"/>
              </a:rPr>
              <a:t>国籍・地域別：日本政府観光局（</a:t>
            </a:r>
            <a:r>
              <a:rPr lang="en-US" altLang="ja-JP" sz="1100">
                <a:latin typeface="Meiryo UI" panose="020B0604030504040204" pitchFamily="50" charset="-128"/>
                <a:ea typeface="Meiryo UI" panose="020B0604030504040204" pitchFamily="50" charset="-128"/>
                <a:cs typeface="Meiryo UI" panose="020B0604030504040204" pitchFamily="50" charset="-128"/>
              </a:rPr>
              <a:t>JNTO</a:t>
            </a:r>
            <a:r>
              <a:rPr lang="ja-JP" altLang="en-US" sz="1100">
                <a:latin typeface="Meiryo UI" panose="020B0604030504040204" pitchFamily="50" charset="-128"/>
                <a:ea typeface="Meiryo UI" panose="020B0604030504040204" pitchFamily="50" charset="-128"/>
                <a:cs typeface="Meiryo UI" panose="020B0604030504040204" pitchFamily="50" charset="-128"/>
              </a:rPr>
              <a:t>）「訪日外客数」</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273050" indent="-273050">
              <a:spcAft>
                <a:spcPts val="300"/>
              </a:spcAft>
              <a:buFont typeface="Wingdings" panose="05000000000000000000" pitchFamily="2" charset="2"/>
              <a:buChar char="Ø"/>
            </a:pPr>
            <a:r>
              <a:rPr lang="ja-JP" altLang="en-US" sz="1100">
                <a:latin typeface="Meiryo UI" panose="020B0604030504040204" pitchFamily="50" charset="-128"/>
                <a:ea typeface="Meiryo UI" panose="020B0604030504040204" pitchFamily="50" charset="-128"/>
                <a:cs typeface="Meiryo UI" panose="020B0604030504040204" pitchFamily="50" charset="-128"/>
              </a:rPr>
              <a:t>出国港別：法務省「出入国管理統計」　単純出国者数</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2714" name="正方形/長方形 93"/>
          <p:cNvSpPr/>
          <p:nvPr/>
        </p:nvSpPr>
        <p:spPr>
          <a:xfrm>
            <a:off x="1687682" y="4048404"/>
            <a:ext cx="4932000" cy="288000"/>
          </a:xfrm>
          <a:prstGeom prst="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r>
              <a:rPr lang="ja-JP" altLang="en-US" sz="1400" b="1">
                <a:latin typeface="メイリオ" panose="020B0604030504040204" pitchFamily="50" charset="-128"/>
                <a:ea typeface="メイリオ" panose="020B0604030504040204" pitchFamily="50" charset="-128"/>
                <a:cs typeface="メイリオ" panose="020B0604030504040204" pitchFamily="50" charset="-128"/>
              </a:rPr>
              <a:t>集計に使用するウェイト</a:t>
            </a:r>
            <a:endParaRPr lang="en-US" altLang="ja-JP" sz="14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15" name="テキスト ボックス 94"/>
          <p:cNvSpPr txBox="1"/>
          <p:nvPr/>
        </p:nvSpPr>
        <p:spPr>
          <a:xfrm>
            <a:off x="1679999" y="5368114"/>
            <a:ext cx="5204295" cy="430887"/>
          </a:xfrm>
          <a:prstGeom prst="rect">
            <a:avLst/>
          </a:prstGeom>
          <a:noFill/>
        </p:spPr>
        <p:txBody>
          <a:bodyPr wrap="square" rtlCol="0">
            <a:spAutoFit/>
          </a:bodyPr>
          <a:lstStyle/>
          <a:p>
            <a:r>
              <a:rPr lang="en-US" altLang="ja-JP" sz="1100">
                <a:latin typeface="Meiryo UI" panose="020B0604030504040204" pitchFamily="50" charset="-128"/>
                <a:ea typeface="Meiryo UI" panose="020B0604030504040204" pitchFamily="50" charset="-128"/>
                <a:cs typeface="Meiryo UI" panose="020B0604030504040204" pitchFamily="50" charset="-128"/>
              </a:rPr>
              <a:t>A1</a:t>
            </a:r>
            <a:r>
              <a:rPr lang="ja-JP" altLang="en-US" sz="1100">
                <a:latin typeface="Meiryo UI" panose="020B0604030504040204" pitchFamily="50" charset="-128"/>
                <a:ea typeface="Meiryo UI" panose="020B0604030504040204" pitchFamily="50" charset="-128"/>
                <a:cs typeface="Meiryo UI" panose="020B0604030504040204" pitchFamily="50" charset="-128"/>
              </a:rPr>
              <a:t>全国調査との整合性を図るため、</a:t>
            </a:r>
            <a:r>
              <a:rPr lang="en-US" altLang="ja-JP" sz="1100">
                <a:latin typeface="Meiryo UI" panose="020B0604030504040204" pitchFamily="50" charset="-128"/>
                <a:ea typeface="Meiryo UI" panose="020B0604030504040204" pitchFamily="50" charset="-128"/>
                <a:cs typeface="Meiryo UI" panose="020B0604030504040204" pitchFamily="50" charset="-128"/>
              </a:rPr>
              <a:t>B1</a:t>
            </a:r>
            <a:r>
              <a:rPr lang="ja-JP" altLang="en-US" sz="1100">
                <a:latin typeface="Meiryo UI" panose="020B0604030504040204" pitchFamily="50" charset="-128"/>
                <a:ea typeface="Meiryo UI" panose="020B0604030504040204" pitchFamily="50" charset="-128"/>
                <a:cs typeface="Meiryo UI" panose="020B0604030504040204" pitchFamily="50" charset="-128"/>
              </a:rPr>
              <a:t>地域調査では以下の数値に関して</a:t>
            </a:r>
            <a:r>
              <a:rPr lang="en-US" altLang="ja-JP" sz="1100">
                <a:latin typeface="Meiryo UI" panose="020B0604030504040204" pitchFamily="50" charset="-128"/>
                <a:ea typeface="Meiryo UI" panose="020B0604030504040204" pitchFamily="50" charset="-128"/>
                <a:cs typeface="Meiryo UI" panose="020B0604030504040204" pitchFamily="50" charset="-128"/>
              </a:rPr>
              <a:t>A</a:t>
            </a:r>
            <a:r>
              <a:rPr lang="ja-JP" altLang="en-US" sz="1100">
                <a:latin typeface="Meiryo UI" panose="020B0604030504040204" pitchFamily="50" charset="-128"/>
                <a:ea typeface="Meiryo UI" panose="020B0604030504040204" pitchFamily="50" charset="-128"/>
                <a:cs typeface="Meiryo UI" panose="020B0604030504040204" pitchFamily="50" charset="-128"/>
              </a:rPr>
              <a:t>全国調査の結果と一致するようにウェイトの調整を行っています。</a:t>
            </a:r>
          </a:p>
        </p:txBody>
      </p:sp>
      <p:sp>
        <p:nvSpPr>
          <p:cNvPr id="2716" name="正方形/長方形 95"/>
          <p:cNvSpPr/>
          <p:nvPr/>
        </p:nvSpPr>
        <p:spPr>
          <a:xfrm>
            <a:off x="1687682" y="5029356"/>
            <a:ext cx="4932000" cy="288000"/>
          </a:xfrm>
          <a:prstGeom prst="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r>
              <a:rPr lang="en-US" altLang="ja-JP" sz="1400" b="1">
                <a:latin typeface="メイリオ" panose="020B0604030504040204" pitchFamily="50" charset="-128"/>
                <a:ea typeface="メイリオ" panose="020B0604030504040204" pitchFamily="50" charset="-128"/>
                <a:cs typeface="メイリオ" panose="020B0604030504040204" pitchFamily="50" charset="-128"/>
              </a:rPr>
              <a:t>B1</a:t>
            </a:r>
            <a:r>
              <a:rPr lang="ja-JP" altLang="en-US" sz="1400" b="1">
                <a:latin typeface="メイリオ" panose="020B0604030504040204" pitchFamily="50" charset="-128"/>
                <a:ea typeface="メイリオ" panose="020B0604030504040204" pitchFamily="50" charset="-128"/>
                <a:cs typeface="メイリオ" panose="020B0604030504040204" pitchFamily="50" charset="-128"/>
              </a:rPr>
              <a:t>地域調査に関するウェイト調整</a:t>
            </a:r>
            <a:endParaRPr lang="en-US" altLang="ja-JP" sz="14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17" name="テキスト ボックス 96"/>
          <p:cNvSpPr txBox="1"/>
          <p:nvPr/>
        </p:nvSpPr>
        <p:spPr>
          <a:xfrm>
            <a:off x="1679998" y="5782594"/>
            <a:ext cx="5232356" cy="638636"/>
          </a:xfrm>
          <a:prstGeom prst="rect">
            <a:avLst/>
          </a:prstGeom>
          <a:noFill/>
        </p:spPr>
        <p:txBody>
          <a:bodyPr wrap="square" rtlCol="0">
            <a:spAutoFit/>
          </a:bodyPr>
          <a:lstStyle/>
          <a:p>
            <a:pPr marL="273050" indent="-273050">
              <a:spcAft>
                <a:spcPts val="300"/>
              </a:spcAft>
              <a:buFont typeface="Wingdings" panose="05000000000000000000" pitchFamily="2" charset="2"/>
              <a:buChar char="Ø"/>
            </a:pPr>
            <a:r>
              <a:rPr lang="ja-JP" altLang="en-US" sz="1100">
                <a:latin typeface="Meiryo UI" panose="020B0604030504040204" pitchFamily="50" charset="-128"/>
                <a:ea typeface="Meiryo UI" panose="020B0604030504040204" pitchFamily="50" charset="-128"/>
                <a:cs typeface="Meiryo UI" panose="020B0604030504040204" pitchFamily="50" charset="-128"/>
              </a:rPr>
              <a:t>国籍･地域（</a:t>
            </a:r>
            <a:r>
              <a:rPr lang="en-US" altLang="ja-JP" sz="1100">
                <a:latin typeface="Meiryo UI" panose="020B0604030504040204" pitchFamily="50" charset="-128"/>
                <a:ea typeface="Meiryo UI" panose="020B0604030504040204" pitchFamily="50" charset="-128"/>
                <a:cs typeface="Meiryo UI" panose="020B0604030504040204" pitchFamily="50" charset="-128"/>
              </a:rPr>
              <a:t>21</a:t>
            </a:r>
            <a:r>
              <a:rPr lang="ja-JP" altLang="en-US" sz="1100">
                <a:latin typeface="Meiryo UI" panose="020B0604030504040204" pitchFamily="50" charset="-128"/>
                <a:ea typeface="Meiryo UI" panose="020B0604030504040204" pitchFamily="50" charset="-128"/>
                <a:cs typeface="Meiryo UI" panose="020B0604030504040204" pitchFamily="50" charset="-128"/>
              </a:rPr>
              <a:t>区分）及び主な来訪目的（</a:t>
            </a:r>
            <a:r>
              <a:rPr lang="en-US" altLang="ja-JP" sz="1100">
                <a:latin typeface="Meiryo UI" panose="020B0604030504040204" pitchFamily="50" charset="-128"/>
                <a:ea typeface="Meiryo UI" panose="020B0604030504040204" pitchFamily="50" charset="-128"/>
                <a:cs typeface="Meiryo UI" panose="020B0604030504040204" pitchFamily="50" charset="-128"/>
              </a:rPr>
              <a:t>3</a:t>
            </a:r>
            <a:r>
              <a:rPr lang="ja-JP" altLang="en-US" sz="1100">
                <a:latin typeface="Meiryo UI" panose="020B0604030504040204" pitchFamily="50" charset="-128"/>
                <a:ea typeface="Meiryo UI" panose="020B0604030504040204" pitchFamily="50" charset="-128"/>
                <a:cs typeface="Meiryo UI" panose="020B0604030504040204" pitchFamily="50" charset="-128"/>
              </a:rPr>
              <a:t>区分）別の旅行者数</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273050" indent="-273050">
              <a:buFont typeface="Wingdings" panose="05000000000000000000" pitchFamily="2" charset="2"/>
              <a:buChar char="Ø"/>
            </a:pPr>
            <a:r>
              <a:rPr lang="ja-JP" altLang="en-US" sz="1100">
                <a:latin typeface="Meiryo UI" panose="020B0604030504040204" pitchFamily="50" charset="-128"/>
                <a:ea typeface="Meiryo UI" panose="020B0604030504040204" pitchFamily="50" charset="-128"/>
                <a:cs typeface="Meiryo UI" panose="020B0604030504040204" pitchFamily="50" charset="-128"/>
              </a:rPr>
              <a:t>国籍･地域（</a:t>
            </a:r>
            <a:r>
              <a:rPr lang="en-US" altLang="ja-JP" sz="1100">
                <a:latin typeface="Meiryo UI" panose="020B0604030504040204" pitchFamily="50" charset="-128"/>
                <a:ea typeface="Meiryo UI" panose="020B0604030504040204" pitchFamily="50" charset="-128"/>
                <a:cs typeface="Meiryo UI" panose="020B0604030504040204" pitchFamily="50" charset="-128"/>
              </a:rPr>
              <a:t>21</a:t>
            </a:r>
            <a:r>
              <a:rPr lang="ja-JP" altLang="en-US" sz="1100">
                <a:latin typeface="Meiryo UI" panose="020B0604030504040204" pitchFamily="50" charset="-128"/>
                <a:ea typeface="Meiryo UI" panose="020B0604030504040204" pitchFamily="50" charset="-128"/>
                <a:cs typeface="Meiryo UI" panose="020B0604030504040204" pitchFamily="50" charset="-128"/>
              </a:rPr>
              <a:t>区分）及び主な来訪目的（</a:t>
            </a:r>
            <a:r>
              <a:rPr lang="en-US" altLang="ja-JP" sz="1100">
                <a:latin typeface="Meiryo UI" panose="020B0604030504040204" pitchFamily="50" charset="-128"/>
                <a:ea typeface="Meiryo UI" panose="020B0604030504040204" pitchFamily="50" charset="-128"/>
                <a:cs typeface="Meiryo UI" panose="020B0604030504040204" pitchFamily="50" charset="-128"/>
              </a:rPr>
              <a:t>2</a:t>
            </a:r>
            <a:r>
              <a:rPr lang="ja-JP" altLang="en-US" sz="1100">
                <a:latin typeface="Meiryo UI" panose="020B0604030504040204" pitchFamily="50" charset="-128"/>
                <a:ea typeface="Meiryo UI" panose="020B0604030504040204" pitchFamily="50" charset="-128"/>
                <a:cs typeface="Meiryo UI" panose="020B0604030504040204" pitchFamily="50" charset="-128"/>
              </a:rPr>
              <a:t>区分）別の旅行中支出</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a:latin typeface="Meiryo UI" panose="020B0604030504040204" pitchFamily="50" charset="-128"/>
                <a:ea typeface="Meiryo UI" panose="020B0604030504040204" pitchFamily="50" charset="-128"/>
                <a:cs typeface="Meiryo UI" panose="020B0604030504040204" pitchFamily="50" charset="-128"/>
              </a:rPr>
              <a:t>　　（総額、大費目別）</a:t>
            </a:r>
          </a:p>
        </p:txBody>
      </p:sp>
      <p:sp>
        <p:nvSpPr>
          <p:cNvPr id="2718" name="テキスト ボックス 98"/>
          <p:cNvSpPr txBox="1"/>
          <p:nvPr/>
        </p:nvSpPr>
        <p:spPr>
          <a:xfrm>
            <a:off x="7207420" y="2527115"/>
            <a:ext cx="620788" cy="261610"/>
          </a:xfrm>
          <a:prstGeom prst="rect">
            <a:avLst/>
          </a:prstGeom>
          <a:solidFill>
            <a:schemeClr val="accent4">
              <a:lumMod val="60000"/>
              <a:lumOff val="40000"/>
            </a:schemeClr>
          </a:solidFill>
        </p:spPr>
        <p:txBody>
          <a:bodyPr wrap="square" rtlCol="0">
            <a:spAutoFit/>
          </a:bodyPr>
          <a:lstStyle/>
          <a:p>
            <a:r>
              <a:rPr lang="ja-JP" altLang="en-US" sz="1100">
                <a:latin typeface="メイリオ" panose="020B0604030504040204" pitchFamily="50" charset="-128"/>
                <a:ea typeface="メイリオ" panose="020B0604030504040204" pitchFamily="50" charset="-128"/>
              </a:rPr>
              <a:t>調査票</a:t>
            </a:r>
          </a:p>
        </p:txBody>
      </p:sp>
      <p:pic>
        <p:nvPicPr>
          <p:cNvPr id="2719" name="図 99"/>
          <p:cNvPicPr>
            <a:picLocks noChangeAspect="1"/>
          </p:cNvPicPr>
          <p:nvPr/>
        </p:nvPicPr>
        <p:blipFill>
          <a:blip r:embed="rId3"/>
          <a:srcRect l="68011" t="16541" r="21909" b="40253"/>
          <a:stretch>
            <a:fillRect/>
          </a:stretch>
        </p:blipFill>
        <p:spPr>
          <a:xfrm>
            <a:off x="7964554" y="2722847"/>
            <a:ext cx="2268298" cy="3645668"/>
          </a:xfrm>
          <a:prstGeom prst="rect">
            <a:avLst/>
          </a:prstGeom>
          <a:ln>
            <a:solidFill>
              <a:schemeClr val="bg1">
                <a:lumMod val="50000"/>
              </a:schemeClr>
            </a:solidFill>
          </a:ln>
        </p:spPr>
      </p:pic>
      <p:sp>
        <p:nvSpPr>
          <p:cNvPr id="2720" name="角丸四角形 13"/>
          <p:cNvSpPr/>
          <p:nvPr/>
        </p:nvSpPr>
        <p:spPr>
          <a:xfrm>
            <a:off x="8011660" y="4260855"/>
            <a:ext cx="1548000" cy="3240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21" name="角丸四角形 100"/>
          <p:cNvSpPr/>
          <p:nvPr/>
        </p:nvSpPr>
        <p:spPr>
          <a:xfrm>
            <a:off x="9589810" y="4613457"/>
            <a:ext cx="665424" cy="17640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22" name="曲折矢印 14"/>
          <p:cNvSpPr/>
          <p:nvPr/>
        </p:nvSpPr>
        <p:spPr>
          <a:xfrm rot="5400000">
            <a:off x="9624395" y="4336145"/>
            <a:ext cx="216000" cy="331702"/>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723" name="テキスト ボックス 16"/>
          <p:cNvSpPr txBox="1"/>
          <p:nvPr/>
        </p:nvSpPr>
        <p:spPr>
          <a:xfrm>
            <a:off x="7273186" y="3759324"/>
            <a:ext cx="852338" cy="577081"/>
          </a:xfrm>
          <a:prstGeom prst="rect">
            <a:avLst/>
          </a:prstGeom>
          <a:solidFill>
            <a:schemeClr val="bg1"/>
          </a:solidFill>
          <a:ln>
            <a:solidFill>
              <a:schemeClr val="bg1">
                <a:lumMod val="50000"/>
              </a:schemeClr>
            </a:solidFill>
          </a:ln>
        </p:spPr>
        <p:txBody>
          <a:bodyPr wrap="square" rtlCol="0">
            <a:spAutoFit/>
          </a:bodyPr>
          <a:lstStyle/>
          <a:p>
            <a:r>
              <a:rPr lang="ja-JP" altLang="en-US" sz="1050" b="1">
                <a:solidFill>
                  <a:srgbClr val="FF0000"/>
                </a:solidFill>
                <a:latin typeface="Meiryo UI" panose="020B0604030504040204" pitchFamily="50" charset="-128"/>
                <a:ea typeface="Meiryo UI" panose="020B0604030504040204" pitchFamily="50" charset="-128"/>
              </a:rPr>
              <a:t>①回答のベースとなる通貨を選択</a:t>
            </a:r>
          </a:p>
        </p:txBody>
      </p:sp>
      <p:sp>
        <p:nvSpPr>
          <p:cNvPr id="2724" name="テキスト ボックス 102"/>
          <p:cNvSpPr txBox="1"/>
          <p:nvPr/>
        </p:nvSpPr>
        <p:spPr>
          <a:xfrm>
            <a:off x="8928443" y="5314142"/>
            <a:ext cx="1113639" cy="600164"/>
          </a:xfrm>
          <a:prstGeom prst="rect">
            <a:avLst/>
          </a:prstGeom>
          <a:solidFill>
            <a:schemeClr val="bg1"/>
          </a:solidFill>
          <a:ln>
            <a:solidFill>
              <a:schemeClr val="bg1">
                <a:lumMod val="50000"/>
              </a:schemeClr>
            </a:solidFill>
          </a:ln>
        </p:spPr>
        <p:txBody>
          <a:bodyPr wrap="square" rtlCol="0">
            <a:spAutoFit/>
          </a:bodyPr>
          <a:lstStyle/>
          <a:p>
            <a:r>
              <a:rPr lang="ja-JP" altLang="en-US" sz="1100" b="1">
                <a:solidFill>
                  <a:srgbClr val="FF0000"/>
                </a:solidFill>
                <a:latin typeface="Meiryo UI" panose="020B0604030504040204" pitchFamily="50" charset="-128"/>
                <a:ea typeface="Meiryo UI" panose="020B0604030504040204" pitchFamily="50" charset="-128"/>
              </a:rPr>
              <a:t>②選択した通貨をベースに支出金額を回答</a:t>
            </a:r>
          </a:p>
        </p:txBody>
      </p:sp>
      <p:sp>
        <p:nvSpPr>
          <p:cNvPr id="2725" name="テキスト ボックス 9"/>
          <p:cNvSpPr txBox="1"/>
          <p:nvPr/>
        </p:nvSpPr>
        <p:spPr>
          <a:xfrm>
            <a:off x="1584005" y="1711584"/>
            <a:ext cx="5092894" cy="1014770"/>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本調査の回答数は、訪日外国人の</a:t>
            </a:r>
            <a:r>
              <a:rPr lang="ja-JP" altLang="en-US" sz="1200" b="1">
                <a:latin typeface="Meiryo UI" panose="020B0604030504040204" pitchFamily="50" charset="-128"/>
                <a:ea typeface="Meiryo UI" panose="020B0604030504040204" pitchFamily="50" charset="-128"/>
              </a:rPr>
              <a:t>国籍・地域</a:t>
            </a:r>
            <a:r>
              <a:rPr lang="ja-JP" altLang="en-US" sz="1200">
                <a:latin typeface="Meiryo UI" panose="020B0604030504040204" pitchFamily="50" charset="-128"/>
                <a:ea typeface="Meiryo UI" panose="020B0604030504040204" pitchFamily="50" charset="-128"/>
              </a:rPr>
              <a:t>および帰国時に利用する</a:t>
            </a:r>
            <a:r>
              <a:rPr lang="ja-JP" altLang="en-US" sz="1200" b="1">
                <a:latin typeface="Meiryo UI" panose="020B0604030504040204" pitchFamily="50" charset="-128"/>
                <a:ea typeface="Meiryo UI" panose="020B0604030504040204" pitchFamily="50" charset="-128"/>
              </a:rPr>
              <a:t>出国港</a:t>
            </a:r>
            <a:r>
              <a:rPr lang="ja-JP" altLang="en-US" sz="1200">
                <a:latin typeface="Meiryo UI" panose="020B0604030504040204" pitchFamily="50" charset="-128"/>
                <a:ea typeface="Meiryo UI" panose="020B0604030504040204" pitchFamily="50" charset="-128"/>
              </a:rPr>
              <a:t>によって区分される層毎に標本の抽出率が異なります。そこで、集計結果を母集団の層別構成に合わせることを目的として、下式によるウェイトバック集計を施しています。その際、調査設計や１次速報では前年同期のデータを、２次速報や確報では当期のデータを使用しています。</a:t>
            </a:r>
          </a:p>
        </p:txBody>
      </p:sp>
      <p:sp>
        <p:nvSpPr>
          <p:cNvPr id="2726" name="正方形/長方形 18"/>
          <p:cNvSpPr/>
          <p:nvPr/>
        </p:nvSpPr>
        <p:spPr>
          <a:xfrm flipV="1">
            <a:off x="1666359" y="2778004"/>
            <a:ext cx="4932000" cy="900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27" name="テキスト ボックス 91"/>
          <p:cNvSpPr txBox="1"/>
          <p:nvPr/>
        </p:nvSpPr>
        <p:spPr>
          <a:xfrm>
            <a:off x="4747663" y="2811928"/>
            <a:ext cx="1929237" cy="805349"/>
          </a:xfrm>
          <a:prstGeom prst="rect">
            <a:avLst/>
          </a:prstGeom>
          <a:noFill/>
        </p:spPr>
        <p:txBody>
          <a:bodyPr wrap="square" rtlCol="0">
            <a:spAutoFit/>
          </a:bodyPr>
          <a:lstStyle/>
          <a:p>
            <a:pPr>
              <a:spcAft>
                <a:spcPts val="800"/>
              </a:spcAft>
            </a:pPr>
            <a:r>
              <a:rPr lang="ja-JP" altLang="en-US" sz="1100">
                <a:latin typeface="Meiryo UI" panose="020B0604030504040204" pitchFamily="50" charset="-128"/>
                <a:ea typeface="Meiryo UI" panose="020B0604030504040204" pitchFamily="50" charset="-128"/>
                <a:cs typeface="Meiryo UI" panose="020B0604030504040204" pitchFamily="50" charset="-128"/>
              </a:rPr>
              <a:t>訪日外国人全体の統計値</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spcAft>
                <a:spcPts val="800"/>
              </a:spcAft>
            </a:pPr>
            <a:r>
              <a:rPr lang="ja-JP" altLang="en-US" sz="1100">
                <a:latin typeface="Meiryo UI" panose="020B0604030504040204" pitchFamily="50" charset="-128"/>
                <a:ea typeface="Meiryo UI" panose="020B0604030504040204" pitchFamily="50" charset="-128"/>
                <a:cs typeface="Meiryo UI" panose="020B0604030504040204" pitchFamily="50" charset="-128"/>
              </a:rPr>
              <a:t>層   の統計値</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a:spcAft>
                <a:spcPts val="800"/>
              </a:spcAft>
            </a:pPr>
            <a:r>
              <a:rPr lang="ja-JP" altLang="en-US" sz="1100">
                <a:latin typeface="Meiryo UI" panose="020B0604030504040204" pitchFamily="50" charset="-128"/>
                <a:ea typeface="Meiryo UI" panose="020B0604030504040204" pitchFamily="50" charset="-128"/>
                <a:cs typeface="Meiryo UI" panose="020B0604030504040204" pitchFamily="50" charset="-128"/>
              </a:rPr>
              <a:t>層</a:t>
            </a:r>
            <a:r>
              <a:rPr lang="en-US" altLang="ja-JP" sz="1100">
                <a:latin typeface="Meiryo UI" panose="020B0604030504040204" pitchFamily="50" charset="-128"/>
                <a:ea typeface="Meiryo UI" panose="020B0604030504040204" pitchFamily="50" charset="-128"/>
                <a:cs typeface="Meiryo UI" panose="020B0604030504040204" pitchFamily="50" charset="-128"/>
              </a:rPr>
              <a:t>   </a:t>
            </a:r>
            <a:r>
              <a:rPr lang="ja-JP" altLang="en-US" sz="1100">
                <a:latin typeface="Meiryo UI" panose="020B0604030504040204" pitchFamily="50" charset="-128"/>
                <a:ea typeface="Meiryo UI" panose="020B0604030504040204" pitchFamily="50" charset="-128"/>
                <a:cs typeface="Meiryo UI" panose="020B0604030504040204" pitchFamily="50" charset="-128"/>
              </a:rPr>
              <a:t>の訪日外客数　</a:t>
            </a:r>
          </a:p>
        </p:txBody>
      </p:sp>
      <p:pic>
        <p:nvPicPr>
          <p:cNvPr id="2728" name="図 11"/>
          <p:cNvPicPr>
            <a:picLocks noChangeAspect="1"/>
          </p:cNvPicPr>
          <p:nvPr/>
        </p:nvPicPr>
        <p:blipFill>
          <a:blip r:embed="rId4"/>
          <a:stretch>
            <a:fillRect/>
          </a:stretch>
        </p:blipFill>
        <p:spPr>
          <a:xfrm>
            <a:off x="2162649" y="2824553"/>
            <a:ext cx="1747070" cy="780096"/>
          </a:xfrm>
          <a:prstGeom prst="rect">
            <a:avLst/>
          </a:prstGeom>
        </p:spPr>
      </p:pic>
      <p:pic>
        <p:nvPicPr>
          <p:cNvPr id="2729" name="図 19"/>
          <p:cNvPicPr>
            <a:picLocks noChangeAspect="1"/>
          </p:cNvPicPr>
          <p:nvPr/>
        </p:nvPicPr>
        <p:blipFill>
          <a:blip r:embed="rId5"/>
          <a:stretch>
            <a:fillRect/>
          </a:stretch>
        </p:blipFill>
        <p:spPr>
          <a:xfrm>
            <a:off x="4299617" y="2800529"/>
            <a:ext cx="513810" cy="828144"/>
          </a:xfrm>
          <a:prstGeom prst="rect">
            <a:avLst/>
          </a:prstGeom>
        </p:spPr>
      </p:pic>
      <p:pic>
        <p:nvPicPr>
          <p:cNvPr id="2730" name="図 21"/>
          <p:cNvPicPr>
            <a:picLocks noChangeAspect="1"/>
          </p:cNvPicPr>
          <p:nvPr/>
        </p:nvPicPr>
        <p:blipFill>
          <a:blip r:embed="rId6"/>
          <a:stretch>
            <a:fillRect/>
          </a:stretch>
        </p:blipFill>
        <p:spPr>
          <a:xfrm>
            <a:off x="5015150" y="3151736"/>
            <a:ext cx="115334" cy="144000"/>
          </a:xfrm>
          <a:prstGeom prst="rect">
            <a:avLst/>
          </a:prstGeom>
        </p:spPr>
      </p:pic>
      <p:pic>
        <p:nvPicPr>
          <p:cNvPr id="2731" name="図 53"/>
          <p:cNvPicPr>
            <a:picLocks noChangeAspect="1"/>
          </p:cNvPicPr>
          <p:nvPr/>
        </p:nvPicPr>
        <p:blipFill>
          <a:blip r:embed="rId6"/>
          <a:stretch>
            <a:fillRect/>
          </a:stretch>
        </p:blipFill>
        <p:spPr>
          <a:xfrm>
            <a:off x="5015150" y="3429299"/>
            <a:ext cx="115334" cy="144000"/>
          </a:xfrm>
          <a:prstGeom prst="rect">
            <a:avLst/>
          </a:prstGeom>
        </p:spPr>
      </p:pic>
      <p:sp>
        <p:nvSpPr>
          <p:cNvPr id="2" name="テキスト ボックス 1">
            <a:extLst>
              <a:ext uri="{FF2B5EF4-FFF2-40B4-BE49-F238E27FC236}">
                <a16:creationId xmlns:a16="http://schemas.microsoft.com/office/drawing/2014/main" id="{0B066EA4-197D-6EC4-7452-8D62CD1BDEA9}"/>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dirty="0">
                <a:solidFill>
                  <a:schemeClr val="bg1"/>
                </a:solidFill>
              </a:rPr>
              <a:t>集計の推計方法</a:t>
            </a:r>
          </a:p>
        </p:txBody>
      </p:sp>
    </p:spTree>
    <p:extLst>
      <p:ext uri="{BB962C8B-B14F-4D97-AF65-F5344CB8AC3E}">
        <p14:creationId xmlns:p14="http://schemas.microsoft.com/office/powerpoint/2010/main" val="148693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B066EA4-197D-6EC4-7452-8D62CD1BDEA9}"/>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集計の推計方法</a:t>
            </a:r>
          </a:p>
        </p:txBody>
      </p:sp>
      <p:sp>
        <p:nvSpPr>
          <p:cNvPr id="4" name="スライド番号プレースホルダー 1">
            <a:extLst>
              <a:ext uri="{FF2B5EF4-FFF2-40B4-BE49-F238E27FC236}">
                <a16:creationId xmlns:a16="http://schemas.microsoft.com/office/drawing/2014/main" id="{2AF4A5D6-1A10-8480-DA04-79651A55323D}"/>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B90E89-A2BE-47B1-A0C2-771B5AFF7F4E}" type="slidenum">
              <a:rPr kumimoji="1" lang="en-US" altLang="ja-JP" sz="111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11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1" name="テキスト ボックス 30">
            <a:extLst>
              <a:ext uri="{FF2B5EF4-FFF2-40B4-BE49-F238E27FC236}">
                <a16:creationId xmlns:a16="http://schemas.microsoft.com/office/drawing/2014/main" id="{B96C26F1-6DFD-005B-30AD-82D0FE61C7C5}"/>
              </a:ext>
            </a:extLst>
          </p:cNvPr>
          <p:cNvSpPr txBox="1">
            <a:spLocks noChangeAspect="1"/>
          </p:cNvSpPr>
          <p:nvPr/>
        </p:nvSpPr>
        <p:spPr>
          <a:xfrm>
            <a:off x="540183" y="735543"/>
            <a:ext cx="11148665" cy="461665"/>
          </a:xfrm>
          <a:prstGeom prst="rect">
            <a:avLst/>
          </a:prstGeom>
          <a:solidFill>
            <a:schemeClr val="accent2"/>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ウエイトバック集計の方法について</a:t>
            </a:r>
            <a:r>
              <a:rPr kumimoji="1" lang="en-US" altLang="ja-JP"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【A1 </a:t>
            </a: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全国調査</a:t>
            </a:r>
            <a:r>
              <a:rPr kumimoji="1" lang="en-US" altLang="ja-JP"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0C9C2309-1A58-B5F1-3430-C78835A1CB35}"/>
              </a:ext>
            </a:extLst>
          </p:cNvPr>
          <p:cNvSpPr txBox="1">
            <a:spLocks noChangeAspect="1"/>
          </p:cNvSpPr>
          <p:nvPr/>
        </p:nvSpPr>
        <p:spPr>
          <a:xfrm>
            <a:off x="551334" y="6232501"/>
            <a:ext cx="112504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 </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結果を確認したい条件に該当するサンプルに絞って、上記それぞれの方法の通りに算出する。</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 </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ただし、</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A1 </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全国調査の場合、設問によって使用するウエイト値が異なるため、</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用いるウエイト値については、個票データと一緒に提供する「個票データ変数リスト」を参照すること。</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51" name="テキスト ボックス 50">
            <a:extLst>
              <a:ext uri="{FF2B5EF4-FFF2-40B4-BE49-F238E27FC236}">
                <a16:creationId xmlns:a16="http://schemas.microsoft.com/office/drawing/2014/main" id="{D3CC4AA8-BCB3-D89A-D590-FAD10301E01B}"/>
              </a:ext>
            </a:extLst>
          </p:cNvPr>
          <p:cNvSpPr txBox="1">
            <a:spLocks noChangeAspect="1"/>
          </p:cNvSpPr>
          <p:nvPr/>
        </p:nvSpPr>
        <p:spPr>
          <a:xfrm>
            <a:off x="540000" y="1224159"/>
            <a:ext cx="111599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この調査は各四半期の</a:t>
            </a:r>
            <a:r>
              <a:rPr kumimoji="1" lang="ja-JP" altLang="ja-JP" sz="1600" b="1"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一般客数（＊）</a:t>
            </a:r>
            <a:r>
              <a:rPr kumimoji="1" lang="ja-JP"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を母集団としているため、ウエイト値はこの母集団の結果を推計するために付与しているものです。各四半期の国籍・地域ごとに、該当のサンプルに付与されたウエイト値を足し上げると、各国籍・地域の一般客数と一致します。</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＊クルーズ客（船舶観光上陸許可を受けた訪日外国人）以外の訪日外国人数</a:t>
            </a:r>
          </a:p>
        </p:txBody>
      </p:sp>
      <p:sp>
        <p:nvSpPr>
          <p:cNvPr id="70" name="テキスト ボックス 69">
            <a:extLst>
              <a:ext uri="{FF2B5EF4-FFF2-40B4-BE49-F238E27FC236}">
                <a16:creationId xmlns:a16="http://schemas.microsoft.com/office/drawing/2014/main" id="{C5491886-A430-CBF8-BF8A-FE9182A8DAB7}"/>
              </a:ext>
            </a:extLst>
          </p:cNvPr>
          <p:cNvSpPr txBox="1"/>
          <p:nvPr/>
        </p:nvSpPr>
        <p:spPr>
          <a:xfrm>
            <a:off x="551333" y="2177459"/>
            <a:ext cx="78481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①平均値の算出方法（任意の客層：例えば国籍・地域「韓国」の場合）</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71" name="正方形/長方形 70">
            <a:extLst>
              <a:ext uri="{FF2B5EF4-FFF2-40B4-BE49-F238E27FC236}">
                <a16:creationId xmlns:a16="http://schemas.microsoft.com/office/drawing/2014/main" id="{F5D01F25-210E-8D07-786A-FC822A53026F}"/>
              </a:ext>
            </a:extLst>
          </p:cNvPr>
          <p:cNvSpPr/>
          <p:nvPr/>
        </p:nvSpPr>
        <p:spPr>
          <a:xfrm>
            <a:off x="655029" y="3271134"/>
            <a:ext cx="1960775" cy="369332"/>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回答された数値</a:t>
            </a:r>
          </a:p>
        </p:txBody>
      </p:sp>
      <p:sp>
        <p:nvSpPr>
          <p:cNvPr id="72" name="正方形/長方形 71">
            <a:extLst>
              <a:ext uri="{FF2B5EF4-FFF2-40B4-BE49-F238E27FC236}">
                <a16:creationId xmlns:a16="http://schemas.microsoft.com/office/drawing/2014/main" id="{B0291F7D-CB51-2D0A-BAF4-38752D612C3F}"/>
              </a:ext>
            </a:extLst>
          </p:cNvPr>
          <p:cNvSpPr/>
          <p:nvPr/>
        </p:nvSpPr>
        <p:spPr>
          <a:xfrm>
            <a:off x="3107569" y="3272702"/>
            <a:ext cx="1960775" cy="369332"/>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ウエイト値</a:t>
            </a:r>
          </a:p>
        </p:txBody>
      </p:sp>
      <p:sp>
        <p:nvSpPr>
          <p:cNvPr id="73" name="テキスト ボックス 72">
            <a:extLst>
              <a:ext uri="{FF2B5EF4-FFF2-40B4-BE49-F238E27FC236}">
                <a16:creationId xmlns:a16="http://schemas.microsoft.com/office/drawing/2014/main" id="{491C2A91-D54D-570B-4CDA-FC1FA4A138ED}"/>
              </a:ext>
            </a:extLst>
          </p:cNvPr>
          <p:cNvSpPr txBox="1"/>
          <p:nvPr/>
        </p:nvSpPr>
        <p:spPr>
          <a:xfrm>
            <a:off x="2625231" y="3261707"/>
            <a:ext cx="471340"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正方形/長方形 73">
            <a:extLst>
              <a:ext uri="{FF2B5EF4-FFF2-40B4-BE49-F238E27FC236}">
                <a16:creationId xmlns:a16="http://schemas.microsoft.com/office/drawing/2014/main" id="{43E305F0-F1DE-0B7A-8A31-DCBCCAE4B6FE}"/>
              </a:ext>
            </a:extLst>
          </p:cNvPr>
          <p:cNvSpPr/>
          <p:nvPr/>
        </p:nvSpPr>
        <p:spPr>
          <a:xfrm>
            <a:off x="552905" y="2594477"/>
            <a:ext cx="4645843" cy="15161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除算記号 74">
            <a:extLst>
              <a:ext uri="{FF2B5EF4-FFF2-40B4-BE49-F238E27FC236}">
                <a16:creationId xmlns:a16="http://schemas.microsoft.com/office/drawing/2014/main" id="{7744B3AD-2470-4498-1F4A-A4B1EC6A3C4C}"/>
              </a:ext>
            </a:extLst>
          </p:cNvPr>
          <p:cNvSpPr/>
          <p:nvPr/>
        </p:nvSpPr>
        <p:spPr>
          <a:xfrm>
            <a:off x="5322191" y="3009372"/>
            <a:ext cx="647307" cy="592202"/>
          </a:xfrm>
          <a:prstGeom prst="mathDivid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6" name="正方形/長方形 75">
            <a:extLst>
              <a:ext uri="{FF2B5EF4-FFF2-40B4-BE49-F238E27FC236}">
                <a16:creationId xmlns:a16="http://schemas.microsoft.com/office/drawing/2014/main" id="{13C5BEB2-C659-3C11-1ADF-A524884BA043}"/>
              </a:ext>
            </a:extLst>
          </p:cNvPr>
          <p:cNvSpPr/>
          <p:nvPr/>
        </p:nvSpPr>
        <p:spPr>
          <a:xfrm>
            <a:off x="6182164" y="2699738"/>
            <a:ext cx="1960775" cy="901835"/>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国籍・地域「韓国」に該当</a:t>
            </a: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するサンプルのウエイト値の合計</a:t>
            </a:r>
          </a:p>
        </p:txBody>
      </p:sp>
      <p:sp>
        <p:nvSpPr>
          <p:cNvPr id="77" name="正方形/長方形 76">
            <a:extLst>
              <a:ext uri="{FF2B5EF4-FFF2-40B4-BE49-F238E27FC236}">
                <a16:creationId xmlns:a16="http://schemas.microsoft.com/office/drawing/2014/main" id="{FD78CC57-4653-66FE-672D-B7A1B8C8B659}"/>
              </a:ext>
            </a:extLst>
          </p:cNvPr>
          <p:cNvSpPr/>
          <p:nvPr/>
        </p:nvSpPr>
        <p:spPr>
          <a:xfrm>
            <a:off x="6078468" y="2596045"/>
            <a:ext cx="2221584" cy="15161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8" name="次の値と等しい 77">
            <a:extLst>
              <a:ext uri="{FF2B5EF4-FFF2-40B4-BE49-F238E27FC236}">
                <a16:creationId xmlns:a16="http://schemas.microsoft.com/office/drawing/2014/main" id="{DD5B57A0-2395-78B7-8A81-DCB316D782DA}"/>
              </a:ext>
            </a:extLst>
          </p:cNvPr>
          <p:cNvSpPr/>
          <p:nvPr/>
        </p:nvSpPr>
        <p:spPr>
          <a:xfrm>
            <a:off x="8531345" y="3075361"/>
            <a:ext cx="689723" cy="461665"/>
          </a:xfrm>
          <a:prstGeom prst="mathEqual">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9" name="正方形/長方形 78">
            <a:extLst>
              <a:ext uri="{FF2B5EF4-FFF2-40B4-BE49-F238E27FC236}">
                <a16:creationId xmlns:a16="http://schemas.microsoft.com/office/drawing/2014/main" id="{296BF071-7C35-11DD-BAE1-64C00E983208}"/>
              </a:ext>
            </a:extLst>
          </p:cNvPr>
          <p:cNvSpPr/>
          <p:nvPr/>
        </p:nvSpPr>
        <p:spPr>
          <a:xfrm>
            <a:off x="9459097" y="2607043"/>
            <a:ext cx="2221584" cy="15161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D7D31"/>
                </a:solidFill>
                <a:effectLst/>
                <a:uLnTx/>
                <a:uFillTx/>
                <a:latin typeface="Meiryo UI" panose="020B0604030504040204" pitchFamily="50" charset="-128"/>
                <a:ea typeface="Meiryo UI" panose="020B0604030504040204" pitchFamily="50" charset="-128"/>
                <a:cs typeface="+mn-cs"/>
              </a:rPr>
              <a:t>平均値</a:t>
            </a:r>
            <a:endParaRPr kumimoji="1" lang="en-US" altLang="ja-JP" sz="2400" b="1" i="0" u="none" strike="noStrike" kern="1200" cap="none" spc="0" normalizeH="0" baseline="0" noProof="0">
              <a:ln>
                <a:noFill/>
              </a:ln>
              <a:solidFill>
                <a:srgbClr val="ED7D3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Ex)</a:t>
            </a: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泊数、消費単価、購入者単価など</a:t>
            </a:r>
          </a:p>
        </p:txBody>
      </p:sp>
      <p:sp>
        <p:nvSpPr>
          <p:cNvPr id="80" name="テキスト ボックス 79">
            <a:extLst>
              <a:ext uri="{FF2B5EF4-FFF2-40B4-BE49-F238E27FC236}">
                <a16:creationId xmlns:a16="http://schemas.microsoft.com/office/drawing/2014/main" id="{ECE12941-7B38-EC5E-5812-6A3E39F338AB}"/>
              </a:ext>
            </a:extLst>
          </p:cNvPr>
          <p:cNvSpPr txBox="1"/>
          <p:nvPr/>
        </p:nvSpPr>
        <p:spPr>
          <a:xfrm>
            <a:off x="3866428" y="3660016"/>
            <a:ext cx="136216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rPr>
              <a:t>合計値</a:t>
            </a:r>
          </a:p>
        </p:txBody>
      </p:sp>
      <p:sp>
        <p:nvSpPr>
          <p:cNvPr id="81" name="テキスト ボックス 80">
            <a:extLst>
              <a:ext uri="{FF2B5EF4-FFF2-40B4-BE49-F238E27FC236}">
                <a16:creationId xmlns:a16="http://schemas.microsoft.com/office/drawing/2014/main" id="{1D588763-296D-1100-EA63-6006A4A1B607}"/>
              </a:ext>
            </a:extLst>
          </p:cNvPr>
          <p:cNvSpPr txBox="1"/>
          <p:nvPr/>
        </p:nvSpPr>
        <p:spPr>
          <a:xfrm>
            <a:off x="6494032" y="3639633"/>
            <a:ext cx="136216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D7D31"/>
                </a:solidFill>
                <a:effectLst/>
                <a:uLnTx/>
                <a:uFillTx/>
                <a:latin typeface="Meiryo UI" panose="020B0604030504040204" pitchFamily="50" charset="-128"/>
                <a:ea typeface="Meiryo UI" panose="020B0604030504040204" pitchFamily="50" charset="-128"/>
                <a:cs typeface="+mn-cs"/>
              </a:rPr>
              <a:t>人数</a:t>
            </a:r>
          </a:p>
        </p:txBody>
      </p:sp>
      <p:sp>
        <p:nvSpPr>
          <p:cNvPr id="83" name="テキスト ボックス 82">
            <a:extLst>
              <a:ext uri="{FF2B5EF4-FFF2-40B4-BE49-F238E27FC236}">
                <a16:creationId xmlns:a16="http://schemas.microsoft.com/office/drawing/2014/main" id="{6C9F7811-2A61-508C-1432-A6C574AD5096}"/>
              </a:ext>
            </a:extLst>
          </p:cNvPr>
          <p:cNvSpPr txBox="1"/>
          <p:nvPr/>
        </p:nvSpPr>
        <p:spPr>
          <a:xfrm>
            <a:off x="557614" y="4096790"/>
            <a:ext cx="89014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②選択率・構成比の算出方法（任意の客層：例えば国籍・地域「韓国」の場合）</a:t>
            </a:r>
            <a:endParaRPr kumimoji="1" lang="en-US" altLang="ja-JP"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84" name="正方形/長方形 83">
            <a:extLst>
              <a:ext uri="{FF2B5EF4-FFF2-40B4-BE49-F238E27FC236}">
                <a16:creationId xmlns:a16="http://schemas.microsoft.com/office/drawing/2014/main" id="{0463ED6F-E221-B52F-B43A-648B9E5A5744}"/>
              </a:ext>
            </a:extLst>
          </p:cNvPr>
          <p:cNvSpPr/>
          <p:nvPr/>
        </p:nvSpPr>
        <p:spPr>
          <a:xfrm>
            <a:off x="655030" y="4797506"/>
            <a:ext cx="1960775" cy="129836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国籍・地域「韓国」に</a:t>
            </a:r>
            <a:endParaRPr kumimoji="1" lang="en-US" altLang="ja-JP" sz="16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該当</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するサンプルの</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ウエイト値合計</a:t>
            </a:r>
          </a:p>
        </p:txBody>
      </p:sp>
      <p:sp>
        <p:nvSpPr>
          <p:cNvPr id="85" name="正方形/長方形 84">
            <a:extLst>
              <a:ext uri="{FF2B5EF4-FFF2-40B4-BE49-F238E27FC236}">
                <a16:creationId xmlns:a16="http://schemas.microsoft.com/office/drawing/2014/main" id="{FE4009D1-C21B-48D9-5789-101060BC2648}"/>
              </a:ext>
            </a:extLst>
          </p:cNvPr>
          <p:cNvSpPr/>
          <p:nvPr/>
        </p:nvSpPr>
        <p:spPr>
          <a:xfrm>
            <a:off x="551334" y="4693812"/>
            <a:ext cx="2221584" cy="15161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6" name="正方形/長方形 85">
            <a:extLst>
              <a:ext uri="{FF2B5EF4-FFF2-40B4-BE49-F238E27FC236}">
                <a16:creationId xmlns:a16="http://schemas.microsoft.com/office/drawing/2014/main" id="{41A18B1D-D01A-B47F-77FA-C40008AA13F7}"/>
              </a:ext>
            </a:extLst>
          </p:cNvPr>
          <p:cNvSpPr/>
          <p:nvPr/>
        </p:nvSpPr>
        <p:spPr>
          <a:xfrm>
            <a:off x="3908848" y="4789650"/>
            <a:ext cx="1960775" cy="1306215"/>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全体（もしくは分母となる客層に該当する）サンプルの</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ウエイト値の合計</a:t>
            </a:r>
            <a:endPar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87" name="正方形/長方形 86">
            <a:extLst>
              <a:ext uri="{FF2B5EF4-FFF2-40B4-BE49-F238E27FC236}">
                <a16:creationId xmlns:a16="http://schemas.microsoft.com/office/drawing/2014/main" id="{38E8B234-B7F7-C0C8-1FD5-2AE4DB38CEBA}"/>
              </a:ext>
            </a:extLst>
          </p:cNvPr>
          <p:cNvSpPr/>
          <p:nvPr/>
        </p:nvSpPr>
        <p:spPr>
          <a:xfrm>
            <a:off x="3805152" y="4685957"/>
            <a:ext cx="2221584" cy="15161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8" name="除算記号 87">
            <a:extLst>
              <a:ext uri="{FF2B5EF4-FFF2-40B4-BE49-F238E27FC236}">
                <a16:creationId xmlns:a16="http://schemas.microsoft.com/office/drawing/2014/main" id="{05D0BD30-DEB6-2D8F-3945-2E7608C63386}"/>
              </a:ext>
            </a:extLst>
          </p:cNvPr>
          <p:cNvSpPr/>
          <p:nvPr/>
        </p:nvSpPr>
        <p:spPr>
          <a:xfrm>
            <a:off x="3002296" y="5125990"/>
            <a:ext cx="647307" cy="592202"/>
          </a:xfrm>
          <a:prstGeom prst="mathDivid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 name="次の値と等しい 88">
            <a:extLst>
              <a:ext uri="{FF2B5EF4-FFF2-40B4-BE49-F238E27FC236}">
                <a16:creationId xmlns:a16="http://schemas.microsoft.com/office/drawing/2014/main" id="{FB75CD16-D2AF-D55A-85AD-FC24D4E16ED8}"/>
              </a:ext>
            </a:extLst>
          </p:cNvPr>
          <p:cNvSpPr/>
          <p:nvPr/>
        </p:nvSpPr>
        <p:spPr>
          <a:xfrm>
            <a:off x="6298540" y="5191979"/>
            <a:ext cx="689723" cy="461665"/>
          </a:xfrm>
          <a:prstGeom prst="mathEqual">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0" name="正方形/長方形 89">
            <a:extLst>
              <a:ext uri="{FF2B5EF4-FFF2-40B4-BE49-F238E27FC236}">
                <a16:creationId xmlns:a16="http://schemas.microsoft.com/office/drawing/2014/main" id="{39CCE320-F063-C37C-3C04-B9C846029433}"/>
              </a:ext>
            </a:extLst>
          </p:cNvPr>
          <p:cNvSpPr/>
          <p:nvPr/>
        </p:nvSpPr>
        <p:spPr>
          <a:xfrm>
            <a:off x="7311918" y="4676527"/>
            <a:ext cx="2221584" cy="15161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rPr>
              <a:t>選択率</a:t>
            </a:r>
            <a:endParaRPr kumimoji="1" lang="en-US" altLang="ja-JP" sz="24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rPr>
              <a:t>構成比</a:t>
            </a:r>
            <a:endParaRPr kumimoji="1" lang="en-US" altLang="ja-JP" sz="24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Ex</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）主な訪日目的、支出した費目、　今回したことなど</a:t>
            </a:r>
          </a:p>
        </p:txBody>
      </p:sp>
      <p:sp>
        <p:nvSpPr>
          <p:cNvPr id="91" name="テキスト ボックス 90">
            <a:extLst>
              <a:ext uri="{FF2B5EF4-FFF2-40B4-BE49-F238E27FC236}">
                <a16:creationId xmlns:a16="http://schemas.microsoft.com/office/drawing/2014/main" id="{29C86D72-B2D6-1121-CD59-3052C909C7D2}"/>
              </a:ext>
            </a:extLst>
          </p:cNvPr>
          <p:cNvSpPr txBox="1"/>
          <p:nvPr/>
        </p:nvSpPr>
        <p:spPr>
          <a:xfrm>
            <a:off x="5152402" y="4398799"/>
            <a:ext cx="1015738"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D7D31"/>
                </a:solidFill>
                <a:effectLst/>
                <a:uLnTx/>
                <a:uFillTx/>
                <a:latin typeface="Meiryo UI" panose="020B0604030504040204" pitchFamily="50" charset="-128"/>
                <a:ea typeface="Meiryo UI" panose="020B0604030504040204" pitchFamily="50" charset="-128"/>
                <a:cs typeface="+mn-cs"/>
              </a:rPr>
              <a:t>人数</a:t>
            </a:r>
          </a:p>
        </p:txBody>
      </p:sp>
      <p:sp>
        <p:nvSpPr>
          <p:cNvPr id="92" name="テキスト ボックス 91">
            <a:extLst>
              <a:ext uri="{FF2B5EF4-FFF2-40B4-BE49-F238E27FC236}">
                <a16:creationId xmlns:a16="http://schemas.microsoft.com/office/drawing/2014/main" id="{AAA2FBF5-A859-54AE-A6E3-0CEE4D2AE3B5}"/>
              </a:ext>
            </a:extLst>
          </p:cNvPr>
          <p:cNvSpPr txBox="1"/>
          <p:nvPr/>
        </p:nvSpPr>
        <p:spPr>
          <a:xfrm>
            <a:off x="1901724" y="4400370"/>
            <a:ext cx="1015738"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D7D31"/>
                </a:solidFill>
                <a:effectLst/>
                <a:uLnTx/>
                <a:uFillTx/>
                <a:latin typeface="Meiryo UI" panose="020B0604030504040204" pitchFamily="50" charset="-128"/>
                <a:ea typeface="Meiryo UI" panose="020B0604030504040204" pitchFamily="50" charset="-128"/>
                <a:cs typeface="+mn-cs"/>
              </a:rPr>
              <a:t>人数</a:t>
            </a:r>
          </a:p>
        </p:txBody>
      </p:sp>
      <p:sp>
        <p:nvSpPr>
          <p:cNvPr id="3" name="テキスト ボックス 2">
            <a:extLst>
              <a:ext uri="{FF2B5EF4-FFF2-40B4-BE49-F238E27FC236}">
                <a16:creationId xmlns:a16="http://schemas.microsoft.com/office/drawing/2014/main" id="{B834DD50-15C1-49DB-A165-50D013FBB88B}"/>
              </a:ext>
            </a:extLst>
          </p:cNvPr>
          <p:cNvSpPr txBox="1"/>
          <p:nvPr/>
        </p:nvSpPr>
        <p:spPr>
          <a:xfrm>
            <a:off x="784927" y="2699738"/>
            <a:ext cx="41344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国籍・地域「韓国」に該当</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するサンプルの</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回答値とウエイト値の合計</a:t>
            </a:r>
          </a:p>
        </p:txBody>
      </p:sp>
    </p:spTree>
    <p:extLst>
      <p:ext uri="{BB962C8B-B14F-4D97-AF65-F5344CB8AC3E}">
        <p14:creationId xmlns:p14="http://schemas.microsoft.com/office/powerpoint/2010/main" val="259890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B066EA4-197D-6EC4-7452-8D62CD1BDEA9}"/>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集計の推計方法</a:t>
            </a:r>
          </a:p>
        </p:txBody>
      </p:sp>
      <p:sp>
        <p:nvSpPr>
          <p:cNvPr id="4" name="スライド番号プレースホルダー 1">
            <a:extLst>
              <a:ext uri="{FF2B5EF4-FFF2-40B4-BE49-F238E27FC236}">
                <a16:creationId xmlns:a16="http://schemas.microsoft.com/office/drawing/2014/main" id="{2AF4A5D6-1A10-8480-DA04-79651A55323D}"/>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18</a:t>
            </a:fld>
            <a:endParaRPr lang="en-US" altLang="ja-JP" sz="1110">
              <a:solidFill>
                <a:schemeClr val="tx1"/>
              </a:solidFill>
            </a:endParaRPr>
          </a:p>
        </p:txBody>
      </p:sp>
      <p:sp>
        <p:nvSpPr>
          <p:cNvPr id="5" name="テキスト ボックス 4">
            <a:extLst>
              <a:ext uri="{FF2B5EF4-FFF2-40B4-BE49-F238E27FC236}">
                <a16:creationId xmlns:a16="http://schemas.microsoft.com/office/drawing/2014/main" id="{01FCDB62-6C1B-5557-AE02-791B7D012949}"/>
              </a:ext>
            </a:extLst>
          </p:cNvPr>
          <p:cNvSpPr txBox="1">
            <a:spLocks noChangeAspect="1"/>
          </p:cNvSpPr>
          <p:nvPr/>
        </p:nvSpPr>
        <p:spPr>
          <a:xfrm>
            <a:off x="540002" y="735950"/>
            <a:ext cx="11159998" cy="461665"/>
          </a:xfrm>
          <a:prstGeom prst="rect">
            <a:avLst/>
          </a:prstGeom>
          <a:solidFill>
            <a:schemeClr val="accent6"/>
          </a:solidFill>
        </p:spPr>
        <p:txBody>
          <a:bodyPr wrap="square" rtlCol="0" anchor="ctr">
            <a:spAutoFit/>
          </a:bodyPr>
          <a:lstStyle/>
          <a:p>
            <a:r>
              <a:rPr kumimoji="1" lang="ja-JP" altLang="en-US" sz="2400" b="1" dirty="0">
                <a:solidFill>
                  <a:schemeClr val="bg1"/>
                </a:solidFill>
                <a:latin typeface="BIZ UDPゴシック" panose="020B0400000000000000" pitchFamily="50" charset="-128"/>
                <a:ea typeface="BIZ UDPゴシック" panose="020B0400000000000000" pitchFamily="50" charset="-128"/>
              </a:rPr>
              <a:t>ウエイトバック集計の方法について</a:t>
            </a:r>
            <a:r>
              <a:rPr kumimoji="1" lang="en-US" altLang="ja-JP" sz="2400" b="1" dirty="0">
                <a:solidFill>
                  <a:schemeClr val="bg1"/>
                </a:solidFill>
                <a:latin typeface="BIZ UDPゴシック" panose="020B0400000000000000" pitchFamily="50" charset="-128"/>
                <a:ea typeface="BIZ UDPゴシック" panose="020B0400000000000000" pitchFamily="50" charset="-128"/>
              </a:rPr>
              <a:t>【B1 </a:t>
            </a:r>
            <a:r>
              <a:rPr lang="ja-JP" altLang="en-US" sz="2400" b="1" dirty="0">
                <a:solidFill>
                  <a:schemeClr val="bg1"/>
                </a:solidFill>
                <a:latin typeface="BIZ UDPゴシック" panose="020B0400000000000000" pitchFamily="50" charset="-128"/>
                <a:ea typeface="BIZ UDPゴシック" panose="020B0400000000000000" pitchFamily="50" charset="-128"/>
              </a:rPr>
              <a:t>地域</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調査</a:t>
            </a:r>
            <a:r>
              <a:rPr kumimoji="1" lang="en-US" altLang="ja-JP" sz="2400" b="1" dirty="0">
                <a:solidFill>
                  <a:schemeClr val="bg1"/>
                </a:solidFill>
                <a:latin typeface="BIZ UDPゴシック" panose="020B0400000000000000" pitchFamily="50" charset="-128"/>
                <a:ea typeface="BIZ UDPゴシック" panose="020B0400000000000000" pitchFamily="50" charset="-128"/>
              </a:rPr>
              <a:t>】</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642ACE5-67C0-3BCF-C126-9D2A82AAF873}"/>
              </a:ext>
            </a:extLst>
          </p:cNvPr>
          <p:cNvSpPr txBox="1"/>
          <p:nvPr/>
        </p:nvSpPr>
        <p:spPr>
          <a:xfrm>
            <a:off x="539124" y="1232248"/>
            <a:ext cx="11159999" cy="1323439"/>
          </a:xfrm>
          <a:prstGeom prst="rect">
            <a:avLst/>
          </a:prstGeom>
          <a:noFill/>
        </p:spPr>
        <p:txBody>
          <a:bodyPr wrap="square" rtlCol="0">
            <a:spAutoFit/>
          </a:bodyPr>
          <a:lstStyle/>
          <a:p>
            <a:r>
              <a:rPr lang="en-US" altLang="ja-JP" sz="1600" dirty="0">
                <a:effectLst/>
                <a:latin typeface="Meiryo UI" panose="020B0604030504040204" pitchFamily="50" charset="-128"/>
                <a:ea typeface="Meiryo UI" panose="020B0604030504040204" pitchFamily="50" charset="-128"/>
                <a:cs typeface="Times New Roman" panose="02020603050405020304" pitchFamily="18" charset="0"/>
              </a:rPr>
              <a:t>A1 </a:t>
            </a:r>
            <a:r>
              <a:rPr lang="ja-JP" altLang="ja-JP" sz="1600" dirty="0">
                <a:effectLst/>
                <a:latin typeface="Meiryo UI" panose="020B0604030504040204" pitchFamily="50" charset="-128"/>
                <a:ea typeface="Meiryo UI" panose="020B0604030504040204" pitchFamily="50" charset="-128"/>
                <a:cs typeface="Times New Roman" panose="02020603050405020304" pitchFamily="18" charset="0"/>
              </a:rPr>
              <a:t>全国調査と同様、各四半期の国籍・地域ごとに、該当のサンプルに付与された</a:t>
            </a:r>
            <a:r>
              <a:rPr lang="ja-JP" altLang="ja-JP" sz="1600" b="1" dirty="0">
                <a:solidFill>
                  <a:srgbClr val="77B150"/>
                </a:solidFill>
                <a:effectLst/>
                <a:latin typeface="Meiryo UI" panose="020B0604030504040204" pitchFamily="50" charset="-128"/>
                <a:ea typeface="Meiryo UI" panose="020B0604030504040204" pitchFamily="50" charset="-128"/>
                <a:cs typeface="Times New Roman" panose="02020603050405020304" pitchFamily="18" charset="0"/>
              </a:rPr>
              <a:t>一相目のウエイト値</a:t>
            </a:r>
            <a:r>
              <a:rPr lang="ja-JP" altLang="ja-JP" sz="1600" dirty="0">
                <a:effectLst/>
                <a:latin typeface="Meiryo UI" panose="020B0604030504040204" pitchFamily="50" charset="-128"/>
                <a:ea typeface="Meiryo UI" panose="020B0604030504040204" pitchFamily="50" charset="-128"/>
                <a:cs typeface="Times New Roman" panose="02020603050405020304" pitchFamily="18" charset="0"/>
              </a:rPr>
              <a:t>を足し上げると、各国籍・地域の</a:t>
            </a:r>
            <a:r>
              <a:rPr lang="ja-JP" altLang="ja-JP" sz="1600" b="1" dirty="0">
                <a:solidFill>
                  <a:srgbClr val="70AD47"/>
                </a:solidFill>
                <a:effectLst/>
                <a:latin typeface="Meiryo UI" panose="020B0604030504040204" pitchFamily="50" charset="-128"/>
                <a:ea typeface="Meiryo UI" panose="020B0604030504040204" pitchFamily="50" charset="-128"/>
                <a:cs typeface="Times New Roman" panose="02020603050405020304" pitchFamily="18" charset="0"/>
              </a:rPr>
              <a:t>一般客数と一致</a:t>
            </a:r>
            <a:r>
              <a:rPr lang="ja-JP" altLang="ja-JP" sz="1600" dirty="0">
                <a:effectLst/>
                <a:latin typeface="Meiryo UI" panose="020B0604030504040204" pitchFamily="50" charset="-128"/>
                <a:ea typeface="Meiryo UI" panose="020B0604030504040204" pitchFamily="50" charset="-128"/>
                <a:cs typeface="Times New Roman" panose="02020603050405020304" pitchFamily="18" charset="0"/>
              </a:rPr>
              <a:t>します。</a:t>
            </a:r>
            <a:r>
              <a:rPr lang="ja-JP" altLang="en-US" sz="1600" dirty="0">
                <a:latin typeface="Meiryo UI" panose="020B0604030504040204" pitchFamily="50" charset="-128"/>
                <a:ea typeface="Meiryo UI" panose="020B0604030504040204" pitchFamily="50" charset="-128"/>
              </a:rPr>
              <a:t>よって、一相目回答をベースに集計する結果（都道府県別の訪問者数や平均泊数、決済方法など）は、先述と同様の方法で平均値や選択率・構成比を算出することができます。</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ただし、</a:t>
            </a:r>
            <a:r>
              <a:rPr kumimoji="1" lang="ja-JP" altLang="en-US" sz="1600" b="1" u="sng" dirty="0">
                <a:solidFill>
                  <a:schemeClr val="accent6"/>
                </a:solidFill>
                <a:latin typeface="Meiryo UI" panose="020B0604030504040204" pitchFamily="50" charset="-128"/>
                <a:ea typeface="Meiryo UI" panose="020B0604030504040204" pitchFamily="50" charset="-128"/>
              </a:rPr>
              <a:t>二相目のウエイト値 </a:t>
            </a:r>
            <a:r>
              <a:rPr kumimoji="1" lang="en-US" altLang="ja-JP" sz="1600" b="1" u="sng" dirty="0">
                <a:solidFill>
                  <a:schemeClr val="accent6"/>
                </a:solidFill>
                <a:latin typeface="Meiryo UI" panose="020B0604030504040204" pitchFamily="50" charset="-128"/>
                <a:ea typeface="Meiryo UI" panose="020B0604030504040204" pitchFamily="50" charset="-128"/>
              </a:rPr>
              <a:t>= </a:t>
            </a:r>
            <a:r>
              <a:rPr kumimoji="1" lang="ja-JP" altLang="en-US" sz="1600" b="1" u="sng" dirty="0">
                <a:solidFill>
                  <a:schemeClr val="accent6"/>
                </a:solidFill>
                <a:latin typeface="Meiryo UI" panose="020B0604030504040204" pitchFamily="50" charset="-128"/>
                <a:ea typeface="Meiryo UI" panose="020B0604030504040204" pitchFamily="50" charset="-128"/>
              </a:rPr>
              <a:t>各都道府県に訪問した一般客数</a:t>
            </a:r>
            <a:r>
              <a:rPr kumimoji="1" lang="ja-JP" altLang="en-US" sz="1600" dirty="0">
                <a:latin typeface="Meiryo UI" panose="020B0604030504040204" pitchFamily="50" charset="-128"/>
                <a:ea typeface="Meiryo UI" panose="020B0604030504040204" pitchFamily="50" charset="-128"/>
              </a:rPr>
              <a:t>であり、都道府県ごとに変数が存在します。都道府県別の消費額や消費単価を集計したい場合は、</a:t>
            </a:r>
            <a:r>
              <a:rPr lang="ja-JP" altLang="en-US" sz="1600" dirty="0">
                <a:latin typeface="Meiryo UI" panose="020B0604030504040204" pitchFamily="50" charset="-128"/>
                <a:ea typeface="Meiryo UI" panose="020B0604030504040204" pitchFamily="50" charset="-128"/>
              </a:rPr>
              <a:t>該当の都道府県に</a:t>
            </a:r>
            <a:r>
              <a:rPr kumimoji="1" lang="ja-JP" altLang="en-US" sz="1600" dirty="0">
                <a:latin typeface="Meiryo UI" panose="020B0604030504040204" pitchFamily="50" charset="-128"/>
                <a:ea typeface="Meiryo UI" panose="020B0604030504040204" pitchFamily="50" charset="-128"/>
              </a:rPr>
              <a:t>対応するウエイト変数を</a:t>
            </a:r>
            <a:r>
              <a:rPr lang="ja-JP" altLang="en-US" sz="1600" dirty="0">
                <a:latin typeface="Meiryo UI" panose="020B0604030504040204" pitchFamily="50" charset="-128"/>
                <a:ea typeface="Meiryo UI" panose="020B0604030504040204" pitchFamily="50" charset="-128"/>
              </a:rPr>
              <a:t>使用する必要があります。</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5AFE96F5-649C-EBEE-61B5-274A2AEAF497}"/>
              </a:ext>
            </a:extLst>
          </p:cNvPr>
          <p:cNvSpPr txBox="1"/>
          <p:nvPr/>
        </p:nvSpPr>
        <p:spPr>
          <a:xfrm>
            <a:off x="528127" y="2723104"/>
            <a:ext cx="7385787"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都道府県別結果の算出方法イメージ（例：北海道の宿泊費単価）</a:t>
            </a:r>
            <a:endParaRPr kumimoji="1" lang="en-US" altLang="ja-JP" sz="20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3989CCE4-939C-5488-BC94-60F8536D2644}"/>
              </a:ext>
            </a:extLst>
          </p:cNvPr>
          <p:cNvSpPr>
            <a:spLocks noChangeAspect="1"/>
          </p:cNvSpPr>
          <p:nvPr/>
        </p:nvSpPr>
        <p:spPr>
          <a:xfrm>
            <a:off x="539127" y="3280084"/>
            <a:ext cx="4564090" cy="94468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5F884CB8-3AC2-3C16-1143-8105327203EC}"/>
              </a:ext>
            </a:extLst>
          </p:cNvPr>
          <p:cNvSpPr txBox="1">
            <a:spLocks noChangeAspect="1"/>
          </p:cNvSpPr>
          <p:nvPr/>
        </p:nvSpPr>
        <p:spPr>
          <a:xfrm>
            <a:off x="645573" y="3124052"/>
            <a:ext cx="1154366" cy="281504"/>
          </a:xfrm>
          <a:prstGeom prst="rect">
            <a:avLst/>
          </a:prstGeom>
          <a:solidFill>
            <a:schemeClr val="bg1"/>
          </a:solidFill>
          <a:ln w="19050">
            <a:solidFill>
              <a:schemeClr val="accent6"/>
            </a:solidFill>
          </a:ln>
        </p:spPr>
        <p:txBody>
          <a:bodyPr wrap="square" rtlCol="0">
            <a:spAutoFit/>
          </a:bodyPr>
          <a:lstStyle/>
          <a:p>
            <a:r>
              <a:rPr kumimoji="1" lang="ja-JP" altLang="en-US" sz="1200" b="1">
                <a:solidFill>
                  <a:schemeClr val="accent6"/>
                </a:solidFill>
                <a:latin typeface="Meiryo UI" panose="020B0604030504040204" pitchFamily="50" charset="-128"/>
                <a:ea typeface="Meiryo UI" panose="020B0604030504040204" pitchFamily="50" charset="-128"/>
              </a:rPr>
              <a:t>支出回答変数</a:t>
            </a:r>
          </a:p>
        </p:txBody>
      </p:sp>
      <p:sp>
        <p:nvSpPr>
          <p:cNvPr id="10" name="テキスト ボックス 9">
            <a:extLst>
              <a:ext uri="{FF2B5EF4-FFF2-40B4-BE49-F238E27FC236}">
                <a16:creationId xmlns:a16="http://schemas.microsoft.com/office/drawing/2014/main" id="{9890319A-F35D-C755-D3CE-A7465E6BBFBB}"/>
              </a:ext>
            </a:extLst>
          </p:cNvPr>
          <p:cNvSpPr txBox="1">
            <a:spLocks noChangeAspect="1"/>
          </p:cNvSpPr>
          <p:nvPr/>
        </p:nvSpPr>
        <p:spPr>
          <a:xfrm>
            <a:off x="645573" y="3487891"/>
            <a:ext cx="1256225" cy="253916"/>
          </a:xfrm>
          <a:prstGeom prst="rect">
            <a:avLst/>
          </a:prstGeom>
          <a:solidFill>
            <a:schemeClr val="bg1"/>
          </a:solidFill>
          <a:ln w="12700">
            <a:solidFill>
              <a:srgbClr val="C00000"/>
            </a:solidFill>
          </a:ln>
        </p:spPr>
        <p:txBody>
          <a:bodyPr wrap="square" rtlCol="0">
            <a:spAutoFit/>
          </a:bodyPr>
          <a:lstStyle/>
          <a:p>
            <a:r>
              <a:rPr kumimoji="1" lang="ja-JP" altLang="en-US" sz="1050" b="1">
                <a:latin typeface="Meiryo UI" panose="020B0604030504040204" pitchFamily="50" charset="-128"/>
                <a:ea typeface="Meiryo UI" panose="020B0604030504040204" pitchFamily="50" charset="-128"/>
              </a:rPr>
              <a:t>北海道での宿泊費</a:t>
            </a:r>
          </a:p>
        </p:txBody>
      </p:sp>
      <p:sp>
        <p:nvSpPr>
          <p:cNvPr id="11" name="テキスト ボックス 10">
            <a:extLst>
              <a:ext uri="{FF2B5EF4-FFF2-40B4-BE49-F238E27FC236}">
                <a16:creationId xmlns:a16="http://schemas.microsoft.com/office/drawing/2014/main" id="{168029FB-A842-E215-2F98-23F22F9F45EC}"/>
              </a:ext>
            </a:extLst>
          </p:cNvPr>
          <p:cNvSpPr txBox="1">
            <a:spLocks noChangeAspect="1"/>
          </p:cNvSpPr>
          <p:nvPr/>
        </p:nvSpPr>
        <p:spPr>
          <a:xfrm>
            <a:off x="2116667" y="3487891"/>
            <a:ext cx="1256225" cy="261610"/>
          </a:xfrm>
          <a:prstGeom prst="rect">
            <a:avLst/>
          </a:prstGeom>
          <a:solidFill>
            <a:schemeClr val="bg1"/>
          </a:solidFill>
          <a:ln w="12700">
            <a:solidFill>
              <a:schemeClr val="bg2">
                <a:lumMod val="75000"/>
              </a:schemeClr>
            </a:solidFill>
          </a:ln>
        </p:spPr>
        <p:txBody>
          <a:bodyPr wrap="square" rtlCol="0">
            <a:spAutoFit/>
          </a:bodyPr>
          <a:lstStyle/>
          <a:p>
            <a:r>
              <a:rPr kumimoji="1" lang="ja-JP" altLang="en-US" sz="1050">
                <a:latin typeface="Meiryo UI" panose="020B0604030504040204" pitchFamily="50" charset="-128"/>
                <a:ea typeface="Meiryo UI" panose="020B0604030504040204" pitchFamily="50" charset="-128"/>
              </a:rPr>
              <a:t>北海道での飲食費</a:t>
            </a:r>
          </a:p>
        </p:txBody>
      </p:sp>
      <p:sp>
        <p:nvSpPr>
          <p:cNvPr id="12" name="テキスト ボックス 11">
            <a:extLst>
              <a:ext uri="{FF2B5EF4-FFF2-40B4-BE49-F238E27FC236}">
                <a16:creationId xmlns:a16="http://schemas.microsoft.com/office/drawing/2014/main" id="{CFA10207-C8AD-097E-3BD9-E50BED671689}"/>
              </a:ext>
            </a:extLst>
          </p:cNvPr>
          <p:cNvSpPr txBox="1">
            <a:spLocks noChangeAspect="1"/>
          </p:cNvSpPr>
          <p:nvPr/>
        </p:nvSpPr>
        <p:spPr>
          <a:xfrm>
            <a:off x="3805350" y="3487891"/>
            <a:ext cx="1256225" cy="261610"/>
          </a:xfrm>
          <a:prstGeom prst="rect">
            <a:avLst/>
          </a:prstGeom>
          <a:solidFill>
            <a:schemeClr val="bg1"/>
          </a:solidFill>
          <a:ln w="12700">
            <a:solidFill>
              <a:schemeClr val="bg2">
                <a:lumMod val="75000"/>
              </a:schemeClr>
            </a:solidFill>
          </a:ln>
        </p:spPr>
        <p:txBody>
          <a:bodyPr wrap="square" rtlCol="0">
            <a:spAutoFit/>
          </a:bodyPr>
          <a:lstStyle/>
          <a:p>
            <a:r>
              <a:rPr kumimoji="1" lang="ja-JP" altLang="en-US" sz="1050">
                <a:latin typeface="Meiryo UI" panose="020B0604030504040204" pitchFamily="50" charset="-128"/>
                <a:ea typeface="Meiryo UI" panose="020B0604030504040204" pitchFamily="50" charset="-128"/>
              </a:rPr>
              <a:t>東京都での宿泊費</a:t>
            </a:r>
          </a:p>
        </p:txBody>
      </p:sp>
      <p:sp>
        <p:nvSpPr>
          <p:cNvPr id="13" name="テキスト ボックス 12">
            <a:extLst>
              <a:ext uri="{FF2B5EF4-FFF2-40B4-BE49-F238E27FC236}">
                <a16:creationId xmlns:a16="http://schemas.microsoft.com/office/drawing/2014/main" id="{107661F8-4937-B1E9-24EE-2470549A14C6}"/>
              </a:ext>
            </a:extLst>
          </p:cNvPr>
          <p:cNvSpPr txBox="1">
            <a:spLocks noChangeAspect="1"/>
          </p:cNvSpPr>
          <p:nvPr/>
        </p:nvSpPr>
        <p:spPr>
          <a:xfrm>
            <a:off x="5099325" y="3487891"/>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a16="http://schemas.microsoft.com/office/drawing/2014/main" id="{53B74D6F-BEC8-0867-FCB5-1F5818E56C64}"/>
              </a:ext>
            </a:extLst>
          </p:cNvPr>
          <p:cNvSpPr txBox="1">
            <a:spLocks noChangeAspect="1"/>
          </p:cNvSpPr>
          <p:nvPr/>
        </p:nvSpPr>
        <p:spPr>
          <a:xfrm>
            <a:off x="3459211" y="3487662"/>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15" name="テキスト ボックス 14">
            <a:extLst>
              <a:ext uri="{FF2B5EF4-FFF2-40B4-BE49-F238E27FC236}">
                <a16:creationId xmlns:a16="http://schemas.microsoft.com/office/drawing/2014/main" id="{431163A3-D405-CE4B-1B13-C6AF85861441}"/>
              </a:ext>
            </a:extLst>
          </p:cNvPr>
          <p:cNvSpPr txBox="1">
            <a:spLocks noChangeAspect="1"/>
          </p:cNvSpPr>
          <p:nvPr/>
        </p:nvSpPr>
        <p:spPr>
          <a:xfrm rot="5400000">
            <a:off x="1080078" y="3902632"/>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16" name="テキスト ボックス 15">
            <a:extLst>
              <a:ext uri="{FF2B5EF4-FFF2-40B4-BE49-F238E27FC236}">
                <a16:creationId xmlns:a16="http://schemas.microsoft.com/office/drawing/2014/main" id="{4325A2E8-6C09-28C8-E269-C8792CD1BD1A}"/>
              </a:ext>
            </a:extLst>
          </p:cNvPr>
          <p:cNvSpPr txBox="1">
            <a:spLocks noChangeAspect="1"/>
          </p:cNvSpPr>
          <p:nvPr/>
        </p:nvSpPr>
        <p:spPr>
          <a:xfrm rot="5400000">
            <a:off x="2606856" y="3900515"/>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17" name="テキスト ボックス 16">
            <a:extLst>
              <a:ext uri="{FF2B5EF4-FFF2-40B4-BE49-F238E27FC236}">
                <a16:creationId xmlns:a16="http://schemas.microsoft.com/office/drawing/2014/main" id="{4A51FFA7-A02F-5C6E-31DF-DCB7C0DC080D}"/>
              </a:ext>
            </a:extLst>
          </p:cNvPr>
          <p:cNvSpPr txBox="1">
            <a:spLocks noChangeAspect="1"/>
          </p:cNvSpPr>
          <p:nvPr/>
        </p:nvSpPr>
        <p:spPr>
          <a:xfrm rot="5400000">
            <a:off x="4295539" y="3900429"/>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18" name="正方形/長方形 17">
            <a:extLst>
              <a:ext uri="{FF2B5EF4-FFF2-40B4-BE49-F238E27FC236}">
                <a16:creationId xmlns:a16="http://schemas.microsoft.com/office/drawing/2014/main" id="{F7CFAA0C-B043-B536-C8A1-A658B7ABD9E2}"/>
              </a:ext>
            </a:extLst>
          </p:cNvPr>
          <p:cNvSpPr>
            <a:spLocks noChangeAspect="1"/>
          </p:cNvSpPr>
          <p:nvPr/>
        </p:nvSpPr>
        <p:spPr>
          <a:xfrm>
            <a:off x="5532452" y="3280084"/>
            <a:ext cx="4703194" cy="94468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1B7D1BB-71DC-07B2-96BE-0A6738D8F7C6}"/>
              </a:ext>
            </a:extLst>
          </p:cNvPr>
          <p:cNvSpPr txBox="1">
            <a:spLocks noChangeAspect="1"/>
          </p:cNvSpPr>
          <p:nvPr/>
        </p:nvSpPr>
        <p:spPr>
          <a:xfrm>
            <a:off x="5638900" y="3124052"/>
            <a:ext cx="1256225" cy="281504"/>
          </a:xfrm>
          <a:prstGeom prst="rect">
            <a:avLst/>
          </a:prstGeom>
          <a:solidFill>
            <a:schemeClr val="bg1"/>
          </a:solidFill>
          <a:ln w="19050">
            <a:solidFill>
              <a:schemeClr val="accent6"/>
            </a:solidFill>
          </a:ln>
        </p:spPr>
        <p:txBody>
          <a:bodyPr wrap="square" rtlCol="0">
            <a:spAutoFit/>
          </a:bodyPr>
          <a:lstStyle/>
          <a:p>
            <a:r>
              <a:rPr kumimoji="1" lang="ja-JP" altLang="en-US" sz="1200" b="1">
                <a:solidFill>
                  <a:schemeClr val="accent6"/>
                </a:solidFill>
                <a:latin typeface="Meiryo UI" panose="020B0604030504040204" pitchFamily="50" charset="-128"/>
                <a:ea typeface="Meiryo UI" panose="020B0604030504040204" pitchFamily="50" charset="-128"/>
              </a:rPr>
              <a:t>二相目ウエイト</a:t>
            </a:r>
          </a:p>
        </p:txBody>
      </p:sp>
      <p:sp>
        <p:nvSpPr>
          <p:cNvPr id="20" name="テキスト ボックス 19">
            <a:extLst>
              <a:ext uri="{FF2B5EF4-FFF2-40B4-BE49-F238E27FC236}">
                <a16:creationId xmlns:a16="http://schemas.microsoft.com/office/drawing/2014/main" id="{4ED51BE1-E844-172C-4001-3AE7A4C44040}"/>
              </a:ext>
            </a:extLst>
          </p:cNvPr>
          <p:cNvSpPr txBox="1">
            <a:spLocks noChangeAspect="1"/>
          </p:cNvSpPr>
          <p:nvPr/>
        </p:nvSpPr>
        <p:spPr>
          <a:xfrm>
            <a:off x="5649783" y="3487891"/>
            <a:ext cx="1374163" cy="253916"/>
          </a:xfrm>
          <a:prstGeom prst="rect">
            <a:avLst/>
          </a:prstGeom>
          <a:solidFill>
            <a:schemeClr val="bg1"/>
          </a:solidFill>
          <a:ln w="12700">
            <a:solidFill>
              <a:srgbClr val="C00000"/>
            </a:solidFill>
          </a:ln>
        </p:spPr>
        <p:txBody>
          <a:bodyPr wrap="square" rtlCol="0">
            <a:spAutoFit/>
          </a:bodyPr>
          <a:lstStyle/>
          <a:p>
            <a:r>
              <a:rPr lang="en-US" altLang="ja-JP" sz="1050" b="1">
                <a:latin typeface="Meiryo UI" panose="020B0604030504040204" pitchFamily="50" charset="-128"/>
                <a:ea typeface="Meiryo UI" panose="020B0604030504040204" pitchFamily="50" charset="-128"/>
              </a:rPr>
              <a:t>WEIGHT_PH2_1</a:t>
            </a:r>
            <a:endParaRPr kumimoji="1" lang="ja-JP" altLang="en-US" sz="1050" b="1">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3DC874E2-BF68-0282-FEDA-321E127394FD}"/>
              </a:ext>
            </a:extLst>
          </p:cNvPr>
          <p:cNvSpPr txBox="1">
            <a:spLocks noChangeAspect="1"/>
          </p:cNvSpPr>
          <p:nvPr/>
        </p:nvSpPr>
        <p:spPr>
          <a:xfrm>
            <a:off x="7074364" y="3487891"/>
            <a:ext cx="1326984" cy="261610"/>
          </a:xfrm>
          <a:prstGeom prst="rect">
            <a:avLst/>
          </a:prstGeom>
          <a:solidFill>
            <a:schemeClr val="bg1"/>
          </a:solidFill>
          <a:ln w="12700">
            <a:solidFill>
              <a:schemeClr val="bg2">
                <a:lumMod val="75000"/>
              </a:schemeClr>
            </a:solidFill>
          </a:ln>
        </p:spPr>
        <p:txBody>
          <a:bodyPr wrap="square" rtlCol="0">
            <a:spAutoFit/>
          </a:bodyPr>
          <a:lstStyle/>
          <a:p>
            <a:r>
              <a:rPr lang="en-US" altLang="ja-JP" sz="1050">
                <a:latin typeface="Meiryo UI" panose="020B0604030504040204" pitchFamily="50" charset="-128"/>
                <a:ea typeface="Meiryo UI" panose="020B0604030504040204" pitchFamily="50" charset="-128"/>
              </a:rPr>
              <a:t>WEIGHT_PH2_2</a:t>
            </a:r>
            <a:endParaRPr lang="ja-JP" altLang="en-US" sz="105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C2CB758-641F-40A7-5506-B60E9610BD10}"/>
              </a:ext>
            </a:extLst>
          </p:cNvPr>
          <p:cNvSpPr txBox="1">
            <a:spLocks noChangeAspect="1"/>
          </p:cNvSpPr>
          <p:nvPr/>
        </p:nvSpPr>
        <p:spPr>
          <a:xfrm>
            <a:off x="8775910" y="3487891"/>
            <a:ext cx="1382389" cy="261610"/>
          </a:xfrm>
          <a:prstGeom prst="rect">
            <a:avLst/>
          </a:prstGeom>
          <a:solidFill>
            <a:schemeClr val="bg1"/>
          </a:solidFill>
          <a:ln w="12700">
            <a:solidFill>
              <a:schemeClr val="bg2">
                <a:lumMod val="75000"/>
              </a:schemeClr>
            </a:solidFill>
          </a:ln>
        </p:spPr>
        <p:txBody>
          <a:bodyPr wrap="square" rtlCol="0">
            <a:spAutoFit/>
          </a:bodyPr>
          <a:lstStyle/>
          <a:p>
            <a:r>
              <a:rPr kumimoji="1" lang="en-US" altLang="ja-JP" sz="1050">
                <a:latin typeface="Meiryo UI" panose="020B0604030504040204" pitchFamily="50" charset="-128"/>
                <a:ea typeface="Meiryo UI" panose="020B0604030504040204" pitchFamily="50" charset="-128"/>
              </a:rPr>
              <a:t>WEIGHT_PH2_47</a:t>
            </a:r>
            <a:endParaRPr kumimoji="1" lang="ja-JP" altLang="en-US" sz="105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1B319882-C019-0E95-E1AF-D584656B84C1}"/>
              </a:ext>
            </a:extLst>
          </p:cNvPr>
          <p:cNvSpPr txBox="1">
            <a:spLocks noChangeAspect="1"/>
          </p:cNvSpPr>
          <p:nvPr/>
        </p:nvSpPr>
        <p:spPr>
          <a:xfrm>
            <a:off x="8382270" y="3487662"/>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24" name="テキスト ボックス 23">
            <a:extLst>
              <a:ext uri="{FF2B5EF4-FFF2-40B4-BE49-F238E27FC236}">
                <a16:creationId xmlns:a16="http://schemas.microsoft.com/office/drawing/2014/main" id="{5ADA1312-D7E1-FD52-C9A6-3D088E5E9A12}"/>
              </a:ext>
            </a:extLst>
          </p:cNvPr>
          <p:cNvSpPr txBox="1">
            <a:spLocks noChangeAspect="1"/>
          </p:cNvSpPr>
          <p:nvPr/>
        </p:nvSpPr>
        <p:spPr>
          <a:xfrm rot="5400000">
            <a:off x="6203045" y="3902632"/>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25" name="テキスト ボックス 24">
            <a:extLst>
              <a:ext uri="{FF2B5EF4-FFF2-40B4-BE49-F238E27FC236}">
                <a16:creationId xmlns:a16="http://schemas.microsoft.com/office/drawing/2014/main" id="{7579F964-13DF-F375-D3A9-E21070C83F93}"/>
              </a:ext>
            </a:extLst>
          </p:cNvPr>
          <p:cNvSpPr txBox="1">
            <a:spLocks noChangeAspect="1"/>
          </p:cNvSpPr>
          <p:nvPr/>
        </p:nvSpPr>
        <p:spPr>
          <a:xfrm rot="5400000">
            <a:off x="7623932" y="3900515"/>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26" name="テキスト ボックス 25">
            <a:extLst>
              <a:ext uri="{FF2B5EF4-FFF2-40B4-BE49-F238E27FC236}">
                <a16:creationId xmlns:a16="http://schemas.microsoft.com/office/drawing/2014/main" id="{5E41FEC6-3364-4913-75FC-851BD8F6847F}"/>
              </a:ext>
            </a:extLst>
          </p:cNvPr>
          <p:cNvSpPr txBox="1">
            <a:spLocks noChangeAspect="1"/>
          </p:cNvSpPr>
          <p:nvPr/>
        </p:nvSpPr>
        <p:spPr>
          <a:xfrm rot="5400000">
            <a:off x="9313600" y="3900429"/>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27" name="正方形/長方形 26">
            <a:extLst>
              <a:ext uri="{FF2B5EF4-FFF2-40B4-BE49-F238E27FC236}">
                <a16:creationId xmlns:a16="http://schemas.microsoft.com/office/drawing/2014/main" id="{55C551DB-284C-7193-B72E-D64B95C200BB}"/>
              </a:ext>
            </a:extLst>
          </p:cNvPr>
          <p:cNvSpPr>
            <a:spLocks noChangeAspect="1"/>
          </p:cNvSpPr>
          <p:nvPr/>
        </p:nvSpPr>
        <p:spPr>
          <a:xfrm>
            <a:off x="10480918" y="3279010"/>
            <a:ext cx="1218812" cy="94468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64CBA81C-4767-6618-204B-28AB3EBFC890}"/>
              </a:ext>
            </a:extLst>
          </p:cNvPr>
          <p:cNvSpPr txBox="1">
            <a:spLocks noChangeAspect="1"/>
          </p:cNvSpPr>
          <p:nvPr/>
        </p:nvSpPr>
        <p:spPr>
          <a:xfrm>
            <a:off x="10587366" y="3122978"/>
            <a:ext cx="1032632" cy="281504"/>
          </a:xfrm>
          <a:prstGeom prst="rect">
            <a:avLst/>
          </a:prstGeom>
          <a:solidFill>
            <a:schemeClr val="bg1"/>
          </a:solidFill>
          <a:ln w="19050">
            <a:solidFill>
              <a:schemeClr val="accent6"/>
            </a:solidFill>
          </a:ln>
        </p:spPr>
        <p:txBody>
          <a:bodyPr wrap="square" rtlCol="0">
            <a:spAutoFit/>
          </a:bodyPr>
          <a:lstStyle/>
          <a:p>
            <a:pPr algn="ctr"/>
            <a:r>
              <a:rPr kumimoji="1" lang="ja-JP" altLang="en-US" sz="1200" b="1">
                <a:solidFill>
                  <a:schemeClr val="accent6"/>
                </a:solidFill>
                <a:latin typeface="Meiryo UI" panose="020B0604030504040204" pitchFamily="50" charset="-128"/>
                <a:ea typeface="Meiryo UI" panose="020B0604030504040204" pitchFamily="50" charset="-128"/>
              </a:rPr>
              <a:t>比推定係数</a:t>
            </a:r>
          </a:p>
        </p:txBody>
      </p:sp>
      <p:sp>
        <p:nvSpPr>
          <p:cNvPr id="30" name="テキスト ボックス 29">
            <a:extLst>
              <a:ext uri="{FF2B5EF4-FFF2-40B4-BE49-F238E27FC236}">
                <a16:creationId xmlns:a16="http://schemas.microsoft.com/office/drawing/2014/main" id="{F924B9E6-23BE-EB8D-3A5C-DACE06028202}"/>
              </a:ext>
            </a:extLst>
          </p:cNvPr>
          <p:cNvSpPr txBox="1">
            <a:spLocks noChangeAspect="1"/>
          </p:cNvSpPr>
          <p:nvPr/>
        </p:nvSpPr>
        <p:spPr>
          <a:xfrm rot="5400000">
            <a:off x="10971101" y="3968365"/>
            <a:ext cx="416728" cy="253355"/>
          </a:xfrm>
          <a:prstGeom prst="rect">
            <a:avLst/>
          </a:prstGeom>
          <a:noFill/>
          <a:ln w="12700">
            <a:noFill/>
          </a:ln>
        </p:spPr>
        <p:txBody>
          <a:bodyPr wrap="square" rtlCol="0">
            <a:spAutoFit/>
          </a:bodyPr>
          <a:lstStyle/>
          <a:p>
            <a:r>
              <a:rPr kumimoji="1" lang="ja-JP" altLang="en-US" sz="1200">
                <a:latin typeface="Meiryo UI" panose="020B0604030504040204" pitchFamily="50" charset="-128"/>
                <a:ea typeface="Meiryo UI" panose="020B0604030504040204" pitchFamily="50" charset="-128"/>
              </a:rPr>
              <a:t>・・・</a:t>
            </a:r>
          </a:p>
        </p:txBody>
      </p:sp>
      <p:sp>
        <p:nvSpPr>
          <p:cNvPr id="32" name="下矢印 44">
            <a:extLst>
              <a:ext uri="{FF2B5EF4-FFF2-40B4-BE49-F238E27FC236}">
                <a16:creationId xmlns:a16="http://schemas.microsoft.com/office/drawing/2014/main" id="{E44700AD-725C-5C96-AC96-09A14A656562}"/>
              </a:ext>
            </a:extLst>
          </p:cNvPr>
          <p:cNvSpPr/>
          <p:nvPr/>
        </p:nvSpPr>
        <p:spPr>
          <a:xfrm>
            <a:off x="5463752" y="4320655"/>
            <a:ext cx="858407" cy="323634"/>
          </a:xfrm>
          <a:prstGeom prst="downArrow">
            <a:avLst>
              <a:gd name="adj1" fmla="val 41699"/>
              <a:gd name="adj2" fmla="val 610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79DEF5E6-1804-2577-88D2-4B6DBF41C0BA}"/>
              </a:ext>
            </a:extLst>
          </p:cNvPr>
          <p:cNvSpPr/>
          <p:nvPr/>
        </p:nvSpPr>
        <p:spPr>
          <a:xfrm>
            <a:off x="677300" y="4829929"/>
            <a:ext cx="1646602" cy="36933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Meiryo UI" panose="020B0604030504040204" pitchFamily="50" charset="-128"/>
                <a:ea typeface="Meiryo UI" panose="020B0604030504040204" pitchFamily="50" charset="-128"/>
              </a:rPr>
              <a:t>北海道での宿泊費</a:t>
            </a:r>
          </a:p>
        </p:txBody>
      </p:sp>
      <p:sp>
        <p:nvSpPr>
          <p:cNvPr id="34" name="正方形/長方形 33">
            <a:extLst>
              <a:ext uri="{FF2B5EF4-FFF2-40B4-BE49-F238E27FC236}">
                <a16:creationId xmlns:a16="http://schemas.microsoft.com/office/drawing/2014/main" id="{96A2E63C-40C3-11F3-F82B-5F643E0B0E42}"/>
              </a:ext>
            </a:extLst>
          </p:cNvPr>
          <p:cNvSpPr/>
          <p:nvPr/>
        </p:nvSpPr>
        <p:spPr>
          <a:xfrm>
            <a:off x="2612089" y="4827623"/>
            <a:ext cx="1731044" cy="36933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latin typeface="Meiryo UI" panose="020B0604030504040204" pitchFamily="50" charset="-128"/>
                <a:ea typeface="Meiryo UI" panose="020B0604030504040204" pitchFamily="50" charset="-128"/>
              </a:rPr>
              <a:t>WEIGHT_PH2_1</a:t>
            </a:r>
            <a:endParaRPr kumimoji="1" lang="ja-JP" altLang="en-US" sz="140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E548C26-BD68-457D-2A94-CCE03A91AC69}"/>
              </a:ext>
            </a:extLst>
          </p:cNvPr>
          <p:cNvSpPr txBox="1"/>
          <p:nvPr/>
        </p:nvSpPr>
        <p:spPr>
          <a:xfrm>
            <a:off x="2229724" y="4827623"/>
            <a:ext cx="471340" cy="369332"/>
          </a:xfrm>
          <a:prstGeom prst="rect">
            <a:avLst/>
          </a:prstGeom>
          <a:noFill/>
        </p:spPr>
        <p:txBody>
          <a:bodyPr wrap="square" rtlCol="0" anchor="ctr">
            <a:spAutoFit/>
          </a:bodyPr>
          <a:lstStyle/>
          <a:p>
            <a:pPr algn="ctr"/>
            <a:r>
              <a:rPr kumimoji="1" lang="en-US" altLang="ja-JP">
                <a:latin typeface="Meiryo UI" panose="020B0604030504040204" pitchFamily="50" charset="-128"/>
                <a:ea typeface="Meiryo UI" panose="020B0604030504040204" pitchFamily="50" charset="-128"/>
              </a:rPr>
              <a:t>×</a:t>
            </a:r>
            <a:endParaRPr kumimoji="1" lang="ja-JP" altLang="en-US">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D7BAC8A0-093A-7094-D678-575CC55AA7DD}"/>
              </a:ext>
            </a:extLst>
          </p:cNvPr>
          <p:cNvSpPr txBox="1"/>
          <p:nvPr/>
        </p:nvSpPr>
        <p:spPr>
          <a:xfrm>
            <a:off x="3291777" y="5238512"/>
            <a:ext cx="471340" cy="923330"/>
          </a:xfrm>
          <a:prstGeom prst="rect">
            <a:avLst/>
          </a:prstGeom>
          <a:noFill/>
        </p:spPr>
        <p:txBody>
          <a:bodyPr wrap="square" rtlCol="0" anchor="ctr">
            <a:spAutoFit/>
          </a:bodyPr>
          <a:lstStyle/>
          <a:p>
            <a:pPr algn="ctr"/>
            <a:r>
              <a:rPr lang="ja-JP" altLang="en-US">
                <a:latin typeface="Meiryo UI" panose="020B0604030504040204" pitchFamily="50" charset="-128"/>
                <a:ea typeface="Meiryo UI" panose="020B0604030504040204" pitchFamily="50" charset="-128"/>
              </a:rPr>
              <a:t>・</a:t>
            </a:r>
            <a:endParaRPr lang="en-US" altLang="ja-JP">
              <a:latin typeface="Meiryo UI" panose="020B0604030504040204" pitchFamily="50" charset="-128"/>
              <a:ea typeface="Meiryo UI" panose="020B0604030504040204" pitchFamily="50" charset="-128"/>
            </a:endParaRPr>
          </a:p>
          <a:p>
            <a:pPr algn="ctr"/>
            <a:r>
              <a:rPr kumimoji="1" lang="ja-JP" altLang="en-US">
                <a:latin typeface="Meiryo UI" panose="020B0604030504040204" pitchFamily="50" charset="-128"/>
                <a:ea typeface="Meiryo UI" panose="020B0604030504040204" pitchFamily="50" charset="-128"/>
              </a:rPr>
              <a:t>・</a:t>
            </a:r>
            <a:endParaRPr kumimoji="1" lang="en-US" altLang="ja-JP">
              <a:latin typeface="Meiryo UI" panose="020B0604030504040204" pitchFamily="50" charset="-128"/>
              <a:ea typeface="Meiryo UI" panose="020B0604030504040204" pitchFamily="50" charset="-128"/>
            </a:endParaRPr>
          </a:p>
          <a:p>
            <a:pPr algn="ctr"/>
            <a:r>
              <a:rPr lang="ja-JP" altLang="en-US">
                <a:latin typeface="Meiryo UI" panose="020B0604030504040204" pitchFamily="50" charset="-128"/>
                <a:ea typeface="Meiryo UI" panose="020B0604030504040204" pitchFamily="50" charset="-128"/>
              </a:rPr>
              <a:t>・</a:t>
            </a:r>
            <a:endParaRPr kumimoji="1" lang="ja-JP" altLang="en-US">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C6F489E4-F28D-1F1F-E703-B3ED34510CDD}"/>
              </a:ext>
            </a:extLst>
          </p:cNvPr>
          <p:cNvSpPr/>
          <p:nvPr/>
        </p:nvSpPr>
        <p:spPr>
          <a:xfrm>
            <a:off x="528127" y="4727804"/>
            <a:ext cx="5934290" cy="151614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B7C50A9-919C-3CE2-5993-AF4A5DF61571}"/>
              </a:ext>
            </a:extLst>
          </p:cNvPr>
          <p:cNvSpPr/>
          <p:nvPr/>
        </p:nvSpPr>
        <p:spPr>
          <a:xfrm>
            <a:off x="9857006" y="4727804"/>
            <a:ext cx="1762992" cy="151614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accent6"/>
                </a:solidFill>
                <a:latin typeface="Meiryo UI" panose="020B0604030504040204" pitchFamily="50" charset="-128"/>
                <a:ea typeface="Meiryo UI" panose="020B0604030504040204" pitchFamily="50" charset="-128"/>
              </a:rPr>
              <a:t>北海道の</a:t>
            </a:r>
            <a:endParaRPr kumimoji="1" lang="en-US" altLang="ja-JP" sz="2400" b="1">
              <a:solidFill>
                <a:schemeClr val="accent6"/>
              </a:solidFill>
              <a:latin typeface="Meiryo UI" panose="020B0604030504040204" pitchFamily="50" charset="-128"/>
              <a:ea typeface="Meiryo UI" panose="020B0604030504040204" pitchFamily="50" charset="-128"/>
            </a:endParaRPr>
          </a:p>
          <a:p>
            <a:pPr algn="ctr"/>
            <a:r>
              <a:rPr lang="ja-JP" altLang="en-US" sz="2400" b="1">
                <a:solidFill>
                  <a:schemeClr val="accent6"/>
                </a:solidFill>
                <a:latin typeface="Meiryo UI" panose="020B0604030504040204" pitchFamily="50" charset="-128"/>
                <a:ea typeface="Meiryo UI" panose="020B0604030504040204" pitchFamily="50" charset="-128"/>
              </a:rPr>
              <a:t>宿泊費単価</a:t>
            </a:r>
            <a:endParaRPr kumimoji="1" lang="en-US" altLang="ja-JP" sz="2400" b="1">
              <a:solidFill>
                <a:schemeClr val="accent6"/>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96EB35F0-D75A-FCCE-480C-9AEC7129A91E}"/>
              </a:ext>
            </a:extLst>
          </p:cNvPr>
          <p:cNvSpPr txBox="1"/>
          <p:nvPr/>
        </p:nvSpPr>
        <p:spPr>
          <a:xfrm>
            <a:off x="5096723" y="5764393"/>
            <a:ext cx="1362166" cy="461665"/>
          </a:xfrm>
          <a:prstGeom prst="rect">
            <a:avLst/>
          </a:prstGeom>
          <a:noFill/>
        </p:spPr>
        <p:txBody>
          <a:bodyPr wrap="square" rtlCol="0" anchor="ctr">
            <a:spAutoFit/>
          </a:bodyPr>
          <a:lstStyle/>
          <a:p>
            <a:pPr algn="ctr"/>
            <a:r>
              <a:rPr kumimoji="1" lang="ja-JP" altLang="en-US" sz="2400" b="1" dirty="0">
                <a:solidFill>
                  <a:schemeClr val="accent6"/>
                </a:solidFill>
                <a:latin typeface="Meiryo UI" panose="020B0604030504040204" pitchFamily="50" charset="-128"/>
                <a:ea typeface="Meiryo UI" panose="020B0604030504040204" pitchFamily="50" charset="-128"/>
              </a:rPr>
              <a:t>合計値</a:t>
            </a:r>
          </a:p>
        </p:txBody>
      </p:sp>
      <p:sp>
        <p:nvSpPr>
          <p:cNvPr id="40" name="正方形/長方形 39">
            <a:extLst>
              <a:ext uri="{FF2B5EF4-FFF2-40B4-BE49-F238E27FC236}">
                <a16:creationId xmlns:a16="http://schemas.microsoft.com/office/drawing/2014/main" id="{770EB64D-1794-93A0-6EF4-CB4E71BA5490}"/>
              </a:ext>
            </a:extLst>
          </p:cNvPr>
          <p:cNvSpPr/>
          <p:nvPr/>
        </p:nvSpPr>
        <p:spPr>
          <a:xfrm>
            <a:off x="4619498" y="4827623"/>
            <a:ext cx="1677278" cy="36933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solidFill>
                <a:latin typeface="Meiryo UI" panose="020B0604030504040204" pitchFamily="50" charset="-128"/>
                <a:ea typeface="Meiryo UI" panose="020B0604030504040204" pitchFamily="50" charset="-128"/>
              </a:rPr>
              <a:t>WEIGHT_PH2_RATIO_a</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3C83507E-D3DB-AD12-C0AB-FBD14121F847}"/>
              </a:ext>
            </a:extLst>
          </p:cNvPr>
          <p:cNvSpPr txBox="1"/>
          <p:nvPr/>
        </p:nvSpPr>
        <p:spPr>
          <a:xfrm>
            <a:off x="4248955" y="4827623"/>
            <a:ext cx="471340" cy="369332"/>
          </a:xfrm>
          <a:prstGeom prst="rect">
            <a:avLst/>
          </a:prstGeom>
          <a:noFill/>
        </p:spPr>
        <p:txBody>
          <a:bodyPr wrap="square" rtlCol="0" anchor="ctr">
            <a:spAutoFit/>
          </a:bodyPr>
          <a:lstStyle/>
          <a:p>
            <a:pPr algn="ctr"/>
            <a:r>
              <a:rPr kumimoji="1" lang="en-US" altLang="ja-JP">
                <a:latin typeface="Meiryo UI" panose="020B0604030504040204" pitchFamily="50" charset="-128"/>
                <a:ea typeface="Meiryo UI" panose="020B0604030504040204" pitchFamily="50" charset="-128"/>
              </a:rPr>
              <a:t>×</a:t>
            </a:r>
            <a:endParaRPr kumimoji="1" lang="ja-JP" altLang="en-US">
              <a:latin typeface="Meiryo UI" panose="020B0604030504040204" pitchFamily="50" charset="-128"/>
              <a:ea typeface="Meiryo UI" panose="020B0604030504040204" pitchFamily="50" charset="-128"/>
            </a:endParaRPr>
          </a:p>
        </p:txBody>
      </p:sp>
      <p:sp>
        <p:nvSpPr>
          <p:cNvPr id="43" name="除算記号 13">
            <a:extLst>
              <a:ext uri="{FF2B5EF4-FFF2-40B4-BE49-F238E27FC236}">
                <a16:creationId xmlns:a16="http://schemas.microsoft.com/office/drawing/2014/main" id="{9BC5755D-B7C7-5878-66D1-36F95E54AD5F}"/>
              </a:ext>
            </a:extLst>
          </p:cNvPr>
          <p:cNvSpPr/>
          <p:nvPr/>
        </p:nvSpPr>
        <p:spPr>
          <a:xfrm>
            <a:off x="6519003" y="5295296"/>
            <a:ext cx="647307" cy="592202"/>
          </a:xfrm>
          <a:prstGeom prst="mathDivid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BAE987AD-54AE-2393-D36F-4009B092FAE4}"/>
              </a:ext>
            </a:extLst>
          </p:cNvPr>
          <p:cNvSpPr/>
          <p:nvPr/>
        </p:nvSpPr>
        <p:spPr>
          <a:xfrm>
            <a:off x="7275043" y="4831498"/>
            <a:ext cx="1685909" cy="36933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a:solidFill>
                  <a:schemeClr val="tx1"/>
                </a:solidFill>
                <a:latin typeface="Meiryo UI" panose="020B0604030504040204" pitchFamily="50" charset="-128"/>
                <a:ea typeface="Meiryo UI" panose="020B0604030504040204" pitchFamily="50" charset="-128"/>
              </a:rPr>
              <a:t>WEIGHT_PH2_1</a:t>
            </a:r>
            <a:endParaRPr kumimoji="1" lang="ja-JP" altLang="en-US" sz="1400">
              <a:solidFill>
                <a:schemeClr val="tx1"/>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EB0E0E0B-6B51-DE50-66AF-3F5E3FD48EFA}"/>
              </a:ext>
            </a:extLst>
          </p:cNvPr>
          <p:cNvSpPr txBox="1"/>
          <p:nvPr/>
        </p:nvSpPr>
        <p:spPr>
          <a:xfrm>
            <a:off x="7917776" y="5214383"/>
            <a:ext cx="471340" cy="923330"/>
          </a:xfrm>
          <a:prstGeom prst="rect">
            <a:avLst/>
          </a:prstGeom>
          <a:noFill/>
        </p:spPr>
        <p:txBody>
          <a:bodyPr wrap="square" rtlCol="0" anchor="ctr">
            <a:spAutoFit/>
          </a:bodyPr>
          <a:lstStyle/>
          <a:p>
            <a:pPr algn="ctr"/>
            <a:r>
              <a:rPr lang="ja-JP" altLang="en-US">
                <a:latin typeface="Meiryo UI" panose="020B0604030504040204" pitchFamily="50" charset="-128"/>
                <a:ea typeface="Meiryo UI" panose="020B0604030504040204" pitchFamily="50" charset="-128"/>
              </a:rPr>
              <a:t>・</a:t>
            </a:r>
            <a:endParaRPr lang="en-US" altLang="ja-JP">
              <a:latin typeface="Meiryo UI" panose="020B0604030504040204" pitchFamily="50" charset="-128"/>
              <a:ea typeface="Meiryo UI" panose="020B0604030504040204" pitchFamily="50" charset="-128"/>
            </a:endParaRPr>
          </a:p>
          <a:p>
            <a:pPr algn="ctr"/>
            <a:r>
              <a:rPr kumimoji="1" lang="ja-JP" altLang="en-US">
                <a:latin typeface="Meiryo UI" panose="020B0604030504040204" pitchFamily="50" charset="-128"/>
                <a:ea typeface="Meiryo UI" panose="020B0604030504040204" pitchFamily="50" charset="-128"/>
              </a:rPr>
              <a:t>・</a:t>
            </a:r>
            <a:endParaRPr kumimoji="1" lang="en-US" altLang="ja-JP">
              <a:latin typeface="Meiryo UI" panose="020B0604030504040204" pitchFamily="50" charset="-128"/>
              <a:ea typeface="Meiryo UI" panose="020B0604030504040204" pitchFamily="50" charset="-128"/>
            </a:endParaRPr>
          </a:p>
          <a:p>
            <a:pPr algn="ctr"/>
            <a:r>
              <a:rPr lang="ja-JP" altLang="en-US">
                <a:latin typeface="Meiryo UI" panose="020B0604030504040204" pitchFamily="50" charset="-128"/>
                <a:ea typeface="Meiryo UI" panose="020B0604030504040204" pitchFamily="50" charset="-128"/>
              </a:rPr>
              <a:t>・</a:t>
            </a:r>
            <a:endParaRPr kumimoji="1" lang="ja-JP" altLang="en-US">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4E349CC7-09BA-D66F-0335-C657E27B4C62}"/>
              </a:ext>
            </a:extLst>
          </p:cNvPr>
          <p:cNvSpPr/>
          <p:nvPr/>
        </p:nvSpPr>
        <p:spPr>
          <a:xfrm>
            <a:off x="7195097" y="4727804"/>
            <a:ext cx="1898577" cy="151614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0CA931D0-D721-5FA7-775C-34D137DF575D}"/>
              </a:ext>
            </a:extLst>
          </p:cNvPr>
          <p:cNvSpPr txBox="1"/>
          <p:nvPr/>
        </p:nvSpPr>
        <p:spPr>
          <a:xfrm>
            <a:off x="8137463" y="5787794"/>
            <a:ext cx="968262" cy="461665"/>
          </a:xfrm>
          <a:prstGeom prst="rect">
            <a:avLst/>
          </a:prstGeom>
          <a:noFill/>
        </p:spPr>
        <p:txBody>
          <a:bodyPr wrap="square" rtlCol="0" anchor="ctr">
            <a:spAutoFit/>
          </a:bodyPr>
          <a:lstStyle/>
          <a:p>
            <a:pPr algn="ctr"/>
            <a:r>
              <a:rPr lang="ja-JP" altLang="en-US" sz="2400" b="1" dirty="0">
                <a:solidFill>
                  <a:schemeClr val="accent6"/>
                </a:solidFill>
                <a:latin typeface="Meiryo UI" panose="020B0604030504040204" pitchFamily="50" charset="-128"/>
                <a:ea typeface="Meiryo UI" panose="020B0604030504040204" pitchFamily="50" charset="-128"/>
              </a:rPr>
              <a:t>人数</a:t>
            </a:r>
            <a:endParaRPr kumimoji="1" lang="ja-JP" altLang="en-US" sz="2400" b="1" dirty="0">
              <a:solidFill>
                <a:schemeClr val="accent6"/>
              </a:solidFill>
              <a:latin typeface="Meiryo UI" panose="020B0604030504040204" pitchFamily="50" charset="-128"/>
              <a:ea typeface="Meiryo UI" panose="020B0604030504040204" pitchFamily="50" charset="-128"/>
            </a:endParaRPr>
          </a:p>
        </p:txBody>
      </p:sp>
      <p:sp>
        <p:nvSpPr>
          <p:cNvPr id="48" name="次の値と等しい 17">
            <a:extLst>
              <a:ext uri="{FF2B5EF4-FFF2-40B4-BE49-F238E27FC236}">
                <a16:creationId xmlns:a16="http://schemas.microsoft.com/office/drawing/2014/main" id="{F78231EF-6E9E-6FE3-E25B-5DC4D7E2C3FD}"/>
              </a:ext>
            </a:extLst>
          </p:cNvPr>
          <p:cNvSpPr/>
          <p:nvPr/>
        </p:nvSpPr>
        <p:spPr>
          <a:xfrm>
            <a:off x="9131890" y="5353608"/>
            <a:ext cx="689723" cy="461665"/>
          </a:xfrm>
          <a:prstGeom prst="mathEqual">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テキスト ボックス 48">
            <a:extLst>
              <a:ext uri="{FF2B5EF4-FFF2-40B4-BE49-F238E27FC236}">
                <a16:creationId xmlns:a16="http://schemas.microsoft.com/office/drawing/2014/main" id="{BFFDC4CA-78E4-48CD-FC2E-D0C0A1696D48}"/>
              </a:ext>
            </a:extLst>
          </p:cNvPr>
          <p:cNvSpPr txBox="1"/>
          <p:nvPr/>
        </p:nvSpPr>
        <p:spPr>
          <a:xfrm>
            <a:off x="528127" y="6299650"/>
            <a:ext cx="11170996"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※1 </a:t>
            </a:r>
            <a:r>
              <a:rPr kumimoji="1" lang="ja-JP" altLang="en-US" sz="1200" dirty="0">
                <a:latin typeface="Meiryo UI" panose="020B0604030504040204" pitchFamily="50" charset="-128"/>
                <a:ea typeface="Meiryo UI" panose="020B0604030504040204" pitchFamily="50" charset="-128"/>
              </a:rPr>
              <a:t>結果を確認したい条件に該当するサンプルに絞って、上記それぞれの方法の通りに算出する。</a:t>
            </a:r>
            <a:endParaRPr kumimoji="1"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※2 B1 </a:t>
            </a:r>
            <a:r>
              <a:rPr lang="ja-JP" altLang="en-US" sz="1200" dirty="0">
                <a:latin typeface="Meiryo UI" panose="020B0604030504040204" pitchFamily="50" charset="-128"/>
                <a:ea typeface="Meiryo UI" panose="020B0604030504040204" pitchFamily="50" charset="-128"/>
              </a:rPr>
              <a:t>地域調査においても</a:t>
            </a:r>
            <a:r>
              <a:rPr lang="en-US" altLang="ja-JP" sz="1200" dirty="0">
                <a:latin typeface="Meiryo UI" panose="020B0604030504040204" pitchFamily="50" charset="-128"/>
                <a:ea typeface="Meiryo UI" panose="020B0604030504040204" pitchFamily="50" charset="-128"/>
              </a:rPr>
              <a:t>F1</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F2</a:t>
            </a:r>
            <a:r>
              <a:rPr lang="ja-JP" altLang="en-US" sz="1200" dirty="0">
                <a:latin typeface="Meiryo UI" panose="020B0604030504040204" pitchFamily="50" charset="-128"/>
                <a:ea typeface="Meiryo UI" panose="020B0604030504040204" pitchFamily="50" charset="-128"/>
              </a:rPr>
              <a:t>設問については使用するウエイト値が異なるため、</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用いるウエイト値については、個票データと一緒に提供する「個票データ変数リスト」を参照すること。</a:t>
            </a:r>
            <a:endParaRPr kumimoji="1" lang="ja-JP" altLang="en-US" sz="1200"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A1E0FE5A-7584-4001-9773-0F7B28340ECC}"/>
              </a:ext>
            </a:extLst>
          </p:cNvPr>
          <p:cNvSpPr txBox="1">
            <a:spLocks noChangeAspect="1"/>
          </p:cNvSpPr>
          <p:nvPr/>
        </p:nvSpPr>
        <p:spPr>
          <a:xfrm>
            <a:off x="10586763" y="3487662"/>
            <a:ext cx="1009790" cy="369332"/>
          </a:xfrm>
          <a:prstGeom prst="rect">
            <a:avLst/>
          </a:prstGeom>
          <a:solidFill>
            <a:schemeClr val="bg1"/>
          </a:solidFill>
          <a:ln w="12700">
            <a:solidFill>
              <a:srgbClr val="C00000"/>
            </a:solidFill>
          </a:ln>
        </p:spPr>
        <p:txBody>
          <a:bodyPr wrap="square" rtlCol="0">
            <a:spAutoFit/>
          </a:bodyPr>
          <a:lstStyle/>
          <a:p>
            <a:pPr algn="ctr"/>
            <a:r>
              <a:rPr lang="en-US" altLang="ja-JP" sz="900" b="1" dirty="0">
                <a:latin typeface="Meiryo UI" panose="020B0604030504040204" pitchFamily="50" charset="-128"/>
                <a:ea typeface="Meiryo UI" panose="020B0604030504040204" pitchFamily="50" charset="-128"/>
              </a:rPr>
              <a:t>WEIGHT_PH2_RATIO_a</a:t>
            </a:r>
            <a:endParaRPr kumimoji="1" lang="ja-JP" altLang="en-US" sz="9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018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86614" y="558797"/>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個票データ一覧</a:t>
            </a:r>
          </a:p>
        </p:txBody>
      </p:sp>
      <p:sp>
        <p:nvSpPr>
          <p:cNvPr id="3" name="テキスト ボックス 2">
            <a:extLst>
              <a:ext uri="{FF2B5EF4-FFF2-40B4-BE49-F238E27FC236}">
                <a16:creationId xmlns:a16="http://schemas.microsoft.com/office/drawing/2014/main" id="{01545539-6A9E-50CB-B8D1-B0BF8634EAA3}"/>
              </a:ext>
            </a:extLst>
          </p:cNvPr>
          <p:cNvSpPr txBox="1"/>
          <p:nvPr/>
        </p:nvSpPr>
        <p:spPr>
          <a:xfrm>
            <a:off x="586614" y="971947"/>
            <a:ext cx="11160000" cy="646331"/>
          </a:xfrm>
          <a:prstGeom prst="rect">
            <a:avLst/>
          </a:prstGeom>
          <a:noFill/>
        </p:spPr>
        <p:txBody>
          <a:bodyPr wrap="square" rtlCol="0">
            <a:spAutoFit/>
          </a:bodyPr>
          <a:lstStyle/>
          <a:p>
            <a:r>
              <a:rPr lang="ja-JP" altLang="en-US" dirty="0"/>
              <a:t>　個票データは、四半期ごとに３つの調査それぞれにファイルがあります。（</a:t>
            </a:r>
            <a:r>
              <a:rPr lang="en-US" altLang="ja-JP" dirty="0"/>
              <a:t>csv</a:t>
            </a:r>
            <a:r>
              <a:rPr lang="ja-JP" altLang="en-US" dirty="0"/>
              <a:t>形式の個票データ、変数リスト）</a:t>
            </a:r>
            <a:endParaRPr lang="en-US" altLang="ja-JP" dirty="0"/>
          </a:p>
        </p:txBody>
      </p:sp>
      <p:pic>
        <p:nvPicPr>
          <p:cNvPr id="4" name="図 3">
            <a:extLst>
              <a:ext uri="{FF2B5EF4-FFF2-40B4-BE49-F238E27FC236}">
                <a16:creationId xmlns:a16="http://schemas.microsoft.com/office/drawing/2014/main" id="{ED23A5EB-3F8D-9F7A-A149-0DC5E8E997E6}"/>
              </a:ext>
            </a:extLst>
          </p:cNvPr>
          <p:cNvPicPr>
            <a:picLocks noChangeAspect="1"/>
          </p:cNvPicPr>
          <p:nvPr/>
        </p:nvPicPr>
        <p:blipFill>
          <a:blip r:embed="rId2"/>
          <a:stretch>
            <a:fillRect/>
          </a:stretch>
        </p:blipFill>
        <p:spPr>
          <a:xfrm>
            <a:off x="3229784" y="3102843"/>
            <a:ext cx="2202600" cy="1748096"/>
          </a:xfrm>
          <a:prstGeom prst="rect">
            <a:avLst/>
          </a:prstGeom>
        </p:spPr>
      </p:pic>
      <p:cxnSp>
        <p:nvCxnSpPr>
          <p:cNvPr id="21" name="直線矢印コネクタ 20">
            <a:extLst>
              <a:ext uri="{FF2B5EF4-FFF2-40B4-BE49-F238E27FC236}">
                <a16:creationId xmlns:a16="http://schemas.microsoft.com/office/drawing/2014/main" id="{9A86BF6F-ED31-ABBB-EAF5-996B054F6AE9}"/>
              </a:ext>
            </a:extLst>
          </p:cNvPr>
          <p:cNvCxnSpPr>
            <a:cxnSpLocks/>
            <a:endCxn id="10" idx="1"/>
          </p:cNvCxnSpPr>
          <p:nvPr/>
        </p:nvCxnSpPr>
        <p:spPr>
          <a:xfrm flipV="1">
            <a:off x="5301754" y="2624139"/>
            <a:ext cx="954711" cy="672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18C356B-4546-ACB9-137D-3D2116DE97AA}"/>
              </a:ext>
            </a:extLst>
          </p:cNvPr>
          <p:cNvCxnSpPr>
            <a:cxnSpLocks/>
            <a:endCxn id="14" idx="1"/>
          </p:cNvCxnSpPr>
          <p:nvPr/>
        </p:nvCxnSpPr>
        <p:spPr>
          <a:xfrm>
            <a:off x="5301754" y="3973017"/>
            <a:ext cx="9547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4E29860B-9DF5-5DF9-2CB7-91F31C5DD611}"/>
              </a:ext>
            </a:extLst>
          </p:cNvPr>
          <p:cNvCxnSpPr>
            <a:cxnSpLocks/>
            <a:endCxn id="16" idx="1"/>
          </p:cNvCxnSpPr>
          <p:nvPr/>
        </p:nvCxnSpPr>
        <p:spPr>
          <a:xfrm>
            <a:off x="5301754" y="4661761"/>
            <a:ext cx="888067" cy="834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FF371F35-5B53-7F3E-64CC-8EE5347A0904}"/>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19</a:t>
            </a:fld>
            <a:endParaRPr lang="en-US" altLang="ja-JP" sz="1110">
              <a:solidFill>
                <a:schemeClr val="tx1"/>
              </a:solidFill>
            </a:endParaRPr>
          </a:p>
        </p:txBody>
      </p:sp>
      <p:sp>
        <p:nvSpPr>
          <p:cNvPr id="5" name="テキスト ボックス 4">
            <a:extLst>
              <a:ext uri="{FF2B5EF4-FFF2-40B4-BE49-F238E27FC236}">
                <a16:creationId xmlns:a16="http://schemas.microsoft.com/office/drawing/2014/main" id="{329C0F82-2EAA-9D8F-55FE-EF46DB295A68}"/>
              </a:ext>
            </a:extLst>
          </p:cNvPr>
          <p:cNvSpPr txBox="1"/>
          <p:nvPr/>
        </p:nvSpPr>
        <p:spPr>
          <a:xfrm>
            <a:off x="586614" y="147946"/>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３．個票データについて</a:t>
            </a:r>
          </a:p>
        </p:txBody>
      </p:sp>
      <p:pic>
        <p:nvPicPr>
          <p:cNvPr id="29" name="図 28">
            <a:extLst>
              <a:ext uri="{FF2B5EF4-FFF2-40B4-BE49-F238E27FC236}">
                <a16:creationId xmlns:a16="http://schemas.microsoft.com/office/drawing/2014/main" id="{EA6A8603-158C-C4F1-9597-ECBBE562F085}"/>
              </a:ext>
            </a:extLst>
          </p:cNvPr>
          <p:cNvPicPr>
            <a:picLocks noChangeAspect="1"/>
          </p:cNvPicPr>
          <p:nvPr/>
        </p:nvPicPr>
        <p:blipFill>
          <a:blip r:embed="rId3"/>
          <a:stretch>
            <a:fillRect/>
          </a:stretch>
        </p:blipFill>
        <p:spPr>
          <a:xfrm>
            <a:off x="675128" y="3737984"/>
            <a:ext cx="2051099" cy="477813"/>
          </a:xfrm>
          <a:prstGeom prst="rect">
            <a:avLst/>
          </a:prstGeom>
        </p:spPr>
      </p:pic>
      <p:cxnSp>
        <p:nvCxnSpPr>
          <p:cNvPr id="32" name="直線矢印コネクタ 31">
            <a:extLst>
              <a:ext uri="{FF2B5EF4-FFF2-40B4-BE49-F238E27FC236}">
                <a16:creationId xmlns:a16="http://schemas.microsoft.com/office/drawing/2014/main" id="{9826E266-95DE-83A2-2D9C-05277B927DA2}"/>
              </a:ext>
            </a:extLst>
          </p:cNvPr>
          <p:cNvCxnSpPr>
            <a:cxnSpLocks/>
            <a:stCxn id="29" idx="3"/>
          </p:cNvCxnSpPr>
          <p:nvPr/>
        </p:nvCxnSpPr>
        <p:spPr>
          <a:xfrm>
            <a:off x="2726227" y="3976891"/>
            <a:ext cx="4275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図 9" descr="テキスト&#10;&#10;自動的に生成された説明">
            <a:extLst>
              <a:ext uri="{FF2B5EF4-FFF2-40B4-BE49-F238E27FC236}">
                <a16:creationId xmlns:a16="http://schemas.microsoft.com/office/drawing/2014/main" id="{8075302E-E507-C117-BB2F-EBC9348497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465" y="2111364"/>
            <a:ext cx="5465711" cy="1025550"/>
          </a:xfrm>
          <a:prstGeom prst="rect">
            <a:avLst/>
          </a:prstGeom>
        </p:spPr>
      </p:pic>
      <p:pic>
        <p:nvPicPr>
          <p:cNvPr id="14" name="図 13" descr="テキスト, 手紙&#10;&#10;自動的に生成された説明">
            <a:extLst>
              <a:ext uri="{FF2B5EF4-FFF2-40B4-BE49-F238E27FC236}">
                <a16:creationId xmlns:a16="http://schemas.microsoft.com/office/drawing/2014/main" id="{DCFD533A-D9EC-9F50-5ED4-2BAB6764ED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6465" y="3436934"/>
            <a:ext cx="5174362" cy="1072165"/>
          </a:xfrm>
          <a:prstGeom prst="rect">
            <a:avLst/>
          </a:prstGeom>
        </p:spPr>
      </p:pic>
      <p:pic>
        <p:nvPicPr>
          <p:cNvPr id="16" name="図 15" descr="テキスト, 手紙&#10;&#10;自動的に生成された説明">
            <a:extLst>
              <a:ext uri="{FF2B5EF4-FFF2-40B4-BE49-F238E27FC236}">
                <a16:creationId xmlns:a16="http://schemas.microsoft.com/office/drawing/2014/main" id="{1122A959-7352-0424-D667-1114DE6046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9821" y="4918960"/>
            <a:ext cx="5151055" cy="1153742"/>
          </a:xfrm>
          <a:prstGeom prst="rect">
            <a:avLst/>
          </a:prstGeom>
        </p:spPr>
      </p:pic>
    </p:spTree>
    <p:extLst>
      <p:ext uri="{BB962C8B-B14F-4D97-AF65-F5344CB8AC3E}">
        <p14:creationId xmlns:p14="http://schemas.microsoft.com/office/powerpoint/2010/main" val="210275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9" cy="1590743"/>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1" y="3"/>
            <a:ext cx="11732647"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テキスト ボックス 5">
            <a:extLst>
              <a:ext uri="{FF2B5EF4-FFF2-40B4-BE49-F238E27FC236}">
                <a16:creationId xmlns:a16="http://schemas.microsoft.com/office/drawing/2014/main" id="{3D58EC81-0C1B-14DA-4C8C-E86E7D986A54}"/>
              </a:ext>
            </a:extLst>
          </p:cNvPr>
          <p:cNvSpPr txBox="1"/>
          <p:nvPr/>
        </p:nvSpPr>
        <p:spPr>
          <a:xfrm>
            <a:off x="1371602" y="294541"/>
            <a:ext cx="9895951" cy="1033669"/>
          </a:xfrm>
          <a:prstGeom prst="rect">
            <a:avLst/>
          </a:prstGeom>
        </p:spPr>
        <p:txBody>
          <a:bodyPr vert="horz" lIns="91440" tIns="45720" rIns="91440" bIns="45720" rtlCol="0" anchor="ctr" anchorCtr="0">
            <a:normAutofit/>
          </a:bodyPr>
          <a:lstStyle/>
          <a:p>
            <a:pPr>
              <a:lnSpc>
                <a:spcPct val="90000"/>
              </a:lnSpc>
              <a:spcBef>
                <a:spcPct val="0"/>
              </a:spcBef>
              <a:spcAft>
                <a:spcPts val="600"/>
              </a:spcAft>
            </a:pPr>
            <a:r>
              <a:rPr lang="ja-JP" altLang="en-US" sz="4000" b="1">
                <a:solidFill>
                  <a:srgbClr val="FFFFFF"/>
                </a:solidFill>
                <a:latin typeface="+mj-lt"/>
                <a:ea typeface="+mj-ea"/>
                <a:cs typeface="+mj-cs"/>
              </a:rPr>
              <a:t>目次</a:t>
            </a:r>
          </a:p>
        </p:txBody>
      </p:sp>
      <p:graphicFrame>
        <p:nvGraphicFramePr>
          <p:cNvPr id="34" name="テキスト ボックス 6">
            <a:extLst>
              <a:ext uri="{FF2B5EF4-FFF2-40B4-BE49-F238E27FC236}">
                <a16:creationId xmlns:a16="http://schemas.microsoft.com/office/drawing/2014/main" id="{295CECF6-A2D5-0C9C-E4C6-C5101F8ADDF1}"/>
              </a:ext>
            </a:extLst>
          </p:cNvPr>
          <p:cNvGraphicFramePr/>
          <p:nvPr>
            <p:extLst>
              <p:ext uri="{D42A27DB-BD31-4B8C-83A1-F6EECF244321}">
                <p14:modId xmlns:p14="http://schemas.microsoft.com/office/powerpoint/2010/main" val="1674337312"/>
              </p:ext>
            </p:extLst>
          </p:nvPr>
        </p:nvGraphicFramePr>
        <p:xfrm>
          <a:off x="1308849" y="1936393"/>
          <a:ext cx="9724031" cy="4499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a:extLst>
              <a:ext uri="{FF2B5EF4-FFF2-40B4-BE49-F238E27FC236}">
                <a16:creationId xmlns:a16="http://schemas.microsoft.com/office/drawing/2014/main" id="{7D376700-6557-4F64-22F7-DBFC0B9195C2}"/>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a:t>
            </a:fld>
            <a:endParaRPr lang="en-US" altLang="ja-JP" sz="1110">
              <a:solidFill>
                <a:schemeClr val="tx1"/>
              </a:solidFill>
            </a:endParaRPr>
          </a:p>
        </p:txBody>
      </p:sp>
    </p:spTree>
    <p:extLst>
      <p:ext uri="{BB962C8B-B14F-4D97-AF65-F5344CB8AC3E}">
        <p14:creationId xmlns:p14="http://schemas.microsoft.com/office/powerpoint/2010/main" val="43785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カレンダー&#10;&#10;自動的に生成された説明">
            <a:extLst>
              <a:ext uri="{FF2B5EF4-FFF2-40B4-BE49-F238E27FC236}">
                <a16:creationId xmlns:a16="http://schemas.microsoft.com/office/drawing/2014/main" id="{3F8C4875-2E19-9890-5406-730BD26F6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935" y="4854600"/>
            <a:ext cx="7592129" cy="1787514"/>
          </a:xfrm>
          <a:prstGeom prst="rect">
            <a:avLst/>
          </a:prstGeom>
        </p:spPr>
      </p:pic>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個票データのイメージ</a:t>
            </a:r>
          </a:p>
        </p:txBody>
      </p:sp>
      <p:sp>
        <p:nvSpPr>
          <p:cNvPr id="2" name="スライド番号プレースホルダー 1">
            <a:extLst>
              <a:ext uri="{FF2B5EF4-FFF2-40B4-BE49-F238E27FC236}">
                <a16:creationId xmlns:a16="http://schemas.microsoft.com/office/drawing/2014/main" id="{E38A294D-8382-DAFE-3C92-6908A67C6E70}"/>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20</a:t>
            </a:fld>
            <a:endParaRPr lang="en-US" altLang="ja-JP" sz="1110">
              <a:solidFill>
                <a:schemeClr val="tx1"/>
              </a:solidFill>
            </a:endParaRPr>
          </a:p>
        </p:txBody>
      </p:sp>
      <p:sp>
        <p:nvSpPr>
          <p:cNvPr id="7" name="テキスト ボックス 6">
            <a:extLst>
              <a:ext uri="{FF2B5EF4-FFF2-40B4-BE49-F238E27FC236}">
                <a16:creationId xmlns:a16="http://schemas.microsoft.com/office/drawing/2014/main" id="{E443468A-64F3-C810-3359-0CF4F7E25EDB}"/>
              </a:ext>
            </a:extLst>
          </p:cNvPr>
          <p:cNvSpPr txBox="1"/>
          <p:nvPr/>
        </p:nvSpPr>
        <p:spPr>
          <a:xfrm>
            <a:off x="540000" y="735733"/>
            <a:ext cx="11118601" cy="1477328"/>
          </a:xfrm>
          <a:prstGeom prst="rect">
            <a:avLst/>
          </a:prstGeom>
          <a:noFill/>
        </p:spPr>
        <p:txBody>
          <a:bodyPr wrap="square" rtlCol="0">
            <a:spAutoFit/>
          </a:bodyPr>
          <a:lstStyle/>
          <a:p>
            <a:r>
              <a:rPr kumimoji="1" lang="ja-JP" altLang="en-US" dirty="0"/>
              <a:t>　個票データには、訪日外国人の個々人の回答結果をクリーニングしたデータが入っています。</a:t>
            </a:r>
            <a:endParaRPr kumimoji="1" lang="en-US" altLang="ja-JP" dirty="0"/>
          </a:p>
          <a:p>
            <a:r>
              <a:rPr kumimoji="1" lang="ja-JP" altLang="en-US" dirty="0"/>
              <a:t>縦に回答者、横に調査項目に対する回答内容を並べて作成しています。</a:t>
            </a:r>
            <a:r>
              <a:rPr lang="ja-JP" altLang="en-US" dirty="0"/>
              <a:t>ウェブサイトに掲載されている調査票や、個票データと一緒に提供する変数リストもあわせてご確認ください。</a:t>
            </a:r>
            <a:endParaRPr kumimoji="1" lang="en-US" altLang="ja-JP" dirty="0"/>
          </a:p>
          <a:p>
            <a:pPr marL="216000" indent="-457200"/>
            <a:r>
              <a:rPr kumimoji="1" lang="en-US" altLang="ja-JP" dirty="0"/>
              <a:t>※</a:t>
            </a:r>
            <a:r>
              <a:rPr kumimoji="1" lang="ja-JP" altLang="en-US" dirty="0"/>
              <a:t>　提供する個票データに含まれる項目は、調査項目のほぼすべてですが、個人情報保護の観点等から「搭乗便名」等一部の項目は除いています。</a:t>
            </a:r>
            <a:endParaRPr lang="ja-JP" altLang="en-US" dirty="0"/>
          </a:p>
        </p:txBody>
      </p:sp>
      <p:sp>
        <p:nvSpPr>
          <p:cNvPr id="8" name="正方形/長方形 7">
            <a:extLst>
              <a:ext uri="{FF2B5EF4-FFF2-40B4-BE49-F238E27FC236}">
                <a16:creationId xmlns:a16="http://schemas.microsoft.com/office/drawing/2014/main" id="{1D04278D-1D9A-DBCD-19C2-EA569A784DE6}"/>
              </a:ext>
            </a:extLst>
          </p:cNvPr>
          <p:cNvSpPr/>
          <p:nvPr/>
        </p:nvSpPr>
        <p:spPr>
          <a:xfrm>
            <a:off x="2299934" y="5141713"/>
            <a:ext cx="7592129" cy="18385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E1F44FE-27B8-434F-1AA7-91760372D1CA}"/>
              </a:ext>
            </a:extLst>
          </p:cNvPr>
          <p:cNvSpPr txBox="1"/>
          <p:nvPr/>
        </p:nvSpPr>
        <p:spPr>
          <a:xfrm>
            <a:off x="803672" y="5095138"/>
            <a:ext cx="1415772" cy="276999"/>
          </a:xfrm>
          <a:prstGeom prst="rect">
            <a:avLst/>
          </a:prstGeom>
          <a:noFill/>
        </p:spPr>
        <p:txBody>
          <a:bodyPr wrap="none" rtlCol="0">
            <a:spAutoFit/>
          </a:bodyPr>
          <a:lstStyle/>
          <a:p>
            <a:r>
              <a:rPr kumimoji="1" lang="ja-JP" altLang="en-US" sz="1200">
                <a:solidFill>
                  <a:srgbClr val="FF0000"/>
                </a:solidFill>
              </a:rPr>
              <a:t>一人分の回答内容</a:t>
            </a:r>
          </a:p>
        </p:txBody>
      </p:sp>
      <p:sp>
        <p:nvSpPr>
          <p:cNvPr id="4" name="正方形/長方形 3">
            <a:extLst>
              <a:ext uri="{FF2B5EF4-FFF2-40B4-BE49-F238E27FC236}">
                <a16:creationId xmlns:a16="http://schemas.microsoft.com/office/drawing/2014/main" id="{37C30A51-3886-59BD-1F87-FD4DA1EB65F2}"/>
              </a:ext>
            </a:extLst>
          </p:cNvPr>
          <p:cNvSpPr/>
          <p:nvPr/>
        </p:nvSpPr>
        <p:spPr>
          <a:xfrm>
            <a:off x="7547943" y="2592510"/>
            <a:ext cx="3012482" cy="18915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050" b="1" dirty="0"/>
              <a:t>“国籍･地域</a:t>
            </a:r>
            <a:r>
              <a:rPr lang="en-US" altLang="ja-JP" sz="1050" b="1" dirty="0"/>
              <a:t>_c</a:t>
            </a:r>
            <a:r>
              <a:rPr lang="ja-JP" altLang="en-US" sz="1050" b="1" dirty="0"/>
              <a:t>”は「</a:t>
            </a:r>
            <a:r>
              <a:rPr kumimoji="1" lang="ja-JP" altLang="en-US" sz="1050" b="1" dirty="0"/>
              <a:t>国籍・地域」の区分を表示</a:t>
            </a:r>
            <a:endParaRPr kumimoji="1" lang="en-US" altLang="ja-JP" sz="1050" b="1" dirty="0"/>
          </a:p>
          <a:p>
            <a:endParaRPr kumimoji="1" lang="en-US" altLang="ja-JP" sz="1050" b="1" dirty="0"/>
          </a:p>
          <a:p>
            <a:r>
              <a:rPr kumimoji="1" lang="en-US" altLang="ja-JP" sz="1050" b="1" dirty="0"/>
              <a:t>1</a:t>
            </a:r>
            <a:r>
              <a:rPr kumimoji="1" lang="ja-JP" altLang="en-US" sz="1050" b="1" dirty="0"/>
              <a:t>：韓国</a:t>
            </a:r>
            <a:endParaRPr kumimoji="1" lang="en-US" altLang="ja-JP" sz="1050" b="1" dirty="0"/>
          </a:p>
          <a:p>
            <a:r>
              <a:rPr kumimoji="1" lang="en-US" altLang="ja-JP" sz="1050" b="1" dirty="0"/>
              <a:t>2</a:t>
            </a:r>
            <a:r>
              <a:rPr kumimoji="1" lang="ja-JP" altLang="en-US" sz="1050" b="1" dirty="0"/>
              <a:t>：台湾</a:t>
            </a:r>
            <a:endParaRPr kumimoji="1" lang="en-US" altLang="ja-JP" sz="1050" b="1" dirty="0"/>
          </a:p>
          <a:p>
            <a:r>
              <a:rPr kumimoji="1" lang="en-US" altLang="ja-JP" sz="1050" b="1" dirty="0"/>
              <a:t>3</a:t>
            </a:r>
            <a:r>
              <a:rPr kumimoji="1" lang="ja-JP" altLang="en-US" sz="1050" b="1" dirty="0"/>
              <a:t>：香港</a:t>
            </a:r>
            <a:endParaRPr kumimoji="1" lang="en-US" altLang="ja-JP" sz="1050" b="1" dirty="0"/>
          </a:p>
          <a:p>
            <a:r>
              <a:rPr kumimoji="1" lang="ja-JP" altLang="en-US" sz="1050" b="1" dirty="0"/>
              <a:t>・</a:t>
            </a:r>
            <a:endParaRPr kumimoji="1" lang="en-US" altLang="ja-JP" sz="1050" b="1" dirty="0"/>
          </a:p>
          <a:p>
            <a:r>
              <a:rPr kumimoji="1" lang="ja-JP" altLang="en-US" sz="1050" b="1" dirty="0"/>
              <a:t>・</a:t>
            </a:r>
            <a:endParaRPr kumimoji="1" lang="en-US" altLang="ja-JP" sz="1050" b="1" dirty="0"/>
          </a:p>
          <a:p>
            <a:r>
              <a:rPr kumimoji="1" lang="ja-JP" altLang="en-US" sz="1050" b="1" dirty="0"/>
              <a:t>・</a:t>
            </a:r>
            <a:endParaRPr kumimoji="1" lang="en-US" altLang="ja-JP" sz="1050" b="1" dirty="0"/>
          </a:p>
          <a:p>
            <a:r>
              <a:rPr kumimoji="1" lang="en-US" altLang="ja-JP" sz="1050" b="1" dirty="0"/>
              <a:t>21</a:t>
            </a:r>
            <a:r>
              <a:rPr kumimoji="1" lang="ja-JP" altLang="en-US" sz="1050" b="1" dirty="0"/>
              <a:t>：その他</a:t>
            </a:r>
            <a:endParaRPr kumimoji="1" lang="en-US" altLang="ja-JP" sz="1050" b="1" dirty="0"/>
          </a:p>
        </p:txBody>
      </p:sp>
      <p:cxnSp>
        <p:nvCxnSpPr>
          <p:cNvPr id="10" name="直線矢印コネクタ 9">
            <a:extLst>
              <a:ext uri="{FF2B5EF4-FFF2-40B4-BE49-F238E27FC236}">
                <a16:creationId xmlns:a16="http://schemas.microsoft.com/office/drawing/2014/main" id="{C22B3679-1D6D-46FB-7D34-002B9F32E6E7}"/>
              </a:ext>
            </a:extLst>
          </p:cNvPr>
          <p:cNvCxnSpPr>
            <a:cxnSpLocks/>
            <a:stCxn id="4" idx="2"/>
          </p:cNvCxnSpPr>
          <p:nvPr/>
        </p:nvCxnSpPr>
        <p:spPr>
          <a:xfrm>
            <a:off x="9054184" y="4484019"/>
            <a:ext cx="601172" cy="37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76E54E2-471B-5610-60A9-DA9683A86978}"/>
              </a:ext>
            </a:extLst>
          </p:cNvPr>
          <p:cNvSpPr txBox="1"/>
          <p:nvPr/>
        </p:nvSpPr>
        <p:spPr>
          <a:xfrm>
            <a:off x="536699" y="2228705"/>
            <a:ext cx="4576477" cy="369332"/>
          </a:xfrm>
          <a:prstGeom prst="rect">
            <a:avLst/>
          </a:prstGeom>
          <a:noFill/>
        </p:spPr>
        <p:txBody>
          <a:bodyPr wrap="square" rtlCol="0">
            <a:spAutoFit/>
          </a:bodyPr>
          <a:lstStyle/>
          <a:p>
            <a:r>
              <a:rPr lang="ja-JP" altLang="en-US" b="1"/>
              <a:t>例）</a:t>
            </a:r>
            <a:r>
              <a:rPr lang="en-US" altLang="ja-JP" b="1"/>
              <a:t>A1 </a:t>
            </a:r>
            <a:r>
              <a:rPr lang="ja-JP" altLang="en-US" b="1"/>
              <a:t>全国調査 個票データのイメージ</a:t>
            </a:r>
          </a:p>
        </p:txBody>
      </p:sp>
      <p:sp>
        <p:nvSpPr>
          <p:cNvPr id="14" name="正方形/長方形 13">
            <a:extLst>
              <a:ext uri="{FF2B5EF4-FFF2-40B4-BE49-F238E27FC236}">
                <a16:creationId xmlns:a16="http://schemas.microsoft.com/office/drawing/2014/main" id="{A460A844-25DF-8C04-39D5-E6DDAE08A85B}"/>
              </a:ext>
            </a:extLst>
          </p:cNvPr>
          <p:cNvSpPr/>
          <p:nvPr/>
        </p:nvSpPr>
        <p:spPr>
          <a:xfrm>
            <a:off x="4497357" y="2587357"/>
            <a:ext cx="2822519" cy="18915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050" b="1" dirty="0"/>
              <a:t>“滞在日数</a:t>
            </a:r>
            <a:r>
              <a:rPr lang="en-US" altLang="ja-JP" sz="1050" b="1" dirty="0"/>
              <a:t>_c”</a:t>
            </a:r>
            <a:r>
              <a:rPr kumimoji="1" lang="ja-JP" altLang="en-US" sz="1050" b="1" dirty="0"/>
              <a:t>は「滞在日数」の区分を表示</a:t>
            </a:r>
            <a:endParaRPr kumimoji="1" lang="en-US" altLang="ja-JP" sz="1050" b="1" dirty="0"/>
          </a:p>
          <a:p>
            <a:endParaRPr kumimoji="1" lang="en-US" altLang="ja-JP" sz="1050" b="1" dirty="0"/>
          </a:p>
          <a:p>
            <a:r>
              <a:rPr kumimoji="1" lang="en-US" altLang="ja-JP" sz="1050" b="1" dirty="0"/>
              <a:t>1</a:t>
            </a:r>
            <a:r>
              <a:rPr kumimoji="1" lang="ja-JP" altLang="en-US" sz="1050" b="1" dirty="0"/>
              <a:t>：</a:t>
            </a:r>
            <a:r>
              <a:rPr kumimoji="1" lang="en-US" altLang="ja-JP" sz="1050" b="1" dirty="0"/>
              <a:t>3</a:t>
            </a:r>
            <a:r>
              <a:rPr kumimoji="1" lang="ja-JP" altLang="en-US" sz="1050" b="1" dirty="0"/>
              <a:t>日間以内</a:t>
            </a:r>
            <a:endParaRPr kumimoji="1" lang="en-US" altLang="ja-JP" sz="1050" b="1" dirty="0"/>
          </a:p>
          <a:p>
            <a:r>
              <a:rPr kumimoji="1" lang="en-US" altLang="ja-JP" sz="1050" b="1" dirty="0"/>
              <a:t>2</a:t>
            </a:r>
            <a:r>
              <a:rPr kumimoji="1" lang="ja-JP" altLang="en-US" sz="1050" b="1" dirty="0"/>
              <a:t>：</a:t>
            </a:r>
            <a:r>
              <a:rPr kumimoji="1" lang="en-US" altLang="ja-JP" sz="1050" b="1" dirty="0"/>
              <a:t>4</a:t>
            </a:r>
            <a:r>
              <a:rPr kumimoji="1" lang="ja-JP" altLang="en-US" sz="1050" b="1" dirty="0"/>
              <a:t>～</a:t>
            </a:r>
            <a:r>
              <a:rPr kumimoji="1" lang="en-US" altLang="ja-JP" sz="1050" b="1" dirty="0"/>
              <a:t>6</a:t>
            </a:r>
            <a:r>
              <a:rPr kumimoji="1" lang="ja-JP" altLang="en-US" sz="1050" b="1" dirty="0"/>
              <a:t>日間</a:t>
            </a:r>
            <a:endParaRPr kumimoji="1" lang="en-US" altLang="ja-JP" sz="1050" b="1" dirty="0"/>
          </a:p>
          <a:p>
            <a:r>
              <a:rPr kumimoji="1" lang="en-US" altLang="ja-JP" sz="1050" b="1" dirty="0"/>
              <a:t>3</a:t>
            </a:r>
            <a:r>
              <a:rPr kumimoji="1" lang="ja-JP" altLang="en-US" sz="1050" b="1" dirty="0"/>
              <a:t>：</a:t>
            </a:r>
            <a:r>
              <a:rPr kumimoji="1" lang="en-US" altLang="ja-JP" sz="1050" b="1" dirty="0"/>
              <a:t>7</a:t>
            </a:r>
            <a:r>
              <a:rPr kumimoji="1" lang="ja-JP" altLang="en-US" sz="1050" b="1" dirty="0"/>
              <a:t>～</a:t>
            </a:r>
            <a:r>
              <a:rPr kumimoji="1" lang="en-US" altLang="ja-JP" sz="1050" b="1" dirty="0"/>
              <a:t>13</a:t>
            </a:r>
            <a:r>
              <a:rPr kumimoji="1" lang="ja-JP" altLang="en-US" sz="1050" b="1" dirty="0"/>
              <a:t>日間</a:t>
            </a:r>
            <a:endParaRPr kumimoji="1" lang="en-US" altLang="ja-JP" sz="1050" b="1" dirty="0"/>
          </a:p>
          <a:p>
            <a:r>
              <a:rPr kumimoji="1" lang="ja-JP" altLang="en-US" sz="1050" b="1" dirty="0"/>
              <a:t>・</a:t>
            </a:r>
            <a:endParaRPr kumimoji="1" lang="en-US" altLang="ja-JP" sz="1050" b="1" dirty="0"/>
          </a:p>
          <a:p>
            <a:r>
              <a:rPr kumimoji="1" lang="ja-JP" altLang="en-US" sz="1050" b="1" dirty="0"/>
              <a:t>・</a:t>
            </a:r>
            <a:endParaRPr kumimoji="1" lang="en-US" altLang="ja-JP" sz="1050" b="1" dirty="0"/>
          </a:p>
          <a:p>
            <a:r>
              <a:rPr kumimoji="1" lang="ja-JP" altLang="en-US" sz="1050" b="1" dirty="0"/>
              <a:t>・</a:t>
            </a:r>
            <a:endParaRPr kumimoji="1" lang="en-US" altLang="ja-JP" sz="1050" b="1" dirty="0"/>
          </a:p>
          <a:p>
            <a:r>
              <a:rPr kumimoji="1" lang="en-US" altLang="ja-JP" sz="1050" b="1" dirty="0"/>
              <a:t>7</a:t>
            </a:r>
            <a:r>
              <a:rPr kumimoji="1" lang="ja-JP" altLang="en-US" sz="1050" b="1" dirty="0"/>
              <a:t>：</a:t>
            </a:r>
            <a:r>
              <a:rPr kumimoji="1" lang="en-US" altLang="ja-JP" sz="1050" b="1" dirty="0"/>
              <a:t>91</a:t>
            </a:r>
            <a:r>
              <a:rPr kumimoji="1" lang="ja-JP" altLang="en-US" sz="1050" b="1" dirty="0"/>
              <a:t>日間以上</a:t>
            </a:r>
            <a:r>
              <a:rPr kumimoji="1" lang="en-US" altLang="ja-JP" sz="1050" b="1" dirty="0"/>
              <a:t>1</a:t>
            </a:r>
            <a:r>
              <a:rPr kumimoji="1" lang="ja-JP" altLang="en-US" sz="1050" b="1" dirty="0"/>
              <a:t>年未満</a:t>
            </a:r>
            <a:endParaRPr kumimoji="1" lang="en-US" altLang="ja-JP" sz="1050" b="1" dirty="0"/>
          </a:p>
        </p:txBody>
      </p:sp>
      <p:cxnSp>
        <p:nvCxnSpPr>
          <p:cNvPr id="15" name="直線矢印コネクタ 14">
            <a:extLst>
              <a:ext uri="{FF2B5EF4-FFF2-40B4-BE49-F238E27FC236}">
                <a16:creationId xmlns:a16="http://schemas.microsoft.com/office/drawing/2014/main" id="{C95F026B-8953-5167-F915-5C4B26CBE072}"/>
              </a:ext>
            </a:extLst>
          </p:cNvPr>
          <p:cNvCxnSpPr>
            <a:cxnSpLocks/>
            <a:stCxn id="14" idx="2"/>
          </p:cNvCxnSpPr>
          <p:nvPr/>
        </p:nvCxnSpPr>
        <p:spPr>
          <a:xfrm>
            <a:off x="5908617" y="4478866"/>
            <a:ext cx="11390" cy="37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EDC0E2CA-A763-337D-5689-A6DD7FB61ADD}"/>
              </a:ext>
            </a:extLst>
          </p:cNvPr>
          <p:cNvSpPr/>
          <p:nvPr/>
        </p:nvSpPr>
        <p:spPr>
          <a:xfrm>
            <a:off x="1511558" y="2592628"/>
            <a:ext cx="2803317" cy="18915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050" b="1" dirty="0"/>
              <a:t>“</a:t>
            </a:r>
            <a:r>
              <a:rPr lang="en-US" altLang="ja-JP" sz="1050" b="1" dirty="0"/>
              <a:t>FS1</a:t>
            </a:r>
            <a:r>
              <a:rPr lang="ja-JP" altLang="en-US" sz="1050" b="1" dirty="0"/>
              <a:t>”は「</a:t>
            </a:r>
            <a:r>
              <a:rPr kumimoji="1" lang="ja-JP" altLang="en-US" sz="1050" b="1" dirty="0"/>
              <a:t>調査港」の区分を表示</a:t>
            </a:r>
            <a:endParaRPr kumimoji="1" lang="en-US" altLang="ja-JP" sz="1050" b="1" dirty="0"/>
          </a:p>
          <a:p>
            <a:endParaRPr kumimoji="1" lang="en-US" altLang="ja-JP" sz="1050" b="1" dirty="0"/>
          </a:p>
          <a:p>
            <a:r>
              <a:rPr kumimoji="1" lang="en-US" altLang="ja-JP" sz="1050" b="1" dirty="0"/>
              <a:t>SPK</a:t>
            </a:r>
            <a:r>
              <a:rPr kumimoji="1" lang="ja-JP" altLang="en-US" sz="1050" b="1" dirty="0"/>
              <a:t>：新千歳空港</a:t>
            </a:r>
            <a:endParaRPr kumimoji="1" lang="en-US" altLang="ja-JP" sz="1050" b="1" dirty="0"/>
          </a:p>
          <a:p>
            <a:r>
              <a:rPr kumimoji="1" lang="en-US" altLang="ja-JP" sz="1050" b="1" dirty="0"/>
              <a:t>HND</a:t>
            </a:r>
            <a:r>
              <a:rPr kumimoji="1" lang="ja-JP" altLang="en-US" sz="1050" b="1" dirty="0"/>
              <a:t>：羽田空港</a:t>
            </a:r>
            <a:endParaRPr kumimoji="1" lang="en-US" altLang="ja-JP" sz="1050" b="1" dirty="0"/>
          </a:p>
          <a:p>
            <a:r>
              <a:rPr kumimoji="1" lang="en-US" altLang="ja-JP" sz="1050" b="1" dirty="0"/>
              <a:t>NRT</a:t>
            </a:r>
            <a:r>
              <a:rPr kumimoji="1" lang="ja-JP" altLang="en-US" sz="1050" b="1" dirty="0"/>
              <a:t>：成田空港</a:t>
            </a:r>
            <a:endParaRPr kumimoji="1" lang="en-US" altLang="ja-JP" sz="1050" b="1" dirty="0"/>
          </a:p>
          <a:p>
            <a:r>
              <a:rPr kumimoji="1" lang="ja-JP" altLang="en-US" sz="1050" b="1" dirty="0"/>
              <a:t>・</a:t>
            </a:r>
            <a:endParaRPr kumimoji="1" lang="en-US" altLang="ja-JP" sz="1050" b="1" dirty="0"/>
          </a:p>
          <a:p>
            <a:r>
              <a:rPr kumimoji="1" lang="ja-JP" altLang="en-US" sz="1050" b="1" dirty="0"/>
              <a:t>・</a:t>
            </a:r>
            <a:endParaRPr kumimoji="1" lang="en-US" altLang="ja-JP" sz="1050" b="1" dirty="0"/>
          </a:p>
          <a:p>
            <a:r>
              <a:rPr kumimoji="1" lang="ja-JP" altLang="en-US" sz="1050" b="1" dirty="0"/>
              <a:t>・</a:t>
            </a:r>
            <a:endParaRPr kumimoji="1" lang="en-US" altLang="ja-JP" sz="1050" b="1" dirty="0"/>
          </a:p>
          <a:p>
            <a:r>
              <a:rPr kumimoji="1" lang="ja-JP" altLang="en-US" sz="1050" b="1" dirty="0"/>
              <a:t>など</a:t>
            </a:r>
            <a:endParaRPr kumimoji="1" lang="en-US" altLang="ja-JP" sz="1050" b="1" dirty="0"/>
          </a:p>
        </p:txBody>
      </p:sp>
      <p:cxnSp>
        <p:nvCxnSpPr>
          <p:cNvPr id="20" name="直線矢印コネクタ 19">
            <a:extLst>
              <a:ext uri="{FF2B5EF4-FFF2-40B4-BE49-F238E27FC236}">
                <a16:creationId xmlns:a16="http://schemas.microsoft.com/office/drawing/2014/main" id="{BC193AF7-8570-1742-AD38-C3985A6443A2}"/>
              </a:ext>
            </a:extLst>
          </p:cNvPr>
          <p:cNvCxnSpPr>
            <a:cxnSpLocks/>
            <a:stCxn id="19" idx="2"/>
          </p:cNvCxnSpPr>
          <p:nvPr/>
        </p:nvCxnSpPr>
        <p:spPr>
          <a:xfrm>
            <a:off x="2913217" y="4484136"/>
            <a:ext cx="1173591" cy="37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36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個票データの使い方</a:t>
            </a:r>
          </a:p>
        </p:txBody>
      </p:sp>
      <p:sp>
        <p:nvSpPr>
          <p:cNvPr id="2" name="テキスト ボックス 1">
            <a:extLst>
              <a:ext uri="{FF2B5EF4-FFF2-40B4-BE49-F238E27FC236}">
                <a16:creationId xmlns:a16="http://schemas.microsoft.com/office/drawing/2014/main" id="{847F6D0C-F094-1455-BCB2-D4F3BDEDD957}"/>
              </a:ext>
            </a:extLst>
          </p:cNvPr>
          <p:cNvSpPr txBox="1"/>
          <p:nvPr/>
        </p:nvSpPr>
        <p:spPr>
          <a:xfrm>
            <a:off x="540000" y="738316"/>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①国籍・地域ごとの消費動向の把握</a:t>
            </a:r>
          </a:p>
        </p:txBody>
      </p:sp>
      <p:sp>
        <p:nvSpPr>
          <p:cNvPr id="3" name="スライド番号プレースホルダー 1">
            <a:extLst>
              <a:ext uri="{FF2B5EF4-FFF2-40B4-BE49-F238E27FC236}">
                <a16:creationId xmlns:a16="http://schemas.microsoft.com/office/drawing/2014/main" id="{F7E694A0-FF6E-D6E9-4A19-92ED8DC4CFD0}"/>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21</a:t>
            </a:fld>
            <a:endParaRPr lang="en-US" altLang="ja-JP" sz="1110">
              <a:solidFill>
                <a:schemeClr val="tx1"/>
              </a:solidFill>
            </a:endParaRPr>
          </a:p>
        </p:txBody>
      </p:sp>
      <p:sp>
        <p:nvSpPr>
          <p:cNvPr id="7" name="正方形/長方形 6">
            <a:extLst>
              <a:ext uri="{FF2B5EF4-FFF2-40B4-BE49-F238E27FC236}">
                <a16:creationId xmlns:a16="http://schemas.microsoft.com/office/drawing/2014/main" id="{A890D2E6-2FCC-3AA0-B88C-DD393E95A00F}"/>
              </a:ext>
            </a:extLst>
          </p:cNvPr>
          <p:cNvSpPr/>
          <p:nvPr/>
        </p:nvSpPr>
        <p:spPr>
          <a:xfrm>
            <a:off x="865204" y="2410433"/>
            <a:ext cx="2006370" cy="923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t>“国籍・地域”で</a:t>
            </a:r>
            <a:endParaRPr lang="en-US" altLang="ja-JP" sz="1200" b="1" dirty="0"/>
          </a:p>
          <a:p>
            <a:pPr algn="ctr"/>
            <a:r>
              <a:rPr kumimoji="1" lang="ja-JP" altLang="en-US" sz="1200" b="1" dirty="0"/>
              <a:t>「中国（４）」に絞る</a:t>
            </a:r>
          </a:p>
        </p:txBody>
      </p:sp>
      <p:sp>
        <p:nvSpPr>
          <p:cNvPr id="8" name="正方形/長方形 7">
            <a:extLst>
              <a:ext uri="{FF2B5EF4-FFF2-40B4-BE49-F238E27FC236}">
                <a16:creationId xmlns:a16="http://schemas.microsoft.com/office/drawing/2014/main" id="{072A9B0B-FDAA-3195-F2D5-71EAFE3B6EC5}"/>
              </a:ext>
            </a:extLst>
          </p:cNvPr>
          <p:cNvSpPr/>
          <p:nvPr/>
        </p:nvSpPr>
        <p:spPr>
          <a:xfrm>
            <a:off x="2953653" y="2410433"/>
            <a:ext cx="2586801" cy="9233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b="1" dirty="0"/>
              <a:t>“支出有無・菓子類（</a:t>
            </a:r>
            <a:r>
              <a:rPr lang="en-US" altLang="ja-JP" sz="1100" b="1" dirty="0"/>
              <a:t>F_e1_ck</a:t>
            </a:r>
            <a:r>
              <a:rPr lang="ja-JP" altLang="en-US" sz="1100" b="1" dirty="0"/>
              <a:t>）”で</a:t>
            </a:r>
            <a:endParaRPr kumimoji="1" lang="en-US" altLang="ja-JP" sz="1100" b="1" dirty="0"/>
          </a:p>
          <a:p>
            <a:pPr algn="ctr"/>
            <a:r>
              <a:rPr kumimoji="1" lang="ja-JP" altLang="en-US" sz="1100" b="1" dirty="0"/>
              <a:t>「有（</a:t>
            </a:r>
            <a:r>
              <a:rPr kumimoji="1" lang="en-US" altLang="ja-JP" sz="1100" b="1" dirty="0"/>
              <a:t>1</a:t>
            </a:r>
            <a:r>
              <a:rPr kumimoji="1" lang="ja-JP" altLang="en-US" sz="1100" b="1" dirty="0"/>
              <a:t>）」に絞る</a:t>
            </a:r>
          </a:p>
        </p:txBody>
      </p:sp>
      <p:sp>
        <p:nvSpPr>
          <p:cNvPr id="9" name="正方形/長方形 8">
            <a:extLst>
              <a:ext uri="{FF2B5EF4-FFF2-40B4-BE49-F238E27FC236}">
                <a16:creationId xmlns:a16="http://schemas.microsoft.com/office/drawing/2014/main" id="{9D6678F9-0B91-B868-810D-4FD81AE7A1DD}"/>
              </a:ext>
            </a:extLst>
          </p:cNvPr>
          <p:cNvSpPr/>
          <p:nvPr/>
        </p:nvSpPr>
        <p:spPr>
          <a:xfrm>
            <a:off x="8923692" y="2410433"/>
            <a:ext cx="2441416" cy="9233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ウェイト調整後の菓子類の支出金額</a:t>
            </a:r>
          </a:p>
          <a:p>
            <a:pPr algn="ctr"/>
            <a:r>
              <a:rPr lang="ja-JP" altLang="en-US" sz="1200" b="1" dirty="0"/>
              <a:t>①</a:t>
            </a:r>
            <a:r>
              <a:rPr lang="en-US" altLang="ja-JP" sz="1200" b="1" dirty="0"/>
              <a:t>×</a:t>
            </a:r>
            <a:r>
              <a:rPr lang="ja-JP" altLang="en-US" sz="1200" b="1" dirty="0"/>
              <a:t>②･･･③</a:t>
            </a:r>
            <a:endParaRPr kumimoji="1" lang="ja-JP" altLang="en-US" sz="1000" b="1" dirty="0"/>
          </a:p>
        </p:txBody>
      </p:sp>
      <p:sp>
        <p:nvSpPr>
          <p:cNvPr id="10" name="正方形/長方形 9">
            <a:extLst>
              <a:ext uri="{FF2B5EF4-FFF2-40B4-BE49-F238E27FC236}">
                <a16:creationId xmlns:a16="http://schemas.microsoft.com/office/drawing/2014/main" id="{03E94B3F-6EDC-E301-FFC4-FACF7E2EF078}"/>
              </a:ext>
            </a:extLst>
          </p:cNvPr>
          <p:cNvSpPr/>
          <p:nvPr/>
        </p:nvSpPr>
        <p:spPr>
          <a:xfrm>
            <a:off x="9260539" y="4351083"/>
            <a:ext cx="1823399" cy="9233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購入者単価</a:t>
            </a:r>
          </a:p>
          <a:p>
            <a:pPr algn="ctr"/>
            <a:r>
              <a:rPr lang="ja-JP" altLang="en-US" sz="1100" dirty="0"/>
              <a:t>＝③の合計</a:t>
            </a:r>
            <a:r>
              <a:rPr lang="en-US" altLang="ja-JP" sz="1100" dirty="0"/>
              <a:t>÷</a:t>
            </a:r>
            <a:r>
              <a:rPr lang="ja-JP" altLang="en-US" sz="1100" dirty="0"/>
              <a:t>②の合計</a:t>
            </a:r>
            <a:endParaRPr lang="en-US" altLang="ja-JP" sz="1100" dirty="0"/>
          </a:p>
        </p:txBody>
      </p:sp>
      <p:cxnSp>
        <p:nvCxnSpPr>
          <p:cNvPr id="11" name="直線矢印コネクタ 10">
            <a:extLst>
              <a:ext uri="{FF2B5EF4-FFF2-40B4-BE49-F238E27FC236}">
                <a16:creationId xmlns:a16="http://schemas.microsoft.com/office/drawing/2014/main" id="{D91B973D-B046-79AF-C1A0-30A40B38443E}"/>
              </a:ext>
            </a:extLst>
          </p:cNvPr>
          <p:cNvCxnSpPr>
            <a:cxnSpLocks/>
          </p:cNvCxnSpPr>
          <p:nvPr/>
        </p:nvCxnSpPr>
        <p:spPr>
          <a:xfrm>
            <a:off x="2524867" y="3333748"/>
            <a:ext cx="1170219" cy="988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893CB55D-9292-CF72-F4AF-E1F0FE29899C}"/>
              </a:ext>
            </a:extLst>
          </p:cNvPr>
          <p:cNvCxnSpPr>
            <a:cxnSpLocks/>
            <a:stCxn id="8" idx="2"/>
          </p:cNvCxnSpPr>
          <p:nvPr/>
        </p:nvCxnSpPr>
        <p:spPr>
          <a:xfrm>
            <a:off x="4247054" y="3333752"/>
            <a:ext cx="141149" cy="1017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4F523DBC-A850-D715-ACBD-0C0193B773A1}"/>
              </a:ext>
            </a:extLst>
          </p:cNvPr>
          <p:cNvCxnSpPr>
            <a:cxnSpLocks/>
          </p:cNvCxnSpPr>
          <p:nvPr/>
        </p:nvCxnSpPr>
        <p:spPr>
          <a:xfrm flipH="1">
            <a:off x="6845628" y="3338209"/>
            <a:ext cx="2756543" cy="970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375AA02C-6FA3-BC38-C871-1F05FCBB9A5A}"/>
              </a:ext>
            </a:extLst>
          </p:cNvPr>
          <p:cNvSpPr txBox="1"/>
          <p:nvPr/>
        </p:nvSpPr>
        <p:spPr>
          <a:xfrm>
            <a:off x="565272" y="1213843"/>
            <a:ext cx="10933386" cy="1077218"/>
          </a:xfrm>
          <a:prstGeom prst="rect">
            <a:avLst/>
          </a:prstGeom>
          <a:noFill/>
        </p:spPr>
        <p:txBody>
          <a:bodyPr wrap="square" rtlCol="0">
            <a:spAutoFit/>
          </a:bodyPr>
          <a:lstStyle/>
          <a:p>
            <a:r>
              <a:rPr kumimoji="1" lang="ja-JP" altLang="en-US" b="1" dirty="0"/>
              <a:t>例）訪日中国人の「菓子類」の購入者単価を求める</a:t>
            </a:r>
            <a:endParaRPr kumimoji="1" lang="en-US" altLang="ja-JP" b="1" dirty="0"/>
          </a:p>
          <a:p>
            <a:endParaRPr lang="en-US" altLang="ja-JP" dirty="0"/>
          </a:p>
          <a:p>
            <a:r>
              <a:rPr lang="en-US" altLang="ja-JP" sz="1400" dirty="0"/>
              <a:t>※</a:t>
            </a:r>
            <a:r>
              <a:rPr lang="ja-JP" altLang="en-US" sz="1400" dirty="0"/>
              <a:t>購入者単価とは、ある商品（またはサービス）を購入した人を分母として算出される、その商品（またはサービス）を購入する際に支払った支出金額の平均値。</a:t>
            </a:r>
          </a:p>
        </p:txBody>
      </p:sp>
      <p:sp>
        <p:nvSpPr>
          <p:cNvPr id="4" name="正方形/長方形 3">
            <a:extLst>
              <a:ext uri="{FF2B5EF4-FFF2-40B4-BE49-F238E27FC236}">
                <a16:creationId xmlns:a16="http://schemas.microsoft.com/office/drawing/2014/main" id="{67BB99A8-EE3E-2B32-B828-F18EAFF86365}"/>
              </a:ext>
            </a:extLst>
          </p:cNvPr>
          <p:cNvSpPr/>
          <p:nvPr/>
        </p:nvSpPr>
        <p:spPr>
          <a:xfrm>
            <a:off x="5603172" y="2410433"/>
            <a:ext cx="3238441" cy="9233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200" b="1" dirty="0"/>
              <a:t>“</a:t>
            </a:r>
            <a:r>
              <a:rPr lang="en-US" altLang="ja-JP" sz="1200" b="1" dirty="0"/>
              <a:t>F_e1</a:t>
            </a:r>
            <a:r>
              <a:rPr lang="ja-JP" altLang="en-US" sz="1200" b="1" dirty="0"/>
              <a:t>”：支出金額</a:t>
            </a:r>
            <a:r>
              <a:rPr lang="en-US" altLang="ja-JP" sz="1200" b="1" dirty="0"/>
              <a:t>_</a:t>
            </a:r>
            <a:r>
              <a:rPr lang="ja-JP" altLang="en-US" sz="1200" b="1" dirty="0"/>
              <a:t>菓子類（円／人）･･･①</a:t>
            </a:r>
            <a:endParaRPr lang="en-US" altLang="ja-JP" sz="1200" b="1" dirty="0"/>
          </a:p>
          <a:p>
            <a:r>
              <a:rPr lang="ja-JP" altLang="en-US" sz="1200" b="1" dirty="0"/>
              <a:t>“</a:t>
            </a:r>
            <a:r>
              <a:rPr lang="en-US" altLang="ja-JP" sz="1200" b="1" dirty="0"/>
              <a:t>WEIGHT</a:t>
            </a:r>
            <a:r>
              <a:rPr lang="ja-JP" altLang="en-US" sz="1200" b="1" dirty="0"/>
              <a:t>”：ウェイト値･･･②</a:t>
            </a:r>
          </a:p>
        </p:txBody>
      </p:sp>
      <p:cxnSp>
        <p:nvCxnSpPr>
          <p:cNvPr id="19" name="直線矢印コネクタ 18">
            <a:extLst>
              <a:ext uri="{FF2B5EF4-FFF2-40B4-BE49-F238E27FC236}">
                <a16:creationId xmlns:a16="http://schemas.microsoft.com/office/drawing/2014/main" id="{42E6242C-4A88-4DE8-F264-26593DE0BAAC}"/>
              </a:ext>
            </a:extLst>
          </p:cNvPr>
          <p:cNvCxnSpPr>
            <a:cxnSpLocks/>
          </p:cNvCxnSpPr>
          <p:nvPr/>
        </p:nvCxnSpPr>
        <p:spPr>
          <a:xfrm flipH="1">
            <a:off x="5000260" y="3333749"/>
            <a:ext cx="1476740" cy="988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2FDAE792-F5C2-AFAF-26AD-5F766E652B4A}"/>
              </a:ext>
            </a:extLst>
          </p:cNvPr>
          <p:cNvCxnSpPr>
            <a:cxnSpLocks/>
          </p:cNvCxnSpPr>
          <p:nvPr/>
        </p:nvCxnSpPr>
        <p:spPr>
          <a:xfrm flipH="1">
            <a:off x="5566256" y="3333748"/>
            <a:ext cx="910744" cy="988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3CFCCE8-1FD2-D487-D8D1-4916CFA70EA5}"/>
              </a:ext>
            </a:extLst>
          </p:cNvPr>
          <p:cNvSpPr txBox="1"/>
          <p:nvPr/>
        </p:nvSpPr>
        <p:spPr>
          <a:xfrm>
            <a:off x="629307" y="6502666"/>
            <a:ext cx="10933386" cy="307777"/>
          </a:xfrm>
          <a:prstGeom prst="rect">
            <a:avLst/>
          </a:prstGeom>
          <a:noFill/>
        </p:spPr>
        <p:txBody>
          <a:bodyPr wrap="square" rtlCol="0">
            <a:spAutoFit/>
          </a:bodyPr>
          <a:lstStyle/>
          <a:p>
            <a:r>
              <a:rPr lang="en-US" altLang="ja-JP" sz="1400" dirty="0"/>
              <a:t>2024</a:t>
            </a:r>
            <a:r>
              <a:rPr lang="ja-JP" altLang="en-US" sz="1400" dirty="0"/>
              <a:t>年</a:t>
            </a:r>
            <a:r>
              <a:rPr lang="en-US" altLang="ja-JP" sz="1400" dirty="0"/>
              <a:t>4-6</a:t>
            </a:r>
            <a:r>
              <a:rPr lang="ja-JP" altLang="en-US" sz="1400" dirty="0"/>
              <a:t>月期 ２次速報値 </a:t>
            </a:r>
            <a:r>
              <a:rPr lang="en-US" altLang="ja-JP" sz="1400" dirty="0"/>
              <a:t>A1 </a:t>
            </a:r>
            <a:r>
              <a:rPr lang="ja-JP" altLang="en-US" sz="1400" dirty="0"/>
              <a:t>全国調査 個票データより</a:t>
            </a:r>
          </a:p>
        </p:txBody>
      </p:sp>
      <p:pic>
        <p:nvPicPr>
          <p:cNvPr id="15" name="図 14" descr="テーブル&#10;&#10;自動的に生成された説明">
            <a:extLst>
              <a:ext uri="{FF2B5EF4-FFF2-40B4-BE49-F238E27FC236}">
                <a16:creationId xmlns:a16="http://schemas.microsoft.com/office/drawing/2014/main" id="{9CCBBC96-56FA-F7A4-708B-04FC93E7C123}"/>
              </a:ext>
            </a:extLst>
          </p:cNvPr>
          <p:cNvPicPr>
            <a:picLocks noChangeAspect="1"/>
          </p:cNvPicPr>
          <p:nvPr/>
        </p:nvPicPr>
        <p:blipFill rotWithShape="1">
          <a:blip r:embed="rId2">
            <a:extLst>
              <a:ext uri="{28A0092B-C50C-407E-A947-70E740481C1C}">
                <a14:useLocalDpi xmlns:a14="http://schemas.microsoft.com/office/drawing/2010/main" val="0"/>
              </a:ext>
            </a:extLst>
          </a:blip>
          <a:srcRect b="17704"/>
          <a:stretch/>
        </p:blipFill>
        <p:spPr>
          <a:xfrm>
            <a:off x="3149763" y="4322674"/>
            <a:ext cx="5764404" cy="1955260"/>
          </a:xfrm>
          <a:prstGeom prst="rect">
            <a:avLst/>
          </a:prstGeom>
        </p:spPr>
      </p:pic>
      <p:cxnSp>
        <p:nvCxnSpPr>
          <p:cNvPr id="21" name="直線矢印コネクタ 20">
            <a:extLst>
              <a:ext uri="{FF2B5EF4-FFF2-40B4-BE49-F238E27FC236}">
                <a16:creationId xmlns:a16="http://schemas.microsoft.com/office/drawing/2014/main" id="{7AA1A8FA-6B0E-D439-4728-FD07FEB265A5}"/>
              </a:ext>
            </a:extLst>
          </p:cNvPr>
          <p:cNvCxnSpPr>
            <a:cxnSpLocks/>
            <a:stCxn id="10" idx="1"/>
          </p:cNvCxnSpPr>
          <p:nvPr/>
        </p:nvCxnSpPr>
        <p:spPr>
          <a:xfrm flipH="1">
            <a:off x="7877175" y="4812742"/>
            <a:ext cx="1383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82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個票データの使い方</a:t>
            </a:r>
          </a:p>
        </p:txBody>
      </p:sp>
      <p:sp>
        <p:nvSpPr>
          <p:cNvPr id="2" name="テキスト ボックス 1">
            <a:extLst>
              <a:ext uri="{FF2B5EF4-FFF2-40B4-BE49-F238E27FC236}">
                <a16:creationId xmlns:a16="http://schemas.microsoft.com/office/drawing/2014/main" id="{847F6D0C-F094-1455-BCB2-D4F3BDEDD957}"/>
              </a:ext>
            </a:extLst>
          </p:cNvPr>
          <p:cNvSpPr txBox="1"/>
          <p:nvPr/>
        </p:nvSpPr>
        <p:spPr>
          <a:xfrm>
            <a:off x="540000" y="738316"/>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①国籍・地域ごとの消費動向の把握</a:t>
            </a:r>
          </a:p>
        </p:txBody>
      </p:sp>
      <p:sp>
        <p:nvSpPr>
          <p:cNvPr id="3" name="スライド番号プレースホルダー 1">
            <a:extLst>
              <a:ext uri="{FF2B5EF4-FFF2-40B4-BE49-F238E27FC236}">
                <a16:creationId xmlns:a16="http://schemas.microsoft.com/office/drawing/2014/main" id="{F7E694A0-FF6E-D6E9-4A19-92ED8DC4CFD0}"/>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22</a:t>
            </a:fld>
            <a:endParaRPr lang="en-US" altLang="ja-JP" sz="1110">
              <a:solidFill>
                <a:schemeClr val="tx1"/>
              </a:solidFill>
            </a:endParaRPr>
          </a:p>
        </p:txBody>
      </p:sp>
      <p:sp>
        <p:nvSpPr>
          <p:cNvPr id="7" name="正方形/長方形 6">
            <a:extLst>
              <a:ext uri="{FF2B5EF4-FFF2-40B4-BE49-F238E27FC236}">
                <a16:creationId xmlns:a16="http://schemas.microsoft.com/office/drawing/2014/main" id="{A890D2E6-2FCC-3AA0-B88C-DD393E95A00F}"/>
              </a:ext>
            </a:extLst>
          </p:cNvPr>
          <p:cNvSpPr/>
          <p:nvPr/>
        </p:nvSpPr>
        <p:spPr>
          <a:xfrm>
            <a:off x="1104901" y="1586617"/>
            <a:ext cx="2429180"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t>“国籍・地域”で</a:t>
            </a:r>
            <a:endParaRPr lang="en-US" altLang="ja-JP" sz="1400" b="1" dirty="0"/>
          </a:p>
          <a:p>
            <a:pPr algn="ctr"/>
            <a:r>
              <a:rPr kumimoji="1" lang="ja-JP" altLang="en-US" sz="1400" b="1" dirty="0"/>
              <a:t>「</a:t>
            </a:r>
            <a:r>
              <a:rPr lang="ja-JP" altLang="en-US" sz="1400" b="1" dirty="0"/>
              <a:t>韓国</a:t>
            </a:r>
            <a:r>
              <a:rPr kumimoji="1" lang="ja-JP" altLang="en-US" sz="1400" b="1" dirty="0"/>
              <a:t>（１）」に絞る</a:t>
            </a:r>
            <a:r>
              <a:rPr kumimoji="1" lang="en-US" altLang="ja-JP" sz="1400" b="1" dirty="0"/>
              <a:t>…</a:t>
            </a:r>
            <a:r>
              <a:rPr kumimoji="1" lang="ja-JP" altLang="en-US" sz="1400" b="1" dirty="0"/>
              <a:t>①</a:t>
            </a:r>
          </a:p>
        </p:txBody>
      </p:sp>
      <p:sp>
        <p:nvSpPr>
          <p:cNvPr id="8" name="正方形/長方形 7">
            <a:extLst>
              <a:ext uri="{FF2B5EF4-FFF2-40B4-BE49-F238E27FC236}">
                <a16:creationId xmlns:a16="http://schemas.microsoft.com/office/drawing/2014/main" id="{072A9B0B-FDAA-3195-F2D5-71EAFE3B6EC5}"/>
              </a:ext>
            </a:extLst>
          </p:cNvPr>
          <p:cNvSpPr/>
          <p:nvPr/>
        </p:nvSpPr>
        <p:spPr>
          <a:xfrm>
            <a:off x="3653068" y="1586617"/>
            <a:ext cx="2327053"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t>“主な来訪目的（</a:t>
            </a:r>
            <a:r>
              <a:rPr lang="en-US" altLang="ja-JP" sz="1400" b="1" dirty="0"/>
              <a:t>C4</a:t>
            </a:r>
            <a:r>
              <a:rPr lang="ja-JP" altLang="en-US" sz="1400" b="1" dirty="0"/>
              <a:t>）”で</a:t>
            </a:r>
            <a:endParaRPr lang="en-US" altLang="ja-JP" sz="1400" b="1" dirty="0"/>
          </a:p>
          <a:p>
            <a:pPr algn="ctr"/>
            <a:r>
              <a:rPr kumimoji="1" lang="ja-JP" altLang="en-US" sz="1400" b="1" dirty="0"/>
              <a:t>「</a:t>
            </a:r>
            <a:r>
              <a:rPr kumimoji="1" lang="en-US" altLang="ja-JP" sz="1400" b="1" dirty="0"/>
              <a:t>1</a:t>
            </a:r>
            <a:r>
              <a:rPr lang="ja-JP" altLang="en-US" sz="1400" b="1" dirty="0"/>
              <a:t>～</a:t>
            </a:r>
            <a:r>
              <a:rPr lang="en-US" altLang="ja-JP" sz="1400" b="1" dirty="0"/>
              <a:t>16</a:t>
            </a:r>
            <a:r>
              <a:rPr kumimoji="1" lang="ja-JP" altLang="en-US" sz="1400" b="1" dirty="0"/>
              <a:t>」に絞る</a:t>
            </a:r>
            <a:r>
              <a:rPr kumimoji="1" lang="en-US" altLang="ja-JP" sz="1400" b="1" dirty="0"/>
              <a:t>…</a:t>
            </a:r>
            <a:r>
              <a:rPr kumimoji="1" lang="ja-JP" altLang="en-US" sz="1400" b="1" dirty="0"/>
              <a:t>②</a:t>
            </a:r>
          </a:p>
        </p:txBody>
      </p:sp>
      <p:sp>
        <p:nvSpPr>
          <p:cNvPr id="10" name="正方形/長方形 9">
            <a:extLst>
              <a:ext uri="{FF2B5EF4-FFF2-40B4-BE49-F238E27FC236}">
                <a16:creationId xmlns:a16="http://schemas.microsoft.com/office/drawing/2014/main" id="{03E94B3F-6EDC-E301-FFC4-FACF7E2EF078}"/>
              </a:ext>
            </a:extLst>
          </p:cNvPr>
          <p:cNvSpPr/>
          <p:nvPr/>
        </p:nvSpPr>
        <p:spPr>
          <a:xfrm>
            <a:off x="8259623" y="1586617"/>
            <a:ext cx="2832383"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主な来訪目的の構成比</a:t>
            </a:r>
            <a:endParaRPr kumimoji="1" lang="en-US" altLang="ja-JP" sz="1400" b="1" dirty="0"/>
          </a:p>
          <a:p>
            <a:pPr algn="ctr"/>
            <a:r>
              <a:rPr lang="ja-JP" altLang="en-US" sz="1100" dirty="0"/>
              <a:t>「①かつ②」の③の合計 </a:t>
            </a:r>
            <a:r>
              <a:rPr lang="en-US" altLang="ja-JP" sz="1100" dirty="0"/>
              <a:t>÷</a:t>
            </a:r>
            <a:r>
              <a:rPr lang="ja-JP" altLang="en-US" sz="1100" dirty="0"/>
              <a:t> ①の③の合計</a:t>
            </a:r>
            <a:endParaRPr lang="en-US" altLang="ja-JP" sz="1100" dirty="0"/>
          </a:p>
        </p:txBody>
      </p:sp>
      <p:sp>
        <p:nvSpPr>
          <p:cNvPr id="24" name="テキスト ボックス 23">
            <a:extLst>
              <a:ext uri="{FF2B5EF4-FFF2-40B4-BE49-F238E27FC236}">
                <a16:creationId xmlns:a16="http://schemas.microsoft.com/office/drawing/2014/main" id="{375AA02C-6FA3-BC38-C871-1F05FCBB9A5A}"/>
              </a:ext>
            </a:extLst>
          </p:cNvPr>
          <p:cNvSpPr txBox="1"/>
          <p:nvPr/>
        </p:nvSpPr>
        <p:spPr>
          <a:xfrm>
            <a:off x="565272" y="1173566"/>
            <a:ext cx="10933386" cy="369332"/>
          </a:xfrm>
          <a:prstGeom prst="rect">
            <a:avLst/>
          </a:prstGeom>
          <a:noFill/>
        </p:spPr>
        <p:txBody>
          <a:bodyPr wrap="square" rtlCol="0">
            <a:spAutoFit/>
          </a:bodyPr>
          <a:lstStyle/>
          <a:p>
            <a:r>
              <a:rPr kumimoji="1" lang="ja-JP" altLang="en-US" b="1" dirty="0"/>
              <a:t>例）訪日韓国人の主な来訪目的の構成比を求める</a:t>
            </a:r>
            <a:endParaRPr kumimoji="1" lang="en-US" altLang="ja-JP" b="1" dirty="0"/>
          </a:p>
        </p:txBody>
      </p:sp>
      <p:sp>
        <p:nvSpPr>
          <p:cNvPr id="4" name="正方形/長方形 3">
            <a:extLst>
              <a:ext uri="{FF2B5EF4-FFF2-40B4-BE49-F238E27FC236}">
                <a16:creationId xmlns:a16="http://schemas.microsoft.com/office/drawing/2014/main" id="{67BB99A8-EE3E-2B32-B828-F18EAFF86365}"/>
              </a:ext>
            </a:extLst>
          </p:cNvPr>
          <p:cNvSpPr/>
          <p:nvPr/>
        </p:nvSpPr>
        <p:spPr>
          <a:xfrm>
            <a:off x="6080432" y="1586617"/>
            <a:ext cx="2078880"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a:t>“ウェイト値（</a:t>
            </a:r>
            <a:r>
              <a:rPr lang="en-US" altLang="ja-JP" sz="1400" b="1" dirty="0"/>
              <a:t>WEIGHT</a:t>
            </a:r>
            <a:r>
              <a:rPr lang="ja-JP" altLang="en-US" sz="1400" b="1" dirty="0"/>
              <a:t>）”</a:t>
            </a:r>
            <a:r>
              <a:rPr lang="ja-JP" altLang="en-US" sz="1200" b="1" dirty="0"/>
              <a:t>･･･③</a:t>
            </a:r>
            <a:endParaRPr lang="ja-JP" altLang="en-US" sz="1100" b="1" dirty="0"/>
          </a:p>
        </p:txBody>
      </p:sp>
      <p:sp>
        <p:nvSpPr>
          <p:cNvPr id="12" name="テキスト ボックス 11">
            <a:extLst>
              <a:ext uri="{FF2B5EF4-FFF2-40B4-BE49-F238E27FC236}">
                <a16:creationId xmlns:a16="http://schemas.microsoft.com/office/drawing/2014/main" id="{43CFCCE8-1FD2-D487-D8D1-4916CFA70EA5}"/>
              </a:ext>
            </a:extLst>
          </p:cNvPr>
          <p:cNvSpPr txBox="1"/>
          <p:nvPr/>
        </p:nvSpPr>
        <p:spPr>
          <a:xfrm>
            <a:off x="629307" y="6619163"/>
            <a:ext cx="10933386" cy="246221"/>
          </a:xfrm>
          <a:prstGeom prst="rect">
            <a:avLst/>
          </a:prstGeom>
          <a:noFill/>
        </p:spPr>
        <p:txBody>
          <a:bodyPr wrap="square" rtlCol="0">
            <a:spAutoFit/>
          </a:bodyPr>
          <a:lstStyle/>
          <a:p>
            <a:r>
              <a:rPr lang="en-US" altLang="ja-JP" sz="1000" dirty="0"/>
              <a:t>2024</a:t>
            </a:r>
            <a:r>
              <a:rPr lang="ja-JP" altLang="en-US" sz="1000" dirty="0"/>
              <a:t>年</a:t>
            </a:r>
            <a:r>
              <a:rPr lang="en-US" altLang="ja-JP" sz="1000" dirty="0"/>
              <a:t>4-6</a:t>
            </a:r>
            <a:r>
              <a:rPr lang="ja-JP" altLang="en-US" sz="1000" dirty="0"/>
              <a:t>月期 ２次速報値 </a:t>
            </a:r>
            <a:r>
              <a:rPr lang="en-US" altLang="ja-JP" sz="1000" dirty="0"/>
              <a:t>A1 </a:t>
            </a:r>
            <a:r>
              <a:rPr lang="ja-JP" altLang="en-US" sz="1000" dirty="0"/>
              <a:t>全国調査 個票データより</a:t>
            </a:r>
          </a:p>
        </p:txBody>
      </p:sp>
      <p:cxnSp>
        <p:nvCxnSpPr>
          <p:cNvPr id="11" name="直線矢印コネクタ 10">
            <a:extLst>
              <a:ext uri="{FF2B5EF4-FFF2-40B4-BE49-F238E27FC236}">
                <a16:creationId xmlns:a16="http://schemas.microsoft.com/office/drawing/2014/main" id="{D91B973D-B046-79AF-C1A0-30A40B38443E}"/>
              </a:ext>
            </a:extLst>
          </p:cNvPr>
          <p:cNvCxnSpPr>
            <a:cxnSpLocks/>
          </p:cNvCxnSpPr>
          <p:nvPr/>
        </p:nvCxnSpPr>
        <p:spPr>
          <a:xfrm>
            <a:off x="3076575" y="2476609"/>
            <a:ext cx="576493" cy="494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893CB55D-9292-CF72-F4AF-E1F0FE29899C}"/>
              </a:ext>
            </a:extLst>
          </p:cNvPr>
          <p:cNvCxnSpPr>
            <a:cxnSpLocks/>
            <a:stCxn id="8" idx="2"/>
          </p:cNvCxnSpPr>
          <p:nvPr/>
        </p:nvCxnSpPr>
        <p:spPr>
          <a:xfrm flipH="1">
            <a:off x="4240102" y="2476609"/>
            <a:ext cx="576493" cy="494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7AA1A8FA-6B0E-D439-4728-FD07FEB265A5}"/>
              </a:ext>
            </a:extLst>
          </p:cNvPr>
          <p:cNvCxnSpPr>
            <a:cxnSpLocks/>
            <a:stCxn id="10" idx="2"/>
          </p:cNvCxnSpPr>
          <p:nvPr/>
        </p:nvCxnSpPr>
        <p:spPr>
          <a:xfrm flipH="1">
            <a:off x="8066231" y="2476609"/>
            <a:ext cx="1609584" cy="1104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2FDAE792-F5C2-AFAF-26AD-5F766E652B4A}"/>
              </a:ext>
            </a:extLst>
          </p:cNvPr>
          <p:cNvCxnSpPr>
            <a:cxnSpLocks/>
          </p:cNvCxnSpPr>
          <p:nvPr/>
        </p:nvCxnSpPr>
        <p:spPr>
          <a:xfrm flipH="1">
            <a:off x="4816595" y="2476609"/>
            <a:ext cx="1584205" cy="494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図 12" descr="テーブル&#10;&#10;自動的に生成された説明">
            <a:extLst>
              <a:ext uri="{FF2B5EF4-FFF2-40B4-BE49-F238E27FC236}">
                <a16:creationId xmlns:a16="http://schemas.microsoft.com/office/drawing/2014/main" id="{E782EDC3-BAB0-A607-D65E-6946777A2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780" y="2971265"/>
            <a:ext cx="4776867" cy="3664041"/>
          </a:xfrm>
          <a:prstGeom prst="rect">
            <a:avLst/>
          </a:prstGeom>
        </p:spPr>
      </p:pic>
    </p:spTree>
    <p:extLst>
      <p:ext uri="{BB962C8B-B14F-4D97-AF65-F5344CB8AC3E}">
        <p14:creationId xmlns:p14="http://schemas.microsoft.com/office/powerpoint/2010/main" val="3838736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個票データの使い方</a:t>
            </a:r>
          </a:p>
        </p:txBody>
      </p:sp>
      <p:sp>
        <p:nvSpPr>
          <p:cNvPr id="2" name="テキスト ボックス 1">
            <a:extLst>
              <a:ext uri="{FF2B5EF4-FFF2-40B4-BE49-F238E27FC236}">
                <a16:creationId xmlns:a16="http://schemas.microsoft.com/office/drawing/2014/main" id="{847F6D0C-F094-1455-BCB2-D4F3BDEDD957}"/>
              </a:ext>
            </a:extLst>
          </p:cNvPr>
          <p:cNvSpPr txBox="1"/>
          <p:nvPr/>
        </p:nvSpPr>
        <p:spPr>
          <a:xfrm>
            <a:off x="540000" y="738316"/>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①国籍・地域ごとの消費動向の把握</a:t>
            </a:r>
          </a:p>
        </p:txBody>
      </p:sp>
      <p:sp>
        <p:nvSpPr>
          <p:cNvPr id="3" name="スライド番号プレースホルダー 1">
            <a:extLst>
              <a:ext uri="{FF2B5EF4-FFF2-40B4-BE49-F238E27FC236}">
                <a16:creationId xmlns:a16="http://schemas.microsoft.com/office/drawing/2014/main" id="{F7E694A0-FF6E-D6E9-4A19-92ED8DC4CFD0}"/>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23</a:t>
            </a:fld>
            <a:endParaRPr lang="en-US" altLang="ja-JP" sz="1110">
              <a:solidFill>
                <a:schemeClr val="tx1"/>
              </a:solidFill>
            </a:endParaRPr>
          </a:p>
        </p:txBody>
      </p:sp>
      <p:sp>
        <p:nvSpPr>
          <p:cNvPr id="8" name="正方形/長方形 7">
            <a:extLst>
              <a:ext uri="{FF2B5EF4-FFF2-40B4-BE49-F238E27FC236}">
                <a16:creationId xmlns:a16="http://schemas.microsoft.com/office/drawing/2014/main" id="{072A9B0B-FDAA-3195-F2D5-71EAFE3B6EC5}"/>
              </a:ext>
            </a:extLst>
          </p:cNvPr>
          <p:cNvSpPr/>
          <p:nvPr/>
        </p:nvSpPr>
        <p:spPr>
          <a:xfrm>
            <a:off x="536316" y="1875209"/>
            <a:ext cx="3942378"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a:t>“訪日回数（</a:t>
            </a:r>
            <a:r>
              <a:rPr lang="en-US" altLang="ja-JP" sz="1400" b="1" dirty="0"/>
              <a:t>C2</a:t>
            </a:r>
            <a:r>
              <a:rPr kumimoji="1" lang="ja-JP" altLang="en-US" sz="1400" b="1" dirty="0"/>
              <a:t>）”で</a:t>
            </a:r>
            <a:endParaRPr kumimoji="1" lang="en-US" altLang="ja-JP" sz="1400" b="1" dirty="0"/>
          </a:p>
          <a:p>
            <a:pPr algn="ctr"/>
            <a:r>
              <a:rPr kumimoji="1" lang="ja-JP" altLang="en-US" sz="1400" b="1" dirty="0"/>
              <a:t>「</a:t>
            </a:r>
            <a:r>
              <a:rPr kumimoji="1" lang="en-US" altLang="ja-JP" sz="1400" b="1" dirty="0"/>
              <a:t>1</a:t>
            </a:r>
            <a:r>
              <a:rPr kumimoji="1" lang="ja-JP" altLang="en-US" sz="1400" b="1" dirty="0"/>
              <a:t>回（</a:t>
            </a:r>
            <a:r>
              <a:rPr kumimoji="1" lang="en-US" altLang="ja-JP" sz="1400" b="1" dirty="0"/>
              <a:t>1</a:t>
            </a:r>
            <a:r>
              <a:rPr kumimoji="1" lang="ja-JP" altLang="en-US" sz="1400" b="1" dirty="0"/>
              <a:t>）」、</a:t>
            </a:r>
            <a:r>
              <a:rPr lang="ja-JP" altLang="en-US" sz="1400" b="1" dirty="0"/>
              <a:t>「</a:t>
            </a:r>
            <a:r>
              <a:rPr lang="en-US" altLang="ja-JP" sz="1400" b="1" dirty="0"/>
              <a:t>2</a:t>
            </a:r>
            <a:r>
              <a:rPr lang="ja-JP" altLang="en-US" sz="1400" b="1" dirty="0"/>
              <a:t>回以上（２～８）」</a:t>
            </a:r>
            <a:r>
              <a:rPr kumimoji="1" lang="ja-JP" altLang="en-US" sz="1400" b="1" dirty="0"/>
              <a:t>に絞る</a:t>
            </a:r>
            <a:endParaRPr kumimoji="1" lang="en-US" altLang="ja-JP" sz="1400" b="1" dirty="0"/>
          </a:p>
          <a:p>
            <a:pPr>
              <a:lnSpc>
                <a:spcPts val="500"/>
              </a:lnSpc>
            </a:pPr>
            <a:r>
              <a:rPr lang="ja-JP" altLang="en-US" sz="1100" b="1" dirty="0"/>
              <a:t>　</a:t>
            </a:r>
            <a:endParaRPr lang="en-US" altLang="ja-JP" sz="1100" b="1" dirty="0"/>
          </a:p>
          <a:p>
            <a:r>
              <a:rPr lang="ja-JP" altLang="en-US" sz="1100" b="1" dirty="0"/>
              <a:t>　</a:t>
            </a:r>
            <a:r>
              <a:rPr lang="en-US" altLang="ja-JP" sz="1050" u="sng" dirty="0"/>
              <a:t>※</a:t>
            </a:r>
            <a:r>
              <a:rPr lang="ja-JP" altLang="en-US" sz="1050" u="sng" dirty="0"/>
              <a:t>例は「</a:t>
            </a:r>
            <a:r>
              <a:rPr lang="en-US" altLang="ja-JP" sz="1050" u="sng" dirty="0"/>
              <a:t>1</a:t>
            </a:r>
            <a:r>
              <a:rPr lang="ja-JP" altLang="en-US" sz="1050" u="sng" dirty="0"/>
              <a:t>回（</a:t>
            </a:r>
            <a:r>
              <a:rPr lang="en-US" altLang="ja-JP" sz="1050" u="sng" dirty="0"/>
              <a:t>1</a:t>
            </a:r>
            <a:r>
              <a:rPr lang="ja-JP" altLang="en-US" sz="1050" u="sng" dirty="0"/>
              <a:t>）」で表示</a:t>
            </a:r>
            <a:endParaRPr kumimoji="1" lang="ja-JP" altLang="en-US" sz="1100" u="sng" dirty="0"/>
          </a:p>
        </p:txBody>
      </p:sp>
      <p:sp>
        <p:nvSpPr>
          <p:cNvPr id="9" name="正方形/長方形 8">
            <a:extLst>
              <a:ext uri="{FF2B5EF4-FFF2-40B4-BE49-F238E27FC236}">
                <a16:creationId xmlns:a16="http://schemas.microsoft.com/office/drawing/2014/main" id="{9D6678F9-0B91-B868-810D-4FD81AE7A1DD}"/>
              </a:ext>
            </a:extLst>
          </p:cNvPr>
          <p:cNvSpPr/>
          <p:nvPr/>
        </p:nvSpPr>
        <p:spPr>
          <a:xfrm>
            <a:off x="5355440" y="3010415"/>
            <a:ext cx="3161203"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t>ウェイト調整後の支出総額</a:t>
            </a:r>
            <a:endParaRPr lang="en-US" altLang="ja-JP" sz="1400" b="1"/>
          </a:p>
          <a:p>
            <a:pPr algn="ctr"/>
            <a:r>
              <a:rPr lang="ja-JP" altLang="en-US" sz="1400" b="1"/>
              <a:t>①</a:t>
            </a:r>
            <a:r>
              <a:rPr lang="en-US" altLang="ja-JP" sz="1400" b="1"/>
              <a:t>×</a:t>
            </a:r>
            <a:r>
              <a:rPr lang="ja-JP" altLang="en-US" sz="1400" b="1"/>
              <a:t>②･･･③</a:t>
            </a:r>
            <a:endParaRPr kumimoji="1" lang="ja-JP" altLang="en-US" sz="1050" b="1"/>
          </a:p>
        </p:txBody>
      </p:sp>
      <p:sp>
        <p:nvSpPr>
          <p:cNvPr id="10" name="正方形/長方形 9">
            <a:extLst>
              <a:ext uri="{FF2B5EF4-FFF2-40B4-BE49-F238E27FC236}">
                <a16:creationId xmlns:a16="http://schemas.microsoft.com/office/drawing/2014/main" id="{03E94B3F-6EDC-E301-FFC4-FACF7E2EF078}"/>
              </a:ext>
            </a:extLst>
          </p:cNvPr>
          <p:cNvSpPr/>
          <p:nvPr/>
        </p:nvSpPr>
        <p:spPr>
          <a:xfrm>
            <a:off x="8794251" y="3010415"/>
            <a:ext cx="2617681"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a:t>初来日とリピーター消費単価</a:t>
            </a:r>
            <a:r>
              <a:rPr lang="ja-JP" altLang="en-US" sz="1100"/>
              <a:t>＝③の合計</a:t>
            </a:r>
            <a:r>
              <a:rPr lang="en-US" altLang="ja-JP" sz="1100"/>
              <a:t>÷</a:t>
            </a:r>
            <a:r>
              <a:rPr lang="ja-JP" altLang="en-US" sz="1100"/>
              <a:t>②の合計</a:t>
            </a:r>
            <a:endParaRPr lang="en-US" altLang="ja-JP" sz="1100"/>
          </a:p>
        </p:txBody>
      </p:sp>
      <p:cxnSp>
        <p:nvCxnSpPr>
          <p:cNvPr id="11" name="直線矢印コネクタ 10">
            <a:extLst>
              <a:ext uri="{FF2B5EF4-FFF2-40B4-BE49-F238E27FC236}">
                <a16:creationId xmlns:a16="http://schemas.microsoft.com/office/drawing/2014/main" id="{D91B973D-B046-79AF-C1A0-30A40B38443E}"/>
              </a:ext>
            </a:extLst>
          </p:cNvPr>
          <p:cNvCxnSpPr>
            <a:cxnSpLocks/>
          </p:cNvCxnSpPr>
          <p:nvPr/>
        </p:nvCxnSpPr>
        <p:spPr>
          <a:xfrm>
            <a:off x="1532928" y="3900407"/>
            <a:ext cx="0" cy="5887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893CB55D-9292-CF72-F4AF-E1F0FE29899C}"/>
              </a:ext>
            </a:extLst>
          </p:cNvPr>
          <p:cNvCxnSpPr>
            <a:cxnSpLocks/>
          </p:cNvCxnSpPr>
          <p:nvPr/>
        </p:nvCxnSpPr>
        <p:spPr>
          <a:xfrm>
            <a:off x="2255308" y="2762573"/>
            <a:ext cx="0" cy="17266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4F523DBC-A850-D715-ACBD-0C0193B773A1}"/>
              </a:ext>
            </a:extLst>
          </p:cNvPr>
          <p:cNvCxnSpPr>
            <a:cxnSpLocks/>
          </p:cNvCxnSpPr>
          <p:nvPr/>
        </p:nvCxnSpPr>
        <p:spPr>
          <a:xfrm flipH="1">
            <a:off x="5281127" y="3900407"/>
            <a:ext cx="572902" cy="5963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375AA02C-6FA3-BC38-C871-1F05FCBB9A5A}"/>
              </a:ext>
            </a:extLst>
          </p:cNvPr>
          <p:cNvSpPr txBox="1"/>
          <p:nvPr/>
        </p:nvSpPr>
        <p:spPr>
          <a:xfrm>
            <a:off x="565272" y="1342017"/>
            <a:ext cx="10933386" cy="369332"/>
          </a:xfrm>
          <a:prstGeom prst="rect">
            <a:avLst/>
          </a:prstGeom>
          <a:noFill/>
        </p:spPr>
        <p:txBody>
          <a:bodyPr wrap="square" rtlCol="0">
            <a:spAutoFit/>
          </a:bodyPr>
          <a:lstStyle/>
          <a:p>
            <a:r>
              <a:rPr kumimoji="1" lang="ja-JP" altLang="en-US" b="1" dirty="0"/>
              <a:t>例）訪日米国人の</a:t>
            </a:r>
            <a:r>
              <a:rPr lang="ja-JP" altLang="en-US" b="1" dirty="0"/>
              <a:t>初来日とリピーター</a:t>
            </a:r>
            <a:r>
              <a:rPr kumimoji="1" lang="ja-JP" altLang="en-US" b="1" dirty="0"/>
              <a:t>の１人当たり旅行支出（消費単価）を比較する</a:t>
            </a:r>
            <a:endParaRPr kumimoji="1" lang="en-US" altLang="ja-JP" b="1" dirty="0"/>
          </a:p>
        </p:txBody>
      </p:sp>
      <p:sp>
        <p:nvSpPr>
          <p:cNvPr id="4" name="正方形/長方形 3">
            <a:extLst>
              <a:ext uri="{FF2B5EF4-FFF2-40B4-BE49-F238E27FC236}">
                <a16:creationId xmlns:a16="http://schemas.microsoft.com/office/drawing/2014/main" id="{67BB99A8-EE3E-2B32-B828-F18EAFF86365}"/>
              </a:ext>
            </a:extLst>
          </p:cNvPr>
          <p:cNvSpPr/>
          <p:nvPr/>
        </p:nvSpPr>
        <p:spPr>
          <a:xfrm>
            <a:off x="4759840" y="1875209"/>
            <a:ext cx="4329452"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a:t>“日本滞在中の支出総額（円／人）（</a:t>
            </a:r>
            <a:r>
              <a:rPr lang="en-US" altLang="ja-JP" sz="1400" b="1" dirty="0" err="1"/>
              <a:t>F_g_P</a:t>
            </a:r>
            <a:r>
              <a:rPr lang="ja-JP" altLang="en-US" sz="1400" b="1" dirty="0"/>
              <a:t>）”</a:t>
            </a:r>
            <a:r>
              <a:rPr lang="en-US" altLang="ja-JP" sz="1400" b="1" dirty="0"/>
              <a:t>…</a:t>
            </a:r>
            <a:r>
              <a:rPr lang="ja-JP" altLang="en-US" sz="1400" b="1" dirty="0"/>
              <a:t>①</a:t>
            </a:r>
            <a:endParaRPr lang="en-US" altLang="ja-JP" sz="1400" b="1" dirty="0"/>
          </a:p>
          <a:p>
            <a:r>
              <a:rPr lang="ja-JP" altLang="en-US" sz="1400" b="1" dirty="0"/>
              <a:t>“ウェイト値（</a:t>
            </a:r>
            <a:r>
              <a:rPr lang="en-US" altLang="ja-JP" sz="1400" b="1" dirty="0"/>
              <a:t>WEIGHT</a:t>
            </a:r>
            <a:r>
              <a:rPr lang="ja-JP" altLang="en-US" sz="1400" b="1" dirty="0"/>
              <a:t>）”</a:t>
            </a:r>
            <a:r>
              <a:rPr lang="en-US" altLang="ja-JP" sz="1400" b="1" dirty="0"/>
              <a:t>…</a:t>
            </a:r>
            <a:r>
              <a:rPr lang="ja-JP" altLang="en-US" sz="1400" b="1" dirty="0"/>
              <a:t>②</a:t>
            </a:r>
          </a:p>
        </p:txBody>
      </p:sp>
      <p:cxnSp>
        <p:nvCxnSpPr>
          <p:cNvPr id="19" name="直線矢印コネクタ 18">
            <a:extLst>
              <a:ext uri="{FF2B5EF4-FFF2-40B4-BE49-F238E27FC236}">
                <a16:creationId xmlns:a16="http://schemas.microsoft.com/office/drawing/2014/main" id="{42E6242C-4A88-4DE8-F264-26593DE0BAAC}"/>
              </a:ext>
            </a:extLst>
          </p:cNvPr>
          <p:cNvCxnSpPr>
            <a:cxnSpLocks/>
          </p:cNvCxnSpPr>
          <p:nvPr/>
        </p:nvCxnSpPr>
        <p:spPr>
          <a:xfrm flipH="1">
            <a:off x="2977688" y="2772742"/>
            <a:ext cx="2465003" cy="17164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A890D2E6-2FCC-3AA0-B88C-DD393E95A00F}"/>
              </a:ext>
            </a:extLst>
          </p:cNvPr>
          <p:cNvSpPr/>
          <p:nvPr/>
        </p:nvSpPr>
        <p:spPr>
          <a:xfrm>
            <a:off x="531812" y="3010415"/>
            <a:ext cx="2524001" cy="88999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“国籍・地域（国籍・地域</a:t>
            </a:r>
            <a:r>
              <a:rPr kumimoji="1" lang="en-US" altLang="ja-JP" sz="1200" b="1" dirty="0"/>
              <a:t>_c</a:t>
            </a:r>
            <a:r>
              <a:rPr kumimoji="1" lang="ja-JP" altLang="en-US" sz="1200" b="1" dirty="0"/>
              <a:t>）”で</a:t>
            </a:r>
            <a:endParaRPr kumimoji="1" lang="en-US" altLang="ja-JP" sz="1200" b="1" dirty="0"/>
          </a:p>
          <a:p>
            <a:pPr algn="ctr"/>
            <a:r>
              <a:rPr kumimoji="1" lang="ja-JP" altLang="en-US" sz="1200" b="1" dirty="0"/>
              <a:t>「米国（</a:t>
            </a:r>
            <a:r>
              <a:rPr kumimoji="1" lang="en-US" altLang="ja-JP" sz="1200" b="1" dirty="0"/>
              <a:t>18</a:t>
            </a:r>
            <a:r>
              <a:rPr kumimoji="1" lang="ja-JP" altLang="en-US" sz="1200" b="1" dirty="0"/>
              <a:t>）」に絞る</a:t>
            </a:r>
          </a:p>
        </p:txBody>
      </p:sp>
      <p:sp>
        <p:nvSpPr>
          <p:cNvPr id="5" name="テキスト ボックス 4">
            <a:extLst>
              <a:ext uri="{FF2B5EF4-FFF2-40B4-BE49-F238E27FC236}">
                <a16:creationId xmlns:a16="http://schemas.microsoft.com/office/drawing/2014/main" id="{3B6B5028-8A31-4EB0-76F1-53FDE1EE69D8}"/>
              </a:ext>
            </a:extLst>
          </p:cNvPr>
          <p:cNvSpPr txBox="1"/>
          <p:nvPr/>
        </p:nvSpPr>
        <p:spPr>
          <a:xfrm>
            <a:off x="629307" y="6502449"/>
            <a:ext cx="10933386" cy="307777"/>
          </a:xfrm>
          <a:prstGeom prst="rect">
            <a:avLst/>
          </a:prstGeom>
          <a:noFill/>
        </p:spPr>
        <p:txBody>
          <a:bodyPr wrap="square" rtlCol="0">
            <a:spAutoFit/>
          </a:bodyPr>
          <a:lstStyle/>
          <a:p>
            <a:r>
              <a:rPr lang="en-US" altLang="ja-JP" sz="1400" dirty="0"/>
              <a:t>2024</a:t>
            </a:r>
            <a:r>
              <a:rPr lang="ja-JP" altLang="en-US" sz="1400" dirty="0"/>
              <a:t>年</a:t>
            </a:r>
            <a:r>
              <a:rPr lang="en-US" altLang="ja-JP" sz="1400" dirty="0"/>
              <a:t>4-6</a:t>
            </a:r>
            <a:r>
              <a:rPr lang="ja-JP" altLang="en-US" sz="1400" dirty="0"/>
              <a:t>月期 ２次速報値 </a:t>
            </a:r>
            <a:r>
              <a:rPr lang="en-US" altLang="ja-JP" sz="1400" dirty="0"/>
              <a:t>A1 </a:t>
            </a:r>
            <a:r>
              <a:rPr lang="ja-JP" altLang="en-US" sz="1400" dirty="0"/>
              <a:t>全国調査 個票データより</a:t>
            </a:r>
          </a:p>
        </p:txBody>
      </p:sp>
      <p:pic>
        <p:nvPicPr>
          <p:cNvPr id="16" name="図 15" descr="グラフィカル ユーザー インターフェイス, テキスト, アプリケーション&#10;&#10;自動的に生成された説明">
            <a:extLst>
              <a:ext uri="{FF2B5EF4-FFF2-40B4-BE49-F238E27FC236}">
                <a16:creationId xmlns:a16="http://schemas.microsoft.com/office/drawing/2014/main" id="{AA9AD337-D3AA-8DD3-407B-D3947517D3F6}"/>
              </a:ext>
            </a:extLst>
          </p:cNvPr>
          <p:cNvPicPr>
            <a:picLocks noChangeAspect="1"/>
          </p:cNvPicPr>
          <p:nvPr/>
        </p:nvPicPr>
        <p:blipFill rotWithShape="1">
          <a:blip r:embed="rId2">
            <a:extLst>
              <a:ext uri="{28A0092B-C50C-407E-A947-70E740481C1C}">
                <a14:useLocalDpi xmlns:a14="http://schemas.microsoft.com/office/drawing/2010/main" val="0"/>
              </a:ext>
            </a:extLst>
          </a:blip>
          <a:srcRect b="11771"/>
          <a:stretch/>
        </p:blipFill>
        <p:spPr>
          <a:xfrm>
            <a:off x="892474" y="4489186"/>
            <a:ext cx="10150621" cy="1920945"/>
          </a:xfrm>
          <a:prstGeom prst="rect">
            <a:avLst/>
          </a:prstGeom>
        </p:spPr>
      </p:pic>
      <p:cxnSp>
        <p:nvCxnSpPr>
          <p:cNvPr id="21" name="直線矢印コネクタ 20">
            <a:extLst>
              <a:ext uri="{FF2B5EF4-FFF2-40B4-BE49-F238E27FC236}">
                <a16:creationId xmlns:a16="http://schemas.microsoft.com/office/drawing/2014/main" id="{7AA1A8FA-6B0E-D439-4728-FD07FEB265A5}"/>
              </a:ext>
            </a:extLst>
          </p:cNvPr>
          <p:cNvCxnSpPr>
            <a:cxnSpLocks/>
          </p:cNvCxnSpPr>
          <p:nvPr/>
        </p:nvCxnSpPr>
        <p:spPr>
          <a:xfrm flipH="1">
            <a:off x="9927167" y="3895010"/>
            <a:ext cx="626533" cy="14389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2FDAE792-F5C2-AFAF-26AD-5F766E652B4A}"/>
              </a:ext>
            </a:extLst>
          </p:cNvPr>
          <p:cNvCxnSpPr>
            <a:cxnSpLocks/>
          </p:cNvCxnSpPr>
          <p:nvPr/>
        </p:nvCxnSpPr>
        <p:spPr>
          <a:xfrm flipH="1">
            <a:off x="3694922" y="2772742"/>
            <a:ext cx="1747769" cy="17388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459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個票データの使い方</a:t>
            </a:r>
          </a:p>
        </p:txBody>
      </p:sp>
      <p:sp>
        <p:nvSpPr>
          <p:cNvPr id="2" name="テキスト ボックス 1">
            <a:extLst>
              <a:ext uri="{FF2B5EF4-FFF2-40B4-BE49-F238E27FC236}">
                <a16:creationId xmlns:a16="http://schemas.microsoft.com/office/drawing/2014/main" id="{847F6D0C-F094-1455-BCB2-D4F3BDEDD957}"/>
              </a:ext>
            </a:extLst>
          </p:cNvPr>
          <p:cNvSpPr txBox="1"/>
          <p:nvPr/>
        </p:nvSpPr>
        <p:spPr>
          <a:xfrm>
            <a:off x="540000" y="738316"/>
            <a:ext cx="11160000" cy="369332"/>
          </a:xfrm>
          <a:prstGeom prst="rect">
            <a:avLst/>
          </a:prstGeom>
          <a:solidFill>
            <a:schemeClr val="tx2"/>
          </a:solidFill>
        </p:spPr>
        <p:txBody>
          <a:bodyPr wrap="square" rtlCol="0" anchor="ctr" anchorCtr="0">
            <a:spAutoFit/>
          </a:bodyPr>
          <a:lstStyle/>
          <a:p>
            <a:r>
              <a:rPr lang="ja-JP" altLang="en-US" b="1" dirty="0">
                <a:solidFill>
                  <a:schemeClr val="bg1"/>
                </a:solidFill>
              </a:rPr>
              <a:t>①国籍・地域ごとの消費動向の把握</a:t>
            </a:r>
          </a:p>
        </p:txBody>
      </p:sp>
      <p:sp>
        <p:nvSpPr>
          <p:cNvPr id="3" name="スライド番号プレースホルダー 1">
            <a:extLst>
              <a:ext uri="{FF2B5EF4-FFF2-40B4-BE49-F238E27FC236}">
                <a16:creationId xmlns:a16="http://schemas.microsoft.com/office/drawing/2014/main" id="{F7E694A0-FF6E-D6E9-4A19-92ED8DC4CFD0}"/>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24</a:t>
            </a:fld>
            <a:endParaRPr lang="en-US" altLang="ja-JP" sz="1110">
              <a:solidFill>
                <a:schemeClr val="tx1"/>
              </a:solidFill>
            </a:endParaRPr>
          </a:p>
        </p:txBody>
      </p:sp>
      <p:sp>
        <p:nvSpPr>
          <p:cNvPr id="7" name="正方形/長方形 6">
            <a:extLst>
              <a:ext uri="{FF2B5EF4-FFF2-40B4-BE49-F238E27FC236}">
                <a16:creationId xmlns:a16="http://schemas.microsoft.com/office/drawing/2014/main" id="{A890D2E6-2FCC-3AA0-B88C-DD393E95A00F}"/>
              </a:ext>
            </a:extLst>
          </p:cNvPr>
          <p:cNvSpPr/>
          <p:nvPr/>
        </p:nvSpPr>
        <p:spPr>
          <a:xfrm>
            <a:off x="2313354" y="1634857"/>
            <a:ext cx="3196492"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a:t>“国籍・地域（国籍・地域</a:t>
            </a:r>
            <a:r>
              <a:rPr lang="en-US" altLang="ja-JP" sz="1400" b="1" dirty="0"/>
              <a:t>_c</a:t>
            </a:r>
            <a:r>
              <a:rPr lang="ja-JP" altLang="en-US" sz="1400" b="1" dirty="0"/>
              <a:t>）”</a:t>
            </a:r>
            <a:r>
              <a:rPr lang="en-US" altLang="ja-JP" sz="1400" b="1" dirty="0"/>
              <a:t>…</a:t>
            </a:r>
            <a:r>
              <a:rPr lang="ja-JP" altLang="en-US" sz="1400" b="1" dirty="0"/>
              <a:t>①</a:t>
            </a:r>
            <a:endParaRPr lang="en-US" altLang="ja-JP" sz="1400" b="1" dirty="0"/>
          </a:p>
          <a:p>
            <a:r>
              <a:rPr lang="ja-JP" altLang="en-US" sz="1400" b="1" dirty="0"/>
              <a:t>“旅行手配方法（</a:t>
            </a:r>
            <a:r>
              <a:rPr lang="en-US" altLang="ja-JP" sz="1400" b="1" dirty="0"/>
              <a:t>E1</a:t>
            </a:r>
            <a:r>
              <a:rPr lang="ja-JP" altLang="en-US" sz="1400" b="1" dirty="0"/>
              <a:t>）”</a:t>
            </a:r>
            <a:r>
              <a:rPr lang="en-US" altLang="ja-JP" sz="1400" b="1" dirty="0"/>
              <a:t>…</a:t>
            </a:r>
            <a:r>
              <a:rPr lang="ja-JP" altLang="en-US" sz="1400" b="1" dirty="0"/>
              <a:t>②</a:t>
            </a:r>
            <a:endParaRPr lang="en-US" altLang="ja-JP" sz="1400" b="1" dirty="0"/>
          </a:p>
          <a:p>
            <a:r>
              <a:rPr lang="ja-JP" altLang="en-US" sz="1400" b="1" dirty="0"/>
              <a:t>“ウェイト値（</a:t>
            </a:r>
            <a:r>
              <a:rPr lang="en-US" altLang="ja-JP" sz="1400" b="1" dirty="0"/>
              <a:t>WEIGHT</a:t>
            </a:r>
            <a:r>
              <a:rPr lang="ja-JP" altLang="en-US" sz="1400" b="1" dirty="0"/>
              <a:t>）”</a:t>
            </a:r>
            <a:r>
              <a:rPr lang="en-US" altLang="ja-JP" sz="1400" b="1" dirty="0"/>
              <a:t>…③</a:t>
            </a:r>
            <a:endParaRPr lang="ja-JP" altLang="en-US" sz="1400" b="1" dirty="0"/>
          </a:p>
        </p:txBody>
      </p:sp>
      <p:sp>
        <p:nvSpPr>
          <p:cNvPr id="10" name="正方形/長方形 9">
            <a:extLst>
              <a:ext uri="{FF2B5EF4-FFF2-40B4-BE49-F238E27FC236}">
                <a16:creationId xmlns:a16="http://schemas.microsoft.com/office/drawing/2014/main" id="{03E94B3F-6EDC-E301-FFC4-FACF7E2EF078}"/>
              </a:ext>
            </a:extLst>
          </p:cNvPr>
          <p:cNvSpPr/>
          <p:nvPr/>
        </p:nvSpPr>
        <p:spPr>
          <a:xfrm>
            <a:off x="5691514" y="1634857"/>
            <a:ext cx="5034878"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構成比</a:t>
            </a:r>
            <a:endParaRPr kumimoji="1" lang="en-US" altLang="ja-JP" sz="1400" b="1" dirty="0"/>
          </a:p>
          <a:p>
            <a:pPr algn="ctr"/>
            <a:r>
              <a:rPr lang="ja-JP" altLang="en-US" sz="1100" dirty="0"/>
              <a:t>①で中国（４）かつ②（１～３）を選んだ人数③ </a:t>
            </a:r>
            <a:r>
              <a:rPr lang="en-US" altLang="ja-JP" sz="1100" dirty="0"/>
              <a:t>÷</a:t>
            </a:r>
            <a:r>
              <a:rPr lang="ja-JP" altLang="en-US" sz="1100" dirty="0"/>
              <a:t> ①中国（４）の人数③</a:t>
            </a:r>
            <a:endParaRPr lang="en-US" altLang="ja-JP" sz="1100" dirty="0"/>
          </a:p>
        </p:txBody>
      </p:sp>
      <p:cxnSp>
        <p:nvCxnSpPr>
          <p:cNvPr id="11" name="直線矢印コネクタ 10">
            <a:extLst>
              <a:ext uri="{FF2B5EF4-FFF2-40B4-BE49-F238E27FC236}">
                <a16:creationId xmlns:a16="http://schemas.microsoft.com/office/drawing/2014/main" id="{D91B973D-B046-79AF-C1A0-30A40B38443E}"/>
              </a:ext>
            </a:extLst>
          </p:cNvPr>
          <p:cNvCxnSpPr>
            <a:cxnSpLocks/>
            <a:stCxn id="7" idx="2"/>
          </p:cNvCxnSpPr>
          <p:nvPr/>
        </p:nvCxnSpPr>
        <p:spPr>
          <a:xfrm flipH="1">
            <a:off x="3862818" y="2524849"/>
            <a:ext cx="48782" cy="489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375AA02C-6FA3-BC38-C871-1F05FCBB9A5A}"/>
              </a:ext>
            </a:extLst>
          </p:cNvPr>
          <p:cNvSpPr txBox="1"/>
          <p:nvPr/>
        </p:nvSpPr>
        <p:spPr>
          <a:xfrm>
            <a:off x="565272" y="1221806"/>
            <a:ext cx="10933386" cy="369332"/>
          </a:xfrm>
          <a:prstGeom prst="rect">
            <a:avLst/>
          </a:prstGeom>
          <a:noFill/>
        </p:spPr>
        <p:txBody>
          <a:bodyPr wrap="square" rtlCol="0">
            <a:spAutoFit/>
          </a:bodyPr>
          <a:lstStyle/>
          <a:p>
            <a:r>
              <a:rPr kumimoji="1" lang="ja-JP" altLang="en-US" b="1" dirty="0"/>
              <a:t>例）訪日中国人の旅行手配方法の構成比を求める</a:t>
            </a:r>
            <a:endParaRPr kumimoji="1" lang="en-US" altLang="ja-JP" b="1" dirty="0"/>
          </a:p>
        </p:txBody>
      </p:sp>
      <p:sp>
        <p:nvSpPr>
          <p:cNvPr id="12" name="テキスト ボックス 11">
            <a:extLst>
              <a:ext uri="{FF2B5EF4-FFF2-40B4-BE49-F238E27FC236}">
                <a16:creationId xmlns:a16="http://schemas.microsoft.com/office/drawing/2014/main" id="{43CFCCE8-1FD2-D487-D8D1-4916CFA70EA5}"/>
              </a:ext>
            </a:extLst>
          </p:cNvPr>
          <p:cNvSpPr txBox="1"/>
          <p:nvPr/>
        </p:nvSpPr>
        <p:spPr>
          <a:xfrm>
            <a:off x="629307" y="6627168"/>
            <a:ext cx="10933386" cy="230832"/>
          </a:xfrm>
          <a:prstGeom prst="rect">
            <a:avLst/>
          </a:prstGeom>
          <a:noFill/>
        </p:spPr>
        <p:txBody>
          <a:bodyPr wrap="square" rtlCol="0">
            <a:spAutoFit/>
          </a:bodyPr>
          <a:lstStyle/>
          <a:p>
            <a:r>
              <a:rPr lang="en-US" altLang="ja-JP" sz="900" dirty="0"/>
              <a:t>2024</a:t>
            </a:r>
            <a:r>
              <a:rPr lang="ja-JP" altLang="en-US" sz="900" dirty="0"/>
              <a:t>年</a:t>
            </a:r>
            <a:r>
              <a:rPr lang="en-US" altLang="ja-JP" sz="900" dirty="0"/>
              <a:t>4-6</a:t>
            </a:r>
            <a:r>
              <a:rPr lang="ja-JP" altLang="en-US" sz="900" dirty="0"/>
              <a:t>月期 ２次速報値 </a:t>
            </a:r>
            <a:r>
              <a:rPr lang="en-US" altLang="ja-JP" sz="900" dirty="0"/>
              <a:t>A1 </a:t>
            </a:r>
            <a:r>
              <a:rPr lang="ja-JP" altLang="en-US" sz="900" dirty="0"/>
              <a:t>全国調査 個票データより</a:t>
            </a:r>
          </a:p>
        </p:txBody>
      </p:sp>
      <p:sp>
        <p:nvSpPr>
          <p:cNvPr id="38" name="矢印: 下 37">
            <a:extLst>
              <a:ext uri="{FF2B5EF4-FFF2-40B4-BE49-F238E27FC236}">
                <a16:creationId xmlns:a16="http://schemas.microsoft.com/office/drawing/2014/main" id="{4848FCA5-8584-E6CE-9FCF-2CCF5EA8E0B5}"/>
              </a:ext>
            </a:extLst>
          </p:cNvPr>
          <p:cNvSpPr/>
          <p:nvPr/>
        </p:nvSpPr>
        <p:spPr>
          <a:xfrm>
            <a:off x="4879118" y="4569114"/>
            <a:ext cx="2433761" cy="576000"/>
          </a:xfrm>
          <a:prstGeom prst="downArrow">
            <a:avLst>
              <a:gd name="adj1" fmla="val 50000"/>
              <a:gd name="adj2" fmla="val 44002"/>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E841E83-6B6E-7E38-2AE5-906E4F57CDC7}"/>
              </a:ext>
            </a:extLst>
          </p:cNvPr>
          <p:cNvSpPr txBox="1"/>
          <p:nvPr/>
        </p:nvSpPr>
        <p:spPr>
          <a:xfrm>
            <a:off x="4588537" y="4650075"/>
            <a:ext cx="3013788" cy="307777"/>
          </a:xfrm>
          <a:prstGeom prst="rect">
            <a:avLst/>
          </a:prstGeom>
          <a:noFill/>
        </p:spPr>
        <p:txBody>
          <a:bodyPr wrap="square" rtlCol="0" anchor="ctr">
            <a:spAutoFit/>
          </a:bodyPr>
          <a:lstStyle/>
          <a:p>
            <a:pPr algn="ctr"/>
            <a:r>
              <a:rPr kumimoji="1" lang="ja-JP" altLang="en-US" sz="1400" dirty="0"/>
              <a:t>数式で表すと以下の通り</a:t>
            </a:r>
          </a:p>
        </p:txBody>
      </p:sp>
      <p:pic>
        <p:nvPicPr>
          <p:cNvPr id="14" name="図 13" descr="テーブル&#10;&#10;自動的に生成された説明">
            <a:extLst>
              <a:ext uri="{FF2B5EF4-FFF2-40B4-BE49-F238E27FC236}">
                <a16:creationId xmlns:a16="http://schemas.microsoft.com/office/drawing/2014/main" id="{03552385-8661-5213-01D4-8E40C921380F}"/>
              </a:ext>
            </a:extLst>
          </p:cNvPr>
          <p:cNvPicPr>
            <a:picLocks noChangeAspect="1"/>
          </p:cNvPicPr>
          <p:nvPr/>
        </p:nvPicPr>
        <p:blipFill rotWithShape="1">
          <a:blip r:embed="rId2">
            <a:extLst>
              <a:ext uri="{28A0092B-C50C-407E-A947-70E740481C1C}">
                <a14:useLocalDpi xmlns:a14="http://schemas.microsoft.com/office/drawing/2010/main" val="0"/>
              </a:ext>
            </a:extLst>
          </a:blip>
          <a:srcRect b="3284"/>
          <a:stretch/>
        </p:blipFill>
        <p:spPr>
          <a:xfrm>
            <a:off x="3113401" y="3014113"/>
            <a:ext cx="5494766" cy="1507375"/>
          </a:xfrm>
          <a:prstGeom prst="rect">
            <a:avLst/>
          </a:prstGeom>
        </p:spPr>
      </p:pic>
      <p:cxnSp>
        <p:nvCxnSpPr>
          <p:cNvPr id="21" name="直線矢印コネクタ 20">
            <a:extLst>
              <a:ext uri="{FF2B5EF4-FFF2-40B4-BE49-F238E27FC236}">
                <a16:creationId xmlns:a16="http://schemas.microsoft.com/office/drawing/2014/main" id="{7AA1A8FA-6B0E-D439-4728-FD07FEB265A5}"/>
              </a:ext>
            </a:extLst>
          </p:cNvPr>
          <p:cNvCxnSpPr>
            <a:cxnSpLocks/>
            <a:stCxn id="10" idx="2"/>
          </p:cNvCxnSpPr>
          <p:nvPr/>
        </p:nvCxnSpPr>
        <p:spPr>
          <a:xfrm>
            <a:off x="8208953" y="2524849"/>
            <a:ext cx="0" cy="904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42CC105D-F684-517F-2C30-EA1E2A27E2AC}"/>
              </a:ext>
            </a:extLst>
          </p:cNvPr>
          <p:cNvCxnSpPr>
            <a:cxnSpLocks/>
            <a:stCxn id="7" idx="2"/>
          </p:cNvCxnSpPr>
          <p:nvPr/>
        </p:nvCxnSpPr>
        <p:spPr>
          <a:xfrm>
            <a:off x="3911600" y="2524849"/>
            <a:ext cx="619595" cy="489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FDDE8020-5CA9-0CEE-E7FA-356E5B5ED4C4}"/>
              </a:ext>
            </a:extLst>
          </p:cNvPr>
          <p:cNvCxnSpPr>
            <a:cxnSpLocks/>
            <a:stCxn id="7" idx="2"/>
          </p:cNvCxnSpPr>
          <p:nvPr/>
        </p:nvCxnSpPr>
        <p:spPr>
          <a:xfrm>
            <a:off x="3911600" y="2524849"/>
            <a:ext cx="1209937" cy="479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E34CD692-0C2A-EAF5-6C48-2A67FCD59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219" y="5178450"/>
            <a:ext cx="9121561" cy="1448718"/>
          </a:xfrm>
          <a:prstGeom prst="rect">
            <a:avLst/>
          </a:prstGeom>
        </p:spPr>
      </p:pic>
    </p:spTree>
    <p:extLst>
      <p:ext uri="{BB962C8B-B14F-4D97-AF65-F5344CB8AC3E}">
        <p14:creationId xmlns:p14="http://schemas.microsoft.com/office/powerpoint/2010/main" val="3767935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個票データの使い方</a:t>
            </a:r>
          </a:p>
        </p:txBody>
      </p:sp>
      <p:sp>
        <p:nvSpPr>
          <p:cNvPr id="2" name="テキスト ボックス 1">
            <a:extLst>
              <a:ext uri="{FF2B5EF4-FFF2-40B4-BE49-F238E27FC236}">
                <a16:creationId xmlns:a16="http://schemas.microsoft.com/office/drawing/2014/main" id="{847F6D0C-F094-1455-BCB2-D4F3BDEDD957}"/>
              </a:ext>
            </a:extLst>
          </p:cNvPr>
          <p:cNvSpPr txBox="1"/>
          <p:nvPr/>
        </p:nvSpPr>
        <p:spPr>
          <a:xfrm>
            <a:off x="540000" y="738321"/>
            <a:ext cx="11160000" cy="369332"/>
          </a:xfrm>
          <a:prstGeom prst="rect">
            <a:avLst/>
          </a:prstGeom>
          <a:solidFill>
            <a:schemeClr val="tx2"/>
          </a:solidFill>
        </p:spPr>
        <p:txBody>
          <a:bodyPr wrap="square" rtlCol="0" anchor="ctr" anchorCtr="0">
            <a:spAutoFit/>
          </a:bodyPr>
          <a:lstStyle/>
          <a:p>
            <a:r>
              <a:rPr lang="ja-JP" altLang="en-US" b="1" dirty="0">
                <a:solidFill>
                  <a:schemeClr val="bg1"/>
                </a:solidFill>
              </a:rPr>
              <a:t>②国籍・地域別の１人当たり旅行支出（消費単価）（集計表 表</a:t>
            </a:r>
            <a:r>
              <a:rPr lang="en-US" altLang="ja-JP" b="1" dirty="0">
                <a:solidFill>
                  <a:schemeClr val="bg1"/>
                </a:solidFill>
              </a:rPr>
              <a:t>3-1</a:t>
            </a:r>
            <a:r>
              <a:rPr lang="ja-JP" altLang="en-US" b="1" dirty="0">
                <a:solidFill>
                  <a:schemeClr val="bg1"/>
                </a:solidFill>
              </a:rPr>
              <a:t>）の算出</a:t>
            </a:r>
          </a:p>
        </p:txBody>
      </p:sp>
      <p:sp>
        <p:nvSpPr>
          <p:cNvPr id="3" name="スライド番号プレースホルダー 1">
            <a:extLst>
              <a:ext uri="{FF2B5EF4-FFF2-40B4-BE49-F238E27FC236}">
                <a16:creationId xmlns:a16="http://schemas.microsoft.com/office/drawing/2014/main" id="{67B018F2-473A-10E1-E096-68FB0B13F1EB}"/>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25</a:t>
            </a:fld>
            <a:endParaRPr lang="en-US" altLang="ja-JP" sz="1110">
              <a:solidFill>
                <a:schemeClr val="tx1"/>
              </a:solidFill>
            </a:endParaRPr>
          </a:p>
        </p:txBody>
      </p:sp>
      <p:sp>
        <p:nvSpPr>
          <p:cNvPr id="11" name="正方形/長方形 10">
            <a:extLst>
              <a:ext uri="{FF2B5EF4-FFF2-40B4-BE49-F238E27FC236}">
                <a16:creationId xmlns:a16="http://schemas.microsoft.com/office/drawing/2014/main" id="{923DAFF3-5B71-621A-9661-680FD103683C}"/>
              </a:ext>
            </a:extLst>
          </p:cNvPr>
          <p:cNvSpPr/>
          <p:nvPr/>
        </p:nvSpPr>
        <p:spPr>
          <a:xfrm>
            <a:off x="540000" y="1170384"/>
            <a:ext cx="2973432"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200" b="1" dirty="0"/>
              <a:t>“国籍・地域（国籍・地域</a:t>
            </a:r>
            <a:r>
              <a:rPr lang="en-US" altLang="ja-JP" sz="1200" b="1" dirty="0"/>
              <a:t>_c</a:t>
            </a:r>
            <a:r>
              <a:rPr lang="ja-JP" altLang="en-US" sz="1200" b="1" dirty="0"/>
              <a:t>）”</a:t>
            </a:r>
            <a:r>
              <a:rPr lang="en-US" altLang="ja-JP" sz="1200" b="1" dirty="0"/>
              <a:t>…</a:t>
            </a:r>
            <a:r>
              <a:rPr lang="ja-JP" altLang="en-US" sz="1200" b="1" dirty="0"/>
              <a:t>①</a:t>
            </a:r>
            <a:endParaRPr lang="en-US" altLang="ja-JP" sz="1200" b="1" dirty="0"/>
          </a:p>
          <a:p>
            <a:r>
              <a:rPr lang="ja-JP" altLang="en-US" sz="1200" b="1" dirty="0"/>
              <a:t>“日本滞在中の支出総額（</a:t>
            </a:r>
            <a:r>
              <a:rPr lang="en-US" altLang="ja-JP" sz="1200" b="1" dirty="0" err="1"/>
              <a:t>F_g</a:t>
            </a:r>
            <a:r>
              <a:rPr lang="ja-JP" altLang="en-US" sz="1200" b="1" dirty="0"/>
              <a:t>）“</a:t>
            </a:r>
            <a:r>
              <a:rPr lang="en-US" altLang="ja-JP" sz="1200" b="1" dirty="0"/>
              <a:t>…</a:t>
            </a:r>
            <a:r>
              <a:rPr lang="ja-JP" altLang="en-US" sz="1200" b="1" dirty="0"/>
              <a:t>②</a:t>
            </a:r>
            <a:endParaRPr lang="en-US" altLang="ja-JP" sz="1200" b="1" dirty="0"/>
          </a:p>
          <a:p>
            <a:r>
              <a:rPr lang="ja-JP" altLang="en-US" sz="1200" b="1" dirty="0"/>
              <a:t>“ウェイト値（</a:t>
            </a:r>
            <a:r>
              <a:rPr lang="en-US" altLang="ja-JP" sz="1200" b="1" dirty="0"/>
              <a:t>WEIGHT</a:t>
            </a:r>
            <a:r>
              <a:rPr lang="ja-JP" altLang="en-US" sz="1200" b="1" dirty="0"/>
              <a:t>）”</a:t>
            </a:r>
            <a:r>
              <a:rPr lang="en-US" altLang="ja-JP" sz="1200" b="1" dirty="0"/>
              <a:t>…③</a:t>
            </a:r>
            <a:endParaRPr lang="ja-JP" altLang="en-US" sz="1200" b="1" dirty="0"/>
          </a:p>
        </p:txBody>
      </p:sp>
      <p:cxnSp>
        <p:nvCxnSpPr>
          <p:cNvPr id="13" name="直線矢印コネクタ 12">
            <a:extLst>
              <a:ext uri="{FF2B5EF4-FFF2-40B4-BE49-F238E27FC236}">
                <a16:creationId xmlns:a16="http://schemas.microsoft.com/office/drawing/2014/main" id="{48845ED8-0739-D6EF-EEFB-9D6AFB94F947}"/>
              </a:ext>
            </a:extLst>
          </p:cNvPr>
          <p:cNvCxnSpPr>
            <a:cxnSpLocks/>
            <a:stCxn id="11" idx="2"/>
          </p:cNvCxnSpPr>
          <p:nvPr/>
        </p:nvCxnSpPr>
        <p:spPr>
          <a:xfrm>
            <a:off x="2026716" y="2060376"/>
            <a:ext cx="255521" cy="708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C17230E4-D714-8BD0-C6AA-3A2DDE1C1D32}"/>
              </a:ext>
            </a:extLst>
          </p:cNvPr>
          <p:cNvSpPr/>
          <p:nvPr/>
        </p:nvSpPr>
        <p:spPr>
          <a:xfrm>
            <a:off x="3628635" y="1170384"/>
            <a:ext cx="2734065"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solidFill>
                  <a:schemeClr val="tx1"/>
                </a:solidFill>
              </a:rPr>
              <a:t>ウェイト調整後の支出総額</a:t>
            </a:r>
            <a:endParaRPr lang="en-US" altLang="ja-JP" sz="1400" b="1">
              <a:solidFill>
                <a:schemeClr val="tx1"/>
              </a:solidFill>
            </a:endParaRPr>
          </a:p>
          <a:p>
            <a:pPr algn="ctr"/>
            <a:r>
              <a:rPr lang="ja-JP" altLang="en-US" sz="1050"/>
              <a:t>②</a:t>
            </a:r>
            <a:r>
              <a:rPr lang="en-US" altLang="ja-JP" sz="1050"/>
              <a:t>×</a:t>
            </a:r>
            <a:r>
              <a:rPr lang="ja-JP" altLang="en-US" sz="1050"/>
              <a:t>③</a:t>
            </a:r>
            <a:r>
              <a:rPr lang="en-US" altLang="ja-JP" sz="1050"/>
              <a:t>…</a:t>
            </a:r>
            <a:r>
              <a:rPr lang="ja-JP" altLang="en-US" sz="1050"/>
              <a:t>④</a:t>
            </a:r>
            <a:endParaRPr kumimoji="1" lang="ja-JP" altLang="en-US" sz="1050"/>
          </a:p>
        </p:txBody>
      </p:sp>
      <p:cxnSp>
        <p:nvCxnSpPr>
          <p:cNvPr id="21" name="直線矢印コネクタ 20">
            <a:extLst>
              <a:ext uri="{FF2B5EF4-FFF2-40B4-BE49-F238E27FC236}">
                <a16:creationId xmlns:a16="http://schemas.microsoft.com/office/drawing/2014/main" id="{B5C95CF0-7F66-5CE8-527B-0D1B2D756804}"/>
              </a:ext>
            </a:extLst>
          </p:cNvPr>
          <p:cNvCxnSpPr>
            <a:cxnSpLocks/>
            <a:stCxn id="20" idx="2"/>
          </p:cNvCxnSpPr>
          <p:nvPr/>
        </p:nvCxnSpPr>
        <p:spPr>
          <a:xfrm>
            <a:off x="4995668" y="2060376"/>
            <a:ext cx="136707" cy="708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7A88ED9F-F216-27D4-F2A8-2FD6A94E545A}"/>
              </a:ext>
            </a:extLst>
          </p:cNvPr>
          <p:cNvSpPr/>
          <p:nvPr/>
        </p:nvSpPr>
        <p:spPr>
          <a:xfrm>
            <a:off x="6477903" y="1170385"/>
            <a:ext cx="1968575"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t>消費単価（平均値）</a:t>
            </a:r>
            <a:endParaRPr lang="en-US" altLang="ja-JP" sz="1400" b="1"/>
          </a:p>
          <a:p>
            <a:pPr algn="ctr"/>
            <a:r>
              <a:rPr lang="ja-JP" altLang="en-US" sz="1050"/>
              <a:t>④の合計</a:t>
            </a:r>
            <a:r>
              <a:rPr lang="en-US" altLang="ja-JP" sz="1050"/>
              <a:t>÷</a:t>
            </a:r>
            <a:r>
              <a:rPr lang="ja-JP" altLang="en-US" sz="1050"/>
              <a:t>③の合計</a:t>
            </a:r>
            <a:endParaRPr kumimoji="1" lang="ja-JP" altLang="en-US" sz="1050"/>
          </a:p>
        </p:txBody>
      </p:sp>
      <p:sp>
        <p:nvSpPr>
          <p:cNvPr id="41" name="正方形/長方形 40">
            <a:extLst>
              <a:ext uri="{FF2B5EF4-FFF2-40B4-BE49-F238E27FC236}">
                <a16:creationId xmlns:a16="http://schemas.microsoft.com/office/drawing/2014/main" id="{DA647DE6-6E8E-0511-A0F6-17091C37E167}"/>
              </a:ext>
            </a:extLst>
          </p:cNvPr>
          <p:cNvSpPr/>
          <p:nvPr/>
        </p:nvSpPr>
        <p:spPr>
          <a:xfrm>
            <a:off x="8561681" y="1166679"/>
            <a:ext cx="3138319" cy="8899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t>国籍・地域別の消費単価（平均値）</a:t>
            </a:r>
            <a:endParaRPr lang="en-US" altLang="ja-JP" sz="1400" b="1" dirty="0"/>
          </a:p>
          <a:p>
            <a:pPr algn="ctr"/>
            <a:r>
              <a:rPr lang="ja-JP" altLang="en-US" sz="1000"/>
              <a:t>国籍・地域別の④の合計</a:t>
            </a:r>
            <a:r>
              <a:rPr lang="en-US" altLang="ja-JP" sz="1000"/>
              <a:t>÷</a:t>
            </a:r>
            <a:r>
              <a:rPr lang="ja-JP" altLang="en-US" sz="1000" dirty="0"/>
              <a:t>国籍・地域別の③</a:t>
            </a:r>
            <a:r>
              <a:rPr kumimoji="1" lang="ja-JP" altLang="en-US" sz="1000" dirty="0"/>
              <a:t>合計</a:t>
            </a:r>
          </a:p>
        </p:txBody>
      </p:sp>
      <p:sp>
        <p:nvSpPr>
          <p:cNvPr id="107" name="矢印: 下 106">
            <a:extLst>
              <a:ext uri="{FF2B5EF4-FFF2-40B4-BE49-F238E27FC236}">
                <a16:creationId xmlns:a16="http://schemas.microsoft.com/office/drawing/2014/main" id="{B59B689D-7D62-7491-DB33-CF13A6ADAD43}"/>
              </a:ext>
            </a:extLst>
          </p:cNvPr>
          <p:cNvSpPr/>
          <p:nvPr/>
        </p:nvSpPr>
        <p:spPr>
          <a:xfrm>
            <a:off x="4903119" y="4500498"/>
            <a:ext cx="2433761" cy="683794"/>
          </a:xfrm>
          <a:prstGeom prst="downArrow">
            <a:avLst>
              <a:gd name="adj1" fmla="val 50000"/>
              <a:gd name="adj2" fmla="val 44002"/>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F168563F-D9FD-7E0A-BBBB-B92E6B045794}"/>
              </a:ext>
            </a:extLst>
          </p:cNvPr>
          <p:cNvSpPr txBox="1"/>
          <p:nvPr/>
        </p:nvSpPr>
        <p:spPr>
          <a:xfrm>
            <a:off x="4588537" y="4565480"/>
            <a:ext cx="3013788" cy="369332"/>
          </a:xfrm>
          <a:prstGeom prst="rect">
            <a:avLst/>
          </a:prstGeom>
          <a:noFill/>
        </p:spPr>
        <p:txBody>
          <a:bodyPr wrap="square" rtlCol="0" anchor="ctr">
            <a:spAutoFit/>
          </a:bodyPr>
          <a:lstStyle/>
          <a:p>
            <a:pPr algn="ctr"/>
            <a:r>
              <a:rPr kumimoji="1" lang="ja-JP" altLang="en-US" dirty="0"/>
              <a:t>数式で表すと以下の通り</a:t>
            </a:r>
          </a:p>
        </p:txBody>
      </p:sp>
      <p:sp>
        <p:nvSpPr>
          <p:cNvPr id="7" name="テキスト ボックス 6">
            <a:extLst>
              <a:ext uri="{FF2B5EF4-FFF2-40B4-BE49-F238E27FC236}">
                <a16:creationId xmlns:a16="http://schemas.microsoft.com/office/drawing/2014/main" id="{4400FE3B-A3FE-836C-7901-9CFB5A88920D}"/>
              </a:ext>
            </a:extLst>
          </p:cNvPr>
          <p:cNvSpPr txBox="1"/>
          <p:nvPr/>
        </p:nvSpPr>
        <p:spPr>
          <a:xfrm>
            <a:off x="629307" y="6516611"/>
            <a:ext cx="10933386" cy="307777"/>
          </a:xfrm>
          <a:prstGeom prst="rect">
            <a:avLst/>
          </a:prstGeom>
          <a:noFill/>
        </p:spPr>
        <p:txBody>
          <a:bodyPr wrap="square" rtlCol="0">
            <a:spAutoFit/>
          </a:bodyPr>
          <a:lstStyle/>
          <a:p>
            <a:r>
              <a:rPr lang="en-US" altLang="ja-JP" sz="1400" dirty="0"/>
              <a:t>2024</a:t>
            </a:r>
            <a:r>
              <a:rPr lang="ja-JP" altLang="en-US" sz="1400" dirty="0"/>
              <a:t>年</a:t>
            </a:r>
            <a:r>
              <a:rPr lang="en-US" altLang="ja-JP" sz="1400" dirty="0"/>
              <a:t>4-6</a:t>
            </a:r>
            <a:r>
              <a:rPr lang="ja-JP" altLang="en-US" sz="1400" dirty="0"/>
              <a:t>月期 ２次速報値 </a:t>
            </a:r>
            <a:r>
              <a:rPr lang="en-US" altLang="ja-JP" sz="1400" dirty="0"/>
              <a:t>A1 </a:t>
            </a:r>
            <a:r>
              <a:rPr lang="ja-JP" altLang="en-US" sz="1400" dirty="0"/>
              <a:t>全国調査 個票データより</a:t>
            </a:r>
          </a:p>
        </p:txBody>
      </p:sp>
      <p:cxnSp>
        <p:nvCxnSpPr>
          <p:cNvPr id="14" name="直線矢印コネクタ 13">
            <a:extLst>
              <a:ext uri="{FF2B5EF4-FFF2-40B4-BE49-F238E27FC236}">
                <a16:creationId xmlns:a16="http://schemas.microsoft.com/office/drawing/2014/main" id="{FBE523E0-AB85-80B9-B03B-E8FD352E775F}"/>
              </a:ext>
            </a:extLst>
          </p:cNvPr>
          <p:cNvCxnSpPr>
            <a:cxnSpLocks/>
            <a:stCxn id="11" idx="2"/>
          </p:cNvCxnSpPr>
          <p:nvPr/>
        </p:nvCxnSpPr>
        <p:spPr>
          <a:xfrm>
            <a:off x="2026716" y="2060376"/>
            <a:ext cx="1798835" cy="708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13E2128A-9933-F9EC-B1D4-90B5D98761F9}"/>
              </a:ext>
            </a:extLst>
          </p:cNvPr>
          <p:cNvCxnSpPr>
            <a:cxnSpLocks/>
            <a:stCxn id="11" idx="2"/>
          </p:cNvCxnSpPr>
          <p:nvPr/>
        </p:nvCxnSpPr>
        <p:spPr>
          <a:xfrm>
            <a:off x="2026716" y="2060376"/>
            <a:ext cx="1042516" cy="708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図 17" descr="グラフィカル ユーザー インターフェイス, テキスト&#10;&#10;自動的に生成された説明">
            <a:extLst>
              <a:ext uri="{FF2B5EF4-FFF2-40B4-BE49-F238E27FC236}">
                <a16:creationId xmlns:a16="http://schemas.microsoft.com/office/drawing/2014/main" id="{65170082-6A58-4DDF-4F20-E54ED2F00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122" y="2768692"/>
            <a:ext cx="8852206" cy="1667685"/>
          </a:xfrm>
          <a:prstGeom prst="rect">
            <a:avLst/>
          </a:prstGeom>
        </p:spPr>
      </p:pic>
      <p:cxnSp>
        <p:nvCxnSpPr>
          <p:cNvPr id="42" name="直線矢印コネクタ 41">
            <a:extLst>
              <a:ext uri="{FF2B5EF4-FFF2-40B4-BE49-F238E27FC236}">
                <a16:creationId xmlns:a16="http://schemas.microsoft.com/office/drawing/2014/main" id="{2117DA1B-91AE-D9C5-4986-279443A68B3E}"/>
              </a:ext>
            </a:extLst>
          </p:cNvPr>
          <p:cNvCxnSpPr>
            <a:cxnSpLocks/>
          </p:cNvCxnSpPr>
          <p:nvPr/>
        </p:nvCxnSpPr>
        <p:spPr>
          <a:xfrm flipH="1">
            <a:off x="9792006" y="2056672"/>
            <a:ext cx="664066" cy="1246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C692CB2E-2469-C596-1CE5-A2F266E626DA}"/>
              </a:ext>
            </a:extLst>
          </p:cNvPr>
          <p:cNvCxnSpPr>
            <a:cxnSpLocks/>
            <a:stCxn id="31" idx="2"/>
          </p:cNvCxnSpPr>
          <p:nvPr/>
        </p:nvCxnSpPr>
        <p:spPr>
          <a:xfrm flipH="1">
            <a:off x="6942738" y="2060377"/>
            <a:ext cx="519453" cy="1242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図 37">
            <a:extLst>
              <a:ext uri="{FF2B5EF4-FFF2-40B4-BE49-F238E27FC236}">
                <a16:creationId xmlns:a16="http://schemas.microsoft.com/office/drawing/2014/main" id="{B25CB26F-0B54-7ED9-2E11-728898EE7B2C}"/>
              </a:ext>
            </a:extLst>
          </p:cNvPr>
          <p:cNvPicPr>
            <a:picLocks noChangeAspect="1"/>
          </p:cNvPicPr>
          <p:nvPr/>
        </p:nvPicPr>
        <p:blipFill rotWithShape="1">
          <a:blip r:embed="rId3">
            <a:extLst>
              <a:ext uri="{28A0092B-C50C-407E-A947-70E740481C1C}">
                <a14:useLocalDpi xmlns:a14="http://schemas.microsoft.com/office/drawing/2010/main" val="0"/>
              </a:ext>
            </a:extLst>
          </a:blip>
          <a:srcRect r="925"/>
          <a:stretch/>
        </p:blipFill>
        <p:spPr>
          <a:xfrm>
            <a:off x="51993" y="5208981"/>
            <a:ext cx="12079208" cy="1291194"/>
          </a:xfrm>
          <a:prstGeom prst="rect">
            <a:avLst/>
          </a:prstGeom>
        </p:spPr>
      </p:pic>
    </p:spTree>
    <p:extLst>
      <p:ext uri="{BB962C8B-B14F-4D97-AF65-F5344CB8AC3E}">
        <p14:creationId xmlns:p14="http://schemas.microsoft.com/office/powerpoint/2010/main" val="2604094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個票データの使い方</a:t>
            </a:r>
          </a:p>
        </p:txBody>
      </p:sp>
      <p:sp>
        <p:nvSpPr>
          <p:cNvPr id="2" name="テキスト ボックス 1">
            <a:extLst>
              <a:ext uri="{FF2B5EF4-FFF2-40B4-BE49-F238E27FC236}">
                <a16:creationId xmlns:a16="http://schemas.microsoft.com/office/drawing/2014/main" id="{847F6D0C-F094-1455-BCB2-D4F3BDEDD957}"/>
              </a:ext>
            </a:extLst>
          </p:cNvPr>
          <p:cNvSpPr txBox="1"/>
          <p:nvPr/>
        </p:nvSpPr>
        <p:spPr>
          <a:xfrm>
            <a:off x="540000" y="738321"/>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③都道府県別訪問率（都道府県別集計表 表</a:t>
            </a:r>
            <a:r>
              <a:rPr lang="en-US" altLang="ja-JP" b="1">
                <a:solidFill>
                  <a:schemeClr val="bg1"/>
                </a:solidFill>
              </a:rPr>
              <a:t>1-1</a:t>
            </a:r>
            <a:r>
              <a:rPr lang="ja-JP" altLang="en-US" b="1">
                <a:solidFill>
                  <a:schemeClr val="bg1"/>
                </a:solidFill>
              </a:rPr>
              <a:t>）の算出＜</a:t>
            </a:r>
            <a:r>
              <a:rPr lang="en-US" altLang="ja-JP" b="1">
                <a:solidFill>
                  <a:schemeClr val="bg1"/>
                </a:solidFill>
              </a:rPr>
              <a:t>B1 </a:t>
            </a:r>
            <a:r>
              <a:rPr lang="ja-JP" altLang="en-US" b="1">
                <a:solidFill>
                  <a:schemeClr val="bg1"/>
                </a:solidFill>
              </a:rPr>
              <a:t>地域調査 個票データより＞</a:t>
            </a:r>
          </a:p>
        </p:txBody>
      </p:sp>
      <p:sp>
        <p:nvSpPr>
          <p:cNvPr id="3" name="スライド番号プレースホルダー 1">
            <a:extLst>
              <a:ext uri="{FF2B5EF4-FFF2-40B4-BE49-F238E27FC236}">
                <a16:creationId xmlns:a16="http://schemas.microsoft.com/office/drawing/2014/main" id="{BF4CF969-095C-0C85-2FFB-D548B30CE5DA}"/>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26</a:t>
            </a:fld>
            <a:endParaRPr lang="en-US" altLang="ja-JP" sz="1110">
              <a:solidFill>
                <a:schemeClr val="tx1"/>
              </a:solidFill>
            </a:endParaRPr>
          </a:p>
        </p:txBody>
      </p:sp>
      <p:sp>
        <p:nvSpPr>
          <p:cNvPr id="13" name="正方形/長方形 12">
            <a:extLst>
              <a:ext uri="{FF2B5EF4-FFF2-40B4-BE49-F238E27FC236}">
                <a16:creationId xmlns:a16="http://schemas.microsoft.com/office/drawing/2014/main" id="{0254C5B0-7AC4-AB34-E153-5AD03CA309BE}"/>
              </a:ext>
            </a:extLst>
          </p:cNvPr>
          <p:cNvSpPr/>
          <p:nvPr/>
        </p:nvSpPr>
        <p:spPr>
          <a:xfrm>
            <a:off x="842682" y="1512353"/>
            <a:ext cx="4428567"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050" b="1" dirty="0"/>
              <a:t>“北海道の訪問有無（</a:t>
            </a:r>
            <a:r>
              <a:rPr lang="en-US" altLang="ja-JP" sz="1050" b="1" dirty="0"/>
              <a:t>C1_pref_1</a:t>
            </a:r>
            <a:r>
              <a:rPr lang="ja-JP" altLang="en-US" sz="1050" b="1" dirty="0"/>
              <a:t>）”･･･①</a:t>
            </a:r>
            <a:endParaRPr lang="en-US" altLang="ja-JP" sz="1050" b="1" dirty="0"/>
          </a:p>
          <a:p>
            <a:r>
              <a:rPr lang="ja-JP" altLang="en-US" sz="1050" b="1" dirty="0"/>
              <a:t>“一般客数による</a:t>
            </a:r>
            <a:r>
              <a:rPr lang="en-US" altLang="ja-JP" sz="1050" b="1" dirty="0"/>
              <a:t>1</a:t>
            </a:r>
            <a:r>
              <a:rPr lang="ja-JP" altLang="en-US" sz="1050" b="1" dirty="0"/>
              <a:t>相目ウェイト（人（</a:t>
            </a:r>
            <a:r>
              <a:rPr lang="en-US" altLang="ja-JP" sz="1050" b="1" dirty="0"/>
              <a:t>WEIGHT_PH1_CALIB</a:t>
            </a:r>
            <a:r>
              <a:rPr lang="ja-JP" altLang="en-US" sz="1050" b="1" dirty="0"/>
              <a:t>）”･･･②</a:t>
            </a:r>
          </a:p>
        </p:txBody>
      </p:sp>
      <p:cxnSp>
        <p:nvCxnSpPr>
          <p:cNvPr id="14" name="直線矢印コネクタ 13">
            <a:extLst>
              <a:ext uri="{FF2B5EF4-FFF2-40B4-BE49-F238E27FC236}">
                <a16:creationId xmlns:a16="http://schemas.microsoft.com/office/drawing/2014/main" id="{4AFB5495-46CD-6536-4A57-614320D3A9CA}"/>
              </a:ext>
            </a:extLst>
          </p:cNvPr>
          <p:cNvCxnSpPr>
            <a:cxnSpLocks/>
            <a:stCxn id="13" idx="2"/>
          </p:cNvCxnSpPr>
          <p:nvPr/>
        </p:nvCxnSpPr>
        <p:spPr>
          <a:xfrm>
            <a:off x="3056966" y="2402345"/>
            <a:ext cx="1927410" cy="478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E5A6FD1F-D8D8-F5FE-80DF-4138CC0621ED}"/>
              </a:ext>
            </a:extLst>
          </p:cNvPr>
          <p:cNvCxnSpPr>
            <a:cxnSpLocks/>
            <a:stCxn id="13" idx="2"/>
          </p:cNvCxnSpPr>
          <p:nvPr/>
        </p:nvCxnSpPr>
        <p:spPr>
          <a:xfrm>
            <a:off x="3056966" y="2402345"/>
            <a:ext cx="1334348" cy="478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67EFFFE3-B453-8D9F-400C-99F13DFE29D2}"/>
              </a:ext>
            </a:extLst>
          </p:cNvPr>
          <p:cNvSpPr/>
          <p:nvPr/>
        </p:nvSpPr>
        <p:spPr>
          <a:xfrm>
            <a:off x="5354144" y="1512353"/>
            <a:ext cx="2444639"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t>①</a:t>
            </a:r>
            <a:r>
              <a:rPr lang="en-US" altLang="ja-JP" sz="1400" b="1"/>
              <a:t>×</a:t>
            </a:r>
            <a:r>
              <a:rPr lang="ja-JP" altLang="en-US" sz="1400" b="1"/>
              <a:t>②･･･③</a:t>
            </a:r>
            <a:endParaRPr kumimoji="1" lang="ja-JP" altLang="en-US" sz="1050"/>
          </a:p>
        </p:txBody>
      </p:sp>
      <p:cxnSp>
        <p:nvCxnSpPr>
          <p:cNvPr id="21" name="直線矢印コネクタ 20">
            <a:extLst>
              <a:ext uri="{FF2B5EF4-FFF2-40B4-BE49-F238E27FC236}">
                <a16:creationId xmlns:a16="http://schemas.microsoft.com/office/drawing/2014/main" id="{21F74A8E-CCC9-4EAE-57FB-C8477092C098}"/>
              </a:ext>
            </a:extLst>
          </p:cNvPr>
          <p:cNvCxnSpPr>
            <a:cxnSpLocks/>
            <a:stCxn id="20" idx="2"/>
          </p:cNvCxnSpPr>
          <p:nvPr/>
        </p:nvCxnSpPr>
        <p:spPr>
          <a:xfrm flipH="1">
            <a:off x="6352347" y="2402345"/>
            <a:ext cx="224117" cy="959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18AF7894-B20E-DFE5-BC0D-84898CE803AE}"/>
              </a:ext>
            </a:extLst>
          </p:cNvPr>
          <p:cNvSpPr/>
          <p:nvPr/>
        </p:nvSpPr>
        <p:spPr>
          <a:xfrm>
            <a:off x="7881678" y="1512353"/>
            <a:ext cx="2444639"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t>北海道の訪問者数（万人）</a:t>
            </a:r>
            <a:endParaRPr lang="en-US" altLang="ja-JP" sz="1400" b="1"/>
          </a:p>
          <a:p>
            <a:pPr algn="ctr"/>
            <a:r>
              <a:rPr lang="ja-JP" altLang="en-US" sz="1050"/>
              <a:t>③の合計</a:t>
            </a:r>
            <a:endParaRPr kumimoji="1" lang="ja-JP" altLang="en-US" sz="800"/>
          </a:p>
        </p:txBody>
      </p:sp>
      <p:cxnSp>
        <p:nvCxnSpPr>
          <p:cNvPr id="24" name="直線矢印コネクタ 23">
            <a:extLst>
              <a:ext uri="{FF2B5EF4-FFF2-40B4-BE49-F238E27FC236}">
                <a16:creationId xmlns:a16="http://schemas.microsoft.com/office/drawing/2014/main" id="{85304098-D736-FD64-447C-6572F0B66F8B}"/>
              </a:ext>
            </a:extLst>
          </p:cNvPr>
          <p:cNvCxnSpPr>
            <a:cxnSpLocks/>
            <a:stCxn id="23" idx="2"/>
          </p:cNvCxnSpPr>
          <p:nvPr/>
        </p:nvCxnSpPr>
        <p:spPr>
          <a:xfrm flipH="1">
            <a:off x="7485533" y="2402345"/>
            <a:ext cx="1618465" cy="1118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矢印: 下 26">
            <a:extLst>
              <a:ext uri="{FF2B5EF4-FFF2-40B4-BE49-F238E27FC236}">
                <a16:creationId xmlns:a16="http://schemas.microsoft.com/office/drawing/2014/main" id="{D41A7EE5-5AFB-7E52-C14E-730831E53F1E}"/>
              </a:ext>
            </a:extLst>
          </p:cNvPr>
          <p:cNvSpPr/>
          <p:nvPr/>
        </p:nvSpPr>
        <p:spPr>
          <a:xfrm>
            <a:off x="4681895" y="4228688"/>
            <a:ext cx="2433761" cy="683794"/>
          </a:xfrm>
          <a:prstGeom prst="downArrow">
            <a:avLst>
              <a:gd name="adj1" fmla="val 50000"/>
              <a:gd name="adj2" fmla="val 44002"/>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2A46CE9-9CF9-00DD-4EF2-459858DEF86C}"/>
              </a:ext>
            </a:extLst>
          </p:cNvPr>
          <p:cNvSpPr txBox="1"/>
          <p:nvPr/>
        </p:nvSpPr>
        <p:spPr>
          <a:xfrm>
            <a:off x="4391314" y="4458771"/>
            <a:ext cx="3013788" cy="369332"/>
          </a:xfrm>
          <a:prstGeom prst="rect">
            <a:avLst/>
          </a:prstGeom>
          <a:noFill/>
        </p:spPr>
        <p:txBody>
          <a:bodyPr wrap="square" rtlCol="0" anchor="ctr">
            <a:spAutoFit/>
          </a:bodyPr>
          <a:lstStyle/>
          <a:p>
            <a:pPr algn="ctr"/>
            <a:r>
              <a:rPr kumimoji="1" lang="ja-JP" altLang="en-US"/>
              <a:t>数式で表すと以下の通り</a:t>
            </a:r>
          </a:p>
        </p:txBody>
      </p:sp>
      <p:sp>
        <p:nvSpPr>
          <p:cNvPr id="4" name="正方形/長方形 3">
            <a:extLst>
              <a:ext uri="{FF2B5EF4-FFF2-40B4-BE49-F238E27FC236}">
                <a16:creationId xmlns:a16="http://schemas.microsoft.com/office/drawing/2014/main" id="{E88DE818-F755-3B4C-98BF-C5E2EDE4CF76}"/>
              </a:ext>
            </a:extLst>
          </p:cNvPr>
          <p:cNvSpPr/>
          <p:nvPr/>
        </p:nvSpPr>
        <p:spPr>
          <a:xfrm>
            <a:off x="8846798" y="3241520"/>
            <a:ext cx="2444639" cy="88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t>北海道の訪問率（％）</a:t>
            </a:r>
            <a:endParaRPr lang="en-US" altLang="ja-JP" sz="1400" b="1"/>
          </a:p>
          <a:p>
            <a:pPr algn="ctr"/>
            <a:r>
              <a:rPr lang="ja-JP" altLang="en-US" sz="1050"/>
              <a:t>北海道の訪問者数</a:t>
            </a:r>
            <a:r>
              <a:rPr lang="en-US" altLang="ja-JP" sz="1050"/>
              <a:t>÷</a:t>
            </a:r>
            <a:r>
              <a:rPr lang="ja-JP" altLang="en-US" sz="1050"/>
              <a:t>全体の訪問者数</a:t>
            </a:r>
            <a:endParaRPr kumimoji="1" lang="ja-JP" altLang="en-US" sz="800"/>
          </a:p>
        </p:txBody>
      </p:sp>
      <p:cxnSp>
        <p:nvCxnSpPr>
          <p:cNvPr id="5" name="直線矢印コネクタ 4">
            <a:extLst>
              <a:ext uri="{FF2B5EF4-FFF2-40B4-BE49-F238E27FC236}">
                <a16:creationId xmlns:a16="http://schemas.microsoft.com/office/drawing/2014/main" id="{5E22AC41-115B-E0EA-AFAC-4CB8EA94EBD7}"/>
              </a:ext>
            </a:extLst>
          </p:cNvPr>
          <p:cNvCxnSpPr>
            <a:cxnSpLocks/>
            <a:stCxn id="4" idx="1"/>
          </p:cNvCxnSpPr>
          <p:nvPr/>
        </p:nvCxnSpPr>
        <p:spPr>
          <a:xfrm flipH="1">
            <a:off x="7405102" y="3686516"/>
            <a:ext cx="1441696" cy="66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71A1DABD-9E90-1A50-E972-547E9AB06FA3}"/>
              </a:ext>
            </a:extLst>
          </p:cNvPr>
          <p:cNvSpPr txBox="1"/>
          <p:nvPr/>
        </p:nvSpPr>
        <p:spPr>
          <a:xfrm>
            <a:off x="629307" y="6483128"/>
            <a:ext cx="10933386" cy="307777"/>
          </a:xfrm>
          <a:prstGeom prst="rect">
            <a:avLst/>
          </a:prstGeom>
          <a:noFill/>
        </p:spPr>
        <p:txBody>
          <a:bodyPr wrap="square" rtlCol="0">
            <a:spAutoFit/>
          </a:bodyPr>
          <a:lstStyle/>
          <a:p>
            <a:r>
              <a:rPr lang="en-US" altLang="ja-JP" sz="1400" dirty="0"/>
              <a:t>2024</a:t>
            </a:r>
            <a:r>
              <a:rPr lang="ja-JP" altLang="en-US" sz="1400" dirty="0"/>
              <a:t>年</a:t>
            </a:r>
            <a:r>
              <a:rPr lang="en-US" altLang="ja-JP" sz="1400" dirty="0"/>
              <a:t>4-6</a:t>
            </a:r>
            <a:r>
              <a:rPr lang="ja-JP" altLang="en-US" sz="1400" dirty="0"/>
              <a:t>月期 </a:t>
            </a:r>
            <a:r>
              <a:rPr lang="en-US" altLang="ja-JP" sz="1400" dirty="0"/>
              <a:t>B1 </a:t>
            </a:r>
            <a:r>
              <a:rPr lang="ja-JP" altLang="en-US" sz="1400" dirty="0"/>
              <a:t>地域調査 個票データより</a:t>
            </a:r>
          </a:p>
        </p:txBody>
      </p:sp>
      <p:sp>
        <p:nvSpPr>
          <p:cNvPr id="8" name="テキスト ボックス 7">
            <a:extLst>
              <a:ext uri="{FF2B5EF4-FFF2-40B4-BE49-F238E27FC236}">
                <a16:creationId xmlns:a16="http://schemas.microsoft.com/office/drawing/2014/main" id="{DF7360EF-EC90-6A2B-78BF-A4AFBCA344EE}"/>
              </a:ext>
            </a:extLst>
          </p:cNvPr>
          <p:cNvSpPr txBox="1"/>
          <p:nvPr/>
        </p:nvSpPr>
        <p:spPr>
          <a:xfrm>
            <a:off x="565272" y="1150086"/>
            <a:ext cx="10933386" cy="369332"/>
          </a:xfrm>
          <a:prstGeom prst="rect">
            <a:avLst/>
          </a:prstGeom>
          <a:noFill/>
        </p:spPr>
        <p:txBody>
          <a:bodyPr wrap="square" rtlCol="0">
            <a:spAutoFit/>
          </a:bodyPr>
          <a:lstStyle/>
          <a:p>
            <a:r>
              <a:rPr kumimoji="1" lang="ja-JP" altLang="en-US" b="1" dirty="0"/>
              <a:t>例）北海道の訪問者数及び訪問率を求める</a:t>
            </a:r>
            <a:endParaRPr kumimoji="1" lang="en-US" altLang="ja-JP" b="1" dirty="0"/>
          </a:p>
        </p:txBody>
      </p:sp>
      <p:pic>
        <p:nvPicPr>
          <p:cNvPr id="11" name="図 10" descr="グラフィカル ユーザー インターフェイス&#10;&#10;低い精度で自動的に生成された説明">
            <a:extLst>
              <a:ext uri="{FF2B5EF4-FFF2-40B4-BE49-F238E27FC236}">
                <a16:creationId xmlns:a16="http://schemas.microsoft.com/office/drawing/2014/main" id="{2157F464-2CC3-B61E-80AD-0721B2A54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500" y="2720641"/>
            <a:ext cx="4375000" cy="1440000"/>
          </a:xfrm>
          <a:prstGeom prst="rect">
            <a:avLst/>
          </a:prstGeom>
        </p:spPr>
      </p:pic>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91C2CBC9-41CB-AE5F-E34B-BE9493AB0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208" y="4931612"/>
            <a:ext cx="8780000" cy="1440000"/>
          </a:xfrm>
          <a:prstGeom prst="rect">
            <a:avLst/>
          </a:prstGeom>
        </p:spPr>
      </p:pic>
    </p:spTree>
    <p:extLst>
      <p:ext uri="{BB962C8B-B14F-4D97-AF65-F5344CB8AC3E}">
        <p14:creationId xmlns:p14="http://schemas.microsoft.com/office/powerpoint/2010/main" val="701764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（参考）訪日外国人旅行者に関連する他のデータについて</a:t>
            </a:r>
          </a:p>
        </p:txBody>
      </p:sp>
      <p:sp>
        <p:nvSpPr>
          <p:cNvPr id="2" name="テキスト ボックス 1">
            <a:extLst>
              <a:ext uri="{FF2B5EF4-FFF2-40B4-BE49-F238E27FC236}">
                <a16:creationId xmlns:a16="http://schemas.microsoft.com/office/drawing/2014/main" id="{CBB74C25-5382-651A-921C-3508DCFABAE6}"/>
              </a:ext>
            </a:extLst>
          </p:cNvPr>
          <p:cNvSpPr txBox="1"/>
          <p:nvPr/>
        </p:nvSpPr>
        <p:spPr>
          <a:xfrm>
            <a:off x="725215" y="1597572"/>
            <a:ext cx="10933386" cy="3970318"/>
          </a:xfrm>
          <a:prstGeom prst="rect">
            <a:avLst/>
          </a:prstGeom>
          <a:noFill/>
        </p:spPr>
        <p:txBody>
          <a:bodyPr wrap="square" rtlCol="0">
            <a:spAutoFit/>
          </a:bodyPr>
          <a:lstStyle/>
          <a:p>
            <a:r>
              <a:rPr kumimoji="1" lang="ja-JP" altLang="en-US"/>
              <a:t>○　</a:t>
            </a:r>
            <a:r>
              <a:rPr kumimoji="1" lang="en-US" altLang="ja-JP"/>
              <a:t>JNTO</a:t>
            </a:r>
            <a:r>
              <a:rPr kumimoji="1" lang="ja-JP" altLang="en-US"/>
              <a:t>（日本政府観光局） 訪日外客統計</a:t>
            </a:r>
          </a:p>
          <a:p>
            <a:r>
              <a:rPr kumimoji="1" lang="en-US" altLang="ja-JP"/>
              <a:t>https://www.jnto.go.jp/statistics/data/visitors-statistics/</a:t>
            </a:r>
            <a:endParaRPr kumimoji="1" lang="ja-JP" altLang="en-US"/>
          </a:p>
          <a:p>
            <a:endParaRPr kumimoji="1" lang="en-US" altLang="ja-JP"/>
          </a:p>
          <a:p>
            <a:r>
              <a:rPr lang="ja-JP" altLang="en-US"/>
              <a:t>○　法務省出入国在留管理庁 出入国管理統計</a:t>
            </a:r>
            <a:endParaRPr lang="en-US" altLang="ja-JP"/>
          </a:p>
          <a:p>
            <a:r>
              <a:rPr lang="en-US" altLang="ja-JP"/>
              <a:t>https://www.moj.go.jp/isa/policies/statistics/toukei_ichiran_nyukan.html</a:t>
            </a:r>
          </a:p>
          <a:p>
            <a:endParaRPr kumimoji="1" lang="en-US" altLang="ja-JP"/>
          </a:p>
          <a:p>
            <a:r>
              <a:rPr kumimoji="1" lang="ja-JP" altLang="en-US"/>
              <a:t>○　観光庁 宿泊旅行統計調査</a:t>
            </a:r>
          </a:p>
          <a:p>
            <a:r>
              <a:rPr kumimoji="1" lang="en-US" altLang="ja-JP"/>
              <a:t>https://www.mlit.go.jp/kankocho/tokei_hakusyo/shukuhakutokei.html</a:t>
            </a:r>
          </a:p>
          <a:p>
            <a:endParaRPr lang="en-US" altLang="ja-JP"/>
          </a:p>
          <a:p>
            <a:r>
              <a:rPr lang="ja-JP" altLang="en-US"/>
              <a:t>○　</a:t>
            </a:r>
            <a:r>
              <a:rPr lang="en-US" altLang="ja-JP"/>
              <a:t>JNTO </a:t>
            </a:r>
            <a:r>
              <a:rPr lang="ja-JP" altLang="en-US"/>
              <a:t>訪日旅行データハンドブック</a:t>
            </a:r>
            <a:endParaRPr lang="en-US" altLang="ja-JP"/>
          </a:p>
          <a:p>
            <a:r>
              <a:rPr lang="en-US" altLang="ja-JP"/>
              <a:t>https://www.jnto.go.jp/statistics/data/publications.html</a:t>
            </a:r>
          </a:p>
          <a:p>
            <a:endParaRPr lang="en-US" altLang="ja-JP"/>
          </a:p>
          <a:p>
            <a:r>
              <a:rPr lang="ja-JP" altLang="en-US"/>
              <a:t>○　</a:t>
            </a:r>
            <a:r>
              <a:rPr lang="en-US" altLang="ja-JP"/>
              <a:t>JNTO VJ</a:t>
            </a:r>
            <a:r>
              <a:rPr lang="ja-JP" altLang="en-US"/>
              <a:t>重点市場基礎調査</a:t>
            </a:r>
            <a:endParaRPr lang="en-US" altLang="ja-JP"/>
          </a:p>
          <a:p>
            <a:r>
              <a:rPr lang="en-US" altLang="ja-JP"/>
              <a:t>https://www.jnto.go.jp/news/press/20240125.html</a:t>
            </a:r>
            <a:endParaRPr lang="ja-JP" altLang="en-US"/>
          </a:p>
        </p:txBody>
      </p:sp>
      <p:sp>
        <p:nvSpPr>
          <p:cNvPr id="3" name="スライド番号プレースホルダー 1">
            <a:extLst>
              <a:ext uri="{FF2B5EF4-FFF2-40B4-BE49-F238E27FC236}">
                <a16:creationId xmlns:a16="http://schemas.microsoft.com/office/drawing/2014/main" id="{41F73998-6F16-74C3-95F3-4D3DB050158E}"/>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27</a:t>
            </a:fld>
            <a:endParaRPr lang="en-US" altLang="ja-JP" sz="1110">
              <a:solidFill>
                <a:schemeClr val="tx1"/>
              </a:solidFill>
            </a:endParaRPr>
          </a:p>
        </p:txBody>
      </p:sp>
    </p:spTree>
    <p:extLst>
      <p:ext uri="{BB962C8B-B14F-4D97-AF65-F5344CB8AC3E}">
        <p14:creationId xmlns:p14="http://schemas.microsoft.com/office/powerpoint/2010/main" val="226260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１．インバウンド消費動向調査の個票データの提供について</a:t>
            </a:r>
          </a:p>
        </p:txBody>
      </p:sp>
      <p:sp>
        <p:nvSpPr>
          <p:cNvPr id="2" name="テキスト ボックス 1">
            <a:extLst>
              <a:ext uri="{FF2B5EF4-FFF2-40B4-BE49-F238E27FC236}">
                <a16:creationId xmlns:a16="http://schemas.microsoft.com/office/drawing/2014/main" id="{F6E414E8-2999-46C4-8FDC-AB9D9CE7EA3E}"/>
              </a:ext>
            </a:extLst>
          </p:cNvPr>
          <p:cNvSpPr txBox="1"/>
          <p:nvPr/>
        </p:nvSpPr>
        <p:spPr>
          <a:xfrm>
            <a:off x="540000" y="732658"/>
            <a:ext cx="11160000" cy="1261884"/>
          </a:xfrm>
          <a:prstGeom prst="rect">
            <a:avLst/>
          </a:prstGeom>
          <a:noFill/>
        </p:spPr>
        <p:txBody>
          <a:bodyPr wrap="square" rtlCol="0">
            <a:spAutoFit/>
          </a:bodyPr>
          <a:lstStyle/>
          <a:p>
            <a:r>
              <a:rPr kumimoji="1" lang="ja-JP" altLang="en-US" sz="1600" dirty="0"/>
              <a:t>　観光庁では、訪日外国人旅行者個人の消費動向等をきめ細かく把握・分析し、観光政策における</a:t>
            </a:r>
            <a:r>
              <a:rPr kumimoji="1" lang="en-US" altLang="ja-JP" sz="1600" dirty="0"/>
              <a:t>EBPM</a:t>
            </a:r>
            <a:r>
              <a:rPr kumimoji="1" lang="ja-JP" altLang="en-US" sz="1600" dirty="0"/>
              <a:t>強化や戦略的な施策立案等に活用するため、</a:t>
            </a:r>
            <a:r>
              <a:rPr kumimoji="1" lang="en-US" altLang="ja-JP" sz="1600" b="1" u="sng" dirty="0"/>
              <a:t>2024</a:t>
            </a:r>
            <a:r>
              <a:rPr kumimoji="1" lang="ja-JP" altLang="en-US" sz="1600" b="1" u="sng" dirty="0"/>
              <a:t>年４－６月期から</a:t>
            </a:r>
            <a:r>
              <a:rPr kumimoji="1" lang="en-US" altLang="ja-JP" sz="1600" b="1" u="sng" dirty="0"/>
              <a:t>｢</a:t>
            </a:r>
            <a:r>
              <a:rPr kumimoji="1" lang="ja-JP" altLang="en-US" sz="1600" b="1" u="sng" dirty="0"/>
              <a:t>インバウンド消費動向調査」を実施</a:t>
            </a:r>
            <a:r>
              <a:rPr kumimoji="1" lang="ja-JP" altLang="en-US" sz="1600" dirty="0"/>
              <a:t>しています。</a:t>
            </a:r>
            <a:endParaRPr kumimoji="1" lang="en-US" altLang="ja-JP" sz="1600" dirty="0"/>
          </a:p>
          <a:p>
            <a:r>
              <a:rPr kumimoji="1" lang="ja-JP" altLang="en-US" sz="1600" dirty="0"/>
              <a:t>　国籍・地域別や属性別、都道府県別等の基本的な集計結果については、観光庁ウェブサイト</a:t>
            </a:r>
            <a:r>
              <a:rPr kumimoji="1" lang="ja-JP" altLang="en-US" sz="1200" dirty="0"/>
              <a:t>（</a:t>
            </a:r>
            <a:r>
              <a:rPr kumimoji="1" lang="en-US" altLang="ja-JP" sz="1200" dirty="0"/>
              <a:t>※</a:t>
            </a:r>
            <a:r>
              <a:rPr kumimoji="1" lang="ja-JP" altLang="en-US" sz="1200" dirty="0"/>
              <a:t>）</a:t>
            </a:r>
            <a:r>
              <a:rPr kumimoji="1" lang="ja-JP" altLang="en-US" sz="1600" dirty="0"/>
              <a:t>にて四半期ごとに公表していますが、</a:t>
            </a:r>
            <a:r>
              <a:rPr kumimoji="1" lang="ja-JP" altLang="en-US" sz="1600" b="1" u="sng" dirty="0"/>
              <a:t>本調査の調査票情報（個票データ）についても、簡単な申請手続で提供が可能</a:t>
            </a:r>
            <a:r>
              <a:rPr kumimoji="1" lang="ja-JP" altLang="en-US" sz="1600" dirty="0"/>
              <a:t>となりました。</a:t>
            </a:r>
            <a:endParaRPr kumimoji="1" lang="en-US" altLang="ja-JP" sz="1600" dirty="0"/>
          </a:p>
          <a:p>
            <a:r>
              <a:rPr kumimoji="1" lang="ja-JP" altLang="en-US" sz="1200" dirty="0"/>
              <a:t>（</a:t>
            </a:r>
            <a:r>
              <a:rPr kumimoji="1" lang="en-US" altLang="ja-JP" sz="1200" dirty="0"/>
              <a:t>※</a:t>
            </a:r>
            <a:r>
              <a:rPr kumimoji="1" lang="ja-JP" altLang="en-US" sz="1200" dirty="0"/>
              <a:t>）</a:t>
            </a:r>
            <a:r>
              <a:rPr lang="en-US" altLang="ja-JP" sz="1200" dirty="0"/>
              <a:t>https://www.mlit.go.jp/kankocho/tokei_hakusyo/gaikokujinshohidoko.html</a:t>
            </a:r>
          </a:p>
        </p:txBody>
      </p:sp>
      <p:sp>
        <p:nvSpPr>
          <p:cNvPr id="3" name="スライド番号プレースホルダー 1">
            <a:extLst>
              <a:ext uri="{FF2B5EF4-FFF2-40B4-BE49-F238E27FC236}">
                <a16:creationId xmlns:a16="http://schemas.microsoft.com/office/drawing/2014/main" id="{9158839E-E435-1E53-55B3-B87313FAF353}"/>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3</a:t>
            </a:fld>
            <a:endParaRPr lang="en-US" altLang="ja-JP" sz="1110">
              <a:solidFill>
                <a:schemeClr val="tx1"/>
              </a:solidFill>
            </a:endParaRPr>
          </a:p>
        </p:txBody>
      </p:sp>
      <p:sp>
        <p:nvSpPr>
          <p:cNvPr id="4" name="テキスト ボックス 3">
            <a:extLst>
              <a:ext uri="{FF2B5EF4-FFF2-40B4-BE49-F238E27FC236}">
                <a16:creationId xmlns:a16="http://schemas.microsoft.com/office/drawing/2014/main" id="{37400474-5C8B-2BB7-3935-6D2D69935258}"/>
              </a:ext>
            </a:extLst>
          </p:cNvPr>
          <p:cNvSpPr txBox="1"/>
          <p:nvPr/>
        </p:nvSpPr>
        <p:spPr>
          <a:xfrm>
            <a:off x="540000" y="2175754"/>
            <a:ext cx="5547741" cy="3877985"/>
          </a:xfrm>
          <a:prstGeom prst="rect">
            <a:avLst/>
          </a:prstGeom>
          <a:noFill/>
        </p:spPr>
        <p:txBody>
          <a:bodyPr wrap="square" rtlCol="0">
            <a:spAutoFit/>
          </a:bodyPr>
          <a:lstStyle/>
          <a:p>
            <a:endParaRPr lang="en-US" altLang="ja-JP" sz="1600" dirty="0"/>
          </a:p>
          <a:p>
            <a:r>
              <a:rPr kumimoji="1" lang="ja-JP" altLang="en-US" b="1" dirty="0"/>
              <a:t>〇申請方法</a:t>
            </a:r>
            <a:endParaRPr lang="en-US" altLang="ja-JP" sz="1600" b="1" dirty="0"/>
          </a:p>
          <a:p>
            <a:r>
              <a:rPr lang="ja-JP" altLang="en-US" sz="1600" dirty="0"/>
              <a:t>　</a:t>
            </a:r>
            <a:r>
              <a:rPr lang="ja-JP" altLang="en-US" sz="1600" b="1" u="sng" dirty="0"/>
              <a:t>個票データは、観光庁ウェブサイトにある以下フォームからリクエストすることができます</a:t>
            </a:r>
            <a:r>
              <a:rPr lang="ja-JP" altLang="en-US" sz="1600" dirty="0"/>
              <a:t>。</a:t>
            </a:r>
            <a:endParaRPr lang="en-US" altLang="ja-JP" sz="1600" dirty="0"/>
          </a:p>
          <a:p>
            <a:r>
              <a:rPr lang="ja-JP" altLang="en-US" sz="1600" dirty="0"/>
              <a:t>　</a:t>
            </a:r>
            <a:r>
              <a:rPr lang="en-US" altLang="ja-JP" sz="1200" b="1" u="sng" dirty="0">
                <a:hlinkClick r:id="rId2"/>
              </a:rPr>
              <a:t>https://forms.office.com/r/LnycyYapCa</a:t>
            </a:r>
            <a:endParaRPr lang="en-US" altLang="ja-JP" sz="1200" b="1" u="sng" dirty="0"/>
          </a:p>
          <a:p>
            <a:r>
              <a:rPr lang="ja-JP" altLang="en-US" sz="1600" dirty="0"/>
              <a:t>　誓約書に同意した後、必要事項（所属、氏名、連絡先）を記入して送信ボタンを押してください。観光庁において記入内容を確認後、大容量ファイル転送システムにてデータを提供します。</a:t>
            </a:r>
            <a:endParaRPr lang="en-US" altLang="ja-JP" sz="1600" dirty="0"/>
          </a:p>
          <a:p>
            <a:r>
              <a:rPr lang="ja-JP" altLang="en-US" sz="1600" dirty="0"/>
              <a:t>　</a:t>
            </a:r>
            <a:endParaRPr lang="en-US" altLang="ja-JP" sz="1600" dirty="0"/>
          </a:p>
          <a:p>
            <a:r>
              <a:rPr lang="ja-JP" altLang="en-US" sz="1600" dirty="0"/>
              <a:t>　なお、個票データは、各四半期調査の２次速報公表以降に、当該四半期調査分を含むデータ提供が可能です。公表日については以下をご確認ください。</a:t>
            </a:r>
            <a:endParaRPr lang="en-US" altLang="ja-JP" sz="1600" dirty="0"/>
          </a:p>
          <a:p>
            <a:endParaRPr lang="en-US" altLang="ja-JP" sz="1200" dirty="0"/>
          </a:p>
          <a:p>
            <a:r>
              <a:rPr lang="ja-JP" altLang="en-US" sz="1200" dirty="0"/>
              <a:t>観光統計公表予定日</a:t>
            </a:r>
            <a:r>
              <a:rPr lang="en-US" altLang="ja-JP" sz="1200" dirty="0"/>
              <a:t>https://www.mlit.go.jp/kankocho/tokei_hakusyo/kohyoyoteibi.html</a:t>
            </a:r>
          </a:p>
        </p:txBody>
      </p:sp>
      <p:pic>
        <p:nvPicPr>
          <p:cNvPr id="12" name="図 11" descr="テキスト&#10;&#10;自動的に生成された説明">
            <a:extLst>
              <a:ext uri="{FF2B5EF4-FFF2-40B4-BE49-F238E27FC236}">
                <a16:creationId xmlns:a16="http://schemas.microsoft.com/office/drawing/2014/main" id="{02D75CB7-91E6-17F4-7D23-E8633C0E2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259" y="2491201"/>
            <a:ext cx="5547741" cy="3492140"/>
          </a:xfrm>
          <a:prstGeom prst="rect">
            <a:avLst/>
          </a:prstGeom>
        </p:spPr>
      </p:pic>
    </p:spTree>
    <p:extLst>
      <p:ext uri="{BB962C8B-B14F-4D97-AF65-F5344CB8AC3E}">
        <p14:creationId xmlns:p14="http://schemas.microsoft.com/office/powerpoint/2010/main" val="213273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１．インバウンド消費動向調査の個票データの提供について</a:t>
            </a:r>
          </a:p>
        </p:txBody>
      </p:sp>
      <p:sp>
        <p:nvSpPr>
          <p:cNvPr id="3" name="スライド番号プレースホルダー 1">
            <a:extLst>
              <a:ext uri="{FF2B5EF4-FFF2-40B4-BE49-F238E27FC236}">
                <a16:creationId xmlns:a16="http://schemas.microsoft.com/office/drawing/2014/main" id="{9158839E-E435-1E53-55B3-B87313FAF353}"/>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4</a:t>
            </a:fld>
            <a:endParaRPr lang="en-US" altLang="ja-JP" sz="1110">
              <a:solidFill>
                <a:schemeClr val="tx1"/>
              </a:solidFill>
            </a:endParaRPr>
          </a:p>
        </p:txBody>
      </p:sp>
      <p:sp>
        <p:nvSpPr>
          <p:cNvPr id="4" name="テキスト ボックス 3">
            <a:extLst>
              <a:ext uri="{FF2B5EF4-FFF2-40B4-BE49-F238E27FC236}">
                <a16:creationId xmlns:a16="http://schemas.microsoft.com/office/drawing/2014/main" id="{4719BB16-22F0-B3FD-257A-DA7A8FA19F07}"/>
              </a:ext>
            </a:extLst>
          </p:cNvPr>
          <p:cNvSpPr txBox="1"/>
          <p:nvPr/>
        </p:nvSpPr>
        <p:spPr>
          <a:xfrm>
            <a:off x="540000" y="732658"/>
            <a:ext cx="11060329" cy="5355312"/>
          </a:xfrm>
          <a:prstGeom prst="rect">
            <a:avLst/>
          </a:prstGeom>
          <a:noFill/>
        </p:spPr>
        <p:txBody>
          <a:bodyPr wrap="square" rtlCol="0">
            <a:spAutoFit/>
          </a:bodyPr>
          <a:lstStyle/>
          <a:p>
            <a:r>
              <a:rPr kumimoji="1" lang="ja-JP" altLang="en-US" b="1" dirty="0"/>
              <a:t>〇利用に当たって遵守すべき事項</a:t>
            </a:r>
            <a:endParaRPr kumimoji="1" lang="en-US" altLang="ja-JP" b="1" dirty="0"/>
          </a:p>
          <a:p>
            <a:r>
              <a:rPr kumimoji="1" lang="ja-JP" altLang="en-US" sz="1600" dirty="0"/>
              <a:t>　</a:t>
            </a:r>
            <a:endParaRPr kumimoji="1" lang="en-US" altLang="ja-JP" sz="1600" dirty="0"/>
          </a:p>
          <a:p>
            <a:r>
              <a:rPr lang="ja-JP" altLang="en-US" sz="1600" dirty="0"/>
              <a:t>　個票データの利用に当たっては、下記事項を遵守することを誓約いただく必要があります。誓約書に同意いただけない場合には、個票データの提供ができませんのでご了承ください。</a:t>
            </a:r>
            <a:endParaRPr lang="en-US" altLang="ja-JP" sz="1600" dirty="0"/>
          </a:p>
          <a:p>
            <a:endParaRPr lang="en-US" altLang="ja-JP" sz="1600" dirty="0"/>
          </a:p>
          <a:p>
            <a:r>
              <a:rPr lang="ja-JP" altLang="en-US" sz="1600" dirty="0"/>
              <a:t>①個票データを他の情報を用いて照合するなど</a:t>
            </a:r>
            <a:r>
              <a:rPr lang="ja-JP" altLang="en-US" sz="1600" b="1" u="sng" dirty="0"/>
              <a:t>回答者個人の特定を一切行わない</a:t>
            </a:r>
            <a:r>
              <a:rPr lang="ja-JP" altLang="en-US" sz="1600" dirty="0"/>
              <a:t>。</a:t>
            </a:r>
            <a:endParaRPr lang="en-US" altLang="ja-JP" sz="1600" b="1" u="sng" dirty="0"/>
          </a:p>
          <a:p>
            <a:endParaRPr lang="en-US" altLang="ja-JP" sz="1600" dirty="0"/>
          </a:p>
          <a:p>
            <a:r>
              <a:rPr lang="ja-JP" altLang="en-US" sz="1600" dirty="0"/>
              <a:t>②個票データは、</a:t>
            </a:r>
            <a:r>
              <a:rPr lang="ja-JP" altLang="en-US" sz="1600" b="1" u="sng" dirty="0"/>
              <a:t>第三者に提供しない</a:t>
            </a:r>
            <a:r>
              <a:rPr lang="ja-JP" altLang="en-US" sz="1600" b="1" dirty="0"/>
              <a:t>。</a:t>
            </a:r>
            <a:endParaRPr lang="en-US" altLang="ja-JP" sz="1600" b="1" dirty="0"/>
          </a:p>
          <a:p>
            <a:endParaRPr lang="en-US" altLang="ja-JP" sz="1600" dirty="0"/>
          </a:p>
          <a:p>
            <a:pPr marL="360000" indent="-285750">
              <a:buFont typeface="游ゴシック" panose="020B0400000000000000" pitchFamily="50" charset="-128"/>
              <a:buChar char="※"/>
            </a:pPr>
            <a:r>
              <a:rPr lang="ja-JP" altLang="en-US" sz="1600" dirty="0"/>
              <a:t>共同研究等により、複数人で個票データを利用する場合には、あらかじめデータリクエストフォームにおいて利用者全員の所属及び氏名を記入してください。記入がない方（第三者）には提供しないでください。なお、個票データ受領後に利用者が追加になった場合には、追加になった利用者のお名前で改めてリクエストフォームにて申請をしていただければ、個票データの提供が可能です。</a:t>
            </a:r>
            <a:endParaRPr lang="en-US" altLang="ja-JP" sz="1600" dirty="0"/>
          </a:p>
          <a:p>
            <a:endParaRPr lang="en-US" altLang="ja-JP" sz="1600" dirty="0"/>
          </a:p>
          <a:p>
            <a:r>
              <a:rPr kumimoji="1" lang="ja-JP" altLang="en-US" sz="1600" dirty="0"/>
              <a:t>③個票データを利用し、研究成果等を公表する場合、</a:t>
            </a:r>
            <a:r>
              <a:rPr kumimoji="1" lang="ja-JP" altLang="en-US" sz="1600" b="1" u="sng" dirty="0"/>
              <a:t>出典は</a:t>
            </a:r>
            <a:r>
              <a:rPr kumimoji="1" lang="en-US" altLang="ja-JP" sz="1600" b="1" u="sng" dirty="0"/>
              <a:t>『</a:t>
            </a:r>
            <a:r>
              <a:rPr kumimoji="1" lang="ja-JP" altLang="en-US" sz="1600" b="1" u="sng" dirty="0"/>
              <a:t>観光庁「インバウンド消費動向調査」個票データ</a:t>
            </a:r>
            <a:r>
              <a:rPr kumimoji="1" lang="en-US" altLang="ja-JP" sz="1600" b="1" u="sng" dirty="0"/>
              <a:t>』</a:t>
            </a:r>
            <a:r>
              <a:rPr kumimoji="1" lang="ja-JP" altLang="en-US" sz="1600" b="1" u="sng" dirty="0"/>
              <a:t>と必ず明記する</a:t>
            </a:r>
            <a:r>
              <a:rPr kumimoji="1" lang="ja-JP" altLang="en-US" sz="1600" dirty="0"/>
              <a:t>。</a:t>
            </a:r>
            <a:endParaRPr kumimoji="1" lang="en-US" altLang="ja-JP" sz="1600" dirty="0"/>
          </a:p>
          <a:p>
            <a:pPr>
              <a:spcBef>
                <a:spcPts val="600"/>
              </a:spcBef>
            </a:pPr>
            <a:endParaRPr lang="en-US" altLang="ja-JP" sz="1600" dirty="0"/>
          </a:p>
          <a:p>
            <a:pPr>
              <a:spcBef>
                <a:spcPts val="600"/>
              </a:spcBef>
            </a:pPr>
            <a:r>
              <a:rPr lang="ja-JP" altLang="en-US" sz="1600" dirty="0"/>
              <a:t>（記載例）</a:t>
            </a:r>
            <a:endParaRPr lang="en-US" altLang="ja-JP" sz="1600" dirty="0"/>
          </a:p>
          <a:p>
            <a:pPr>
              <a:spcBef>
                <a:spcPts val="600"/>
              </a:spcBef>
            </a:pPr>
            <a:r>
              <a:rPr lang="ja-JP" altLang="en-US" sz="1600" dirty="0"/>
              <a:t>　観光庁「インバウンド消費動向調査」個票データより算出</a:t>
            </a:r>
            <a:endParaRPr lang="en-US" altLang="ja-JP" sz="1600" dirty="0"/>
          </a:p>
          <a:p>
            <a:pPr>
              <a:spcBef>
                <a:spcPts val="600"/>
              </a:spcBef>
            </a:pPr>
            <a:r>
              <a:rPr lang="ja-JP" altLang="en-US" sz="1600" dirty="0"/>
              <a:t>　観光庁「インバウンド消費動向調査」個票データに基づき○○作成　</a:t>
            </a:r>
            <a:r>
              <a:rPr lang="en-US" altLang="ja-JP" sz="1600" dirty="0"/>
              <a:t>etc.</a:t>
            </a:r>
          </a:p>
        </p:txBody>
      </p:sp>
    </p:spTree>
    <p:extLst>
      <p:ext uri="{BB962C8B-B14F-4D97-AF65-F5344CB8AC3E}">
        <p14:creationId xmlns:p14="http://schemas.microsoft.com/office/powerpoint/2010/main" val="329219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58EC81-0C1B-14DA-4C8C-E86E7D986A54}"/>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１．インバウンド消費動向調査の個票データの提供について</a:t>
            </a:r>
          </a:p>
        </p:txBody>
      </p:sp>
      <p:sp>
        <p:nvSpPr>
          <p:cNvPr id="3" name="スライド番号プレースホルダー 1">
            <a:extLst>
              <a:ext uri="{FF2B5EF4-FFF2-40B4-BE49-F238E27FC236}">
                <a16:creationId xmlns:a16="http://schemas.microsoft.com/office/drawing/2014/main" id="{9158839E-E435-1E53-55B3-B87313FAF353}"/>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5</a:t>
            </a:fld>
            <a:endParaRPr lang="en-US" altLang="ja-JP" sz="1110">
              <a:solidFill>
                <a:schemeClr val="tx1"/>
              </a:solidFill>
            </a:endParaRPr>
          </a:p>
        </p:txBody>
      </p:sp>
      <p:sp>
        <p:nvSpPr>
          <p:cNvPr id="4" name="テキスト ボックス 3">
            <a:extLst>
              <a:ext uri="{FF2B5EF4-FFF2-40B4-BE49-F238E27FC236}">
                <a16:creationId xmlns:a16="http://schemas.microsoft.com/office/drawing/2014/main" id="{4719BB16-22F0-B3FD-257A-DA7A8FA19F07}"/>
              </a:ext>
            </a:extLst>
          </p:cNvPr>
          <p:cNvSpPr txBox="1"/>
          <p:nvPr/>
        </p:nvSpPr>
        <p:spPr>
          <a:xfrm>
            <a:off x="540000" y="732658"/>
            <a:ext cx="11160000" cy="5986254"/>
          </a:xfrm>
          <a:prstGeom prst="rect">
            <a:avLst/>
          </a:prstGeom>
          <a:noFill/>
        </p:spPr>
        <p:txBody>
          <a:bodyPr wrap="square" rtlCol="0">
            <a:spAutoFit/>
          </a:bodyPr>
          <a:lstStyle/>
          <a:p>
            <a:r>
              <a:rPr lang="ja-JP" altLang="en-US" b="1" dirty="0"/>
              <a:t>〇</a:t>
            </a:r>
            <a:r>
              <a:rPr kumimoji="1" lang="ja-JP" altLang="en-US" b="1" dirty="0"/>
              <a:t>留意事項</a:t>
            </a:r>
            <a:endParaRPr kumimoji="1" lang="en-US" altLang="ja-JP" b="1" dirty="0"/>
          </a:p>
          <a:p>
            <a:endParaRPr lang="en-US" altLang="ja-JP" sz="1600" dirty="0"/>
          </a:p>
          <a:p>
            <a:r>
              <a:rPr lang="ja-JP" altLang="en-US" sz="1600" dirty="0"/>
              <a:t>・提供が可能な調査票情報（以下、個票データ）の範囲</a:t>
            </a:r>
            <a:endParaRPr lang="en-US" altLang="ja-JP" sz="1600" dirty="0"/>
          </a:p>
          <a:p>
            <a:r>
              <a:rPr lang="ja-JP" altLang="en-US" sz="1600" dirty="0"/>
              <a:t>　</a:t>
            </a:r>
            <a:r>
              <a:rPr lang="ja-JP" altLang="en-US" sz="1600" b="1" u="sng" dirty="0"/>
              <a:t>提供が可能な個票データは、</a:t>
            </a:r>
            <a:r>
              <a:rPr lang="en-US" altLang="ja-JP" sz="1600" b="1" u="sng" dirty="0"/>
              <a:t>2024</a:t>
            </a:r>
            <a:r>
              <a:rPr lang="ja-JP" altLang="en-US" sz="1600" b="1" u="sng" dirty="0"/>
              <a:t>年４－６月期調査以降の個票データに限られます</a:t>
            </a:r>
            <a:r>
              <a:rPr lang="ja-JP" altLang="en-US" sz="1600" dirty="0"/>
              <a:t>。</a:t>
            </a:r>
            <a:r>
              <a:rPr lang="en-US" altLang="ja-JP" sz="1600" dirty="0"/>
              <a:t>2024</a:t>
            </a:r>
            <a:r>
              <a:rPr lang="ja-JP" altLang="en-US" sz="1600" dirty="0"/>
              <a:t>年１－３月期以前の個票データ（「訪日外国人消費動向調査」の個票データ）については、従前どおり統計法に基づく手続が必要となります。</a:t>
            </a:r>
          </a:p>
          <a:p>
            <a:r>
              <a:rPr lang="ja-JP" altLang="en-US" sz="1600" dirty="0"/>
              <a:t>　また、リクエストされた時点で提供可能な該当四半期の全データを送付します。部分的に抽出されたデータを利用したい等の個別のご要望にはお応えできませんのでご了承ください。データ受領後に、新たに公表された四半期の個票データを利用されたい場合には、お手数ですがフォームから改めてリクエストをお願いします。</a:t>
            </a:r>
            <a:endParaRPr lang="en-US" altLang="ja-JP" sz="1600" dirty="0"/>
          </a:p>
          <a:p>
            <a:r>
              <a:rPr lang="ja-JP" altLang="en-US" sz="1600" dirty="0"/>
              <a:t>　</a:t>
            </a:r>
            <a:r>
              <a:rPr lang="en-US" altLang="ja-JP" sz="1600" dirty="0"/>
              <a:t>※</a:t>
            </a:r>
            <a:r>
              <a:rPr lang="ja-JP" altLang="en-US" sz="1600" dirty="0"/>
              <a:t>個票データは四半期単位になります。暦年データが必要な場合は、お手数ですがご自分で作成ください。</a:t>
            </a:r>
            <a:endParaRPr lang="en-US" altLang="ja-JP" sz="1600" dirty="0"/>
          </a:p>
          <a:p>
            <a:endParaRPr lang="en-US" altLang="ja-JP" sz="1600" dirty="0"/>
          </a:p>
          <a:p>
            <a:r>
              <a:rPr lang="ja-JP" altLang="en-US" sz="1600" dirty="0"/>
              <a:t>・データを利用した分析について</a:t>
            </a:r>
            <a:endParaRPr lang="en-US" altLang="ja-JP" sz="1600" dirty="0"/>
          </a:p>
          <a:p>
            <a:r>
              <a:rPr lang="ja-JP" altLang="en-US" sz="1600" dirty="0"/>
              <a:t>　</a:t>
            </a:r>
            <a:r>
              <a:rPr lang="ja-JP" altLang="en-US" sz="1600" b="1" u="sng" dirty="0"/>
              <a:t>誓約書に同意いただければ、分析目的は問わず、どなたでも本調査の個票データの利用が可能</a:t>
            </a:r>
            <a:r>
              <a:rPr lang="ja-JP" altLang="en-US" sz="1600" dirty="0"/>
              <a:t>です。個票データを利用することで、訪日外国人旅行者の消費動向等について様々な分析ができることから、是非積極的にご活用ください。</a:t>
            </a:r>
            <a:endParaRPr lang="en-US" altLang="ja-JP" sz="1600" dirty="0"/>
          </a:p>
          <a:p>
            <a:r>
              <a:rPr lang="ja-JP" altLang="en-US" sz="1600" dirty="0"/>
              <a:t>　ただし、</a:t>
            </a:r>
            <a:r>
              <a:rPr lang="ja-JP" altLang="en-US" sz="1600" b="1" u="sng" dirty="0"/>
              <a:t>本調査のデータを利用した分析手法に関する個別の相談には応じられませんのでご了承ください</a:t>
            </a:r>
            <a:r>
              <a:rPr lang="ja-JP" altLang="en-US" sz="1600" dirty="0"/>
              <a:t>。</a:t>
            </a:r>
            <a:endParaRPr lang="en-US" altLang="ja-JP" sz="1600" dirty="0"/>
          </a:p>
          <a:p>
            <a:r>
              <a:rPr lang="ja-JP" altLang="en-US" sz="1600" dirty="0"/>
              <a:t>　また、観光庁は、利用者が個票データを用いて行う一切の行為（個票データを編集・加工等した情報を利用することを含む。）について何ら責任を負うものではありません。</a:t>
            </a:r>
            <a:endParaRPr lang="en-US" altLang="ja-JP" sz="1600" dirty="0"/>
          </a:p>
          <a:p>
            <a:endParaRPr lang="en-US" altLang="ja-JP" sz="1600" dirty="0"/>
          </a:p>
          <a:p>
            <a:r>
              <a:rPr lang="ja-JP" altLang="en-US" sz="1600" dirty="0"/>
              <a:t>・</a:t>
            </a:r>
            <a:r>
              <a:rPr kumimoji="1" lang="ja-JP" altLang="en-US" sz="1600" dirty="0"/>
              <a:t>データの精度について</a:t>
            </a:r>
          </a:p>
          <a:p>
            <a:r>
              <a:rPr kumimoji="1" lang="ja-JP" altLang="en-US" sz="1600" dirty="0"/>
              <a:t>　本調査はサンプリング調査（全数調査ではない）のため、</a:t>
            </a:r>
            <a:r>
              <a:rPr kumimoji="1" lang="ja-JP" altLang="en-US" sz="1600" b="1" u="sng" dirty="0"/>
              <a:t>データには統計的な誤差が含まれます</a:t>
            </a:r>
            <a:r>
              <a:rPr kumimoji="1" lang="ja-JP" altLang="en-US" sz="1600" dirty="0"/>
              <a:t>。特に国籍・地域別の特定の品目の１人当たり旅行支出（消費単価）、購入率、購入者単価等、都道府県別の結果等、</a:t>
            </a:r>
            <a:r>
              <a:rPr kumimoji="1" lang="ja-JP" altLang="en-US" sz="1600" b="1" u="sng" dirty="0"/>
              <a:t>サンプル数が少ないデータを用いる際にはデータ精度に十分留意する必要</a:t>
            </a:r>
            <a:r>
              <a:rPr kumimoji="1" lang="ja-JP" altLang="en-US" sz="1600" dirty="0"/>
              <a:t>があります。また、集計結果には標準誤差率が大きい結果も含まれているため、ご留意ください。</a:t>
            </a:r>
            <a:endParaRPr kumimoji="1" lang="en-US" altLang="ja-JP" sz="1600" dirty="0"/>
          </a:p>
          <a:p>
            <a:pPr>
              <a:spcBef>
                <a:spcPts val="600"/>
              </a:spcBef>
            </a:pPr>
            <a:r>
              <a:rPr kumimoji="1" lang="ja-JP" altLang="en-US" sz="1200" dirty="0"/>
              <a:t>（標準誤差率が大きい例）</a:t>
            </a:r>
            <a:endParaRPr kumimoji="1" lang="en-US" altLang="ja-JP" sz="1200" dirty="0"/>
          </a:p>
          <a:p>
            <a:r>
              <a:rPr kumimoji="1" lang="ja-JP" altLang="en-US" sz="1200" dirty="0"/>
              <a:t>都道府県別１日当たり旅行中支出の標準誤差率（</a:t>
            </a:r>
            <a:r>
              <a:rPr kumimoji="1" lang="en-US" altLang="ja-JP" sz="1200" dirty="0"/>
              <a:t>B1</a:t>
            </a:r>
            <a:r>
              <a:rPr kumimoji="1" lang="ja-JP" altLang="en-US" sz="1200" dirty="0"/>
              <a:t> 地域調査）：福島県 </a:t>
            </a:r>
            <a:r>
              <a:rPr kumimoji="1" lang="en-US" altLang="ja-JP" sz="1200" dirty="0"/>
              <a:t>18.8</a:t>
            </a:r>
            <a:r>
              <a:rPr kumimoji="1" lang="ja-JP" altLang="en-US" sz="1200" dirty="0"/>
              <a:t>％（インバウンド消費動向調査 </a:t>
            </a:r>
            <a:r>
              <a:rPr kumimoji="1" lang="en-US" altLang="ja-JP" sz="1200" dirty="0"/>
              <a:t>2024</a:t>
            </a:r>
            <a:r>
              <a:rPr kumimoji="1" lang="ja-JP" altLang="en-US" sz="1200" dirty="0"/>
              <a:t>年４</a:t>
            </a:r>
            <a:r>
              <a:rPr kumimoji="1" lang="en-US" altLang="ja-JP" sz="1200" dirty="0"/>
              <a:t>-</a:t>
            </a:r>
            <a:r>
              <a:rPr kumimoji="1" lang="ja-JP" altLang="en-US" sz="1200" dirty="0"/>
              <a:t>６月期集計表より）</a:t>
            </a:r>
          </a:p>
        </p:txBody>
      </p:sp>
    </p:spTree>
    <p:extLst>
      <p:ext uri="{BB962C8B-B14F-4D97-AF65-F5344CB8AC3E}">
        <p14:creationId xmlns:p14="http://schemas.microsoft.com/office/powerpoint/2010/main" val="94199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1" name="正方形/長方形 31"/>
          <p:cNvSpPr/>
          <p:nvPr/>
        </p:nvSpPr>
        <p:spPr>
          <a:xfrm>
            <a:off x="1343472" y="1413660"/>
            <a:ext cx="9504544" cy="5050180"/>
          </a:xfrm>
          <a:prstGeom prst="rect">
            <a:avLst/>
          </a:prstGeom>
          <a:noFill/>
          <a:ln w="190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422" name="正方形/長方形 33"/>
          <p:cNvSpPr/>
          <p:nvPr/>
        </p:nvSpPr>
        <p:spPr>
          <a:xfrm>
            <a:off x="1483900" y="1865700"/>
            <a:ext cx="2988000" cy="561374"/>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5782" tIns="108000" rIns="95782" bIns="47891" rtlCol="0" anchor="ctr"/>
          <a:lstStyle/>
          <a:p>
            <a:pPr algn="ctr"/>
            <a:r>
              <a:rPr lang="en-US" altLang="ja-JP" sz="2000" b="1">
                <a:solidFill>
                  <a:schemeClr val="bg1"/>
                </a:solidFill>
                <a:latin typeface="メイリオ" panose="020B0604030504040204" pitchFamily="50" charset="-128"/>
                <a:ea typeface="メイリオ" panose="020B0604030504040204" pitchFamily="50" charset="-128"/>
                <a:cs typeface="Times New Roman"/>
              </a:rPr>
              <a:t>A1</a:t>
            </a:r>
            <a:r>
              <a:rPr lang="ja-JP" altLang="en-US" sz="2000" b="1">
                <a:solidFill>
                  <a:schemeClr val="bg1"/>
                </a:solidFill>
                <a:latin typeface="メイリオ" panose="020B0604030504040204" pitchFamily="50" charset="-128"/>
                <a:ea typeface="メイリオ" panose="020B0604030504040204" pitchFamily="50" charset="-128"/>
                <a:cs typeface="Times New Roman"/>
              </a:rPr>
              <a:t> 全国調査</a:t>
            </a:r>
          </a:p>
        </p:txBody>
      </p:sp>
      <p:sp>
        <p:nvSpPr>
          <p:cNvPr id="2423" name="正方形/長方形 38"/>
          <p:cNvSpPr/>
          <p:nvPr/>
        </p:nvSpPr>
        <p:spPr>
          <a:xfrm>
            <a:off x="1483900" y="2995462"/>
            <a:ext cx="2988000" cy="3355450"/>
          </a:xfrm>
          <a:prstGeom prst="rect">
            <a:avLst/>
          </a:prstGeom>
          <a:no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24" name="テキスト ボックス 2"/>
          <p:cNvSpPr txBox="1"/>
          <p:nvPr/>
        </p:nvSpPr>
        <p:spPr>
          <a:xfrm>
            <a:off x="1483900" y="3073092"/>
            <a:ext cx="2988000" cy="3277820"/>
          </a:xfrm>
          <a:prstGeom prst="rect">
            <a:avLst/>
          </a:prstGeom>
          <a:noFill/>
        </p:spPr>
        <p:txBody>
          <a:bodyPr wrap="square" rtlCol="0">
            <a:spAutoFit/>
          </a:bodyPr>
          <a:lstStyle/>
          <a:p>
            <a:r>
              <a:rPr lang="ja-JP" altLang="en-US" sz="12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30" dirty="0">
                <a:latin typeface="Meiryo UI" panose="020B0604030504040204" pitchFamily="50" charset="-128"/>
                <a:ea typeface="Meiryo UI" panose="020B0604030504040204" pitchFamily="50" charset="-128"/>
                <a:cs typeface="Meiryo UI" panose="020B0604030504040204" pitchFamily="50" charset="-128"/>
              </a:rPr>
              <a:t>調査対象</a:t>
            </a:r>
            <a:endParaRPr lang="en-US" altLang="ja-JP" sz="1200" b="1"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日本を出国する外国人</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（乗員や滞在期間１年以上を除く）</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30" dirty="0">
                <a:latin typeface="Meiryo UI" panose="020B0604030504040204" pitchFamily="50" charset="-128"/>
                <a:ea typeface="Meiryo UI" panose="020B0604030504040204" pitchFamily="50" charset="-128"/>
                <a:cs typeface="Meiryo UI" panose="020B0604030504040204" pitchFamily="50" charset="-128"/>
              </a:rPr>
              <a:t>調査地点</a:t>
            </a:r>
            <a:endParaRPr lang="en-US" altLang="ja-JP" sz="1200" b="1"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全国</a:t>
            </a:r>
            <a:r>
              <a:rPr lang="en-US" altLang="ja-JP" sz="1200" u="sng" spc="-3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u="sng" spc="-30" dirty="0">
                <a:latin typeface="Meiryo UI" panose="020B0604030504040204" pitchFamily="50" charset="-128"/>
                <a:ea typeface="Meiryo UI" panose="020B0604030504040204" pitchFamily="50" charset="-128"/>
                <a:cs typeface="Meiryo UI" panose="020B0604030504040204" pitchFamily="50" charset="-128"/>
              </a:rPr>
              <a:t>空海港</a:t>
            </a: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の国際線出発ロビー等</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30" dirty="0">
                <a:latin typeface="Meiryo UI" panose="020B0604030504040204" pitchFamily="50" charset="-128"/>
                <a:ea typeface="Meiryo UI" panose="020B0604030504040204" pitchFamily="50" charset="-128"/>
                <a:cs typeface="Meiryo UI" panose="020B0604030504040204" pitchFamily="50" charset="-128"/>
              </a:rPr>
              <a:t>目標サンプルサイズ</a:t>
            </a:r>
            <a:endParaRPr lang="en-US" altLang="ja-JP" sz="1200" b="1"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spc="-3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四半期当たり</a:t>
            </a:r>
            <a:r>
              <a:rPr lang="en-US" altLang="ja-JP" sz="1200" u="sng" spc="-30" dirty="0">
                <a:latin typeface="Meiryo UI" panose="020B0604030504040204" pitchFamily="50" charset="-128"/>
                <a:ea typeface="Meiryo UI" panose="020B0604030504040204" pitchFamily="50" charset="-128"/>
                <a:cs typeface="Meiryo UI" panose="020B0604030504040204" pitchFamily="50" charset="-128"/>
              </a:rPr>
              <a:t>6,900</a:t>
            </a:r>
            <a:r>
              <a:rPr lang="ja-JP" altLang="en-US" sz="1200" u="sng" spc="-30" dirty="0">
                <a:latin typeface="Meiryo UI" panose="020B0604030504040204" pitchFamily="50" charset="-128"/>
                <a:ea typeface="Meiryo UI" panose="020B0604030504040204" pitchFamily="50" charset="-128"/>
                <a:cs typeface="Meiryo UI" panose="020B0604030504040204" pitchFamily="50" charset="-128"/>
              </a:rPr>
              <a:t>票</a:t>
            </a:r>
            <a:endParaRPr lang="en-US" altLang="ja-JP" sz="1200" u="sng"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30" dirty="0">
                <a:latin typeface="Meiryo UI" panose="020B0604030504040204" pitchFamily="50" charset="-128"/>
                <a:ea typeface="Meiryo UI" panose="020B0604030504040204" pitchFamily="50" charset="-128"/>
                <a:cs typeface="Meiryo UI" panose="020B0604030504040204" pitchFamily="50" charset="-128"/>
              </a:rPr>
              <a:t>主な調査項目</a:t>
            </a:r>
            <a:endParaRPr lang="en-US" altLang="ja-JP" sz="1200" b="1"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入国空海港、在留資格、国籍・地域、</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同行者、来訪回数、主な来訪目的、</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訪問地名、泊数、旅行手配方法、</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spc="-30" dirty="0">
                <a:latin typeface="Meiryo UI" panose="020B0604030504040204" pitchFamily="50" charset="-128"/>
                <a:ea typeface="Meiryo UI" panose="020B0604030504040204" pitchFamily="50" charset="-128"/>
                <a:cs typeface="Meiryo UI" panose="020B0604030504040204" pitchFamily="50" charset="-128"/>
              </a:rPr>
              <a:t>　　　滞在中の費目別支出</a:t>
            </a:r>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、消費税免税</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手続き実施状況、その他意識調査</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（旅行の満足度、情報源、滞在中に</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30" dirty="0">
                <a:latin typeface="Meiryo UI" panose="020B0604030504040204" pitchFamily="50" charset="-128"/>
                <a:ea typeface="Meiryo UI" panose="020B0604030504040204" pitchFamily="50" charset="-128"/>
                <a:cs typeface="Meiryo UI" panose="020B0604030504040204" pitchFamily="50" charset="-128"/>
              </a:rPr>
              <a:t>　　　したこと等）</a:t>
            </a:r>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spc="-3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25" name="正方形/長方形 35"/>
          <p:cNvSpPr/>
          <p:nvPr/>
        </p:nvSpPr>
        <p:spPr>
          <a:xfrm>
            <a:off x="4601744" y="1865700"/>
            <a:ext cx="2988000" cy="561374"/>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5782" tIns="108000" rIns="95782" bIns="47891" rtlCol="0" anchor="ctr"/>
          <a:lstStyle/>
          <a:p>
            <a:pPr algn="ctr"/>
            <a:r>
              <a:rPr lang="en-US" altLang="ja-JP" sz="2000" b="1">
                <a:solidFill>
                  <a:schemeClr val="bg1"/>
                </a:solidFill>
                <a:latin typeface="メイリオ" panose="020B0604030504040204" pitchFamily="50" charset="-128"/>
                <a:ea typeface="メイリオ" panose="020B0604030504040204" pitchFamily="50" charset="-128"/>
                <a:cs typeface="Times New Roman"/>
              </a:rPr>
              <a:t>B1</a:t>
            </a:r>
            <a:r>
              <a:rPr lang="ja-JP" altLang="en-US" sz="2000" b="1">
                <a:solidFill>
                  <a:schemeClr val="bg1"/>
                </a:solidFill>
                <a:latin typeface="メイリオ" panose="020B0604030504040204" pitchFamily="50" charset="-128"/>
                <a:ea typeface="メイリオ" panose="020B0604030504040204" pitchFamily="50" charset="-128"/>
                <a:cs typeface="Times New Roman"/>
              </a:rPr>
              <a:t> 地域調査</a:t>
            </a:r>
          </a:p>
        </p:txBody>
      </p:sp>
      <p:sp>
        <p:nvSpPr>
          <p:cNvPr id="2426" name="正方形/長方形 40"/>
          <p:cNvSpPr/>
          <p:nvPr/>
        </p:nvSpPr>
        <p:spPr>
          <a:xfrm>
            <a:off x="4601386" y="2995462"/>
            <a:ext cx="2988000" cy="3355450"/>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27" name="テキスト ボックス 43"/>
          <p:cNvSpPr txBox="1"/>
          <p:nvPr/>
        </p:nvSpPr>
        <p:spPr>
          <a:xfrm>
            <a:off x="4601565" y="2998445"/>
            <a:ext cx="2987822" cy="3093154"/>
          </a:xfrm>
          <a:prstGeom prst="rect">
            <a:avLst/>
          </a:prstGeom>
          <a:noFill/>
        </p:spPr>
        <p:txBody>
          <a:bodyPr wrap="square" rtlCol="0">
            <a:spAutoFit/>
          </a:bodyPr>
          <a:lstStyle/>
          <a:p>
            <a:r>
              <a:rPr lang="ja-JP" altLang="en-US" sz="1200" b="1">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a:latin typeface="Meiryo UI" panose="020B0604030504040204" pitchFamily="50" charset="-128"/>
                <a:ea typeface="Meiryo UI" panose="020B0604030504040204" pitchFamily="50" charset="-128"/>
                <a:cs typeface="Meiryo UI" panose="020B0604030504040204" pitchFamily="50" charset="-128"/>
              </a:rPr>
              <a:t>調査対象</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a:latin typeface="Meiryo UI" panose="020B0604030504040204" pitchFamily="50" charset="-128"/>
                <a:ea typeface="Meiryo UI" panose="020B0604030504040204" pitchFamily="50" charset="-128"/>
                <a:cs typeface="Meiryo UI" panose="020B0604030504040204" pitchFamily="50" charset="-128"/>
              </a:rPr>
              <a:t>　　　日本を出国する外国人</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spc="-30">
                <a:latin typeface="Meiryo UI" panose="020B0604030504040204" pitchFamily="50" charset="-128"/>
                <a:ea typeface="Meiryo UI" panose="020B0604030504040204" pitchFamily="50" charset="-128"/>
                <a:cs typeface="Meiryo UI" panose="020B0604030504040204" pitchFamily="50" charset="-128"/>
              </a:rPr>
              <a:t>　　　（乗員や滞在期間１年以上を除く）</a:t>
            </a:r>
            <a:endParaRPr lang="en-US" altLang="ja-JP" sz="1200" spc="-3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a:latin typeface="Meiryo UI" panose="020B0604030504040204" pitchFamily="50" charset="-128"/>
                <a:ea typeface="Meiryo UI" panose="020B0604030504040204" pitchFamily="50" charset="-128"/>
                <a:cs typeface="Meiryo UI" panose="020B0604030504040204" pitchFamily="50" charset="-128"/>
              </a:rPr>
              <a:t>調査地点</a:t>
            </a:r>
            <a:endParaRPr lang="en-US" altLang="ja-JP" sz="1200" b="1">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a:latin typeface="Meiryo UI" panose="020B0604030504040204" pitchFamily="50" charset="-128"/>
                <a:ea typeface="Meiryo UI" panose="020B0604030504040204" pitchFamily="50" charset="-128"/>
                <a:cs typeface="Meiryo UI" panose="020B0604030504040204" pitchFamily="50" charset="-128"/>
              </a:rPr>
              <a:t>　　　全国</a:t>
            </a:r>
            <a:r>
              <a:rPr lang="en-US" altLang="ja-JP" sz="1200" u="sng">
                <a:latin typeface="Meiryo UI" panose="020B0604030504040204" pitchFamily="50" charset="-128"/>
                <a:ea typeface="Meiryo UI" panose="020B0604030504040204" pitchFamily="50" charset="-128"/>
                <a:cs typeface="Meiryo UI" panose="020B0604030504040204" pitchFamily="50" charset="-128"/>
              </a:rPr>
              <a:t>25</a:t>
            </a:r>
            <a:r>
              <a:rPr lang="ja-JP" altLang="en-US" sz="1200" u="sng">
                <a:latin typeface="Meiryo UI" panose="020B0604030504040204" pitchFamily="50" charset="-128"/>
                <a:ea typeface="Meiryo UI" panose="020B0604030504040204" pitchFamily="50" charset="-128"/>
                <a:cs typeface="Meiryo UI" panose="020B0604030504040204" pitchFamily="50" charset="-128"/>
              </a:rPr>
              <a:t>空海港</a:t>
            </a:r>
            <a:r>
              <a:rPr lang="ja-JP" altLang="en-US" sz="1200">
                <a:latin typeface="Meiryo UI" panose="020B0604030504040204" pitchFamily="50" charset="-128"/>
                <a:ea typeface="Meiryo UI" panose="020B0604030504040204" pitchFamily="50" charset="-128"/>
                <a:cs typeface="Meiryo UI" panose="020B0604030504040204" pitchFamily="50" charset="-128"/>
              </a:rPr>
              <a:t>の国際線出発ロビー等</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a:latin typeface="Meiryo UI" panose="020B0604030504040204" pitchFamily="50" charset="-128"/>
                <a:ea typeface="Meiryo UI" panose="020B0604030504040204" pitchFamily="50" charset="-128"/>
                <a:cs typeface="Meiryo UI" panose="020B0604030504040204" pitchFamily="50" charset="-128"/>
              </a:rPr>
              <a:t>目標サンプルサイズ</a:t>
            </a:r>
            <a:endParaRPr lang="en-US" altLang="ja-JP" sz="1200" b="1">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a:latin typeface="Meiryo UI" panose="020B0604030504040204" pitchFamily="50" charset="-128"/>
                <a:ea typeface="Meiryo UI" panose="020B0604030504040204" pitchFamily="50" charset="-128"/>
                <a:cs typeface="Meiryo UI" panose="020B0604030504040204" pitchFamily="50" charset="-128"/>
              </a:rPr>
              <a:t>　　　</a:t>
            </a:r>
            <a:r>
              <a:rPr lang="en-US" altLang="ja-JP" sz="1200">
                <a:latin typeface="Meiryo UI" panose="020B0604030504040204" pitchFamily="50" charset="-128"/>
                <a:ea typeface="Meiryo UI" panose="020B0604030504040204" pitchFamily="50" charset="-128"/>
                <a:cs typeface="Meiryo UI" panose="020B0604030504040204" pitchFamily="50" charset="-128"/>
              </a:rPr>
              <a:t>1</a:t>
            </a:r>
            <a:r>
              <a:rPr lang="ja-JP" altLang="en-US" sz="1200">
                <a:latin typeface="Meiryo UI" panose="020B0604030504040204" pitchFamily="50" charset="-128"/>
                <a:ea typeface="Meiryo UI" panose="020B0604030504040204" pitchFamily="50" charset="-128"/>
                <a:cs typeface="Meiryo UI" panose="020B0604030504040204" pitchFamily="50" charset="-128"/>
              </a:rPr>
              <a:t>四半期当たり</a:t>
            </a:r>
            <a:r>
              <a:rPr lang="en-US" altLang="ja-JP" sz="1200" u="sng">
                <a:latin typeface="Meiryo UI" panose="020B0604030504040204" pitchFamily="50" charset="-128"/>
                <a:ea typeface="Meiryo UI" panose="020B0604030504040204" pitchFamily="50" charset="-128"/>
                <a:cs typeface="Meiryo UI" panose="020B0604030504040204" pitchFamily="50" charset="-128"/>
              </a:rPr>
              <a:t>24,620</a:t>
            </a:r>
            <a:r>
              <a:rPr lang="ja-JP" altLang="en-US" sz="1200" u="sng">
                <a:latin typeface="Meiryo UI" panose="020B0604030504040204" pitchFamily="50" charset="-128"/>
                <a:ea typeface="Meiryo UI" panose="020B0604030504040204" pitchFamily="50" charset="-128"/>
                <a:cs typeface="Meiryo UI" panose="020B0604030504040204" pitchFamily="50" charset="-128"/>
              </a:rPr>
              <a:t>票</a:t>
            </a:r>
            <a:endParaRPr lang="en-US" altLang="ja-JP" sz="1200" u="sng">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30">
                <a:latin typeface="Meiryo UI" panose="020B0604030504040204" pitchFamily="50" charset="-128"/>
                <a:ea typeface="Meiryo UI" panose="020B0604030504040204" pitchFamily="50" charset="-128"/>
                <a:cs typeface="Meiryo UI" panose="020B0604030504040204" pitchFamily="50" charset="-128"/>
              </a:rPr>
              <a:t>主な</a:t>
            </a:r>
            <a:r>
              <a:rPr lang="ja-JP" altLang="en-US" sz="1200" b="1">
                <a:latin typeface="Meiryo UI" panose="020B0604030504040204" pitchFamily="50" charset="-128"/>
                <a:ea typeface="Meiryo UI" panose="020B0604030504040204" pitchFamily="50" charset="-128"/>
                <a:cs typeface="Meiryo UI" panose="020B0604030504040204" pitchFamily="50" charset="-128"/>
              </a:rPr>
              <a:t>調査項目</a:t>
            </a:r>
            <a:endParaRPr lang="en-US" altLang="ja-JP" sz="1200" b="1">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入国空海港、在留資格、国籍・地域、</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同行者、来訪回数、主な来訪目的、</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訪問地名、泊数、旅行手配方法、</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spc="-50">
                <a:latin typeface="Meiryo UI" panose="020B0604030504040204" pitchFamily="50" charset="-128"/>
                <a:ea typeface="Meiryo UI" panose="020B0604030504040204" pitchFamily="50" charset="-128"/>
                <a:cs typeface="Meiryo UI" panose="020B0604030504040204" pitchFamily="50" charset="-128"/>
              </a:rPr>
              <a:t>　　　訪問地毎の費目別支出</a:t>
            </a:r>
            <a:r>
              <a:rPr lang="ja-JP" altLang="en-US" sz="1200" spc="-50">
                <a:latin typeface="Meiryo UI" panose="020B0604030504040204" pitchFamily="50" charset="-128"/>
                <a:ea typeface="Meiryo UI" panose="020B0604030504040204" pitchFamily="50" charset="-128"/>
                <a:cs typeface="Meiryo UI" panose="020B0604030504040204" pitchFamily="50" charset="-128"/>
              </a:rPr>
              <a:t>、利用した交通</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手段、買物場所、利用した決済方法、</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その他意識調査（満足した購入商品、</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飲食・その理由、楽しみにしていたこと）</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2428" name="正方形/長方形 37"/>
          <p:cNvSpPr/>
          <p:nvPr/>
        </p:nvSpPr>
        <p:spPr>
          <a:xfrm>
            <a:off x="7718872" y="1865700"/>
            <a:ext cx="2988000" cy="561374"/>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5782" tIns="108000" rIns="95782" bIns="47891" rtlCol="0" anchor="ctr"/>
          <a:lstStyle/>
          <a:p>
            <a:pPr algn="ctr"/>
            <a:r>
              <a:rPr lang="en-US" altLang="ja-JP" sz="2000" b="1">
                <a:solidFill>
                  <a:schemeClr val="bg1"/>
                </a:solidFill>
                <a:latin typeface="メイリオ" panose="020B0604030504040204" pitchFamily="50" charset="-128"/>
                <a:ea typeface="メイリオ" panose="020B0604030504040204" pitchFamily="50" charset="-128"/>
                <a:cs typeface="Times New Roman"/>
              </a:rPr>
              <a:t>B2</a:t>
            </a:r>
            <a:r>
              <a:rPr lang="ja-JP" altLang="en-US" sz="2000" b="1">
                <a:solidFill>
                  <a:schemeClr val="bg1"/>
                </a:solidFill>
                <a:latin typeface="メイリオ" panose="020B0604030504040204" pitchFamily="50" charset="-128"/>
                <a:ea typeface="メイリオ" panose="020B0604030504040204" pitchFamily="50" charset="-128"/>
                <a:cs typeface="Times New Roman"/>
              </a:rPr>
              <a:t> クルーズ調査</a:t>
            </a:r>
          </a:p>
        </p:txBody>
      </p:sp>
      <p:sp>
        <p:nvSpPr>
          <p:cNvPr id="2429" name="正方形/長方形 41"/>
          <p:cNvSpPr/>
          <p:nvPr/>
        </p:nvSpPr>
        <p:spPr>
          <a:xfrm>
            <a:off x="7718872" y="2995462"/>
            <a:ext cx="2988000" cy="3355450"/>
          </a:xfrm>
          <a:prstGeom prst="rect">
            <a:avLst/>
          </a:prstGeom>
          <a:no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30" name="テキスト ボックス 45"/>
          <p:cNvSpPr txBox="1"/>
          <p:nvPr/>
        </p:nvSpPr>
        <p:spPr>
          <a:xfrm>
            <a:off x="7718514" y="2998444"/>
            <a:ext cx="3024000" cy="2908489"/>
          </a:xfrm>
          <a:prstGeom prst="rect">
            <a:avLst/>
          </a:prstGeom>
          <a:noFill/>
        </p:spPr>
        <p:txBody>
          <a:bodyPr wrap="square" rtlCol="0">
            <a:spAutoFit/>
          </a:bodyPr>
          <a:lstStyle/>
          <a:p>
            <a:r>
              <a:rPr lang="ja-JP" altLang="en-US" sz="12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a:latin typeface="Meiryo UI" panose="020B0604030504040204" pitchFamily="50" charset="-128"/>
                <a:ea typeface="Meiryo UI" panose="020B0604030504040204" pitchFamily="50" charset="-128"/>
                <a:cs typeface="Meiryo UI" panose="020B0604030504040204" pitchFamily="50" charset="-128"/>
              </a:rPr>
              <a:t>調査対象</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a:latin typeface="Meiryo UI" panose="020B0604030504040204" pitchFamily="50" charset="-128"/>
                <a:ea typeface="Meiryo UI" panose="020B0604030504040204" pitchFamily="50" charset="-128"/>
                <a:cs typeface="Meiryo UI" panose="020B0604030504040204" pitchFamily="50" charset="-128"/>
              </a:rPr>
              <a:t>　　　船舶観光上陸許可を得た者</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a:latin typeface="Meiryo UI" panose="020B0604030504040204" pitchFamily="50" charset="-128"/>
                <a:ea typeface="Meiryo UI" panose="020B0604030504040204" pitchFamily="50" charset="-128"/>
                <a:cs typeface="Meiryo UI" panose="020B0604030504040204" pitchFamily="50" charset="-128"/>
              </a:rPr>
              <a:t>調査地点</a:t>
            </a:r>
            <a:r>
              <a:rPr lang="en-US" altLang="ja-JP" sz="1200">
                <a:latin typeface="Meiryo UI" panose="020B0604030504040204" pitchFamily="50" charset="-128"/>
                <a:ea typeface="Meiryo UI" panose="020B0604030504040204" pitchFamily="50" charset="-128"/>
                <a:cs typeface="Meiryo UI" panose="020B0604030504040204" pitchFamily="50" charset="-128"/>
              </a:rPr>
              <a:t>	</a:t>
            </a:r>
            <a:r>
              <a:rPr lang="ja-JP" altLang="en-US" sz="120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a:latin typeface="Meiryo UI" panose="020B0604030504040204" pitchFamily="50" charset="-128"/>
                <a:ea typeface="Meiryo UI" panose="020B0604030504040204" pitchFamily="50" charset="-128"/>
                <a:cs typeface="Meiryo UI" panose="020B0604030504040204" pitchFamily="50" charset="-128"/>
              </a:rPr>
              <a:t>　　　博多港、長崎港、那覇港、</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a:latin typeface="Meiryo UI" panose="020B0604030504040204" pitchFamily="50" charset="-128"/>
                <a:ea typeface="Meiryo UI" panose="020B0604030504040204" pitchFamily="50" charset="-128"/>
                <a:cs typeface="Meiryo UI" panose="020B0604030504040204" pitchFamily="50" charset="-128"/>
              </a:rPr>
              <a:t>　　　平良港、石垣港</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a:latin typeface="Meiryo UI" panose="020B0604030504040204" pitchFamily="50" charset="-128"/>
                <a:ea typeface="Meiryo UI" panose="020B0604030504040204" pitchFamily="50" charset="-128"/>
                <a:cs typeface="Meiryo UI" panose="020B0604030504040204" pitchFamily="50" charset="-128"/>
              </a:rPr>
              <a:t>目標サンプルサイズ</a:t>
            </a:r>
            <a:endParaRPr lang="en-US" altLang="ja-JP" sz="1200" b="1">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a:latin typeface="Meiryo UI" panose="020B0604030504040204" pitchFamily="50" charset="-128"/>
                <a:ea typeface="Meiryo UI" panose="020B0604030504040204" pitchFamily="50" charset="-128"/>
                <a:cs typeface="Meiryo UI" panose="020B0604030504040204" pitchFamily="50" charset="-128"/>
              </a:rPr>
              <a:t>　　　</a:t>
            </a:r>
            <a:r>
              <a:rPr lang="en-US" altLang="ja-JP" sz="1200">
                <a:latin typeface="Meiryo UI" panose="020B0604030504040204" pitchFamily="50" charset="-128"/>
                <a:ea typeface="Meiryo UI" panose="020B0604030504040204" pitchFamily="50" charset="-128"/>
                <a:cs typeface="Meiryo UI" panose="020B0604030504040204" pitchFamily="50" charset="-128"/>
              </a:rPr>
              <a:t>1</a:t>
            </a:r>
            <a:r>
              <a:rPr lang="ja-JP" altLang="en-US" sz="1200">
                <a:latin typeface="Meiryo UI" panose="020B0604030504040204" pitchFamily="50" charset="-128"/>
                <a:ea typeface="Meiryo UI" panose="020B0604030504040204" pitchFamily="50" charset="-128"/>
                <a:cs typeface="Meiryo UI" panose="020B0604030504040204" pitchFamily="50" charset="-128"/>
              </a:rPr>
              <a:t>四半期当たり</a:t>
            </a:r>
            <a:r>
              <a:rPr lang="en-US" altLang="ja-JP" sz="1200" u="sng">
                <a:latin typeface="Meiryo UI" panose="020B0604030504040204" pitchFamily="50" charset="-128"/>
                <a:ea typeface="Meiryo UI" panose="020B0604030504040204" pitchFamily="50" charset="-128"/>
                <a:cs typeface="Meiryo UI" panose="020B0604030504040204" pitchFamily="50" charset="-128"/>
              </a:rPr>
              <a:t>1,390</a:t>
            </a:r>
            <a:r>
              <a:rPr lang="ja-JP" altLang="en-US" sz="1200" u="sng">
                <a:latin typeface="Meiryo UI" panose="020B0604030504040204" pitchFamily="50" charset="-128"/>
                <a:ea typeface="Meiryo UI" panose="020B0604030504040204" pitchFamily="50" charset="-128"/>
                <a:cs typeface="Meiryo UI" panose="020B0604030504040204" pitchFamily="50" charset="-128"/>
              </a:rPr>
              <a:t>票</a:t>
            </a:r>
            <a:endParaRPr lang="en-US" altLang="ja-JP" sz="1200" u="sng">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30">
                <a:latin typeface="Meiryo UI" panose="020B0604030504040204" pitchFamily="50" charset="-128"/>
                <a:ea typeface="Meiryo UI" panose="020B0604030504040204" pitchFamily="50" charset="-128"/>
                <a:cs typeface="Meiryo UI" panose="020B0604030504040204" pitchFamily="50" charset="-128"/>
              </a:rPr>
              <a:t>主な</a:t>
            </a:r>
            <a:r>
              <a:rPr lang="ja-JP" altLang="en-US" sz="1200" b="1">
                <a:latin typeface="Meiryo UI" panose="020B0604030504040204" pitchFamily="50" charset="-128"/>
                <a:ea typeface="Meiryo UI" panose="020B0604030504040204" pitchFamily="50" charset="-128"/>
                <a:cs typeface="Meiryo UI" panose="020B0604030504040204" pitchFamily="50" charset="-128"/>
              </a:rPr>
              <a:t>調査項目</a:t>
            </a:r>
            <a:r>
              <a:rPr lang="en-US" altLang="ja-JP" sz="1200">
                <a:latin typeface="Meiryo UI" panose="020B0604030504040204" pitchFamily="50" charset="-128"/>
                <a:ea typeface="Meiryo UI" panose="020B0604030504040204" pitchFamily="50" charset="-128"/>
                <a:cs typeface="Meiryo UI" panose="020B0604030504040204" pitchFamily="50" charset="-128"/>
              </a:rPr>
              <a:t>	</a:t>
            </a:r>
            <a:r>
              <a:rPr lang="ja-JP" altLang="en-US" sz="120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在留資格、国籍・地域、同行者、</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来訪回数、主な来訪目的、</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国内寄港地における旅行手配方法、</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spc="-50">
                <a:latin typeface="Meiryo UI" panose="020B0604030504040204" pitchFamily="50" charset="-128"/>
                <a:ea typeface="Meiryo UI" panose="020B0604030504040204" pitchFamily="50" charset="-128"/>
                <a:cs typeface="Meiryo UI" panose="020B0604030504040204" pitchFamily="50" charset="-128"/>
              </a:rPr>
              <a:t>　　　クルーズ船料金、寄港地、</a:t>
            </a:r>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spc="-50">
                <a:latin typeface="Meiryo UI" panose="020B0604030504040204" pitchFamily="50" charset="-128"/>
                <a:ea typeface="Meiryo UI" panose="020B0604030504040204" pitchFamily="50" charset="-128"/>
                <a:cs typeface="Meiryo UI" panose="020B0604030504040204" pitchFamily="50" charset="-128"/>
              </a:rPr>
              <a:t>　　　寄港地毎の費目別支出</a:t>
            </a:r>
            <a:endParaRPr lang="en-US" altLang="ja-JP" sz="1200" b="1" spc="-5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2431" name="正方形/長方形 28"/>
          <p:cNvSpPr/>
          <p:nvPr/>
        </p:nvSpPr>
        <p:spPr>
          <a:xfrm>
            <a:off x="1483900" y="2426462"/>
            <a:ext cx="2988000" cy="561374"/>
          </a:xfrm>
          <a:prstGeom prst="rect">
            <a:avLst/>
          </a:prstGeom>
          <a:solidFill>
            <a:schemeClr val="accent4">
              <a:lumMod val="20000"/>
              <a:lumOff val="8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32" name="正方形/長方形 29"/>
          <p:cNvSpPr/>
          <p:nvPr/>
        </p:nvSpPr>
        <p:spPr>
          <a:xfrm>
            <a:off x="1450948" y="2434700"/>
            <a:ext cx="2988000" cy="82800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tIns="108000" rIns="0" rtlCol="0" anchor="t"/>
          <a:lstStyle/>
          <a:p>
            <a:pPr indent="-288000">
              <a:buClr>
                <a:srgbClr val="627998"/>
              </a:buClr>
            </a:pP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tx1"/>
                </a:solidFill>
                <a:latin typeface="メイリオ" panose="020B0604030504040204" pitchFamily="50" charset="-128"/>
                <a:ea typeface="メイリオ" panose="020B0604030504040204" pitchFamily="50" charset="-128"/>
              </a:rPr>
              <a:t>目的</a:t>
            </a: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accent4">
                    <a:lumMod val="50000"/>
                  </a:schemeClr>
                </a:solidFill>
                <a:latin typeface="メイリオ" panose="020B0604030504040204" pitchFamily="50" charset="-128"/>
                <a:ea typeface="メイリオ" panose="020B0604030504040204" pitchFamily="50" charset="-128"/>
              </a:rPr>
              <a:t>国籍･地域</a:t>
            </a:r>
            <a:r>
              <a:rPr lang="ja-JP" altLang="en-US" sz="1400">
                <a:solidFill>
                  <a:schemeClr val="tx1"/>
                </a:solidFill>
                <a:latin typeface="メイリオ" panose="020B0604030504040204" pitchFamily="50" charset="-128"/>
                <a:ea typeface="メイリオ" panose="020B0604030504040204" pitchFamily="50" charset="-128"/>
              </a:rPr>
              <a:t>毎の旅行者の</a:t>
            </a:r>
            <a:endParaRPr lang="en-US" altLang="ja-JP" sz="1400">
              <a:solidFill>
                <a:schemeClr val="tx1"/>
              </a:solidFill>
              <a:latin typeface="メイリオ" panose="020B0604030504040204" pitchFamily="50" charset="-128"/>
              <a:ea typeface="メイリオ" panose="020B0604030504040204" pitchFamily="50" charset="-128"/>
            </a:endParaRPr>
          </a:p>
          <a:p>
            <a:pPr indent="-288000">
              <a:buClr>
                <a:srgbClr val="627998"/>
              </a:buClr>
            </a:pPr>
            <a:r>
              <a:rPr lang="ja-JP" altLang="en-US" sz="1400" b="1">
                <a:solidFill>
                  <a:schemeClr val="accent4">
                    <a:lumMod val="50000"/>
                  </a:schemeClr>
                </a:solidFill>
                <a:latin typeface="メイリオ" panose="020B0604030504040204" pitchFamily="50" charset="-128"/>
                <a:ea typeface="メイリオ" panose="020B0604030504040204" pitchFamily="50" charset="-128"/>
              </a:rPr>
              <a:t>　　　　詳細</a:t>
            </a:r>
            <a:r>
              <a:rPr lang="ja-JP" altLang="en-US" sz="1400">
                <a:solidFill>
                  <a:schemeClr val="tx1"/>
                </a:solidFill>
                <a:latin typeface="メイリオ" panose="020B0604030504040204" pitchFamily="50" charset="-128"/>
                <a:ea typeface="メイリオ" panose="020B0604030504040204" pitchFamily="50" charset="-128"/>
              </a:rPr>
              <a:t>な消費データの収集</a:t>
            </a:r>
            <a:endParaRPr lang="en-US" altLang="ja-JP" sz="1400">
              <a:solidFill>
                <a:schemeClr val="tx1"/>
              </a:solidFill>
              <a:latin typeface="メイリオ" panose="020B0604030504040204" pitchFamily="50" charset="-128"/>
              <a:ea typeface="メイリオ" panose="020B0604030504040204" pitchFamily="50" charset="-128"/>
            </a:endParaRPr>
          </a:p>
        </p:txBody>
      </p:sp>
      <p:sp>
        <p:nvSpPr>
          <p:cNvPr id="2433" name="正方形/長方形 44"/>
          <p:cNvSpPr/>
          <p:nvPr/>
        </p:nvSpPr>
        <p:spPr>
          <a:xfrm>
            <a:off x="4601744" y="2426462"/>
            <a:ext cx="2988000" cy="561374"/>
          </a:xfrm>
          <a:prstGeom prst="rect">
            <a:avLst/>
          </a:prstGeom>
          <a:solidFill>
            <a:schemeClr val="accent6">
              <a:lumMod val="20000"/>
              <a:lumOff val="80000"/>
            </a:schemeClr>
          </a:solidFill>
          <a:ln w="19050">
            <a:solidFill>
              <a:schemeClr val="accent6"/>
            </a:solidFill>
          </a:ln>
        </p:spPr>
        <p:style>
          <a:lnRef idx="2">
            <a:schemeClr val="accent1"/>
          </a:lnRef>
          <a:fillRef idx="1">
            <a:schemeClr val="lt1"/>
          </a:fillRef>
          <a:effectRef idx="0">
            <a:schemeClr val="accent1"/>
          </a:effectRef>
          <a:fontRef idx="minor">
            <a:schemeClr val="dk1"/>
          </a:fontRef>
        </p:style>
        <p:txBody>
          <a:bodyPr rtlCol="0" anchor="t"/>
          <a:lstStyle/>
          <a:p>
            <a:pPr algn="ctr"/>
            <a:endParaRPr lang="ja-JP" altLang="en-US" sz="1600">
              <a:latin typeface="メイリオ" panose="020B0604030504040204" pitchFamily="50" charset="-128"/>
              <a:ea typeface="メイリオ" panose="020B0604030504040204" pitchFamily="50" charset="-128"/>
            </a:endParaRPr>
          </a:p>
        </p:txBody>
      </p:sp>
      <p:sp>
        <p:nvSpPr>
          <p:cNvPr id="2434" name="正方形/長方形 46"/>
          <p:cNvSpPr/>
          <p:nvPr/>
        </p:nvSpPr>
        <p:spPr>
          <a:xfrm>
            <a:off x="4568434" y="2434700"/>
            <a:ext cx="2988000" cy="819762"/>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tIns="108000" rIns="0" rtlCol="0" anchor="t"/>
          <a:lstStyle/>
          <a:p>
            <a:pPr indent="-296572">
              <a:buClr>
                <a:srgbClr val="627998"/>
              </a:buClr>
            </a:pP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tx1"/>
                </a:solidFill>
                <a:latin typeface="メイリオ" panose="020B0604030504040204" pitchFamily="50" charset="-128"/>
                <a:ea typeface="メイリオ" panose="020B0604030504040204" pitchFamily="50" charset="-128"/>
              </a:rPr>
              <a:t>目的</a:t>
            </a: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accent6">
                    <a:lumMod val="50000"/>
                  </a:schemeClr>
                </a:solidFill>
                <a:latin typeface="メイリオ" panose="020B0604030504040204" pitchFamily="50" charset="-128"/>
                <a:ea typeface="メイリオ" panose="020B0604030504040204" pitchFamily="50" charset="-128"/>
              </a:rPr>
              <a:t>都道府県</a:t>
            </a:r>
            <a:r>
              <a:rPr lang="ja-JP" altLang="en-US" sz="1400">
                <a:latin typeface="メイリオ" panose="020B0604030504040204" pitchFamily="50" charset="-128"/>
                <a:ea typeface="メイリオ" panose="020B0604030504040204" pitchFamily="50" charset="-128"/>
              </a:rPr>
              <a:t>毎の旅行者の</a:t>
            </a:r>
            <a:endParaRPr lang="en-US" altLang="ja-JP" sz="1400">
              <a:latin typeface="メイリオ" panose="020B0604030504040204" pitchFamily="50" charset="-128"/>
              <a:ea typeface="メイリオ" panose="020B0604030504040204" pitchFamily="50" charset="-128"/>
            </a:endParaRPr>
          </a:p>
          <a:p>
            <a:pPr indent="-288000">
              <a:buClr>
                <a:srgbClr val="627998"/>
              </a:buClr>
            </a:pPr>
            <a:r>
              <a:rPr lang="ja-JP" altLang="en-US" sz="1400">
                <a:latin typeface="メイリオ" panose="020B0604030504040204" pitchFamily="50" charset="-128"/>
                <a:ea typeface="メイリオ" panose="020B0604030504040204" pitchFamily="50" charset="-128"/>
              </a:rPr>
              <a:t>　　　　消費データの収集</a:t>
            </a:r>
            <a:endParaRPr lang="en-US" altLang="ja-JP" sz="1400">
              <a:solidFill>
                <a:schemeClr val="tx1"/>
              </a:solidFill>
              <a:latin typeface="メイリオ" panose="020B0604030504040204" pitchFamily="50" charset="-128"/>
              <a:ea typeface="メイリオ" panose="020B0604030504040204" pitchFamily="50" charset="-128"/>
            </a:endParaRPr>
          </a:p>
        </p:txBody>
      </p:sp>
      <p:sp>
        <p:nvSpPr>
          <p:cNvPr id="2435" name="正方形/長方形 48"/>
          <p:cNvSpPr/>
          <p:nvPr/>
        </p:nvSpPr>
        <p:spPr>
          <a:xfrm>
            <a:off x="7718872" y="2426462"/>
            <a:ext cx="2988000" cy="561374"/>
          </a:xfrm>
          <a:prstGeom prst="rect">
            <a:avLst/>
          </a:prstGeom>
          <a:solidFill>
            <a:schemeClr val="accent5">
              <a:lumMod val="20000"/>
              <a:lumOff val="80000"/>
            </a:schemeClr>
          </a:solidFill>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36" name="正方形/長方形 53"/>
          <p:cNvSpPr/>
          <p:nvPr/>
        </p:nvSpPr>
        <p:spPr>
          <a:xfrm>
            <a:off x="7685920" y="2434700"/>
            <a:ext cx="2988000" cy="82800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tIns="108000" rIns="0" rtlCol="0" anchor="t"/>
          <a:lstStyle/>
          <a:p>
            <a:pPr indent="-296572">
              <a:buClr>
                <a:srgbClr val="627998"/>
              </a:buClr>
            </a:pP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tx1"/>
                </a:solidFill>
                <a:latin typeface="メイリオ" panose="020B0604030504040204" pitchFamily="50" charset="-128"/>
                <a:ea typeface="メイリオ" panose="020B0604030504040204" pitchFamily="50" charset="-128"/>
              </a:rPr>
              <a:t>目的</a:t>
            </a: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accent5"/>
                </a:solidFill>
                <a:latin typeface="メイリオ" panose="020B0604030504040204" pitchFamily="50" charset="-128"/>
                <a:ea typeface="メイリオ" panose="020B0604030504040204" pitchFamily="50" charset="-128"/>
              </a:rPr>
              <a:t>クルーズ</a:t>
            </a:r>
            <a:r>
              <a:rPr lang="ja-JP" altLang="en-US" sz="1400">
                <a:solidFill>
                  <a:schemeClr val="tx1"/>
                </a:solidFill>
                <a:latin typeface="メイリオ" panose="020B0604030504040204" pitchFamily="50" charset="-128"/>
                <a:ea typeface="メイリオ" panose="020B0604030504040204" pitchFamily="50" charset="-128"/>
              </a:rPr>
              <a:t>客の</a:t>
            </a:r>
            <a:endParaRPr lang="en-US" altLang="ja-JP" sz="1400">
              <a:solidFill>
                <a:schemeClr val="tx1"/>
              </a:solidFill>
              <a:latin typeface="メイリオ" panose="020B0604030504040204" pitchFamily="50" charset="-128"/>
              <a:ea typeface="メイリオ" panose="020B0604030504040204" pitchFamily="50" charset="-128"/>
            </a:endParaRPr>
          </a:p>
          <a:p>
            <a:pPr indent="-288000">
              <a:buClr>
                <a:srgbClr val="627998"/>
              </a:buClr>
            </a:pPr>
            <a:r>
              <a:rPr lang="ja-JP" altLang="en-US" sz="1400">
                <a:solidFill>
                  <a:schemeClr val="tx1"/>
                </a:solidFill>
                <a:latin typeface="メイリオ" panose="020B0604030504040204" pitchFamily="50" charset="-128"/>
                <a:ea typeface="メイリオ" panose="020B0604030504040204" pitchFamily="50" charset="-128"/>
              </a:rPr>
              <a:t>　　　　消費データの収集</a:t>
            </a:r>
            <a:endParaRPr lang="en-US" altLang="ja-JP" sz="1600">
              <a:solidFill>
                <a:schemeClr val="tx1"/>
              </a:solidFill>
              <a:latin typeface="メイリオ" panose="020B0604030504040204" pitchFamily="50" charset="-128"/>
              <a:ea typeface="メイリオ" panose="020B0604030504040204" pitchFamily="50" charset="-128"/>
            </a:endParaRPr>
          </a:p>
        </p:txBody>
      </p:sp>
      <p:sp>
        <p:nvSpPr>
          <p:cNvPr id="2437" name="テキスト ボックス 34"/>
          <p:cNvSpPr txBox="1"/>
          <p:nvPr/>
        </p:nvSpPr>
        <p:spPr>
          <a:xfrm>
            <a:off x="1420837" y="1494901"/>
            <a:ext cx="9201197" cy="369332"/>
          </a:xfrm>
          <a:prstGeom prst="rect">
            <a:avLst/>
          </a:prstGeom>
          <a:noFill/>
        </p:spPr>
        <p:txBody>
          <a:bodyPr wrap="square" rtlCol="0">
            <a:spAutoFit/>
          </a:bodyPr>
          <a:lstStyle/>
          <a:p>
            <a:r>
              <a:rPr lang="ja-JP" altLang="en-US" b="1">
                <a:solidFill>
                  <a:srgbClr val="C00000"/>
                </a:solidFill>
                <a:latin typeface="メイリオ" panose="020B0604030504040204" pitchFamily="50" charset="-128"/>
                <a:ea typeface="メイリオ" panose="020B0604030504040204" pitchFamily="50" charset="-128"/>
              </a:rPr>
              <a:t>● 訪日外国人</a:t>
            </a:r>
            <a:r>
              <a:rPr lang="ja-JP" altLang="en-US" b="1">
                <a:latin typeface="メイリオ" panose="020B0604030504040204" pitchFamily="50" charset="-128"/>
                <a:ea typeface="メイリオ" panose="020B0604030504040204" pitchFamily="50" charset="-128"/>
              </a:rPr>
              <a:t>の消費動向を調査、</a:t>
            </a:r>
            <a:r>
              <a:rPr lang="ja-JP" altLang="en-US" b="1">
                <a:solidFill>
                  <a:srgbClr val="C00000"/>
                </a:solidFill>
                <a:latin typeface="メイリオ" panose="020B0604030504040204" pitchFamily="50" charset="-128"/>
                <a:ea typeface="メイリオ" panose="020B0604030504040204" pitchFamily="50" charset="-128"/>
              </a:rPr>
              <a:t>四半期毎</a:t>
            </a:r>
            <a:r>
              <a:rPr lang="ja-JP" altLang="en-US" b="1">
                <a:latin typeface="メイリオ" panose="020B0604030504040204" pitchFamily="50" charset="-128"/>
                <a:ea typeface="メイリオ" panose="020B0604030504040204" pitchFamily="50" charset="-128"/>
              </a:rPr>
              <a:t>に</a:t>
            </a:r>
            <a:r>
              <a:rPr lang="ja-JP" altLang="en-US" b="1">
                <a:solidFill>
                  <a:srgbClr val="C00000"/>
                </a:solidFill>
                <a:latin typeface="メイリオ" panose="020B0604030504040204" pitchFamily="50" charset="-128"/>
                <a:ea typeface="メイリオ" panose="020B0604030504040204" pitchFamily="50" charset="-128"/>
              </a:rPr>
              <a:t>３つ</a:t>
            </a:r>
            <a:r>
              <a:rPr lang="ja-JP" altLang="en-US" b="1">
                <a:latin typeface="メイリオ" panose="020B0604030504040204" pitchFamily="50" charset="-128"/>
                <a:ea typeface="メイリオ" panose="020B0604030504040204" pitchFamily="50" charset="-128"/>
              </a:rPr>
              <a:t>の調査を実施</a:t>
            </a:r>
            <a:endParaRPr lang="en-US" altLang="ja-JP" b="1">
              <a:latin typeface="メイリオ" panose="020B0604030504040204" pitchFamily="50" charset="-128"/>
              <a:ea typeface="メイリオ" panose="020B0604030504040204" pitchFamily="50" charset="-128"/>
            </a:endParaRPr>
          </a:p>
        </p:txBody>
      </p:sp>
      <p:sp>
        <p:nvSpPr>
          <p:cNvPr id="2438" name="楕円 39"/>
          <p:cNvSpPr/>
          <p:nvPr/>
        </p:nvSpPr>
        <p:spPr>
          <a:xfrm>
            <a:off x="1493093" y="1531780"/>
            <a:ext cx="250853" cy="25085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スライド番号プレースホルダー 1">
            <a:extLst>
              <a:ext uri="{FF2B5EF4-FFF2-40B4-BE49-F238E27FC236}">
                <a16:creationId xmlns:a16="http://schemas.microsoft.com/office/drawing/2014/main" id="{212A8FE1-E3BA-A9A8-E492-A196748A3227}"/>
              </a:ext>
            </a:extLst>
          </p:cNvPr>
          <p:cNvSpPr txBox="1"/>
          <p:nvPr/>
        </p:nvSpPr>
        <p:spPr>
          <a:xfrm>
            <a:off x="11520000" y="6480000"/>
            <a:ext cx="583208" cy="256419"/>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8" kern="1200">
                <a:solidFill>
                  <a:schemeClr val="tx1">
                    <a:tint val="75000"/>
                  </a:schemeClr>
                </a:solidFill>
                <a:latin typeface="Arial" charset="0"/>
                <a:ea typeface="ＭＳ Ｐゴシック" charset="-128"/>
                <a:cs typeface="+mn-cs"/>
              </a:defRPr>
            </a:lvl1pPr>
            <a:lvl2pPr marL="478822" algn="l" rtl="0" fontAlgn="base">
              <a:spcBef>
                <a:spcPct val="0"/>
              </a:spcBef>
              <a:spcAft>
                <a:spcPct val="0"/>
              </a:spcAft>
              <a:defRPr kumimoji="1" kern="1200">
                <a:solidFill>
                  <a:schemeClr val="tx1"/>
                </a:solidFill>
                <a:latin typeface="Arial" charset="0"/>
                <a:ea typeface="ＭＳ Ｐゴシック" charset="-128"/>
                <a:cs typeface="+mn-cs"/>
              </a:defRPr>
            </a:lvl2pPr>
            <a:lvl3pPr marL="957644" algn="l" rtl="0" fontAlgn="base">
              <a:spcBef>
                <a:spcPct val="0"/>
              </a:spcBef>
              <a:spcAft>
                <a:spcPct val="0"/>
              </a:spcAft>
              <a:defRPr kumimoji="1" kern="1200">
                <a:solidFill>
                  <a:schemeClr val="tx1"/>
                </a:solidFill>
                <a:latin typeface="Arial" charset="0"/>
                <a:ea typeface="ＭＳ Ｐゴシック" charset="-128"/>
                <a:cs typeface="+mn-cs"/>
              </a:defRPr>
            </a:lvl3pPr>
            <a:lvl4pPr marL="1436465" algn="l" rtl="0" fontAlgn="base">
              <a:spcBef>
                <a:spcPct val="0"/>
              </a:spcBef>
              <a:spcAft>
                <a:spcPct val="0"/>
              </a:spcAft>
              <a:defRPr kumimoji="1" kern="1200">
                <a:solidFill>
                  <a:schemeClr val="tx1"/>
                </a:solidFill>
                <a:latin typeface="Arial" charset="0"/>
                <a:ea typeface="ＭＳ Ｐゴシック" charset="-128"/>
                <a:cs typeface="+mn-cs"/>
              </a:defRPr>
            </a:lvl4pPr>
            <a:lvl5pPr marL="1915286" algn="l" rtl="0" fontAlgn="base">
              <a:spcBef>
                <a:spcPct val="0"/>
              </a:spcBef>
              <a:spcAft>
                <a:spcPct val="0"/>
              </a:spcAft>
              <a:defRPr kumimoji="1" kern="1200">
                <a:solidFill>
                  <a:schemeClr val="tx1"/>
                </a:solidFill>
                <a:latin typeface="Arial" charset="0"/>
                <a:ea typeface="ＭＳ Ｐゴシック" charset="-128"/>
                <a:cs typeface="+mn-cs"/>
              </a:defRPr>
            </a:lvl5pPr>
            <a:lvl6pPr marL="2394107" algn="l" defTabSz="957644" rtl="0" eaLnBrk="1" latinLnBrk="0" hangingPunct="1">
              <a:defRPr kumimoji="1" kern="1200">
                <a:solidFill>
                  <a:schemeClr val="tx1"/>
                </a:solidFill>
                <a:latin typeface="Arial" charset="0"/>
                <a:ea typeface="ＭＳ Ｐゴシック" charset="-128"/>
                <a:cs typeface="+mn-cs"/>
              </a:defRPr>
            </a:lvl6pPr>
            <a:lvl7pPr marL="2872929" algn="l" defTabSz="957644" rtl="0" eaLnBrk="1" latinLnBrk="0" hangingPunct="1">
              <a:defRPr kumimoji="1" kern="1200">
                <a:solidFill>
                  <a:schemeClr val="tx1"/>
                </a:solidFill>
                <a:latin typeface="Arial" charset="0"/>
                <a:ea typeface="ＭＳ Ｐゴシック" charset="-128"/>
                <a:cs typeface="+mn-cs"/>
              </a:defRPr>
            </a:lvl7pPr>
            <a:lvl8pPr marL="3351750" algn="l" defTabSz="957644" rtl="0" eaLnBrk="1" latinLnBrk="0" hangingPunct="1">
              <a:defRPr kumimoji="1" kern="1200">
                <a:solidFill>
                  <a:schemeClr val="tx1"/>
                </a:solidFill>
                <a:latin typeface="Arial" charset="0"/>
                <a:ea typeface="ＭＳ Ｐゴシック" charset="-128"/>
                <a:cs typeface="+mn-cs"/>
              </a:defRPr>
            </a:lvl8pPr>
            <a:lvl9pPr marL="3830572" algn="l" defTabSz="957644" rtl="0" eaLnBrk="1" latinLnBrk="0" hangingPunct="1">
              <a:defRPr kumimoji="1" kern="1200">
                <a:solidFill>
                  <a:schemeClr val="tx1"/>
                </a:solidFill>
                <a:latin typeface="Arial" charset="0"/>
                <a:ea typeface="ＭＳ Ｐゴシック" charset="-128"/>
                <a:cs typeface="+mn-cs"/>
              </a:defRPr>
            </a:lvl9pPr>
          </a:lstStyle>
          <a:p>
            <a:pPr>
              <a:defRPr/>
            </a:pPr>
            <a:fld id="{00B90E89-A2BE-47B1-A0C2-771B5AFF7F4E}" type="slidenum">
              <a:rPr lang="en-US" altLang="ja-JP" sz="1110">
                <a:solidFill>
                  <a:schemeClr val="tx1"/>
                </a:solidFill>
              </a:rPr>
              <a:pPr>
                <a:defRPr/>
              </a:pPr>
              <a:t>6</a:t>
            </a:fld>
            <a:endParaRPr lang="en-US" altLang="ja-JP" sz="1110">
              <a:solidFill>
                <a:schemeClr val="tx1"/>
              </a:solidFill>
            </a:endParaRPr>
          </a:p>
        </p:txBody>
      </p:sp>
      <p:sp>
        <p:nvSpPr>
          <p:cNvPr id="5" name="テキスト ボックス 4">
            <a:extLst>
              <a:ext uri="{FF2B5EF4-FFF2-40B4-BE49-F238E27FC236}">
                <a16:creationId xmlns:a16="http://schemas.microsoft.com/office/drawing/2014/main" id="{D8EA84D7-4F95-5E21-8DE5-5A7A9B49608B}"/>
              </a:ext>
            </a:extLst>
          </p:cNvPr>
          <p:cNvSpPr txBox="1"/>
          <p:nvPr/>
        </p:nvSpPr>
        <p:spPr>
          <a:xfrm>
            <a:off x="540000" y="761545"/>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調査の概要</a:t>
            </a:r>
          </a:p>
        </p:txBody>
      </p:sp>
      <p:sp>
        <p:nvSpPr>
          <p:cNvPr id="6" name="テキスト ボックス 5">
            <a:extLst>
              <a:ext uri="{FF2B5EF4-FFF2-40B4-BE49-F238E27FC236}">
                <a16:creationId xmlns:a16="http://schemas.microsoft.com/office/drawing/2014/main" id="{CA9FF460-7288-4242-D43F-2F34276D9D75}"/>
              </a:ext>
            </a:extLst>
          </p:cNvPr>
          <p:cNvSpPr txBox="1"/>
          <p:nvPr/>
        </p:nvSpPr>
        <p:spPr>
          <a:xfrm>
            <a:off x="540000" y="355334"/>
            <a:ext cx="11160000" cy="369332"/>
          </a:xfrm>
          <a:prstGeom prst="rect">
            <a:avLst/>
          </a:prstGeom>
          <a:solidFill>
            <a:schemeClr val="tx2"/>
          </a:solidFill>
        </p:spPr>
        <p:txBody>
          <a:bodyPr wrap="square" rtlCol="0" anchor="ctr" anchorCtr="0">
            <a:spAutoFit/>
          </a:bodyPr>
          <a:lstStyle/>
          <a:p>
            <a:r>
              <a:rPr lang="ja-JP" altLang="en-US" b="1">
                <a:solidFill>
                  <a:schemeClr val="bg1"/>
                </a:solidFill>
              </a:rPr>
              <a:t>２．インバウンド消費動向調査について</a:t>
            </a:r>
          </a:p>
        </p:txBody>
      </p:sp>
    </p:spTree>
    <p:extLst>
      <p:ext uri="{BB962C8B-B14F-4D97-AF65-F5344CB8AC3E}">
        <p14:creationId xmlns:p14="http://schemas.microsoft.com/office/powerpoint/2010/main" val="203266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9" name="スライド番号プレースホルダー 1"/>
          <p:cNvSpPr>
            <a:spLocks noGrp="1"/>
          </p:cNvSpPr>
          <p:nvPr>
            <p:ph type="sldNum" sz="quarter" idx="12"/>
          </p:nvPr>
        </p:nvSpPr>
        <p:spPr>
          <a:xfrm>
            <a:off x="11520000" y="6480000"/>
            <a:ext cx="583208" cy="256419"/>
          </a:xfrm>
        </p:spPr>
        <p:txBody>
          <a:bodyPr/>
          <a:lstStyle/>
          <a:p>
            <a:pPr fontAlgn="base">
              <a:spcBef>
                <a:spcPct val="0"/>
              </a:spcBef>
              <a:spcAft>
                <a:spcPct val="0"/>
              </a:spcAft>
              <a:defRPr/>
            </a:pPr>
            <a:fld id="{00B90E89-A2BE-47B1-A0C2-771B5AFF7F4E}" type="slidenum">
              <a:rPr lang="en-US" altLang="ja-JP" sz="1110">
                <a:solidFill>
                  <a:prstClr val="black"/>
                </a:solidFill>
                <a:latin typeface="Arial" charset="0"/>
                <a:ea typeface="ＭＳ Ｐゴシック" charset="-128"/>
              </a:rPr>
              <a:pPr fontAlgn="base">
                <a:spcBef>
                  <a:spcPct val="0"/>
                </a:spcBef>
                <a:spcAft>
                  <a:spcPct val="0"/>
                </a:spcAft>
                <a:defRPr/>
              </a:pPr>
              <a:t>7</a:t>
            </a:fld>
            <a:endParaRPr lang="en-US" altLang="ja-JP" sz="1110">
              <a:solidFill>
                <a:prstClr val="black"/>
              </a:solidFill>
              <a:latin typeface="Arial" charset="0"/>
              <a:ea typeface="ＭＳ Ｐゴシック" charset="-128"/>
            </a:endParaRPr>
          </a:p>
        </p:txBody>
      </p:sp>
      <p:sp>
        <p:nvSpPr>
          <p:cNvPr id="2450" name="正方形/長方形 31"/>
          <p:cNvSpPr/>
          <p:nvPr/>
        </p:nvSpPr>
        <p:spPr>
          <a:xfrm>
            <a:off x="1343472" y="1233317"/>
            <a:ext cx="9504544" cy="4824000"/>
          </a:xfrm>
          <a:prstGeom prst="rect">
            <a:avLst/>
          </a:prstGeom>
          <a:noFill/>
          <a:ln w="190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defRPr/>
            </a:pPr>
            <a:endParaRPr lang="ja-JP" altLang="en-US">
              <a:solidFill>
                <a:prstClr val="black"/>
              </a:solidFill>
              <a:latin typeface="Calibri"/>
              <a:ea typeface="ＭＳ Ｐゴシック" panose="020B0600070205080204" pitchFamily="50" charset="-128"/>
            </a:endParaRPr>
          </a:p>
        </p:txBody>
      </p:sp>
      <p:sp>
        <p:nvSpPr>
          <p:cNvPr id="2456" name="楕円 39"/>
          <p:cNvSpPr/>
          <p:nvPr/>
        </p:nvSpPr>
        <p:spPr>
          <a:xfrm>
            <a:off x="1493093" y="1364448"/>
            <a:ext cx="250853" cy="25085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a:solidFill>
                <a:prstClr val="white"/>
              </a:solidFill>
              <a:latin typeface="Calibri"/>
              <a:ea typeface="ＭＳ Ｐゴシック" panose="020B0600070205080204" pitchFamily="50" charset="-128"/>
            </a:endParaRPr>
          </a:p>
        </p:txBody>
      </p:sp>
      <p:sp>
        <p:nvSpPr>
          <p:cNvPr id="2457" name="テキスト ボックス 44"/>
          <p:cNvSpPr txBox="1"/>
          <p:nvPr/>
        </p:nvSpPr>
        <p:spPr>
          <a:xfrm>
            <a:off x="3727030" y="2856578"/>
            <a:ext cx="7120987" cy="768548"/>
          </a:xfrm>
          <a:prstGeom prst="rect">
            <a:avLst/>
          </a:prstGeom>
          <a:noFill/>
        </p:spPr>
        <p:txBody>
          <a:bodyPr wrap="square" rtlCol="0">
            <a:spAutoFit/>
          </a:bodyPr>
          <a:lstStyle/>
          <a:p>
            <a:r>
              <a:rPr lang="ja-JP" altLang="en-US" sz="1600" b="1">
                <a:latin typeface="メイリオ" panose="020B0604030504040204" pitchFamily="50" charset="-128"/>
                <a:ea typeface="メイリオ" panose="020B0604030504040204" pitchFamily="50" charset="-128"/>
              </a:rPr>
              <a:t>法務省の</a:t>
            </a:r>
            <a:r>
              <a:rPr lang="ja-JP" altLang="en-US" sz="1600" b="1">
                <a:solidFill>
                  <a:srgbClr val="C00000"/>
                </a:solidFill>
                <a:latin typeface="メイリオ" panose="020B0604030504040204" pitchFamily="50" charset="-128"/>
                <a:ea typeface="メイリオ" panose="020B0604030504040204" pitchFamily="50" charset="-128"/>
              </a:rPr>
              <a:t>出入国管理統計</a:t>
            </a:r>
            <a:r>
              <a:rPr lang="ja-JP" altLang="en-US" sz="1600" b="1">
                <a:latin typeface="メイリオ" panose="020B0604030504040204" pitchFamily="50" charset="-128"/>
                <a:ea typeface="メイリオ" panose="020B0604030504040204" pitchFamily="50" charset="-128"/>
              </a:rPr>
              <a:t>をベースに調査設計</a:t>
            </a:r>
            <a:endParaRPr lang="en-US" altLang="ja-JP" sz="1600" b="1">
              <a:latin typeface="メイリオ" panose="020B0604030504040204" pitchFamily="50" charset="-128"/>
              <a:ea typeface="メイリオ" panose="020B0604030504040204" pitchFamily="50" charset="-128"/>
            </a:endParaRPr>
          </a:p>
          <a:p>
            <a:r>
              <a:rPr lang="ja-JP" altLang="en-US" sz="400" b="1">
                <a:solidFill>
                  <a:prstClr val="black"/>
                </a:solidFill>
                <a:latin typeface="メイリオ" panose="020B0604030504040204" pitchFamily="50" charset="-128"/>
                <a:ea typeface="メイリオ" panose="020B0604030504040204" pitchFamily="50" charset="-128"/>
              </a:rPr>
              <a:t>　</a:t>
            </a:r>
            <a:endParaRPr lang="en-US" altLang="ja-JP" sz="400" b="1">
              <a:solidFill>
                <a:prstClr val="black"/>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出入国管理でカウントしている外国人出国者数は全数調査であり正確なデータです。</a:t>
            </a:r>
            <a:endParaRPr lang="en-US" altLang="ja-JP" sz="1200">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このデータを用いて調査設計（標本配分）を行います。</a:t>
            </a:r>
            <a:endParaRPr lang="en-US" altLang="ja-JP" sz="1200">
              <a:latin typeface="メイリオ" panose="020B0604030504040204" pitchFamily="50" charset="-128"/>
              <a:ea typeface="メイリオ" panose="020B0604030504040204" pitchFamily="50" charset="-128"/>
            </a:endParaRPr>
          </a:p>
        </p:txBody>
      </p:sp>
      <p:sp>
        <p:nvSpPr>
          <p:cNvPr id="2458" name="テキスト ボックス 75"/>
          <p:cNvSpPr txBox="1"/>
          <p:nvPr/>
        </p:nvSpPr>
        <p:spPr>
          <a:xfrm>
            <a:off x="3727029" y="4967504"/>
            <a:ext cx="7120986" cy="753160"/>
          </a:xfrm>
          <a:prstGeom prst="rect">
            <a:avLst/>
          </a:prstGeom>
          <a:noFill/>
        </p:spPr>
        <p:txBody>
          <a:bodyPr wrap="square" rtlCol="0">
            <a:spAutoFit/>
          </a:bodyPr>
          <a:lstStyle/>
          <a:p>
            <a:pPr fontAlgn="base">
              <a:spcBef>
                <a:spcPct val="0"/>
              </a:spcBef>
              <a:spcAft>
                <a:spcPct val="0"/>
              </a:spcAft>
              <a:defRPr/>
            </a:pPr>
            <a:endParaRPr lang="en-US" altLang="ja-JP" sz="300" b="1">
              <a:solidFill>
                <a:prstClr val="black"/>
              </a:solidFill>
              <a:latin typeface="メイリオ" panose="020B0604030504040204" pitchFamily="50" charset="-128"/>
              <a:ea typeface="メイリオ" panose="020B0604030504040204" pitchFamily="50" charset="-128"/>
            </a:endParaRPr>
          </a:p>
          <a:p>
            <a:r>
              <a:rPr lang="ja-JP" altLang="en-US" sz="1600" b="1">
                <a:latin typeface="メイリオ" panose="020B0604030504040204" pitchFamily="50" charset="-128"/>
                <a:ea typeface="メイリオ" panose="020B0604030504040204" pitchFamily="50" charset="-128"/>
              </a:rPr>
              <a:t>聞き取り調査終了後は現場で検票を行い品質確保</a:t>
            </a:r>
            <a:endParaRPr lang="en-US" altLang="ja-JP" sz="1600" b="1">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タブレット端末の場合はその日のうちに回答データを集約します。</a:t>
            </a:r>
            <a:endParaRPr lang="en-US" altLang="ja-JP" sz="1200">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なお、紙の調査票も併用しています。</a:t>
            </a:r>
            <a:endParaRPr lang="en-US" altLang="ja-JP" sz="1200">
              <a:latin typeface="メイリオ" panose="020B0604030504040204" pitchFamily="50" charset="-128"/>
              <a:ea typeface="メイリオ" panose="020B0604030504040204" pitchFamily="50" charset="-128"/>
            </a:endParaRPr>
          </a:p>
        </p:txBody>
      </p:sp>
      <p:sp>
        <p:nvSpPr>
          <p:cNvPr id="2459" name="矢印: 五方向 77"/>
          <p:cNvSpPr/>
          <p:nvPr/>
        </p:nvSpPr>
        <p:spPr>
          <a:xfrm rot="5400000">
            <a:off x="2107625" y="1198715"/>
            <a:ext cx="900000" cy="2160000"/>
          </a:xfrm>
          <a:prstGeom prst="homePlate">
            <a:avLst>
              <a:gd name="adj" fmla="val 32819"/>
            </a:avLst>
          </a:prstGeom>
          <a:solidFill>
            <a:schemeClr val="accent6"/>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defRPr/>
            </a:pPr>
            <a:r>
              <a:rPr lang="ja-JP" altLang="en-US" b="1">
                <a:solidFill>
                  <a:prstClr val="white"/>
                </a:solidFill>
                <a:latin typeface="Meiryo UI" panose="020B0604030504040204" pitchFamily="50" charset="-128"/>
                <a:ea typeface="Meiryo UI" panose="020B0604030504040204" pitchFamily="50" charset="-128"/>
              </a:rPr>
              <a:t>調査地点の選定</a:t>
            </a:r>
          </a:p>
        </p:txBody>
      </p:sp>
      <p:sp>
        <p:nvSpPr>
          <p:cNvPr id="2460" name="テキスト ボックス 46"/>
          <p:cNvSpPr txBox="1"/>
          <p:nvPr/>
        </p:nvSpPr>
        <p:spPr>
          <a:xfrm>
            <a:off x="3727029" y="3907737"/>
            <a:ext cx="7120986" cy="738664"/>
          </a:xfrm>
          <a:prstGeom prst="rect">
            <a:avLst/>
          </a:prstGeom>
          <a:noFill/>
        </p:spPr>
        <p:txBody>
          <a:bodyPr wrap="square" rtlCol="0">
            <a:spAutoFit/>
          </a:bodyPr>
          <a:lstStyle/>
          <a:p>
            <a:r>
              <a:rPr lang="ja-JP" altLang="en-US" sz="1600" b="1">
                <a:solidFill>
                  <a:srgbClr val="C00000"/>
                </a:solidFill>
                <a:latin typeface="メイリオ" panose="020B0604030504040204" pitchFamily="50" charset="-128"/>
                <a:ea typeface="メイリオ" panose="020B0604030504040204" pitchFamily="50" charset="-128"/>
              </a:rPr>
              <a:t>外国語会話</a:t>
            </a:r>
            <a:r>
              <a:rPr lang="ja-JP" altLang="en-US" sz="1600" b="1">
                <a:latin typeface="メイリオ" panose="020B0604030504040204" pitchFamily="50" charset="-128"/>
                <a:ea typeface="メイリオ" panose="020B0604030504040204" pitchFamily="50" charset="-128"/>
              </a:rPr>
              <a:t>可能な調査員が外国語の調査票を見せながら聞き取り調査</a:t>
            </a:r>
            <a:endParaRPr lang="en-US" altLang="ja-JP" sz="1600" b="1">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defRPr/>
            </a:pPr>
            <a:endParaRPr lang="en-US" altLang="ja-JP" sz="300" b="1">
              <a:solidFill>
                <a:prstClr val="black"/>
              </a:solidFill>
              <a:latin typeface="メイリオ" panose="020B0604030504040204" pitchFamily="50" charset="-128"/>
              <a:ea typeface="メイリオ" panose="020B0604030504040204" pitchFamily="50" charset="-128"/>
            </a:endParaRPr>
          </a:p>
          <a:p>
            <a:r>
              <a:rPr lang="en-US" altLang="ja-JP" sz="1200" u="sng">
                <a:latin typeface="メイリオ" panose="020B0604030504040204" pitchFamily="50" charset="-128"/>
                <a:ea typeface="メイリオ" panose="020B0604030504040204" pitchFamily="50" charset="-128"/>
              </a:rPr>
              <a:t>12</a:t>
            </a:r>
            <a:r>
              <a:rPr lang="ja-JP" altLang="en-US" sz="1200" u="sng">
                <a:latin typeface="メイリオ" panose="020B0604030504040204" pitchFamily="50" charset="-128"/>
                <a:ea typeface="メイリオ" panose="020B0604030504040204" pitchFamily="50" charset="-128"/>
              </a:rPr>
              <a:t>言語の調査票</a:t>
            </a:r>
            <a:r>
              <a:rPr lang="ja-JP" altLang="en-US" sz="1200">
                <a:latin typeface="メイリオ" panose="020B0604030504040204" pitchFamily="50" charset="-128"/>
                <a:ea typeface="メイリオ" panose="020B0604030504040204" pitchFamily="50" charset="-128"/>
              </a:rPr>
              <a:t>を用意。調査員の言語も多彩です。</a:t>
            </a:r>
            <a:endParaRPr lang="en-US" altLang="ja-JP" sz="1200">
              <a:latin typeface="メイリオ" panose="020B0604030504040204" pitchFamily="50" charset="-128"/>
              <a:ea typeface="メイリオ" panose="020B0604030504040204" pitchFamily="50" charset="-128"/>
            </a:endParaRPr>
          </a:p>
          <a:p>
            <a:pPr fontAlgn="base">
              <a:spcBef>
                <a:spcPct val="0"/>
              </a:spcBef>
              <a:spcAft>
                <a:spcPct val="0"/>
              </a:spcAft>
              <a:defRPr/>
            </a:pPr>
            <a:endParaRPr lang="en-US" altLang="ja-JP" sz="1100">
              <a:solidFill>
                <a:prstClr val="black"/>
              </a:solidFill>
              <a:latin typeface="メイリオ" panose="020B0604030504040204" pitchFamily="50" charset="-128"/>
              <a:ea typeface="メイリオ" panose="020B0604030504040204" pitchFamily="50" charset="-128"/>
            </a:endParaRPr>
          </a:p>
        </p:txBody>
      </p:sp>
      <p:sp>
        <p:nvSpPr>
          <p:cNvPr id="2461" name="テキスト ボックス 47"/>
          <p:cNvSpPr txBox="1"/>
          <p:nvPr/>
        </p:nvSpPr>
        <p:spPr>
          <a:xfrm>
            <a:off x="3727029" y="1797719"/>
            <a:ext cx="7120986" cy="953214"/>
          </a:xfrm>
          <a:prstGeom prst="rect">
            <a:avLst/>
          </a:prstGeom>
          <a:noFill/>
        </p:spPr>
        <p:txBody>
          <a:bodyPr wrap="square" rtlCol="0">
            <a:spAutoFit/>
          </a:bodyPr>
          <a:lstStyle/>
          <a:p>
            <a:pPr>
              <a:defRPr/>
            </a:pPr>
            <a:r>
              <a:rPr lang="ja-JP" altLang="en-US" sz="1600" b="1">
                <a:latin typeface="メイリオ" panose="020B0604030504040204" pitchFamily="50" charset="-128"/>
                <a:ea typeface="メイリオ" panose="020B0604030504040204" pitchFamily="50" charset="-128"/>
              </a:rPr>
              <a:t>全国</a:t>
            </a:r>
            <a:r>
              <a:rPr lang="en-US" altLang="ja-JP" sz="1600" b="1">
                <a:latin typeface="メイリオ" panose="020B0604030504040204" pitchFamily="50" charset="-128"/>
                <a:ea typeface="メイリオ" panose="020B0604030504040204" pitchFamily="50" charset="-128"/>
              </a:rPr>
              <a:t>29</a:t>
            </a:r>
            <a:r>
              <a:rPr lang="ja-JP" altLang="en-US" sz="1600" b="1">
                <a:latin typeface="メイリオ" panose="020B0604030504040204" pitchFamily="50" charset="-128"/>
                <a:ea typeface="メイリオ" panose="020B0604030504040204" pitchFamily="50" charset="-128"/>
              </a:rPr>
              <a:t>空海港で調査を実施</a:t>
            </a:r>
            <a:endParaRPr lang="en-US" altLang="ja-JP" sz="1600" b="1">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defRPr/>
            </a:pPr>
            <a:endParaRPr lang="en-US" altLang="ja-JP" sz="400" b="1">
              <a:solidFill>
                <a:prstClr val="black"/>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外国人出国者数の多い空海港ならびに地方ブロックを代表する空海港を中心に調査地点を選定。</a:t>
            </a:r>
            <a:endParaRPr lang="en-US" altLang="ja-JP" sz="1200">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調査港では、帰国時の搭乗直前に調査をするため、</a:t>
            </a:r>
            <a:r>
              <a:rPr lang="ja-JP" altLang="en-US" sz="1200" u="sng">
                <a:latin typeface="メイリオ" panose="020B0604030504040204" pitchFamily="50" charset="-128"/>
                <a:ea typeface="メイリオ" panose="020B0604030504040204" pitchFamily="50" charset="-128"/>
              </a:rPr>
              <a:t>日本滞在中のすべての支出</a:t>
            </a:r>
            <a:r>
              <a:rPr lang="ja-JP" altLang="en-US" sz="1200">
                <a:latin typeface="メイリオ" panose="020B0604030504040204" pitchFamily="50" charset="-128"/>
                <a:ea typeface="メイリオ" panose="020B0604030504040204" pitchFamily="50" charset="-128"/>
              </a:rPr>
              <a:t>について回答が</a:t>
            </a:r>
            <a:endParaRPr lang="en-US" altLang="ja-JP" sz="1200">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得られます。</a:t>
            </a:r>
            <a:endParaRPr lang="en-US" altLang="ja-JP" sz="1200">
              <a:latin typeface="メイリオ" panose="020B0604030504040204" pitchFamily="50" charset="-128"/>
              <a:ea typeface="メイリオ" panose="020B0604030504040204" pitchFamily="50" charset="-128"/>
            </a:endParaRPr>
          </a:p>
        </p:txBody>
      </p:sp>
      <p:sp>
        <p:nvSpPr>
          <p:cNvPr id="2462" name="矢印: 五方向 77"/>
          <p:cNvSpPr/>
          <p:nvPr/>
        </p:nvSpPr>
        <p:spPr>
          <a:xfrm rot="5400000">
            <a:off x="2127069" y="2255310"/>
            <a:ext cx="900000" cy="2160000"/>
          </a:xfrm>
          <a:prstGeom prst="homePlate">
            <a:avLst>
              <a:gd name="adj" fmla="val 32819"/>
            </a:avLst>
          </a:prstGeom>
          <a:solidFill>
            <a:schemeClr val="accent6"/>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defRPr/>
            </a:pPr>
            <a:r>
              <a:rPr lang="ja-JP" altLang="en-US" b="1">
                <a:solidFill>
                  <a:prstClr val="white"/>
                </a:solidFill>
                <a:latin typeface="Meiryo UI" panose="020B0604030504040204" pitchFamily="50" charset="-128"/>
                <a:ea typeface="Meiryo UI" panose="020B0604030504040204" pitchFamily="50" charset="-128"/>
              </a:rPr>
              <a:t>調査設計</a:t>
            </a:r>
          </a:p>
        </p:txBody>
      </p:sp>
      <p:sp>
        <p:nvSpPr>
          <p:cNvPr id="2463" name="矢印: 五方向 77"/>
          <p:cNvSpPr/>
          <p:nvPr/>
        </p:nvSpPr>
        <p:spPr>
          <a:xfrm rot="5400000">
            <a:off x="2113724" y="3311905"/>
            <a:ext cx="900000" cy="2160000"/>
          </a:xfrm>
          <a:prstGeom prst="homePlate">
            <a:avLst>
              <a:gd name="adj" fmla="val 32819"/>
            </a:avLst>
          </a:prstGeom>
          <a:solidFill>
            <a:schemeClr val="accent6"/>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defRPr/>
            </a:pPr>
            <a:r>
              <a:rPr lang="ja-JP" altLang="en-US" b="1">
                <a:solidFill>
                  <a:prstClr val="white"/>
                </a:solidFill>
                <a:latin typeface="Meiryo UI" panose="020B0604030504040204" pitchFamily="50" charset="-128"/>
                <a:ea typeface="Meiryo UI" panose="020B0604030504040204" pitchFamily="50" charset="-128"/>
              </a:rPr>
              <a:t>聞き取り調査</a:t>
            </a:r>
          </a:p>
        </p:txBody>
      </p:sp>
      <p:sp>
        <p:nvSpPr>
          <p:cNvPr id="2464" name="矢印: 五方向 77"/>
          <p:cNvSpPr/>
          <p:nvPr/>
        </p:nvSpPr>
        <p:spPr>
          <a:xfrm rot="5400000">
            <a:off x="2113725" y="4368500"/>
            <a:ext cx="900000" cy="2160000"/>
          </a:xfrm>
          <a:prstGeom prst="homePlate">
            <a:avLst>
              <a:gd name="adj" fmla="val 32819"/>
            </a:avLst>
          </a:prstGeom>
          <a:solidFill>
            <a:schemeClr val="accent6"/>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defRPr/>
            </a:pPr>
            <a:r>
              <a:rPr lang="ja-JP" altLang="en-US" b="1">
                <a:solidFill>
                  <a:prstClr val="white"/>
                </a:solidFill>
                <a:latin typeface="Meiryo UI" panose="020B0604030504040204" pitchFamily="50" charset="-128"/>
                <a:ea typeface="Meiryo UI" panose="020B0604030504040204" pitchFamily="50" charset="-128"/>
              </a:rPr>
              <a:t>回答データの回収</a:t>
            </a:r>
          </a:p>
        </p:txBody>
      </p:sp>
      <p:sp>
        <p:nvSpPr>
          <p:cNvPr id="2466" name="テキスト ボックス 20"/>
          <p:cNvSpPr txBox="1"/>
          <p:nvPr/>
        </p:nvSpPr>
        <p:spPr>
          <a:xfrm>
            <a:off x="1420837" y="1351422"/>
            <a:ext cx="9201197" cy="338554"/>
          </a:xfrm>
          <a:prstGeom prst="rect">
            <a:avLst/>
          </a:prstGeom>
          <a:noFill/>
        </p:spPr>
        <p:txBody>
          <a:bodyPr wrap="square" rtlCol="0">
            <a:spAutoFit/>
          </a:bodyPr>
          <a:lstStyle/>
          <a:p>
            <a:r>
              <a:rPr lang="ja-JP" altLang="en-US" sz="1600" b="1">
                <a:solidFill>
                  <a:srgbClr val="C00000"/>
                </a:solidFill>
                <a:latin typeface="メイリオ" panose="020B0604030504040204" pitchFamily="50" charset="-128"/>
                <a:ea typeface="メイリオ" panose="020B0604030504040204" pitchFamily="50" charset="-128"/>
              </a:rPr>
              <a:t>●  外国語会話</a:t>
            </a:r>
            <a:r>
              <a:rPr lang="ja-JP" altLang="en-US" sz="1600" b="1">
                <a:latin typeface="メイリオ" panose="020B0604030504040204" pitchFamily="50" charset="-128"/>
                <a:ea typeface="メイリオ" panose="020B0604030504040204" pitchFamily="50" charset="-128"/>
              </a:rPr>
              <a:t>が可能な調査員が</a:t>
            </a:r>
            <a:r>
              <a:rPr lang="ja-JP" altLang="en-US" sz="1600" b="1">
                <a:solidFill>
                  <a:srgbClr val="C00000"/>
                </a:solidFill>
                <a:latin typeface="メイリオ" panose="020B0604030504040204" pitchFamily="50" charset="-128"/>
                <a:ea typeface="メイリオ" panose="020B0604030504040204" pitchFamily="50" charset="-128"/>
              </a:rPr>
              <a:t>タブレット端末</a:t>
            </a:r>
            <a:r>
              <a:rPr lang="ja-JP" altLang="en-US" sz="1600" b="1">
                <a:latin typeface="メイリオ" panose="020B0604030504040204" pitchFamily="50" charset="-128"/>
                <a:ea typeface="メイリオ" panose="020B0604030504040204" pitchFamily="50" charset="-128"/>
              </a:rPr>
              <a:t>または紙調査票を用いて</a:t>
            </a:r>
            <a:r>
              <a:rPr lang="ja-JP" altLang="en-US" sz="1600" b="1">
                <a:solidFill>
                  <a:srgbClr val="C00000"/>
                </a:solidFill>
                <a:latin typeface="メイリオ" panose="020B0604030504040204" pitchFamily="50" charset="-128"/>
                <a:ea typeface="メイリオ" panose="020B0604030504040204" pitchFamily="50" charset="-128"/>
              </a:rPr>
              <a:t>聞き取り調査</a:t>
            </a:r>
            <a:endParaRPr lang="en-US" altLang="ja-JP" sz="1600" b="1">
              <a:solidFill>
                <a:srgbClr val="C000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ACE6049E-360E-2408-0EB0-0E303F9A755C}"/>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spTree>
    <p:extLst>
      <p:ext uri="{BB962C8B-B14F-4D97-AF65-F5344CB8AC3E}">
        <p14:creationId xmlns:p14="http://schemas.microsoft.com/office/powerpoint/2010/main" val="46595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2"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z="1400">
                <a:solidFill>
                  <a:prstClr val="black"/>
                </a:solidFill>
              </a:rPr>
              <a:pPr>
                <a:defRPr/>
              </a:pPr>
              <a:t>8</a:t>
            </a:fld>
            <a:endParaRPr lang="en-US" altLang="ja-JP" sz="1400">
              <a:solidFill>
                <a:prstClr val="black"/>
              </a:solidFill>
            </a:endParaRPr>
          </a:p>
        </p:txBody>
      </p:sp>
      <p:sp>
        <p:nvSpPr>
          <p:cNvPr id="2474" name="正方形/長方形 72"/>
          <p:cNvSpPr/>
          <p:nvPr/>
        </p:nvSpPr>
        <p:spPr>
          <a:xfrm>
            <a:off x="1383318" y="895769"/>
            <a:ext cx="4716000" cy="432000"/>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5782" tIns="108000" rIns="95782" bIns="47891" rtlCol="0" anchor="ctr"/>
          <a:lstStyle/>
          <a:p>
            <a:r>
              <a:rPr lang="en-US" altLang="ja-JP" sz="2000" b="1">
                <a:solidFill>
                  <a:schemeClr val="bg1"/>
                </a:solidFill>
                <a:latin typeface="メイリオ" panose="020B0604030504040204" pitchFamily="50" charset="-128"/>
                <a:ea typeface="メイリオ" panose="020B0604030504040204" pitchFamily="50" charset="-128"/>
                <a:cs typeface="Times New Roman"/>
              </a:rPr>
              <a:t>A1</a:t>
            </a:r>
            <a:r>
              <a:rPr lang="ja-JP" altLang="en-US" sz="2000" b="1">
                <a:solidFill>
                  <a:schemeClr val="bg1"/>
                </a:solidFill>
                <a:latin typeface="メイリオ" panose="020B0604030504040204" pitchFamily="50" charset="-128"/>
                <a:ea typeface="メイリオ" panose="020B0604030504040204" pitchFamily="50" charset="-128"/>
                <a:cs typeface="Times New Roman"/>
              </a:rPr>
              <a:t> 全国調査</a:t>
            </a:r>
          </a:p>
        </p:txBody>
      </p:sp>
      <p:sp>
        <p:nvSpPr>
          <p:cNvPr id="2475" name="正方形/長方形 73"/>
          <p:cNvSpPr/>
          <p:nvPr/>
        </p:nvSpPr>
        <p:spPr>
          <a:xfrm>
            <a:off x="1383318" y="1953309"/>
            <a:ext cx="4716000" cy="1626545"/>
          </a:xfrm>
          <a:prstGeom prst="rect">
            <a:avLst/>
          </a:prstGeom>
          <a:no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76" name="テキスト ボックス 74"/>
          <p:cNvSpPr txBox="1"/>
          <p:nvPr/>
        </p:nvSpPr>
        <p:spPr>
          <a:xfrm>
            <a:off x="1383318" y="1953308"/>
            <a:ext cx="4716000" cy="1638910"/>
          </a:xfrm>
          <a:prstGeom prst="rect">
            <a:avLst/>
          </a:prstGeom>
          <a:noFill/>
        </p:spPr>
        <p:txBody>
          <a:bodyPr wrap="square" rtlCol="0">
            <a:spAutoFit/>
          </a:bodyPr>
          <a:lstStyle/>
          <a:p>
            <a:pPr>
              <a:spcAft>
                <a:spcPts val="300"/>
              </a:spcAft>
            </a:pPr>
            <a:r>
              <a:rPr lang="ja-JP" altLang="en-US" sz="11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調査対象　</a:t>
            </a:r>
            <a:r>
              <a:rPr lang="en-US" altLang="ja-JP" sz="1100" b="1"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日本を出国する外国人（乗員や滞在期間１年以上を除く）</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ja-JP" altLang="en-US" sz="1100" b="1" dirty="0">
                <a:solidFill>
                  <a:schemeClr val="accent4"/>
                </a:solidFill>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母集団　</a:t>
            </a:r>
            <a:r>
              <a:rPr lang="en-US" altLang="ja-JP" sz="11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法務省「出入国管理統計」外国人単純出国者数</a:t>
            </a:r>
            <a:endParaRPr lang="en-US" altLang="ja-JP" sz="1100" dirty="0">
              <a:latin typeface="Meiryo UI" panose="020B0604030504040204" pitchFamily="50" charset="-128"/>
              <a:ea typeface="Meiryo UI" panose="020B0604030504040204" pitchFamily="50" charset="-128"/>
            </a:endParaRPr>
          </a:p>
          <a:p>
            <a:pPr>
              <a:spcAft>
                <a:spcPts val="300"/>
              </a:spcAft>
            </a:pPr>
            <a:r>
              <a:rPr lang="ja-JP" altLang="en-US" sz="11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調査地点　</a:t>
            </a:r>
            <a:r>
              <a:rPr lang="en-US" altLang="ja-JP" sz="1100" b="1"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1100" u="sng" spc="-3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100" u="sng" spc="-30" dirty="0">
                <a:latin typeface="Meiryo UI" panose="020B0604030504040204" pitchFamily="50" charset="-128"/>
                <a:ea typeface="Meiryo UI" panose="020B0604030504040204" pitchFamily="50" charset="-128"/>
                <a:cs typeface="Meiryo UI" panose="020B0604030504040204" pitchFamily="50" charset="-128"/>
              </a:rPr>
              <a:t>空海港</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の国際線搭乗待合ロビー（保安区域内）等</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accent4"/>
                </a:solidFill>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目標精度</a:t>
            </a:r>
            <a:r>
              <a:rPr lang="en-US" altLang="ja-JP" sz="11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人</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回当たり旅行総支出」を指標として</a:t>
            </a:r>
            <a:endParaRPr lang="en-US" altLang="ja-JP" sz="1100" dirty="0">
              <a:latin typeface="Meiryo UI" panose="020B0604030504040204" pitchFamily="50" charset="-128"/>
              <a:ea typeface="Meiryo UI" panose="020B0604030504040204" pitchFamily="50" charset="-128"/>
            </a:endParaRPr>
          </a:p>
          <a:p>
            <a:pPr>
              <a:spcAft>
                <a:spcPts val="300"/>
              </a:spcAft>
            </a:pP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国籍・地域毎に標準誤差率</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ja-JP" altLang="en-US" sz="11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目標サンプルサイズ　   </a:t>
            </a:r>
            <a:r>
              <a:rPr lang="en-US" altLang="ja-JP" sz="1100" spc="-3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四半期当たり</a:t>
            </a:r>
            <a:r>
              <a:rPr lang="ja-JP" altLang="en-US" sz="1100" u="sng" spc="-30" dirty="0">
                <a:latin typeface="Meiryo UI" panose="020B0604030504040204" pitchFamily="50" charset="-128"/>
                <a:ea typeface="Meiryo UI" panose="020B0604030504040204" pitchFamily="50" charset="-128"/>
                <a:cs typeface="Meiryo UI" panose="020B0604030504040204" pitchFamily="50" charset="-128"/>
              </a:rPr>
              <a:t>６</a:t>
            </a:r>
            <a:r>
              <a:rPr lang="en-US" altLang="ja-JP" sz="1100" u="sng" spc="-30" dirty="0">
                <a:latin typeface="Meiryo UI" panose="020B0604030504040204" pitchFamily="50" charset="-128"/>
                <a:ea typeface="Meiryo UI" panose="020B0604030504040204" pitchFamily="50" charset="-128"/>
                <a:cs typeface="Meiryo UI" panose="020B0604030504040204" pitchFamily="50" charset="-128"/>
              </a:rPr>
              <a:t>,900</a:t>
            </a:r>
            <a:r>
              <a:rPr lang="ja-JP" altLang="en-US" sz="1100" u="sng" spc="-30" dirty="0">
                <a:latin typeface="Meiryo UI" panose="020B0604030504040204" pitchFamily="50" charset="-128"/>
                <a:ea typeface="Meiryo UI" panose="020B0604030504040204" pitchFamily="50" charset="-128"/>
                <a:cs typeface="Meiryo UI" panose="020B0604030504040204" pitchFamily="50" charset="-128"/>
              </a:rPr>
              <a:t>票</a:t>
            </a:r>
            <a:endParaRPr lang="en-US" altLang="ja-JP" sz="1100" u="sng" spc="-3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spc="-3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spc="-30" dirty="0">
                <a:latin typeface="Meiryo UI" panose="020B0604030504040204" pitchFamily="50" charset="-128"/>
                <a:ea typeface="Meiryo UI" panose="020B0604030504040204" pitchFamily="50" charset="-128"/>
                <a:cs typeface="Meiryo UI" panose="020B0604030504040204" pitchFamily="50" charset="-128"/>
              </a:rPr>
              <a:t>調査方法</a:t>
            </a:r>
            <a:r>
              <a:rPr lang="en-US" altLang="ja-JP" sz="1100" b="1"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外国語会話可能な調査員による聞き取り調査</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en-US" altLang="ja-JP" sz="1100" spc="-3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spc="-30" dirty="0">
                <a:latin typeface="Meiryo UI" panose="020B0604030504040204" pitchFamily="50" charset="-128"/>
                <a:ea typeface="Meiryo UI" panose="020B0604030504040204" pitchFamily="50" charset="-128"/>
                <a:cs typeface="Meiryo UI" panose="020B0604030504040204" pitchFamily="50" charset="-128"/>
              </a:rPr>
              <a:t>（主要空港ではタブレット端末を使用）</a:t>
            </a:r>
            <a:endParaRPr lang="en-US" altLang="ja-JP" sz="1100" spc="-3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77" name="正方形/長方形 75"/>
          <p:cNvSpPr/>
          <p:nvPr/>
        </p:nvSpPr>
        <p:spPr>
          <a:xfrm>
            <a:off x="1383318" y="1341920"/>
            <a:ext cx="4716000" cy="612000"/>
          </a:xfrm>
          <a:prstGeom prst="rect">
            <a:avLst/>
          </a:prstGeom>
          <a:solidFill>
            <a:schemeClr val="accent4">
              <a:lumMod val="20000"/>
              <a:lumOff val="80000"/>
            </a:schemeClr>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478" name="正方形/長方形 76"/>
          <p:cNvSpPr/>
          <p:nvPr/>
        </p:nvSpPr>
        <p:spPr>
          <a:xfrm>
            <a:off x="1350366" y="1350158"/>
            <a:ext cx="4716000" cy="60315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tIns="108000" rIns="0" rtlCol="0" anchor="ctr" anchorCtr="0"/>
          <a:lstStyle/>
          <a:p>
            <a:pPr indent="-288000">
              <a:buClr>
                <a:srgbClr val="627998"/>
              </a:buClr>
            </a:pP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tx1"/>
                </a:solidFill>
                <a:latin typeface="メイリオ" panose="020B0604030504040204" pitchFamily="50" charset="-128"/>
                <a:ea typeface="メイリオ" panose="020B0604030504040204" pitchFamily="50" charset="-128"/>
              </a:rPr>
              <a:t>目的</a:t>
            </a:r>
            <a:r>
              <a:rPr lang="en-US" altLang="ja-JP" sz="1400" b="1">
                <a:solidFill>
                  <a:schemeClr val="tx1"/>
                </a:solidFill>
                <a:latin typeface="メイリオ" panose="020B0604030504040204" pitchFamily="50" charset="-128"/>
                <a:ea typeface="メイリオ" panose="020B0604030504040204" pitchFamily="50" charset="-128"/>
              </a:rPr>
              <a:t>】</a:t>
            </a:r>
            <a:r>
              <a:rPr lang="ja-JP" altLang="en-US" sz="1400" b="1">
                <a:solidFill>
                  <a:schemeClr val="accent4">
                    <a:lumMod val="50000"/>
                  </a:schemeClr>
                </a:solidFill>
                <a:latin typeface="メイリオ" panose="020B0604030504040204" pitchFamily="50" charset="-128"/>
                <a:ea typeface="メイリオ" panose="020B0604030504040204" pitchFamily="50" charset="-128"/>
              </a:rPr>
              <a:t>国籍･地域</a:t>
            </a:r>
            <a:r>
              <a:rPr lang="ja-JP" altLang="en-US" sz="1400">
                <a:solidFill>
                  <a:schemeClr val="tx1"/>
                </a:solidFill>
                <a:latin typeface="メイリオ" panose="020B0604030504040204" pitchFamily="50" charset="-128"/>
                <a:ea typeface="メイリオ" panose="020B0604030504040204" pitchFamily="50" charset="-128"/>
              </a:rPr>
              <a:t>毎の旅行者の</a:t>
            </a:r>
            <a:r>
              <a:rPr lang="ja-JP" altLang="en-US" sz="1400" b="1">
                <a:solidFill>
                  <a:schemeClr val="accent4">
                    <a:lumMod val="50000"/>
                  </a:schemeClr>
                </a:solidFill>
                <a:latin typeface="メイリオ" panose="020B0604030504040204" pitchFamily="50" charset="-128"/>
                <a:ea typeface="メイリオ" panose="020B0604030504040204" pitchFamily="50" charset="-128"/>
              </a:rPr>
              <a:t>詳細</a:t>
            </a:r>
            <a:r>
              <a:rPr lang="ja-JP" altLang="en-US" sz="1400">
                <a:solidFill>
                  <a:schemeClr val="tx1"/>
                </a:solidFill>
                <a:latin typeface="メイリオ" panose="020B0604030504040204" pitchFamily="50" charset="-128"/>
                <a:ea typeface="メイリオ" panose="020B0604030504040204" pitchFamily="50" charset="-128"/>
              </a:rPr>
              <a:t>な消費データの収集</a:t>
            </a:r>
            <a:endParaRPr lang="en-US" altLang="ja-JP" sz="1400">
              <a:solidFill>
                <a:schemeClr val="tx1"/>
              </a:solidFill>
              <a:latin typeface="メイリオ" panose="020B0604030504040204" pitchFamily="50" charset="-128"/>
              <a:ea typeface="メイリオ" panose="020B0604030504040204" pitchFamily="50" charset="-128"/>
            </a:endParaRPr>
          </a:p>
        </p:txBody>
      </p:sp>
      <p:sp>
        <p:nvSpPr>
          <p:cNvPr id="2479" name="正方形/長方形 77"/>
          <p:cNvSpPr/>
          <p:nvPr/>
        </p:nvSpPr>
        <p:spPr>
          <a:xfrm>
            <a:off x="1383318" y="3675549"/>
            <a:ext cx="4712682" cy="2965728"/>
          </a:xfrm>
          <a:prstGeom prst="rect">
            <a:avLst/>
          </a:prstGeom>
          <a:no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480" name="正方形/長方形 78"/>
          <p:cNvSpPr/>
          <p:nvPr/>
        </p:nvSpPr>
        <p:spPr>
          <a:xfrm>
            <a:off x="1388047" y="3676121"/>
            <a:ext cx="1440000" cy="360000"/>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調査地点</a:t>
            </a:r>
          </a:p>
        </p:txBody>
      </p:sp>
      <p:sp>
        <p:nvSpPr>
          <p:cNvPr id="2481" name="テキスト ボックス 79"/>
          <p:cNvSpPr txBox="1"/>
          <p:nvPr/>
        </p:nvSpPr>
        <p:spPr>
          <a:xfrm>
            <a:off x="2542552" y="5561305"/>
            <a:ext cx="2304256" cy="338554"/>
          </a:xfrm>
          <a:prstGeom prst="rect">
            <a:avLst/>
          </a:prstGeom>
          <a:noFill/>
        </p:spPr>
        <p:txBody>
          <a:bodyPr wrap="square" rtlCol="0">
            <a:spAutoFit/>
          </a:bodyPr>
          <a:lstStyle/>
          <a:p>
            <a:pPr algn="ctr"/>
            <a:r>
              <a:rPr lang="ja-JP" altLang="en-US" sz="1600" b="1"/>
              <a:t>（日本地図）</a:t>
            </a:r>
            <a:endParaRPr lang="en-US" altLang="ja-JP" sz="1600" b="1"/>
          </a:p>
        </p:txBody>
      </p:sp>
      <p:pic>
        <p:nvPicPr>
          <p:cNvPr id="2482" name="図 80"/>
          <p:cNvPicPr>
            <a:picLocks noChangeAspect="1"/>
          </p:cNvPicPr>
          <p:nvPr/>
        </p:nvPicPr>
        <p:blipFill>
          <a:blip r:embed="rId3"/>
          <a:stretch>
            <a:fillRect/>
          </a:stretch>
        </p:blipFill>
        <p:spPr>
          <a:xfrm>
            <a:off x="2936474" y="3792165"/>
            <a:ext cx="2863734" cy="2774580"/>
          </a:xfrm>
          <a:prstGeom prst="rect">
            <a:avLst/>
          </a:prstGeom>
        </p:spPr>
      </p:pic>
      <p:pic>
        <p:nvPicPr>
          <p:cNvPr id="2483" name="図 81"/>
          <p:cNvPicPr>
            <a:picLocks noChangeAspect="1"/>
          </p:cNvPicPr>
          <p:nvPr/>
        </p:nvPicPr>
        <p:blipFill>
          <a:blip r:embed="rId4"/>
          <a:stretch>
            <a:fillRect/>
          </a:stretch>
        </p:blipFill>
        <p:spPr>
          <a:xfrm>
            <a:off x="1759729" y="4467364"/>
            <a:ext cx="583554" cy="470085"/>
          </a:xfrm>
          <a:prstGeom prst="rect">
            <a:avLst/>
          </a:prstGeom>
        </p:spPr>
      </p:pic>
      <p:cxnSp>
        <p:nvCxnSpPr>
          <p:cNvPr id="2484" name="直線コネクタ 82"/>
          <p:cNvCxnSpPr/>
          <p:nvPr/>
        </p:nvCxnSpPr>
        <p:spPr>
          <a:xfrm>
            <a:off x="2924174" y="4163590"/>
            <a:ext cx="0" cy="1296144"/>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485" name="直線コネクタ 83"/>
          <p:cNvCxnSpPr/>
          <p:nvPr/>
        </p:nvCxnSpPr>
        <p:spPr>
          <a:xfrm flipH="1">
            <a:off x="1554380" y="5459734"/>
            <a:ext cx="1369794" cy="0"/>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486" name="直線コネクタ 84"/>
          <p:cNvCxnSpPr/>
          <p:nvPr/>
        </p:nvCxnSpPr>
        <p:spPr>
          <a:xfrm flipH="1">
            <a:off x="1554380" y="5459734"/>
            <a:ext cx="1369794" cy="0"/>
          </a:xfrm>
          <a:prstGeom prst="line">
            <a:avLst/>
          </a:prstGeom>
          <a:solidFill>
            <a:srgbClr val="0066CC"/>
          </a:solidFill>
          <a:ln w="9525" cap="flat" cmpd="sng" algn="ctr">
            <a:solidFill>
              <a:schemeClr val="tx1"/>
            </a:solidFill>
            <a:prstDash val="solid"/>
            <a:round/>
            <a:headEnd type="none" w="med" len="med"/>
            <a:tailEnd type="none"/>
          </a:ln>
          <a:effectLst/>
        </p:spPr>
      </p:cxnSp>
      <p:sp>
        <p:nvSpPr>
          <p:cNvPr id="2487" name="テキスト ボックス 85"/>
          <p:cNvSpPr txBox="1"/>
          <p:nvPr/>
        </p:nvSpPr>
        <p:spPr>
          <a:xfrm>
            <a:off x="4906035" y="4240008"/>
            <a:ext cx="761747" cy="230832"/>
          </a:xfrm>
          <a:prstGeom prst="rect">
            <a:avLst/>
          </a:prstGeom>
          <a:noFill/>
        </p:spPr>
        <p:txBody>
          <a:bodyPr wrap="none" rtlCol="0">
            <a:spAutoFit/>
          </a:bodyPr>
          <a:lstStyle/>
          <a:p>
            <a:r>
              <a:rPr lang="ja-JP" altLang="en-US" sz="900"/>
              <a:t>新千歳空港</a:t>
            </a:r>
          </a:p>
        </p:txBody>
      </p:sp>
      <p:sp>
        <p:nvSpPr>
          <p:cNvPr id="2488" name="テキスト ボックス 86"/>
          <p:cNvSpPr txBox="1"/>
          <p:nvPr/>
        </p:nvSpPr>
        <p:spPr>
          <a:xfrm>
            <a:off x="4822087" y="5085484"/>
            <a:ext cx="646331" cy="230832"/>
          </a:xfrm>
          <a:prstGeom prst="rect">
            <a:avLst/>
          </a:prstGeom>
          <a:noFill/>
        </p:spPr>
        <p:txBody>
          <a:bodyPr wrap="none" rtlCol="0">
            <a:spAutoFit/>
          </a:bodyPr>
          <a:lstStyle/>
          <a:p>
            <a:r>
              <a:rPr lang="ja-JP" altLang="en-US" sz="900"/>
              <a:t>仙台空港</a:t>
            </a:r>
          </a:p>
        </p:txBody>
      </p:sp>
      <p:sp>
        <p:nvSpPr>
          <p:cNvPr id="2489" name="テキスト ボックス 87"/>
          <p:cNvSpPr txBox="1"/>
          <p:nvPr/>
        </p:nvSpPr>
        <p:spPr>
          <a:xfrm>
            <a:off x="3629298" y="5268190"/>
            <a:ext cx="646331" cy="230832"/>
          </a:xfrm>
          <a:prstGeom prst="rect">
            <a:avLst/>
          </a:prstGeom>
          <a:noFill/>
        </p:spPr>
        <p:txBody>
          <a:bodyPr wrap="none" rtlCol="0">
            <a:spAutoFit/>
          </a:bodyPr>
          <a:lstStyle/>
          <a:p>
            <a:r>
              <a:rPr lang="ja-JP" altLang="en-US" sz="900"/>
              <a:t>小松空港</a:t>
            </a:r>
          </a:p>
        </p:txBody>
      </p:sp>
      <p:sp>
        <p:nvSpPr>
          <p:cNvPr id="2490" name="テキスト ボックス 88"/>
          <p:cNvSpPr txBox="1"/>
          <p:nvPr/>
        </p:nvSpPr>
        <p:spPr>
          <a:xfrm>
            <a:off x="4737581" y="5517755"/>
            <a:ext cx="646331" cy="230832"/>
          </a:xfrm>
          <a:prstGeom prst="rect">
            <a:avLst/>
          </a:prstGeom>
          <a:noFill/>
        </p:spPr>
        <p:txBody>
          <a:bodyPr wrap="none" rtlCol="0">
            <a:spAutoFit/>
          </a:bodyPr>
          <a:lstStyle/>
          <a:p>
            <a:r>
              <a:rPr lang="ja-JP" altLang="en-US" sz="900"/>
              <a:t>成田空港</a:t>
            </a:r>
          </a:p>
        </p:txBody>
      </p:sp>
      <p:sp>
        <p:nvSpPr>
          <p:cNvPr id="2491" name="テキスト ボックス 89"/>
          <p:cNvSpPr txBox="1"/>
          <p:nvPr/>
        </p:nvSpPr>
        <p:spPr>
          <a:xfrm>
            <a:off x="4593402" y="5659985"/>
            <a:ext cx="646331" cy="230832"/>
          </a:xfrm>
          <a:prstGeom prst="rect">
            <a:avLst/>
          </a:prstGeom>
          <a:noFill/>
        </p:spPr>
        <p:txBody>
          <a:bodyPr wrap="none" rtlCol="0">
            <a:spAutoFit/>
          </a:bodyPr>
          <a:lstStyle/>
          <a:p>
            <a:r>
              <a:rPr lang="ja-JP" altLang="en-US" sz="900"/>
              <a:t>羽田空港</a:t>
            </a:r>
          </a:p>
        </p:txBody>
      </p:sp>
      <p:sp>
        <p:nvSpPr>
          <p:cNvPr id="2492" name="テキスト ボックス 90"/>
          <p:cNvSpPr txBox="1"/>
          <p:nvPr/>
        </p:nvSpPr>
        <p:spPr>
          <a:xfrm>
            <a:off x="4144287" y="6025422"/>
            <a:ext cx="646331" cy="230832"/>
          </a:xfrm>
          <a:prstGeom prst="rect">
            <a:avLst/>
          </a:prstGeom>
          <a:noFill/>
        </p:spPr>
        <p:txBody>
          <a:bodyPr wrap="none" rtlCol="0">
            <a:spAutoFit/>
          </a:bodyPr>
          <a:lstStyle/>
          <a:p>
            <a:r>
              <a:rPr lang="ja-JP" altLang="en-US" sz="900"/>
              <a:t>中部空港</a:t>
            </a:r>
          </a:p>
        </p:txBody>
      </p:sp>
      <p:sp>
        <p:nvSpPr>
          <p:cNvPr id="2493" name="テキスト ボックス 91"/>
          <p:cNvSpPr txBox="1"/>
          <p:nvPr/>
        </p:nvSpPr>
        <p:spPr>
          <a:xfrm>
            <a:off x="3731836" y="6149989"/>
            <a:ext cx="646331" cy="230832"/>
          </a:xfrm>
          <a:prstGeom prst="rect">
            <a:avLst/>
          </a:prstGeom>
          <a:noFill/>
        </p:spPr>
        <p:txBody>
          <a:bodyPr wrap="none" rtlCol="0">
            <a:spAutoFit/>
          </a:bodyPr>
          <a:lstStyle/>
          <a:p>
            <a:r>
              <a:rPr lang="ja-JP" altLang="en-US" sz="900"/>
              <a:t>関西空港</a:t>
            </a:r>
          </a:p>
        </p:txBody>
      </p:sp>
      <p:sp>
        <p:nvSpPr>
          <p:cNvPr id="2494" name="テキスト ボックス 92"/>
          <p:cNvSpPr txBox="1"/>
          <p:nvPr/>
        </p:nvSpPr>
        <p:spPr>
          <a:xfrm>
            <a:off x="2596227" y="5623306"/>
            <a:ext cx="530915" cy="230832"/>
          </a:xfrm>
          <a:prstGeom prst="rect">
            <a:avLst/>
          </a:prstGeom>
          <a:noFill/>
        </p:spPr>
        <p:txBody>
          <a:bodyPr wrap="none" rtlCol="0">
            <a:spAutoFit/>
          </a:bodyPr>
          <a:lstStyle/>
          <a:p>
            <a:r>
              <a:rPr lang="ja-JP" altLang="en-US" sz="900"/>
              <a:t>厳原港</a:t>
            </a:r>
          </a:p>
        </p:txBody>
      </p:sp>
      <p:sp>
        <p:nvSpPr>
          <p:cNvPr id="2495" name="テキスト ボックス 93"/>
          <p:cNvSpPr txBox="1"/>
          <p:nvPr/>
        </p:nvSpPr>
        <p:spPr>
          <a:xfrm>
            <a:off x="2518551" y="6188038"/>
            <a:ext cx="761747" cy="230832"/>
          </a:xfrm>
          <a:prstGeom prst="rect">
            <a:avLst/>
          </a:prstGeom>
          <a:noFill/>
        </p:spPr>
        <p:txBody>
          <a:bodyPr wrap="none" rtlCol="0">
            <a:spAutoFit/>
          </a:bodyPr>
          <a:lstStyle/>
          <a:p>
            <a:r>
              <a:rPr lang="ja-JP" altLang="en-US" sz="900"/>
              <a:t>鹿児島空港</a:t>
            </a:r>
          </a:p>
        </p:txBody>
      </p:sp>
      <p:sp>
        <p:nvSpPr>
          <p:cNvPr id="2496" name="テキスト ボックス 94"/>
          <p:cNvSpPr txBox="1"/>
          <p:nvPr/>
        </p:nvSpPr>
        <p:spPr>
          <a:xfrm>
            <a:off x="2905786" y="5453796"/>
            <a:ext cx="530915" cy="230832"/>
          </a:xfrm>
          <a:prstGeom prst="rect">
            <a:avLst/>
          </a:prstGeom>
          <a:noFill/>
        </p:spPr>
        <p:txBody>
          <a:bodyPr wrap="none" rtlCol="0">
            <a:spAutoFit/>
          </a:bodyPr>
          <a:lstStyle/>
          <a:p>
            <a:r>
              <a:rPr lang="ja-JP" altLang="en-US" sz="900"/>
              <a:t>関門港</a:t>
            </a:r>
          </a:p>
        </p:txBody>
      </p:sp>
      <p:sp>
        <p:nvSpPr>
          <p:cNvPr id="2497" name="テキスト ボックス 95"/>
          <p:cNvSpPr txBox="1"/>
          <p:nvPr/>
        </p:nvSpPr>
        <p:spPr>
          <a:xfrm>
            <a:off x="3306133" y="5580839"/>
            <a:ext cx="646331" cy="230832"/>
          </a:xfrm>
          <a:prstGeom prst="rect">
            <a:avLst/>
          </a:prstGeom>
          <a:noFill/>
        </p:spPr>
        <p:txBody>
          <a:bodyPr wrap="none" rtlCol="0">
            <a:spAutoFit/>
          </a:bodyPr>
          <a:lstStyle/>
          <a:p>
            <a:r>
              <a:rPr lang="ja-JP" altLang="en-US" sz="900"/>
              <a:t>広島空港</a:t>
            </a:r>
          </a:p>
        </p:txBody>
      </p:sp>
      <p:sp>
        <p:nvSpPr>
          <p:cNvPr id="2498" name="テキスト ボックス 96"/>
          <p:cNvSpPr txBox="1"/>
          <p:nvPr/>
        </p:nvSpPr>
        <p:spPr>
          <a:xfrm>
            <a:off x="3432370" y="5887054"/>
            <a:ext cx="646331" cy="230832"/>
          </a:xfrm>
          <a:prstGeom prst="rect">
            <a:avLst/>
          </a:prstGeom>
          <a:noFill/>
        </p:spPr>
        <p:txBody>
          <a:bodyPr wrap="none" rtlCol="0">
            <a:spAutoFit/>
          </a:bodyPr>
          <a:lstStyle/>
          <a:p>
            <a:r>
              <a:rPr lang="ja-JP" altLang="en-US" sz="900"/>
              <a:t>高松空港</a:t>
            </a:r>
          </a:p>
        </p:txBody>
      </p:sp>
      <p:sp>
        <p:nvSpPr>
          <p:cNvPr id="2499" name="テキスト ボックス 97"/>
          <p:cNvSpPr txBox="1"/>
          <p:nvPr/>
        </p:nvSpPr>
        <p:spPr>
          <a:xfrm>
            <a:off x="2572771" y="5972108"/>
            <a:ext cx="646331" cy="230832"/>
          </a:xfrm>
          <a:prstGeom prst="rect">
            <a:avLst/>
          </a:prstGeom>
          <a:noFill/>
        </p:spPr>
        <p:txBody>
          <a:bodyPr wrap="none" rtlCol="0">
            <a:spAutoFit/>
          </a:bodyPr>
          <a:lstStyle/>
          <a:p>
            <a:r>
              <a:rPr lang="ja-JP" altLang="en-US" sz="900"/>
              <a:t>福岡空港</a:t>
            </a:r>
          </a:p>
        </p:txBody>
      </p:sp>
      <p:sp>
        <p:nvSpPr>
          <p:cNvPr id="2500" name="テキスト ボックス 100"/>
          <p:cNvSpPr txBox="1"/>
          <p:nvPr/>
        </p:nvSpPr>
        <p:spPr>
          <a:xfrm>
            <a:off x="2624975" y="5832503"/>
            <a:ext cx="530915" cy="230832"/>
          </a:xfrm>
          <a:prstGeom prst="rect">
            <a:avLst/>
          </a:prstGeom>
          <a:noFill/>
        </p:spPr>
        <p:txBody>
          <a:bodyPr wrap="none" rtlCol="0">
            <a:spAutoFit/>
          </a:bodyPr>
          <a:lstStyle/>
          <a:p>
            <a:r>
              <a:rPr lang="ja-JP" altLang="en-US" sz="900"/>
              <a:t>博多港</a:t>
            </a:r>
          </a:p>
        </p:txBody>
      </p:sp>
      <p:sp>
        <p:nvSpPr>
          <p:cNvPr id="2501" name="テキスト ボックス 101"/>
          <p:cNvSpPr txBox="1"/>
          <p:nvPr/>
        </p:nvSpPr>
        <p:spPr>
          <a:xfrm>
            <a:off x="4793583" y="4432526"/>
            <a:ext cx="646331" cy="230832"/>
          </a:xfrm>
          <a:prstGeom prst="rect">
            <a:avLst/>
          </a:prstGeom>
          <a:noFill/>
        </p:spPr>
        <p:txBody>
          <a:bodyPr wrap="none" rtlCol="0">
            <a:spAutoFit/>
          </a:bodyPr>
          <a:lstStyle/>
          <a:p>
            <a:r>
              <a:rPr lang="ja-JP" altLang="en-US" sz="900"/>
              <a:t>函館空港</a:t>
            </a:r>
          </a:p>
        </p:txBody>
      </p:sp>
      <p:sp>
        <p:nvSpPr>
          <p:cNvPr id="2502" name="テキスト ボックス 102"/>
          <p:cNvSpPr txBox="1"/>
          <p:nvPr/>
        </p:nvSpPr>
        <p:spPr>
          <a:xfrm>
            <a:off x="4294329" y="5823461"/>
            <a:ext cx="992579" cy="230832"/>
          </a:xfrm>
          <a:prstGeom prst="rect">
            <a:avLst/>
          </a:prstGeom>
          <a:noFill/>
        </p:spPr>
        <p:txBody>
          <a:bodyPr wrap="none" rtlCol="0">
            <a:spAutoFit/>
          </a:bodyPr>
          <a:lstStyle/>
          <a:p>
            <a:r>
              <a:rPr lang="ja-JP" altLang="en-US" sz="900"/>
              <a:t>富士山静岡空港</a:t>
            </a:r>
          </a:p>
        </p:txBody>
      </p:sp>
      <p:cxnSp>
        <p:nvCxnSpPr>
          <p:cNvPr id="2503" name="直線コネクタ 103"/>
          <p:cNvCxnSpPr/>
          <p:nvPr/>
        </p:nvCxnSpPr>
        <p:spPr>
          <a:xfrm>
            <a:off x="4205167" y="5828903"/>
            <a:ext cx="129253" cy="234432"/>
          </a:xfrm>
          <a:prstGeom prst="line">
            <a:avLst/>
          </a:prstGeom>
          <a:solidFill>
            <a:srgbClr val="0066CC"/>
          </a:solidFill>
          <a:ln w="9525" cap="flat" cmpd="sng" algn="ctr">
            <a:solidFill>
              <a:schemeClr val="tx1"/>
            </a:solidFill>
            <a:prstDash val="solid"/>
            <a:round/>
            <a:headEnd type="none" w="med" len="med"/>
            <a:tailEnd type="none"/>
          </a:ln>
          <a:effectLst/>
        </p:spPr>
      </p:cxnSp>
      <p:sp>
        <p:nvSpPr>
          <p:cNvPr id="2504" name="テキスト ボックス 107"/>
          <p:cNvSpPr txBox="1"/>
          <p:nvPr/>
        </p:nvSpPr>
        <p:spPr>
          <a:xfrm>
            <a:off x="1926252" y="4747363"/>
            <a:ext cx="646331" cy="230832"/>
          </a:xfrm>
          <a:prstGeom prst="rect">
            <a:avLst/>
          </a:prstGeom>
          <a:noFill/>
        </p:spPr>
        <p:txBody>
          <a:bodyPr wrap="none" rtlCol="0">
            <a:spAutoFit/>
          </a:bodyPr>
          <a:lstStyle/>
          <a:p>
            <a:r>
              <a:rPr lang="ja-JP" altLang="en-US" sz="900"/>
              <a:t>那覇空港</a:t>
            </a:r>
          </a:p>
        </p:txBody>
      </p:sp>
      <p:cxnSp>
        <p:nvCxnSpPr>
          <p:cNvPr id="2505" name="直線コネクタ 108"/>
          <p:cNvCxnSpPr/>
          <p:nvPr/>
        </p:nvCxnSpPr>
        <p:spPr>
          <a:xfrm flipV="1">
            <a:off x="3134728" y="6024426"/>
            <a:ext cx="96672" cy="59508"/>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06" name="直線コネクタ 109"/>
          <p:cNvCxnSpPr/>
          <p:nvPr/>
        </p:nvCxnSpPr>
        <p:spPr>
          <a:xfrm>
            <a:off x="3077945" y="5956046"/>
            <a:ext cx="77945" cy="1854"/>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07" name="直線コネクタ 110"/>
          <p:cNvCxnSpPr/>
          <p:nvPr/>
        </p:nvCxnSpPr>
        <p:spPr>
          <a:xfrm>
            <a:off x="3171699" y="5641350"/>
            <a:ext cx="118915" cy="190986"/>
          </a:xfrm>
          <a:prstGeom prst="line">
            <a:avLst/>
          </a:prstGeom>
          <a:solidFill>
            <a:srgbClr val="0066CC"/>
          </a:solidFill>
          <a:ln w="9525" cap="flat" cmpd="sng" algn="ctr">
            <a:solidFill>
              <a:schemeClr val="tx1"/>
            </a:solidFill>
            <a:prstDash val="solid"/>
            <a:round/>
            <a:headEnd type="none" w="med" len="med"/>
            <a:tailEnd type="none"/>
          </a:ln>
          <a:effectLst/>
        </p:spPr>
      </p:cxnSp>
      <p:cxnSp>
        <p:nvCxnSpPr>
          <p:cNvPr id="2508" name="直線コネクタ 116"/>
          <p:cNvCxnSpPr/>
          <p:nvPr/>
        </p:nvCxnSpPr>
        <p:spPr>
          <a:xfrm>
            <a:off x="3989960" y="5919393"/>
            <a:ext cx="62215" cy="272032"/>
          </a:xfrm>
          <a:prstGeom prst="line">
            <a:avLst/>
          </a:prstGeom>
          <a:solidFill>
            <a:srgbClr val="0066CC"/>
          </a:solidFill>
          <a:ln w="9525" cap="flat" cmpd="sng" algn="ctr">
            <a:solidFill>
              <a:schemeClr val="tx1"/>
            </a:solidFill>
            <a:prstDash val="solid"/>
            <a:round/>
            <a:headEnd type="none" w="med" len="med"/>
            <a:tailEnd type="none"/>
          </a:ln>
          <a:effectLst/>
        </p:spPr>
      </p:cxnSp>
      <p:sp>
        <p:nvSpPr>
          <p:cNvPr id="2509" name="正方形/長方形 117"/>
          <p:cNvSpPr/>
          <p:nvPr/>
        </p:nvSpPr>
        <p:spPr>
          <a:xfrm>
            <a:off x="6204427" y="895769"/>
            <a:ext cx="4604256" cy="5745508"/>
          </a:xfrm>
          <a:prstGeom prst="rect">
            <a:avLst/>
          </a:prstGeom>
          <a:no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510" name="正方形/長方形 118"/>
          <p:cNvSpPr/>
          <p:nvPr/>
        </p:nvSpPr>
        <p:spPr>
          <a:xfrm>
            <a:off x="6204427" y="899935"/>
            <a:ext cx="2642192" cy="360000"/>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目標精度と目標回収数</a:t>
            </a:r>
          </a:p>
        </p:txBody>
      </p:sp>
      <p:graphicFrame>
        <p:nvGraphicFramePr>
          <p:cNvPr id="2511" name="表 119"/>
          <p:cNvGraphicFramePr>
            <a:graphicFrameLocks noGrp="1"/>
          </p:cNvGraphicFramePr>
          <p:nvPr>
            <p:extLst>
              <p:ext uri="{D42A27DB-BD31-4B8C-83A1-F6EECF244321}">
                <p14:modId xmlns:p14="http://schemas.microsoft.com/office/powerpoint/2010/main" val="22822354"/>
              </p:ext>
            </p:extLst>
          </p:nvPr>
        </p:nvGraphicFramePr>
        <p:xfrm>
          <a:off x="6427005" y="1366634"/>
          <a:ext cx="4159101" cy="5161200"/>
        </p:xfrm>
        <a:graphic>
          <a:graphicData uri="http://schemas.openxmlformats.org/drawingml/2006/table">
            <a:tbl>
              <a:tblPr firstRow="1" bandRow="1">
                <a:tableStyleId>{00A15C55-8517-42AA-B614-E9B94910E393}</a:tableStyleId>
              </a:tblPr>
              <a:tblGrid>
                <a:gridCol w="1386367">
                  <a:extLst>
                    <a:ext uri="{9D8B030D-6E8A-4147-A177-3AD203B41FA5}">
                      <a16:colId xmlns:a16="http://schemas.microsoft.com/office/drawing/2014/main" val="20000"/>
                    </a:ext>
                  </a:extLst>
                </a:gridCol>
                <a:gridCol w="1386367">
                  <a:extLst>
                    <a:ext uri="{9D8B030D-6E8A-4147-A177-3AD203B41FA5}">
                      <a16:colId xmlns:a16="http://schemas.microsoft.com/office/drawing/2014/main" val="20001"/>
                    </a:ext>
                  </a:extLst>
                </a:gridCol>
                <a:gridCol w="1386367">
                  <a:extLst>
                    <a:ext uri="{9D8B030D-6E8A-4147-A177-3AD203B41FA5}">
                      <a16:colId xmlns:a16="http://schemas.microsoft.com/office/drawing/2014/main" val="20002"/>
                    </a:ext>
                  </a:extLst>
                </a:gridCol>
              </a:tblGrid>
              <a:tr h="224400">
                <a:tc>
                  <a:txBody>
                    <a:bodyPr/>
                    <a:lstStyle/>
                    <a:p>
                      <a:pPr algn="ctr"/>
                      <a:r>
                        <a:rPr kumimoji="1" lang="ja-JP" altLang="en-US" sz="1000">
                          <a:latin typeface="Meiryo UI" panose="020B0604030504040204" pitchFamily="50" charset="-128"/>
                          <a:ea typeface="Meiryo UI" panose="020B0604030504040204" pitchFamily="50" charset="-128"/>
                        </a:rPr>
                        <a:t>国籍・地域</a:t>
                      </a:r>
                    </a:p>
                  </a:txBody>
                  <a:tcPr marL="108000" marR="108000" marT="36000" marB="36000"/>
                </a:tc>
                <a:tc>
                  <a:txBody>
                    <a:bodyPr/>
                    <a:lstStyle/>
                    <a:p>
                      <a:pPr algn="ctr"/>
                      <a:r>
                        <a:rPr kumimoji="1" lang="ja-JP" altLang="en-US" sz="1000">
                          <a:latin typeface="Meiryo UI" panose="020B0604030504040204" pitchFamily="50" charset="-128"/>
                          <a:ea typeface="Meiryo UI" panose="020B0604030504040204" pitchFamily="50" charset="-128"/>
                        </a:rPr>
                        <a:t>目標標準誤差率</a:t>
                      </a:r>
                    </a:p>
                  </a:txBody>
                  <a:tcPr marL="108000" marR="108000" marT="36000" marB="36000"/>
                </a:tc>
                <a:tc>
                  <a:txBody>
                    <a:bodyPr/>
                    <a:lstStyle/>
                    <a:p>
                      <a:pPr algn="ctr"/>
                      <a:r>
                        <a:rPr kumimoji="1" lang="ja-JP" altLang="en-US" sz="1000">
                          <a:latin typeface="Meiryo UI" panose="020B0604030504040204" pitchFamily="50" charset="-128"/>
                          <a:ea typeface="Meiryo UI" panose="020B0604030504040204" pitchFamily="50" charset="-128"/>
                        </a:rPr>
                        <a:t>目標回収数</a:t>
                      </a:r>
                      <a:endParaRPr kumimoji="1" lang="en-US" altLang="ja-JP" sz="1000">
                        <a:latin typeface="Meiryo UI" panose="020B0604030504040204" pitchFamily="50" charset="-128"/>
                        <a:ea typeface="Meiryo UI" panose="020B0604030504040204" pitchFamily="50" charset="-128"/>
                      </a:endParaRPr>
                    </a:p>
                  </a:txBody>
                  <a:tcPr marL="108000" marR="108000" marT="36000" marB="36000"/>
                </a:tc>
                <a:extLst>
                  <a:ext uri="{0D108BD9-81ED-4DB2-BD59-A6C34878D82A}">
                    <a16:rowId xmlns:a16="http://schemas.microsoft.com/office/drawing/2014/main" val="10000"/>
                  </a:ext>
                </a:extLst>
              </a:tr>
              <a:tr h="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韓国</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770</a:t>
                      </a:r>
                    </a:p>
                  </a:txBody>
                  <a:tcPr marL="108000" marR="108000" marT="36000" marB="36000" anchor="ctr"/>
                </a:tc>
                <a:extLst>
                  <a:ext uri="{0D108BD9-81ED-4DB2-BD59-A6C34878D82A}">
                    <a16:rowId xmlns:a16="http://schemas.microsoft.com/office/drawing/2014/main" val="10001"/>
                  </a:ext>
                </a:extLst>
              </a:tr>
              <a:tr h="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台湾</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520</a:t>
                      </a:r>
                    </a:p>
                  </a:txBody>
                  <a:tcPr marL="108000" marR="108000" marT="36000" marB="36000" anchor="ctr"/>
                </a:tc>
                <a:extLst>
                  <a:ext uri="{0D108BD9-81ED-4DB2-BD59-A6C34878D82A}">
                    <a16:rowId xmlns:a16="http://schemas.microsoft.com/office/drawing/2014/main" val="10002"/>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香港</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900</a:t>
                      </a:r>
                    </a:p>
                  </a:txBody>
                  <a:tcPr marL="108000" marR="108000" marT="36000" marB="36000" anchor="ctr"/>
                </a:tc>
                <a:extLst>
                  <a:ext uri="{0D108BD9-81ED-4DB2-BD59-A6C34878D82A}">
                    <a16:rowId xmlns:a16="http://schemas.microsoft.com/office/drawing/2014/main" val="10003"/>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中国</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1,310</a:t>
                      </a:r>
                    </a:p>
                  </a:txBody>
                  <a:tcPr marL="108000" marR="108000" marT="36000" marB="36000" anchor="ctr"/>
                </a:tc>
                <a:extLst>
                  <a:ext uri="{0D108BD9-81ED-4DB2-BD59-A6C34878D82A}">
                    <a16:rowId xmlns:a16="http://schemas.microsoft.com/office/drawing/2014/main" val="10004"/>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タイ</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210</a:t>
                      </a:r>
                    </a:p>
                  </a:txBody>
                  <a:tcPr marL="108000" marR="108000" marT="36000" marB="36000" anchor="ctr"/>
                </a:tc>
                <a:extLst>
                  <a:ext uri="{0D108BD9-81ED-4DB2-BD59-A6C34878D82A}">
                    <a16:rowId xmlns:a16="http://schemas.microsoft.com/office/drawing/2014/main" val="10005"/>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110</a:t>
                      </a:r>
                    </a:p>
                  </a:txBody>
                  <a:tcPr marL="108000" marR="108000" marT="36000" marB="36000" anchor="ctr"/>
                </a:tc>
                <a:extLst>
                  <a:ext uri="{0D108BD9-81ED-4DB2-BD59-A6C34878D82A}">
                    <a16:rowId xmlns:a16="http://schemas.microsoft.com/office/drawing/2014/main" val="10006"/>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マレーシア</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150</a:t>
                      </a:r>
                    </a:p>
                  </a:txBody>
                  <a:tcPr marL="108000" marR="108000" marT="36000" marB="36000" anchor="ctr"/>
                </a:tc>
                <a:extLst>
                  <a:ext uri="{0D108BD9-81ED-4DB2-BD59-A6C34878D82A}">
                    <a16:rowId xmlns:a16="http://schemas.microsoft.com/office/drawing/2014/main" val="10007"/>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インドネシア</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220</a:t>
                      </a:r>
                    </a:p>
                  </a:txBody>
                  <a:tcPr marL="108000" marR="108000" marT="36000" marB="36000" anchor="ctr"/>
                </a:tc>
                <a:extLst>
                  <a:ext uri="{0D108BD9-81ED-4DB2-BD59-A6C34878D82A}">
                    <a16:rowId xmlns:a16="http://schemas.microsoft.com/office/drawing/2014/main" val="10008"/>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フィリピン</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390</a:t>
                      </a:r>
                    </a:p>
                  </a:txBody>
                  <a:tcPr marL="108000" marR="108000" marT="36000" marB="36000" anchor="ctr"/>
                </a:tc>
                <a:extLst>
                  <a:ext uri="{0D108BD9-81ED-4DB2-BD59-A6C34878D82A}">
                    <a16:rowId xmlns:a16="http://schemas.microsoft.com/office/drawing/2014/main" val="10009"/>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ベトナム</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310</a:t>
                      </a:r>
                    </a:p>
                  </a:txBody>
                  <a:tcPr marL="108000" marR="108000" marT="36000" marB="36000" anchor="ctr"/>
                </a:tc>
                <a:extLst>
                  <a:ext uri="{0D108BD9-81ED-4DB2-BD59-A6C34878D82A}">
                    <a16:rowId xmlns:a16="http://schemas.microsoft.com/office/drawing/2014/main" val="10010"/>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インド</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110</a:t>
                      </a:r>
                    </a:p>
                  </a:txBody>
                  <a:tcPr marL="108000" marR="108000" marT="36000" marB="36000" anchor="ctr"/>
                </a:tc>
                <a:extLst>
                  <a:ext uri="{0D108BD9-81ED-4DB2-BD59-A6C34878D82A}">
                    <a16:rowId xmlns:a16="http://schemas.microsoft.com/office/drawing/2014/main" val="10011"/>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英国</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120</a:t>
                      </a:r>
                    </a:p>
                  </a:txBody>
                  <a:tcPr marL="108000" marR="108000" marT="36000" marB="36000" anchor="ctr"/>
                </a:tc>
                <a:extLst>
                  <a:ext uri="{0D108BD9-81ED-4DB2-BD59-A6C34878D82A}">
                    <a16:rowId xmlns:a16="http://schemas.microsoft.com/office/drawing/2014/main" val="10012"/>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ドイツ</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p>
                  </a:txBody>
                  <a:tcPr marL="108000" marR="108000" marT="36000" marB="36000" anchor="ctr"/>
                </a:tc>
                <a:extLst>
                  <a:ext uri="{0D108BD9-81ED-4DB2-BD59-A6C34878D82A}">
                    <a16:rowId xmlns:a16="http://schemas.microsoft.com/office/drawing/2014/main" val="10013"/>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フランス</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110</a:t>
                      </a:r>
                    </a:p>
                  </a:txBody>
                  <a:tcPr marL="108000" marR="108000" marT="36000" marB="36000" anchor="ctr"/>
                </a:tc>
                <a:extLst>
                  <a:ext uri="{0D108BD9-81ED-4DB2-BD59-A6C34878D82A}">
                    <a16:rowId xmlns:a16="http://schemas.microsoft.com/office/drawing/2014/main" val="10014"/>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イタリア</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p>
                  </a:txBody>
                  <a:tcPr marL="108000" marR="108000" marT="36000" marB="36000" anchor="ctr"/>
                </a:tc>
                <a:extLst>
                  <a:ext uri="{0D108BD9-81ED-4DB2-BD59-A6C34878D82A}">
                    <a16:rowId xmlns:a16="http://schemas.microsoft.com/office/drawing/2014/main" val="10015"/>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スペイン</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p>
                  </a:txBody>
                  <a:tcPr marL="108000" marR="108000" marT="36000" marB="36000" anchor="ctr"/>
                </a:tc>
                <a:extLst>
                  <a:ext uri="{0D108BD9-81ED-4DB2-BD59-A6C34878D82A}">
                    <a16:rowId xmlns:a16="http://schemas.microsoft.com/office/drawing/2014/main" val="10016"/>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ロシア</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140</a:t>
                      </a:r>
                    </a:p>
                  </a:txBody>
                  <a:tcPr marL="108000" marR="108000" marT="36000" marB="36000" anchor="ctr"/>
                </a:tc>
                <a:extLst>
                  <a:ext uri="{0D108BD9-81ED-4DB2-BD59-A6C34878D82A}">
                    <a16:rowId xmlns:a16="http://schemas.microsoft.com/office/drawing/2014/main" val="10017"/>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米国</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690</a:t>
                      </a:r>
                    </a:p>
                  </a:txBody>
                  <a:tcPr marL="108000" marR="108000" marT="36000" marB="36000" anchor="ctr"/>
                </a:tc>
                <a:extLst>
                  <a:ext uri="{0D108BD9-81ED-4DB2-BD59-A6C34878D82A}">
                    <a16:rowId xmlns:a16="http://schemas.microsoft.com/office/drawing/2014/main" val="10018"/>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カナダ</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120</a:t>
                      </a:r>
                    </a:p>
                  </a:txBody>
                  <a:tcPr marL="108000" marR="108000" marT="36000" marB="36000" anchor="ctr"/>
                </a:tc>
                <a:extLst>
                  <a:ext uri="{0D108BD9-81ED-4DB2-BD59-A6C34878D82A}">
                    <a16:rowId xmlns:a16="http://schemas.microsoft.com/office/drawing/2014/main" val="10019"/>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オーストラリア</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180</a:t>
                      </a:r>
                    </a:p>
                  </a:txBody>
                  <a:tcPr marL="108000" marR="108000" marT="36000" marB="36000" anchor="ctr"/>
                </a:tc>
                <a:extLst>
                  <a:ext uri="{0D108BD9-81ED-4DB2-BD59-A6C34878D82A}">
                    <a16:rowId xmlns:a16="http://schemas.microsoft.com/office/drawing/2014/main" val="10020"/>
                  </a:ext>
                </a:extLst>
              </a:tr>
              <a:tr h="2244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その他</a:t>
                      </a:r>
                    </a:p>
                  </a:txBody>
                  <a:tcPr marL="108000" marR="108000" marT="36000" marB="3600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a:t>
                      </a:r>
                    </a:p>
                  </a:txBody>
                  <a:tcPr marL="108000" marR="108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240</a:t>
                      </a:r>
                    </a:p>
                  </a:txBody>
                  <a:tcPr marL="108000" marR="108000" marT="36000" marB="36000" anchor="ctr"/>
                </a:tc>
                <a:extLst>
                  <a:ext uri="{0D108BD9-81ED-4DB2-BD59-A6C34878D82A}">
                    <a16:rowId xmlns:a16="http://schemas.microsoft.com/office/drawing/2014/main" val="10021"/>
                  </a:ext>
                </a:extLst>
              </a:tr>
              <a:tr h="224400">
                <a:tc gridSpan="2">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合計</a:t>
                      </a:r>
                    </a:p>
                  </a:txBody>
                  <a:tcPr marL="108000" marR="108000" marT="36000" marB="36000" anchor="ctr">
                    <a:solidFill>
                      <a:schemeClr val="accent4"/>
                    </a:solidFill>
                  </a:tcPr>
                </a:tc>
                <a:tc hMerge="1">
                  <a:txBody>
                    <a:bodyPr/>
                    <a:lstStyle/>
                    <a:p>
                      <a:pPr algn="r" fontAlgn="ctr"/>
                      <a:endParaRPr lang="en-US" altLang="ja-JP" sz="105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6,900</a:t>
                      </a:r>
                    </a:p>
                  </a:txBody>
                  <a:tcPr marL="108000" marR="108000" marT="36000" marB="36000" anchor="ctr">
                    <a:solidFill>
                      <a:schemeClr val="accent4"/>
                    </a:solidFill>
                  </a:tcPr>
                </a:tc>
                <a:extLst>
                  <a:ext uri="{0D108BD9-81ED-4DB2-BD59-A6C34878D82A}">
                    <a16:rowId xmlns:a16="http://schemas.microsoft.com/office/drawing/2014/main" val="10022"/>
                  </a:ext>
                </a:extLst>
              </a:tr>
            </a:tbl>
          </a:graphicData>
        </a:graphic>
      </p:graphicFrame>
      <p:sp>
        <p:nvSpPr>
          <p:cNvPr id="2512" name="テキスト ボックス 122"/>
          <p:cNvSpPr txBox="1"/>
          <p:nvPr/>
        </p:nvSpPr>
        <p:spPr>
          <a:xfrm>
            <a:off x="8749704" y="951800"/>
            <a:ext cx="1547474" cy="276999"/>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cs typeface="Meiryo UI" panose="020B0604030504040204" pitchFamily="50" charset="-128"/>
              </a:rPr>
              <a:t>（四半期毎）</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B82FD94D-D62B-13C5-67B5-BF06DC7B7168}"/>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spTree>
    <p:extLst>
      <p:ext uri="{BB962C8B-B14F-4D97-AF65-F5344CB8AC3E}">
        <p14:creationId xmlns:p14="http://schemas.microsoft.com/office/powerpoint/2010/main" val="317639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 name="スライド番号プレースホルダー 1"/>
          <p:cNvSpPr>
            <a:spLocks noGrp="1"/>
          </p:cNvSpPr>
          <p:nvPr>
            <p:ph type="sldNum" sz="quarter" idx="12"/>
          </p:nvPr>
        </p:nvSpPr>
        <p:spPr>
          <a:xfrm>
            <a:off x="11520000" y="6480000"/>
            <a:ext cx="583208" cy="256419"/>
          </a:xfrm>
        </p:spPr>
        <p:txBody>
          <a:bodyPr/>
          <a:lstStyle/>
          <a:p>
            <a:pPr>
              <a:defRPr/>
            </a:pPr>
            <a:fld id="{00B90E89-A2BE-47B1-A0C2-771B5AFF7F4E}" type="slidenum">
              <a:rPr lang="en-US" altLang="ja-JP" smtClean="0">
                <a:solidFill>
                  <a:prstClr val="black"/>
                </a:solidFill>
              </a:rPr>
              <a:pPr>
                <a:defRPr/>
              </a:pPr>
              <a:t>9</a:t>
            </a:fld>
            <a:endParaRPr lang="en-US" altLang="ja-JP">
              <a:solidFill>
                <a:prstClr val="black"/>
              </a:solidFill>
            </a:endParaRPr>
          </a:p>
        </p:txBody>
      </p:sp>
      <p:sp>
        <p:nvSpPr>
          <p:cNvPr id="2521" name="正方形/長方形 42"/>
          <p:cNvSpPr/>
          <p:nvPr/>
        </p:nvSpPr>
        <p:spPr>
          <a:xfrm>
            <a:off x="1388047" y="900100"/>
            <a:ext cx="1008000" cy="360000"/>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r>
              <a:rPr lang="ja-JP" altLang="en-US" sz="1600" b="1">
                <a:solidFill>
                  <a:schemeClr val="bg1"/>
                </a:solidFill>
                <a:latin typeface="Meiryo UI" panose="020B0604030504040204" pitchFamily="50" charset="-128"/>
                <a:ea typeface="Meiryo UI" panose="020B0604030504040204" pitchFamily="50" charset="-128"/>
                <a:cs typeface="Times New Roman"/>
              </a:rPr>
              <a:t>調査票</a:t>
            </a:r>
          </a:p>
        </p:txBody>
      </p:sp>
      <p:sp>
        <p:nvSpPr>
          <p:cNvPr id="2524" name="正方形/長方形 77"/>
          <p:cNvSpPr/>
          <p:nvPr/>
        </p:nvSpPr>
        <p:spPr>
          <a:xfrm>
            <a:off x="1383318" y="900101"/>
            <a:ext cx="9413480" cy="5741177"/>
          </a:xfrm>
          <a:prstGeom prst="rect">
            <a:avLst/>
          </a:prstGeom>
          <a:no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 name="テキスト ボックス 1">
            <a:extLst>
              <a:ext uri="{FF2B5EF4-FFF2-40B4-BE49-F238E27FC236}">
                <a16:creationId xmlns:a16="http://schemas.microsoft.com/office/drawing/2014/main" id="{DB2E8D0F-2830-EE26-ACEA-7AF3E447D5EC}"/>
              </a:ext>
            </a:extLst>
          </p:cNvPr>
          <p:cNvSpPr txBox="1"/>
          <p:nvPr/>
        </p:nvSpPr>
        <p:spPr>
          <a:xfrm>
            <a:off x="540000" y="360000"/>
            <a:ext cx="11160000" cy="360000"/>
          </a:xfrm>
          <a:prstGeom prst="rect">
            <a:avLst/>
          </a:prstGeom>
          <a:solidFill>
            <a:schemeClr val="tx2"/>
          </a:solidFill>
        </p:spPr>
        <p:txBody>
          <a:bodyPr wrap="square" rtlCol="0" anchor="ctr" anchorCtr="0">
            <a:spAutoFit/>
          </a:bodyPr>
          <a:lstStyle/>
          <a:p>
            <a:r>
              <a:rPr lang="ja-JP" altLang="en-US" b="1">
                <a:solidFill>
                  <a:schemeClr val="bg1"/>
                </a:solidFill>
              </a:rPr>
              <a:t>調査方法</a:t>
            </a:r>
          </a:p>
        </p:txBody>
      </p:sp>
      <p:pic>
        <p:nvPicPr>
          <p:cNvPr id="4" name="図 3">
            <a:extLst>
              <a:ext uri="{FF2B5EF4-FFF2-40B4-BE49-F238E27FC236}">
                <a16:creationId xmlns:a16="http://schemas.microsoft.com/office/drawing/2014/main" id="{59C725C7-D19B-2C5B-A50E-BAA7F9902894}"/>
              </a:ext>
            </a:extLst>
          </p:cNvPr>
          <p:cNvPicPr>
            <a:picLocks noChangeAspect="1"/>
          </p:cNvPicPr>
          <p:nvPr/>
        </p:nvPicPr>
        <p:blipFill>
          <a:blip r:embed="rId3"/>
          <a:stretch>
            <a:fillRect/>
          </a:stretch>
        </p:blipFill>
        <p:spPr>
          <a:xfrm>
            <a:off x="2396047" y="1081465"/>
            <a:ext cx="3800240" cy="5398535"/>
          </a:xfrm>
          <a:prstGeom prst="rect">
            <a:avLst/>
          </a:prstGeom>
        </p:spPr>
      </p:pic>
      <p:pic>
        <p:nvPicPr>
          <p:cNvPr id="6" name="図 5">
            <a:extLst>
              <a:ext uri="{FF2B5EF4-FFF2-40B4-BE49-F238E27FC236}">
                <a16:creationId xmlns:a16="http://schemas.microsoft.com/office/drawing/2014/main" id="{0503DDC2-80ED-1FD1-2A31-809354C03EBB}"/>
              </a:ext>
            </a:extLst>
          </p:cNvPr>
          <p:cNvPicPr>
            <a:picLocks noChangeAspect="1"/>
          </p:cNvPicPr>
          <p:nvPr/>
        </p:nvPicPr>
        <p:blipFill>
          <a:blip r:embed="rId4"/>
          <a:stretch>
            <a:fillRect/>
          </a:stretch>
        </p:blipFill>
        <p:spPr>
          <a:xfrm>
            <a:off x="6510343" y="1081465"/>
            <a:ext cx="3876050" cy="5398535"/>
          </a:xfrm>
          <a:prstGeom prst="rect">
            <a:avLst/>
          </a:prstGeom>
        </p:spPr>
      </p:pic>
    </p:spTree>
    <p:extLst>
      <p:ext uri="{BB962C8B-B14F-4D97-AF65-F5344CB8AC3E}">
        <p14:creationId xmlns:p14="http://schemas.microsoft.com/office/powerpoint/2010/main" val="2303081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996E6AC2171584AA9F4418DAD216E09" ma:contentTypeVersion="6" ma:contentTypeDescription="新しいドキュメントを作成します。" ma:contentTypeScope="" ma:versionID="ce0322bc0047a2dec1b1e6d145d937a1">
  <xsd:schema xmlns:xsd="http://www.w3.org/2001/XMLSchema" xmlns:xs="http://www.w3.org/2001/XMLSchema" xmlns:p="http://schemas.microsoft.com/office/2006/metadata/properties" xmlns:ns2="1524d418-98c7-4c74-9501-9d965214f977" xmlns:ns3="79fdf726-50e6-413e-ab81-bc7a83b206fa" targetNamespace="http://schemas.microsoft.com/office/2006/metadata/properties" ma:root="true" ma:fieldsID="52f6b4abc266c0eacf9973369590ddb2" ns2:_="" ns3:_="">
    <xsd:import namespace="1524d418-98c7-4c74-9501-9d965214f977"/>
    <xsd:import namespace="79fdf726-50e6-413e-ab81-bc7a83b206f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4d418-98c7-4c74-9501-9d965214f97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fdf726-50e6-413e-ab81-bc7a83b206f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ABDF78-9474-420A-B08D-6EB9DC3C4060}">
  <ds:schemaRefs>
    <ds:schemaRef ds:uri="http://schemas.microsoft.com/sharepoint/v3/contenttype/forms"/>
  </ds:schemaRefs>
</ds:datastoreItem>
</file>

<file path=customXml/itemProps2.xml><?xml version="1.0" encoding="utf-8"?>
<ds:datastoreItem xmlns:ds="http://schemas.openxmlformats.org/officeDocument/2006/customXml" ds:itemID="{628CEE1F-F92D-484D-A7BB-495D1A3F47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4d418-98c7-4c74-9501-9d965214f977"/>
    <ds:schemaRef ds:uri="79fdf726-50e6-413e-ab81-bc7a83b206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Words>4959</Words>
  <PresentationFormat>ワイド画面</PresentationFormat>
  <Paragraphs>602</Paragraphs>
  <Slides>27</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BIZ UDPゴシック</vt:lpstr>
      <vt:lpstr>Meiryo UI</vt:lpstr>
      <vt:lpstr>メイリオ</vt:lpstr>
      <vt:lpstr>游ゴシック</vt:lpstr>
      <vt:lpstr>游ゴシック Light</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