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8"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調査事業" id="{92303DCD-5D4D-48D3-AB54-D0DDB8DA7622}">
          <p14:sldIdLst>
            <p14:sldId id="258"/>
          </p14:sldIdLst>
        </p14:section>
      </p14:sectionLst>
    </p:ext>
    <p:ext uri="{EFAFB233-063F-42B5-8137-9DF3F51BA10A}">
      <p15:sldGuideLst xmlns:p15="http://schemas.microsoft.com/office/powerpoint/2012/main">
        <p15:guide id="1" orient="horz" pos="3407" userDrawn="1">
          <p15:clr>
            <a:srgbClr val="A4A3A4"/>
          </p15:clr>
        </p15:guide>
        <p15:guide id="2" pos="3120">
          <p15:clr>
            <a:srgbClr val="A4A3A4"/>
          </p15:clr>
        </p15:guide>
      </p15:sldGuideLst>
    </p:ext>
    <p:ext uri="http://customooxmlschemas.google.com/"/>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E66680-7E4F-0B05-FBCC-38C3BA243864}" name="米本 剛士" initials="剛米" userId="S::yonemoto-t25c@mlit.go.jp::09b39450-7fbd-4adf-bb3f-2a237d4745b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D5D5"/>
    <a:srgbClr val="FFA7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EA8328-DFC5-4EDA-B818-4A76C3F92338}" v="20" dt="2025-02-28T06:16:46.702"/>
  </p1510:revLst>
</p1510:revInfo>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56"/>
    <p:restoredTop sz="92874" autoAdjust="0"/>
  </p:normalViewPr>
  <p:slideViewPr>
    <p:cSldViewPr snapToGrid="0">
      <p:cViewPr>
        <p:scale>
          <a:sx n="70" d="100"/>
          <a:sy n="70" d="100"/>
        </p:scale>
        <p:origin x="1076" y="188"/>
      </p:cViewPr>
      <p:guideLst>
        <p:guide orient="horz" pos="3407"/>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hangesInfos/changesInfo1.xml" Type="http://schemas.microsoft.com/office/2016/11/relationships/changesInfo"/><Relationship Id="rId9" Target="revisionInfo.xml" Type="http://schemas.microsoft.com/office/2015/10/relationships/revision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安部 学" userId="S::abe-m262@mlit.go.jp::b7280c66-0c93-4af2-96e1-d27f704202e2" providerId="AD" clId="Web-{83EA8328-DFC5-4EDA-B818-4A76C3F92338}"/>
    <pc:docChg chg="modSld">
      <pc:chgData name="安部 学" userId="S::abe-m262@mlit.go.jp::b7280c66-0c93-4af2-96e1-d27f704202e2" providerId="AD" clId="Web-{83EA8328-DFC5-4EDA-B818-4A76C3F92338}" dt="2025-02-28T06:16:46.702" v="9" actId="14100"/>
      <pc:docMkLst>
        <pc:docMk/>
      </pc:docMkLst>
      <pc:sldChg chg="modSp">
        <pc:chgData name="安部 学" userId="S::abe-m262@mlit.go.jp::b7280c66-0c93-4af2-96e1-d27f704202e2" providerId="AD" clId="Web-{83EA8328-DFC5-4EDA-B818-4A76C3F92338}" dt="2025-02-28T06:16:46.702" v="9" actId="14100"/>
        <pc:sldMkLst>
          <pc:docMk/>
          <pc:sldMk cId="659109134" sldId="258"/>
        </pc:sldMkLst>
        <pc:spChg chg="mod">
          <ac:chgData name="安部 学" userId="S::abe-m262@mlit.go.jp::b7280c66-0c93-4af2-96e1-d27f704202e2" providerId="AD" clId="Web-{83EA8328-DFC5-4EDA-B818-4A76C3F92338}" dt="2025-02-28T06:16:46.702" v="9" actId="14100"/>
          <ac:spMkLst>
            <pc:docMk/>
            <pc:sldMk cId="659109134" sldId="258"/>
            <ac:spMk id="15" creationId="{E5576F4A-19E4-010D-49FA-4CD698A125AC}"/>
          </ac:spMkLst>
        </pc:spChg>
      </pc:sldChg>
      <pc:sldChg chg="modSp">
        <pc:chgData name="安部 学" userId="S::abe-m262@mlit.go.jp::b7280c66-0c93-4af2-96e1-d27f704202e2" providerId="AD" clId="Web-{83EA8328-DFC5-4EDA-B818-4A76C3F92338}" dt="2025-02-28T06:16:40.592" v="8" actId="14100"/>
        <pc:sldMkLst>
          <pc:docMk/>
          <pc:sldMk cId="1218835445" sldId="260"/>
        </pc:sldMkLst>
        <pc:spChg chg="mod">
          <ac:chgData name="安部 学" userId="S::abe-m262@mlit.go.jp::b7280c66-0c93-4af2-96e1-d27f704202e2" providerId="AD" clId="Web-{83EA8328-DFC5-4EDA-B818-4A76C3F92338}" dt="2025-02-28T06:16:40.592" v="8" actId="14100"/>
          <ac:spMkLst>
            <pc:docMk/>
            <pc:sldMk cId="1218835445" sldId="260"/>
            <ac:spMk id="6" creationId="{D6F1B6C4-9CC0-43F6-99DC-DBD2D5E9F0EC}"/>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4"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5"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6"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97"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098"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9"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957057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Google Shape;103;p1">
            <a:extLst>
              <a:ext uri="{FF2B5EF4-FFF2-40B4-BE49-F238E27FC236}">
                <a16:creationId xmlns:a16="http://schemas.microsoft.com/office/drawing/2014/main" id="{E5576F4A-19E4-010D-49FA-4CD698A125AC}"/>
              </a:ext>
            </a:extLst>
          </p:cNvPr>
          <p:cNvSpPr txBox="1"/>
          <p:nvPr/>
        </p:nvSpPr>
        <p:spPr>
          <a:xfrm>
            <a:off x="8762317" y="20944"/>
            <a:ext cx="1104585"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900" b="0">
                <a:solidFill>
                  <a:schemeClr val="dk1"/>
                </a:solidFill>
                <a:latin typeface="Meiryo UI"/>
                <a:ea typeface="Meiryo UI"/>
                <a:cs typeface="Meiryo"/>
                <a:sym typeface="Meiryo"/>
              </a:rPr>
              <a:t>【</a:t>
            </a:r>
            <a:r>
              <a:rPr lang="ja-JP" altLang="en-US" sz="900" b="0">
                <a:solidFill>
                  <a:schemeClr val="dk1"/>
                </a:solidFill>
                <a:latin typeface="Meiryo UI"/>
                <a:ea typeface="Meiryo UI"/>
                <a:cs typeface="Meiryo"/>
                <a:sym typeface="Meiryo"/>
              </a:rPr>
              <a:t>事業概要説明書</a:t>
            </a:r>
            <a:r>
              <a:rPr lang="ja-JP" altLang="en-US" sz="900">
                <a:solidFill>
                  <a:schemeClr val="dk1"/>
                </a:solidFill>
                <a:latin typeface="Meiryo UI"/>
                <a:ea typeface="Meiryo UI"/>
                <a:cs typeface="Meiryo"/>
                <a:sym typeface="Meiryo"/>
              </a:rPr>
              <a:t>】</a:t>
            </a:r>
            <a:endParaRPr lang="en-US" altLang="ja-JP" sz="900" b="0">
              <a:solidFill>
                <a:schemeClr val="dk1"/>
              </a:solidFill>
              <a:latin typeface="Meiryo UI"/>
              <a:ea typeface="Meiryo UI"/>
              <a:cs typeface="Meiryo"/>
              <a:sym typeface="Meiryo"/>
            </a:endParaRPr>
          </a:p>
        </p:txBody>
      </p:sp>
      <p:sp>
        <p:nvSpPr>
          <p:cNvPr id="2" name="テキスト ボックス 7">
            <a:extLst>
              <a:ext uri="{FF2B5EF4-FFF2-40B4-BE49-F238E27FC236}">
                <a16:creationId xmlns:a16="http://schemas.microsoft.com/office/drawing/2014/main" id="{7CD192DC-732A-E066-EB45-0C2DB80C206B}"/>
              </a:ext>
            </a:extLst>
          </p:cNvPr>
          <p:cNvSpPr txBox="1"/>
          <p:nvPr/>
        </p:nvSpPr>
        <p:spPr>
          <a:xfrm>
            <a:off x="-3175" y="-360487"/>
            <a:ext cx="8301738" cy="369332"/>
          </a:xfrm>
          <a:prstGeom prst="rect">
            <a:avLst/>
          </a:prstGeom>
          <a:noFill/>
        </p:spPr>
        <p:txBody>
          <a:bodyPr wrap="square" rtlCol="0" anchor="ctr">
            <a:spAutoFit/>
          </a:bodyPr>
          <a:lstStyle/>
          <a:p>
            <a:r>
              <a:rPr lang="ja-JP" altLang="en-US" sz="900" b="1"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b="1" u="sng" dirty="0">
                <a:solidFill>
                  <a:srgbClr val="FF0000"/>
                </a:solidFill>
                <a:latin typeface="BIZ UDPゴシック" panose="020B0400000000000000" pitchFamily="50" charset="-128"/>
                <a:ea typeface="BIZ UDPゴシック" panose="020B0400000000000000" pitchFamily="50" charset="-128"/>
              </a:rPr>
              <a:t>１枚</a:t>
            </a:r>
            <a:r>
              <a:rPr lang="ja-JP" altLang="en-US" sz="900" b="1" dirty="0">
                <a:latin typeface="BIZ UDPゴシック" panose="020B0400000000000000" pitchFamily="50" charset="-128"/>
                <a:ea typeface="BIZ UDPゴシック" panose="020B0400000000000000" pitchFamily="50" charset="-128"/>
              </a:rPr>
              <a:t>で分かるように簡潔に記載し、適宜、写真等を使用して下さい。</a:t>
            </a:r>
            <a:endParaRPr lang="en-US" altLang="ja-JP" sz="900" b="1" dirty="0">
              <a:latin typeface="BIZ UDPゴシック" panose="020B0400000000000000" pitchFamily="50" charset="-128"/>
              <a:ea typeface="BIZ UDPゴシック" panose="020B0400000000000000" pitchFamily="50" charset="-128"/>
            </a:endParaRPr>
          </a:p>
          <a:p>
            <a:r>
              <a:rPr lang="ja-JP" altLang="en-US" sz="900" b="1" dirty="0">
                <a:latin typeface="BIZ UDPゴシック" panose="020B0400000000000000" pitchFamily="50" charset="-128"/>
                <a:ea typeface="BIZ UDPゴシック" panose="020B0400000000000000" pitchFamily="50" charset="-128"/>
              </a:rPr>
              <a:t>注３：</a:t>
            </a:r>
            <a:r>
              <a:rPr lang="ja-JP" altLang="en-US" sz="900" b="1" dirty="0">
                <a:solidFill>
                  <a:schemeClr val="tx1"/>
                </a:solidFill>
                <a:latin typeface="BIZ UDPゴシック" panose="020B0400000000000000" pitchFamily="50" charset="-128"/>
                <a:ea typeface="BIZ UDPゴシック" panose="020B0400000000000000" pitchFamily="50" charset="-128"/>
              </a:rPr>
              <a:t>グレーの記入要領等</a:t>
            </a:r>
            <a:r>
              <a:rPr lang="ja-JP" altLang="en-US" sz="900" b="1"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b="1" dirty="0">
                <a:latin typeface="BIZ UDPゴシック" panose="020B0400000000000000" pitchFamily="50" charset="-128"/>
                <a:ea typeface="BIZ UDPゴシック" panose="020B0400000000000000" pitchFamily="50" charset="-128"/>
              </a:rPr>
              <a:t>【8</a:t>
            </a:r>
            <a:r>
              <a:rPr lang="ja-JP" altLang="en-US" sz="900" b="1" dirty="0">
                <a:latin typeface="BIZ UDPゴシック" panose="020B0400000000000000" pitchFamily="50" charset="-128"/>
                <a:ea typeface="BIZ UDPゴシック" panose="020B0400000000000000" pitchFamily="50" charset="-128"/>
              </a:rPr>
              <a:t>ポイント以上</a:t>
            </a:r>
            <a:r>
              <a:rPr lang="en-US" altLang="ja-JP" sz="900" b="1" dirty="0">
                <a:latin typeface="BIZ UDPゴシック" panose="020B0400000000000000" pitchFamily="50" charset="-128"/>
                <a:ea typeface="BIZ UDPゴシック" panose="020B0400000000000000" pitchFamily="50" charset="-128"/>
              </a:rPr>
              <a:t>】</a:t>
            </a:r>
            <a:r>
              <a:rPr lang="ja-JP" altLang="en-US" sz="900" b="1" dirty="0">
                <a:latin typeface="BIZ UDPゴシック" panose="020B0400000000000000" pitchFamily="50" charset="-128"/>
                <a:ea typeface="BIZ UDPゴシック" panose="020B0400000000000000" pitchFamily="50" charset="-128"/>
              </a:rPr>
              <a:t>とし、</a:t>
            </a:r>
            <a:r>
              <a:rPr lang="ja-JP" altLang="en-US" sz="900" b="1"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b="1"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b="1" dirty="0">
                <a:solidFill>
                  <a:srgbClr val="FF0000"/>
                </a:solidFill>
                <a:latin typeface="BIZ UDPゴシック" panose="020B0400000000000000" pitchFamily="50" charset="-128"/>
                <a:ea typeface="BIZ UDPゴシック" panose="020B0400000000000000" pitchFamily="50" charset="-128"/>
              </a:rPr>
              <a:t>で記載</a:t>
            </a:r>
            <a:r>
              <a:rPr lang="ja-JP" altLang="en-US" sz="900" b="1" dirty="0">
                <a:latin typeface="BIZ UDPゴシック" panose="020B0400000000000000" pitchFamily="50" charset="-128"/>
                <a:ea typeface="BIZ UDPゴシック" panose="020B0400000000000000" pitchFamily="50" charset="-128"/>
              </a:rPr>
              <a:t>してください。</a:t>
            </a:r>
          </a:p>
        </p:txBody>
      </p:sp>
      <p:sp>
        <p:nvSpPr>
          <p:cNvPr id="17" name="正方形/長方形 16">
            <a:extLst>
              <a:ext uri="{FF2B5EF4-FFF2-40B4-BE49-F238E27FC236}">
                <a16:creationId xmlns:a16="http://schemas.microsoft.com/office/drawing/2014/main" id="{57D1AC8F-42E5-C03B-9FB0-1FB34F541EC8}"/>
              </a:ext>
            </a:extLst>
          </p:cNvPr>
          <p:cNvSpPr/>
          <p:nvPr/>
        </p:nvSpPr>
        <p:spPr>
          <a:xfrm>
            <a:off x="8585883" y="1268883"/>
            <a:ext cx="1235832" cy="5552046"/>
          </a:xfrm>
          <a:prstGeom prst="rect">
            <a:avLst/>
          </a:prstGeom>
          <a:solidFill>
            <a:schemeClr val="bg1"/>
          </a:solidFill>
          <a:ln w="19050">
            <a:solidFill>
              <a:schemeClr val="tx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000" dirty="0">
              <a:solidFill>
                <a:schemeClr val="tx1"/>
              </a:solidFill>
              <a:latin typeface="游ゴシック" panose="020B0400000000000000" pitchFamily="50" charset="-128"/>
              <a:ea typeface="游ゴシック" panose="020B0400000000000000" pitchFamily="50" charset="-128"/>
            </a:endParaRPr>
          </a:p>
        </p:txBody>
      </p:sp>
      <p:sp>
        <p:nvSpPr>
          <p:cNvPr id="6" name="Google Shape;93;p1">
            <a:extLst>
              <a:ext uri="{FF2B5EF4-FFF2-40B4-BE49-F238E27FC236}">
                <a16:creationId xmlns:a16="http://schemas.microsoft.com/office/drawing/2014/main" id="{32AA0F4D-4499-1313-24A5-FF2F1A9698F1}"/>
              </a:ext>
            </a:extLst>
          </p:cNvPr>
          <p:cNvSpPr txBox="1"/>
          <p:nvPr/>
        </p:nvSpPr>
        <p:spPr>
          <a:xfrm>
            <a:off x="8597060" y="2260318"/>
            <a:ext cx="1235832" cy="2092840"/>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の内容が分かる</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イメージ図、</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画像</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等を</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3</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4</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点添付</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してください。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・公表可能なデータで一目で見て何が映っているのか　分かりやすい画像を添付してください。　</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（キャプションをつけてください）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graphicFrame>
        <p:nvGraphicFramePr>
          <p:cNvPr id="18" name="表 17">
            <a:extLst>
              <a:ext uri="{FF2B5EF4-FFF2-40B4-BE49-F238E27FC236}">
                <a16:creationId xmlns:a16="http://schemas.microsoft.com/office/drawing/2014/main" id="{220628F9-4886-ED2D-57F0-BF3C0D5ABD63}"/>
              </a:ext>
            </a:extLst>
          </p:cNvPr>
          <p:cNvGraphicFramePr>
            <a:graphicFrameLocks noGrp="1"/>
          </p:cNvGraphicFramePr>
          <p:nvPr>
            <p:extLst>
              <p:ext uri="{D42A27DB-BD31-4B8C-83A1-F6EECF244321}">
                <p14:modId xmlns:p14="http://schemas.microsoft.com/office/powerpoint/2010/main" val="273463022"/>
              </p:ext>
            </p:extLst>
          </p:nvPr>
        </p:nvGraphicFramePr>
        <p:xfrm>
          <a:off x="125367" y="1268879"/>
          <a:ext cx="8342358" cy="5552045"/>
        </p:xfrm>
        <a:graphic>
          <a:graphicData uri="http://schemas.openxmlformats.org/drawingml/2006/table">
            <a:tbl>
              <a:tblPr firstRow="1" bandRow="1">
                <a:tableStyleId>{69F0F748-7AA5-4B90-91AD-3F4FFDBD375E}</a:tableStyleId>
              </a:tblPr>
              <a:tblGrid>
                <a:gridCol w="1197545">
                  <a:extLst>
                    <a:ext uri="{9D8B030D-6E8A-4147-A177-3AD203B41FA5}">
                      <a16:colId xmlns:a16="http://schemas.microsoft.com/office/drawing/2014/main" val="3388377021"/>
                    </a:ext>
                  </a:extLst>
                </a:gridCol>
                <a:gridCol w="7144813">
                  <a:extLst>
                    <a:ext uri="{9D8B030D-6E8A-4147-A177-3AD203B41FA5}">
                      <a16:colId xmlns:a16="http://schemas.microsoft.com/office/drawing/2014/main" val="2489911220"/>
                    </a:ext>
                  </a:extLst>
                </a:gridCol>
              </a:tblGrid>
              <a:tr h="422970">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r>
                        <a:rPr kumimoji="1" lang="ja-JP" altLang="en-US" sz="900" b="0" dirty="0">
                          <a:ln>
                            <a:noFill/>
                          </a:ln>
                          <a:solidFill>
                            <a:schemeClr val="bg1">
                              <a:lumMod val="50000"/>
                            </a:schemeClr>
                          </a:solidFill>
                          <a:latin typeface="Meiryo UI" panose="020B0604030504040204" pitchFamily="50" charset="-128"/>
                          <a:ea typeface="Meiryo UI" panose="020B0604030504040204" pitchFamily="50" charset="-128"/>
                        </a:rPr>
                        <a:t>実施主体：〇〇（設立年月日：△△年△月△日）、連携先：〇〇、〇〇等　</a:t>
                      </a:r>
                      <a:endParaRPr kumimoji="1" lang="en-US" altLang="ja-JP" sz="900" b="0" dirty="0">
                        <a:ln>
                          <a:noFill/>
                        </a:ln>
                        <a:solidFill>
                          <a:schemeClr val="bg1">
                            <a:lumMod val="50000"/>
                          </a:schemeClr>
                        </a:solidFill>
                        <a:latin typeface="Meiryo UI" panose="020B0604030504040204" pitchFamily="50" charset="-128"/>
                        <a:ea typeface="Meiryo UI" panose="020B0604030504040204" pitchFamily="50" charset="-128"/>
                      </a:endParaRPr>
                    </a:p>
                    <a:p>
                      <a:r>
                        <a:rPr kumimoji="1" lang="ja-JP" altLang="en-US" sz="900" b="0" dirty="0">
                          <a:ln>
                            <a:noFill/>
                          </a:ln>
                          <a:solidFill>
                            <a:schemeClr val="bg1">
                              <a:lumMod val="50000"/>
                            </a:schemeClr>
                          </a:solidFill>
                          <a:latin typeface="Meiryo UI" panose="020B0604030504040204" pitchFamily="50" charset="-128"/>
                          <a:ea typeface="Meiryo UI" panose="020B0604030504040204" pitchFamily="50" charset="-128"/>
                        </a:rPr>
                        <a:t>加えて外国語での対応体制（コミュニティマネージャー等）や受入地域側の連携先についても記載すること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4686881"/>
                  </a:ext>
                </a:extLst>
              </a:tr>
              <a:tr h="416310">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事業目標（</a:t>
                      </a:r>
                      <a:r>
                        <a:rPr kumimoji="1" lang="en-US" altLang="ja-JP" sz="900" b="1" dirty="0">
                          <a:ln>
                            <a:noFill/>
                          </a:ln>
                          <a:solidFill>
                            <a:schemeClr val="bg1"/>
                          </a:solidFill>
                          <a:latin typeface="Meiryo UI" panose="020B0604030504040204" pitchFamily="50" charset="-128"/>
                          <a:ea typeface="Meiryo UI" panose="020B0604030504040204" pitchFamily="50" charset="-128"/>
                        </a:rPr>
                        <a:t>KPI</a:t>
                      </a:r>
                      <a:r>
                        <a:rPr kumimoji="1" lang="ja-JP" altLang="en-US" sz="900" b="1" dirty="0">
                          <a:ln>
                            <a:noFill/>
                          </a:ln>
                          <a:solidFill>
                            <a:schemeClr val="bg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900" b="0" dirty="0">
                          <a:solidFill>
                            <a:schemeClr val="bg1">
                              <a:lumMod val="50000"/>
                            </a:schemeClr>
                          </a:solidFill>
                          <a:latin typeface="Meiryo UI" panose="020B0604030504040204" pitchFamily="50" charset="-128"/>
                          <a:ea typeface="Meiryo UI" panose="020B0604030504040204" pitchFamily="50" charset="-128"/>
                        </a:rPr>
                        <a:t>具体且つ、定量的な目標設定の内容を記載すること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5579655"/>
                  </a:ext>
                </a:extLst>
              </a:tr>
              <a:tr h="1103722">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補助対象メニュー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1" lang="en-US" altLang="ja-JP" sz="900" dirty="0">
                        <a:ln>
                          <a:noFill/>
                        </a:ln>
                        <a:solidFill>
                          <a:schemeClr val="bg1">
                            <a:lumMod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4008651"/>
                  </a:ext>
                </a:extLst>
              </a:tr>
              <a:tr h="2304528">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具体的な事業内容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endParaRPr kumimoji="1" lang="ja-JP" altLang="en-US" sz="900" dirty="0">
                        <a:ln>
                          <a:noFill/>
                        </a:ln>
                        <a:solidFill>
                          <a:schemeClr val="bg1">
                            <a:lumMod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805064"/>
                  </a:ext>
                </a:extLst>
              </a:tr>
              <a:tr h="832622">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事業の継続性</a:t>
                      </a:r>
                      <a:endParaRPr kumimoji="1" lang="en-US" altLang="ja-JP" sz="900" b="1" dirty="0">
                        <a:ln>
                          <a:noFill/>
                        </a:ln>
                        <a:solidFill>
                          <a:schemeClr val="bg1"/>
                        </a:solidFill>
                        <a:latin typeface="Meiryo UI" panose="020B0604030504040204" pitchFamily="50" charset="-128"/>
                        <a:ea typeface="Meiryo UI" panose="020B0604030504040204" pitchFamily="50" charset="-128"/>
                      </a:endParaRPr>
                    </a:p>
                    <a:p>
                      <a:pPr algn="ctr"/>
                      <a:r>
                        <a:rPr kumimoji="1" lang="en-US" altLang="ja-JP" sz="900" b="1" dirty="0">
                          <a:ln>
                            <a:noFill/>
                          </a:ln>
                          <a:solidFill>
                            <a:schemeClr val="bg1"/>
                          </a:solidFill>
                          <a:latin typeface="Meiryo UI" panose="020B0604030504040204" pitchFamily="50" charset="-128"/>
                          <a:ea typeface="Meiryo UI" panose="020B0604030504040204" pitchFamily="50" charset="-128"/>
                        </a:rPr>
                        <a:t>(</a:t>
                      </a:r>
                      <a:r>
                        <a:rPr kumimoji="1" lang="ja-JP" altLang="en-US" sz="900" b="1" dirty="0">
                          <a:ln>
                            <a:noFill/>
                          </a:ln>
                          <a:solidFill>
                            <a:schemeClr val="bg1"/>
                          </a:solidFill>
                          <a:latin typeface="Meiryo UI" panose="020B0604030504040204" pitchFamily="50" charset="-128"/>
                          <a:ea typeface="Meiryo UI" panose="020B0604030504040204" pitchFamily="50" charset="-128"/>
                        </a:rPr>
                        <a:t>効果検証手法）</a:t>
                      </a:r>
                      <a:endParaRPr kumimoji="1" lang="en-US" altLang="ja-JP" sz="900" b="1" dirty="0">
                        <a:ln>
                          <a:noFill/>
                        </a:ln>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1" lang="en-US" altLang="ja-JP" sz="900" dirty="0">
                        <a:ln>
                          <a:noFill/>
                        </a:ln>
                        <a:solidFill>
                          <a:schemeClr val="bg1">
                            <a:lumMod val="50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900" dirty="0">
                          <a:ln>
                            <a:noFill/>
                          </a:ln>
                          <a:solidFill>
                            <a:schemeClr val="bg1">
                              <a:lumMod val="50000"/>
                            </a:schemeClr>
                          </a:solidFill>
                          <a:latin typeface="Meiryo UI" panose="020B0604030504040204" pitchFamily="50" charset="-128"/>
                          <a:ea typeface="Meiryo UI" panose="020B0604030504040204" pitchFamily="50" charset="-128"/>
                        </a:rPr>
                        <a:t>継続誘致に関する取組と効果検証手法の詳細を記載すること</a:t>
                      </a:r>
                      <a:endParaRPr kumimoji="1" lang="en-US" altLang="ja-JP" sz="900" dirty="0">
                        <a:ln>
                          <a:noFill/>
                        </a:ln>
                        <a:solidFill>
                          <a:schemeClr val="bg1">
                            <a:lumMod val="50000"/>
                          </a:schemeClr>
                        </a:solidFill>
                        <a:latin typeface="Meiryo UI" panose="020B0604030504040204" pitchFamily="50" charset="-128"/>
                        <a:ea typeface="Meiryo UI" panose="020B0604030504040204" pitchFamily="50" charset="-128"/>
                      </a:endParaRPr>
                    </a:p>
                    <a:p>
                      <a:endParaRPr kumimoji="1" lang="ja-JP" altLang="en-US" sz="900" dirty="0">
                        <a:ln>
                          <a:noFill/>
                        </a:ln>
                        <a:solidFill>
                          <a:schemeClr val="bg1">
                            <a:lumMod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7227844"/>
                  </a:ext>
                </a:extLst>
              </a:tr>
              <a:tr h="471893">
                <a:tc>
                  <a:txBody>
                    <a:bodyPr/>
                    <a:lstStyle/>
                    <a:p>
                      <a:pPr algn="ctr"/>
                      <a:r>
                        <a:rPr kumimoji="1" lang="ja-JP" altLang="en-US" sz="900" b="1" dirty="0">
                          <a:ln>
                            <a:noFill/>
                          </a:ln>
                          <a:solidFill>
                            <a:schemeClr val="bg1"/>
                          </a:solidFill>
                          <a:latin typeface="Meiryo UI" panose="020B0604030504040204" pitchFamily="50" charset="-128"/>
                          <a:ea typeface="Meiryo UI" panose="020B0604030504040204" pitchFamily="50" charset="-128"/>
                        </a:rPr>
                        <a:t>事業スケジュール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marL="0" marR="0" lvl="0" indent="0" algn="l" rtl="0">
                        <a:spcBef>
                          <a:spcPts val="0"/>
                        </a:spcBef>
                        <a:spcAft>
                          <a:spcPts val="0"/>
                        </a:spcAft>
                        <a:buNone/>
                      </a:pP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（例）令和</a:t>
                      </a:r>
                      <a:r>
                        <a:rPr lang="en-US" altLang="ja-JP"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7</a:t>
                      </a: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年６月受入体制の構築・誘客戦略の策定、８～</a:t>
                      </a:r>
                      <a:r>
                        <a:rPr lang="en-US" altLang="ja-JP"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11</a:t>
                      </a: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　モニターツアーの実施、</a:t>
                      </a:r>
                      <a:r>
                        <a:rPr lang="en-US" altLang="ja-JP"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12</a:t>
                      </a: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月ー１月　アンケートヒアリング結果の分析</a:t>
                      </a: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7208732"/>
                  </a:ext>
                </a:extLst>
              </a:tr>
            </a:tbl>
          </a:graphicData>
        </a:graphic>
      </p:graphicFrame>
      <p:sp>
        <p:nvSpPr>
          <p:cNvPr id="4" name="Google Shape;92;p1">
            <a:extLst>
              <a:ext uri="{FF2B5EF4-FFF2-40B4-BE49-F238E27FC236}">
                <a16:creationId xmlns:a16="http://schemas.microsoft.com/office/drawing/2014/main" id="{EB4A16DE-1596-044D-EFAF-667A167CB086}"/>
              </a:ext>
            </a:extLst>
          </p:cNvPr>
          <p:cNvSpPr txBox="1">
            <a:spLocks/>
          </p:cNvSpPr>
          <p:nvPr/>
        </p:nvSpPr>
        <p:spPr>
          <a:xfrm>
            <a:off x="2302058" y="-31493"/>
            <a:ext cx="6085387"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90000"/>
              </a:lnSpc>
              <a:buClr>
                <a:schemeClr val="dk1"/>
              </a:buClr>
              <a:buSzPts val="1900"/>
              <a:buFont typeface="Meiryo"/>
              <a:buNone/>
            </a:pPr>
            <a:r>
              <a:rPr lang="zh-TW" altLang="en-US" sz="1900" dirty="0">
                <a:latin typeface="Meiryo UI" panose="020B0604030504040204" pitchFamily="50" charset="-128"/>
                <a:ea typeface="Meiryo UI" panose="020B0604030504040204" pitchFamily="50" charset="-128"/>
                <a:cs typeface="Meiryo"/>
                <a:sym typeface="Meiryo"/>
              </a:rPr>
              <a:t>事業名：○○○○</a:t>
            </a:r>
            <a:r>
              <a:rPr lang="en-US" altLang="zh-TW" sz="1900" dirty="0">
                <a:latin typeface="Meiryo UI" panose="020B0604030504040204" pitchFamily="50" charset="-128"/>
                <a:ea typeface="Meiryo UI" panose="020B0604030504040204" pitchFamily="50" charset="-128"/>
                <a:cs typeface="Meiryo"/>
                <a:sym typeface="Meiryo"/>
              </a:rPr>
              <a:t>【○○</a:t>
            </a:r>
            <a:r>
              <a:rPr lang="zh-TW" altLang="en-US" sz="1900" dirty="0">
                <a:latin typeface="Meiryo UI" panose="020B0604030504040204" pitchFamily="50" charset="-128"/>
                <a:ea typeface="Meiryo UI" panose="020B0604030504040204" pitchFamily="50" charset="-128"/>
                <a:cs typeface="Meiryo"/>
                <a:sym typeface="Meiryo"/>
              </a:rPr>
              <a:t>県○○市</a:t>
            </a:r>
            <a:r>
              <a:rPr lang="en-US" altLang="zh-TW" sz="1900" dirty="0">
                <a:latin typeface="Meiryo UI" panose="020B0604030504040204" pitchFamily="50" charset="-128"/>
                <a:ea typeface="Meiryo UI" panose="020B0604030504040204" pitchFamily="50" charset="-128"/>
                <a:cs typeface="Meiryo"/>
                <a:sym typeface="Meiryo"/>
              </a:rPr>
              <a:t>】 </a:t>
            </a:r>
            <a:r>
              <a:rPr lang="zh-TW" altLang="en-US" sz="1900" dirty="0">
                <a:latin typeface="Meiryo UI" panose="020B0604030504040204" pitchFamily="50" charset="-128"/>
                <a:ea typeface="Meiryo UI" panose="020B0604030504040204" pitchFamily="50" charset="-128"/>
                <a:cs typeface="Meiryo"/>
                <a:sym typeface="Meiryo"/>
              </a:rPr>
              <a:t>　</a:t>
            </a:r>
            <a:endParaRPr lang="zh-TW" altLang="en-US"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9DB73147-BE7A-995C-4A2C-49F2A2323798}"/>
              </a:ext>
            </a:extLst>
          </p:cNvPr>
          <p:cNvSpPr/>
          <p:nvPr/>
        </p:nvSpPr>
        <p:spPr>
          <a:xfrm>
            <a:off x="38099" y="552449"/>
            <a:ext cx="674612" cy="165784"/>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事業概要</a:t>
            </a:r>
          </a:p>
        </p:txBody>
      </p:sp>
      <p:sp>
        <p:nvSpPr>
          <p:cNvPr id="5" name="正方形/長方形 4">
            <a:extLst>
              <a:ext uri="{FF2B5EF4-FFF2-40B4-BE49-F238E27FC236}">
                <a16:creationId xmlns:a16="http://schemas.microsoft.com/office/drawing/2014/main" id="{AAC214FA-2BFB-7A2F-A80B-0268AEB23DF4}"/>
              </a:ext>
            </a:extLst>
          </p:cNvPr>
          <p:cNvSpPr/>
          <p:nvPr/>
        </p:nvSpPr>
        <p:spPr>
          <a:xfrm>
            <a:off x="125044" y="6639"/>
            <a:ext cx="1727199" cy="495921"/>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F910ED76-F7D8-7706-AA15-863584A61695}"/>
              </a:ext>
            </a:extLst>
          </p:cNvPr>
          <p:cNvSpPr txBox="1"/>
          <p:nvPr/>
        </p:nvSpPr>
        <p:spPr>
          <a:xfrm>
            <a:off x="40133" y="-54215"/>
            <a:ext cx="1970358" cy="600164"/>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pPr>
            <a:r>
              <a:rPr kumimoji="1" lang="ja-JP" altLang="en-US" sz="1100" b="1" dirty="0">
                <a:solidFill>
                  <a:schemeClr val="bg1"/>
                </a:solidFill>
                <a:latin typeface="Meiryo UI" panose="020B0604030504040204" pitchFamily="50" charset="-128"/>
                <a:ea typeface="Meiryo UI" panose="020B0604030504040204" pitchFamily="50" charset="-128"/>
              </a:rPr>
              <a:t>質の高い消費と投資を呼び込むためのデジタルノマド誘客促進事業（補助事業）</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226497E-C197-F9CD-6276-E6E4126E463A}"/>
              </a:ext>
            </a:extLst>
          </p:cNvPr>
          <p:cNvSpPr/>
          <p:nvPr/>
        </p:nvSpPr>
        <p:spPr>
          <a:xfrm>
            <a:off x="1852243" y="-4202"/>
            <a:ext cx="158248" cy="517601"/>
          </a:xfrm>
          <a:prstGeom prst="rect">
            <a:avLst/>
          </a:prstGeom>
          <a:solidFill>
            <a:schemeClr val="bg1">
              <a:lumMod val="65000"/>
            </a:schemeClr>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DE6C3D53-ACD9-2864-3E99-3DECB24EA77A}"/>
              </a:ext>
            </a:extLst>
          </p:cNvPr>
          <p:cNvCxnSpPr>
            <a:cxnSpLocks/>
          </p:cNvCxnSpPr>
          <p:nvPr/>
        </p:nvCxnSpPr>
        <p:spPr>
          <a:xfrm>
            <a:off x="2439096" y="443383"/>
            <a:ext cx="6573030" cy="0"/>
          </a:xfrm>
          <a:prstGeom prst="line">
            <a:avLst/>
          </a:prstGeom>
          <a:solidFill>
            <a:srgbClr val="0066CC"/>
          </a:solidFill>
          <a:ln w="28575">
            <a:solidFill>
              <a:srgbClr val="C00000"/>
            </a:solidFill>
          </a:ln>
          <a:effectLst/>
        </p:spPr>
      </p:cxnSp>
      <p:sp>
        <p:nvSpPr>
          <p:cNvPr id="10" name="楕円 9">
            <a:extLst>
              <a:ext uri="{FF2B5EF4-FFF2-40B4-BE49-F238E27FC236}">
                <a16:creationId xmlns:a16="http://schemas.microsoft.com/office/drawing/2014/main" id="{19D6744A-60F2-C38D-46B3-C50BC6799E28}"/>
              </a:ext>
            </a:extLst>
          </p:cNvPr>
          <p:cNvSpPr/>
          <p:nvPr/>
        </p:nvSpPr>
        <p:spPr>
          <a:xfrm>
            <a:off x="2371817" y="404418"/>
            <a:ext cx="77929" cy="77929"/>
          </a:xfrm>
          <a:prstGeom prst="ellipse">
            <a:avLst/>
          </a:prstGeom>
          <a:solidFill>
            <a:srgbClr val="C00000"/>
          </a:solidFill>
          <a:ln>
            <a:solidFill>
              <a:srgbClr val="C0000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11" name="楕円 10">
            <a:extLst>
              <a:ext uri="{FF2B5EF4-FFF2-40B4-BE49-F238E27FC236}">
                <a16:creationId xmlns:a16="http://schemas.microsoft.com/office/drawing/2014/main" id="{975DC49F-7F38-540C-1F68-BB5CE2DBB845}"/>
              </a:ext>
            </a:extLst>
          </p:cNvPr>
          <p:cNvSpPr/>
          <p:nvPr/>
        </p:nvSpPr>
        <p:spPr>
          <a:xfrm>
            <a:off x="8938960" y="400151"/>
            <a:ext cx="77929" cy="77929"/>
          </a:xfrm>
          <a:prstGeom prst="ellipse">
            <a:avLst/>
          </a:prstGeom>
          <a:solidFill>
            <a:srgbClr val="C00000"/>
          </a:solidFill>
          <a:ln>
            <a:solidFill>
              <a:srgbClr val="C0000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3" name="テキスト ボックス 2">
            <a:extLst>
              <a:ext uri="{FF2B5EF4-FFF2-40B4-BE49-F238E27FC236}">
                <a16:creationId xmlns:a16="http://schemas.microsoft.com/office/drawing/2014/main" id="{703B2D8A-177B-922F-494F-9D9044A29FB6}"/>
              </a:ext>
            </a:extLst>
          </p:cNvPr>
          <p:cNvSpPr txBox="1"/>
          <p:nvPr/>
        </p:nvSpPr>
        <p:spPr>
          <a:xfrm>
            <a:off x="38099" y="552449"/>
            <a:ext cx="9829802" cy="646331"/>
          </a:xfrm>
          <a:prstGeom prst="rect">
            <a:avLst/>
          </a:prstGeom>
          <a:noFill/>
          <a:ln>
            <a:solidFill>
              <a:schemeClr val="tx1"/>
            </a:solidFill>
          </a:ln>
        </p:spPr>
        <p:txBody>
          <a:bodyPr wrap="square" rtlCol="0">
            <a:spAutoFit/>
          </a:bodyPr>
          <a:lstStyle/>
          <a:p>
            <a:endParaRPr kumimoji="1" lang="en-US" altLang="ja-JP" sz="900"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bg1">
                    <a:lumMod val="50000"/>
                  </a:schemeClr>
                </a:solidFill>
                <a:latin typeface="Meiryo UI" panose="020B0604030504040204" pitchFamily="50" charset="-128"/>
                <a:ea typeface="Meiryo UI" panose="020B0604030504040204" pitchFamily="50" charset="-128"/>
              </a:rPr>
              <a:t>事業の実施背景（課題認識）や目的（課題解決）、ターゲットとするデジタルノマド、本事業を実施することで伝えたいストーリーや誘客戦略などの事業概要を記載すること。</a:t>
            </a:r>
            <a:endParaRPr kumimoji="1" lang="en-US" altLang="ja-JP" sz="900" dirty="0">
              <a:solidFill>
                <a:schemeClr val="bg1">
                  <a:lumMod val="50000"/>
                </a:schemeClr>
              </a:solidFill>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ja-JP" altLang="en-US" sz="900"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299EE7D2-3073-28D0-56EE-CDDE90C55DD6}"/>
              </a:ext>
            </a:extLst>
          </p:cNvPr>
          <p:cNvGraphicFramePr>
            <a:graphicFrameLocks noGrp="1"/>
          </p:cNvGraphicFramePr>
          <p:nvPr>
            <p:extLst>
              <p:ext uri="{D42A27DB-BD31-4B8C-83A1-F6EECF244321}">
                <p14:modId xmlns:p14="http://schemas.microsoft.com/office/powerpoint/2010/main" val="2794128215"/>
              </p:ext>
            </p:extLst>
          </p:nvPr>
        </p:nvGraphicFramePr>
        <p:xfrm>
          <a:off x="1314450" y="2100010"/>
          <a:ext cx="7143751" cy="1100391"/>
        </p:xfrm>
        <a:graphic>
          <a:graphicData uri="http://schemas.openxmlformats.org/drawingml/2006/table">
            <a:tbl>
              <a:tblPr firstRow="1" bandRow="1">
                <a:tableStyleId>{69F0F748-7AA5-4B90-91AD-3F4FFDBD375E}</a:tableStyleId>
              </a:tblPr>
              <a:tblGrid>
                <a:gridCol w="401657">
                  <a:extLst>
                    <a:ext uri="{9D8B030D-6E8A-4147-A177-3AD203B41FA5}">
                      <a16:colId xmlns:a16="http://schemas.microsoft.com/office/drawing/2014/main" val="342306850"/>
                    </a:ext>
                  </a:extLst>
                </a:gridCol>
                <a:gridCol w="3170219">
                  <a:extLst>
                    <a:ext uri="{9D8B030D-6E8A-4147-A177-3AD203B41FA5}">
                      <a16:colId xmlns:a16="http://schemas.microsoft.com/office/drawing/2014/main" val="1580945989"/>
                    </a:ext>
                  </a:extLst>
                </a:gridCol>
                <a:gridCol w="425564">
                  <a:extLst>
                    <a:ext uri="{9D8B030D-6E8A-4147-A177-3AD203B41FA5}">
                      <a16:colId xmlns:a16="http://schemas.microsoft.com/office/drawing/2014/main" val="1342755185"/>
                    </a:ext>
                  </a:extLst>
                </a:gridCol>
                <a:gridCol w="3146311">
                  <a:extLst>
                    <a:ext uri="{9D8B030D-6E8A-4147-A177-3AD203B41FA5}">
                      <a16:colId xmlns:a16="http://schemas.microsoft.com/office/drawing/2014/main" val="818023944"/>
                    </a:ext>
                  </a:extLst>
                </a:gridCol>
              </a:tblGrid>
              <a:tr h="366797">
                <a:tc>
                  <a:txBody>
                    <a:bodyPr/>
                    <a:lstStyle/>
                    <a:p>
                      <a:r>
                        <a:rPr kumimoji="1" lang="ja-JP" altLang="en-US" dirty="0">
                          <a:solidFill>
                            <a:schemeClr val="bg1">
                              <a:lumMod val="65000"/>
                            </a:schemeClr>
                          </a:solidFill>
                          <a:latin typeface="Meiryo UI" panose="020B0604030504040204" pitchFamily="50" charset="-128"/>
                          <a:ea typeface="Meiryo UI" panose="020B0604030504040204" pitchFamily="50" charset="-128"/>
                        </a:rPr>
                        <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（ア）受入環境整備の実施に向けた戦略の策定等に係る費用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dirty="0">
                        <a:solidFill>
                          <a:schemeClr val="bg1">
                            <a:lumMod val="6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（イ）デジタルノマドのニーズに合わせた施設改修・整備等に係る費用</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5479948"/>
                  </a:ext>
                </a:extLst>
              </a:tr>
              <a:tr h="366797">
                <a:tc>
                  <a:txBody>
                    <a:bodyPr/>
                    <a:lstStyle/>
                    <a:p>
                      <a:endParaRPr kumimoji="1" lang="ja-JP" altLang="en-US" dirty="0">
                        <a:solidFill>
                          <a:schemeClr val="bg1">
                            <a:lumMod val="65000"/>
                          </a:schemeClr>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（ウ）デジタルノマドのニーズに合わせた設備導入・物品購入等に係る費用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dirty="0">
                          <a:solidFill>
                            <a:schemeClr val="bg1">
                              <a:lumMod val="65000"/>
                            </a:schemeClr>
                          </a:solidFill>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（エ）デジタルノマドの受入に必要な滞在プログラム造成・効果検証等に係る費用</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869508"/>
                  </a:ext>
                </a:extLst>
              </a:tr>
              <a:tr h="366797">
                <a:tc>
                  <a:txBody>
                    <a:bodyPr/>
                    <a:lstStyle/>
                    <a:p>
                      <a:endParaRPr kumimoji="1" lang="ja-JP" altLang="en-US" dirty="0">
                        <a:solidFill>
                          <a:schemeClr val="bg1">
                            <a:lumMod val="65000"/>
                          </a:schemeClr>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（オ）デジタルノマドが必要とする受入環境に関する情報発信等に係る費用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dirty="0">
                          <a:solidFill>
                            <a:schemeClr val="bg1">
                              <a:lumMod val="65000"/>
                            </a:schemeClr>
                          </a:solidFill>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（カ）本事業の効果検証、課題分析等に係る費用</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6945516"/>
                  </a:ext>
                </a:extLst>
              </a:tr>
            </a:tbl>
          </a:graphicData>
        </a:graphic>
      </p:graphicFrame>
    </p:spTree>
    <p:extLst>
      <p:ext uri="{BB962C8B-B14F-4D97-AF65-F5344CB8AC3E}">
        <p14:creationId xmlns:p14="http://schemas.microsoft.com/office/powerpoint/2010/main" val="659109134"/>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435</Words>
  <PresentationFormat>A4 210 x 297 mm</PresentationFormat>
  <Paragraphs>34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Meiryo</vt:lpstr>
      <vt:lpstr>游ゴシック</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