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0E059BDD-359C-4D0F-AF5B-E20094DAD8F1}">
          <p14:sldIdLst>
            <p14:sldId id="257"/>
          </p14:sldIdLst>
        </p14:section>
        <p14:section name="タイトルなしのセクション" id="{EB4CCBD5-EBCA-4A4D-A31C-5F45032A6D20}">
          <p14:sldIdLst>
            <p14:sldId id="258"/>
          </p14:sldIdLst>
        </p14:section>
        <p14:section name="タイトルなしのセクション" id="{8651EC58-88AA-496C-BF6E-5C154B10904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3" d="100"/>
          <a:sy n="63" d="100"/>
        </p:scale>
        <p:origin x="728" y="7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00C1B0-F439-85EF-0ED8-70359622704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4E09A34-59EC-3879-EEE7-6690EE587C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89B777-0226-8B6D-3C79-CCE597DCAF44}"/>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02DFA4E0-98CF-86F7-7A52-2EAE8B29E3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068896-4CE9-CAB9-2001-D056CD3F3355}"/>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502414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AB0B6E-1057-6FAB-63CE-230689A8348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90B3A1-1509-194E-07B1-82E97FCF773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E514994-6315-63BD-0D3F-211C7FFC6D8C}"/>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75E90FBF-D89F-EB3A-EAD0-9628A85AB86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B4125F5-036A-C7CB-FEED-B1B489D6957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67289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9BC49A2-C9FC-F788-939C-5696EC4FEF1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B8C81D8-4BF7-6991-56CD-CB924F21745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5470AD3-3E62-D63A-9605-604BDBCD20C6}"/>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DD003397-7B26-E4B8-D354-2FF2E5A662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715728-4373-2F3E-73C6-7BE0A81E3874}"/>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4028188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DBD6C-3268-1219-C570-0E97D525EBD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F47234B-820B-90DB-9FBD-5F82F2F2A7F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05CC2BA-A99B-56DD-3F3F-1017DF9F28E6}"/>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23A131CC-F37C-7AAF-9FF9-2460D4EAE0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13FCA1F-B2CD-DB98-81C0-CA2422122BA7}"/>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25796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3FF97C-C6EF-EDD0-F01E-720B7895580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974DCD-93F9-A3DF-337C-9B1EFDDEB8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947AF46-A991-788B-89CB-2A9F441DDAD0}"/>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B108DC64-CDD3-C205-4532-CC18D1B18E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87B399F-C651-99F4-1355-9C3D2450EFAF}"/>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1408644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54E011-E587-489B-43B4-A5BF694298E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A26DB1A-B94D-20C7-FE50-096B3D4CC76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7DBC7B9-DF57-C7A1-5E25-ED5E6EBA3C7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1F6654A-E215-1855-A150-99BA51EF1F4B}"/>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6" name="フッター プレースホルダー 5">
            <a:extLst>
              <a:ext uri="{FF2B5EF4-FFF2-40B4-BE49-F238E27FC236}">
                <a16:creationId xmlns:a16="http://schemas.microsoft.com/office/drawing/2014/main" id="{E3A6E277-1046-D020-DA05-8E97DB74A46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56A602-E78F-D395-7837-070126023977}"/>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498183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EC2274-2223-1C11-2779-8EB196F8BA3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1A67A9-4E49-3B30-8372-0790A9D315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43B60BF-C48D-4BB0-687C-7093A449478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AEF9182-C5AE-EF04-29EA-271C91BABE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BBABEAB-177B-3829-DF5F-DC88E236C72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3625485-4D71-434E-779B-29DD28945403}"/>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8" name="フッター プレースホルダー 7">
            <a:extLst>
              <a:ext uri="{FF2B5EF4-FFF2-40B4-BE49-F238E27FC236}">
                <a16:creationId xmlns:a16="http://schemas.microsoft.com/office/drawing/2014/main" id="{1C94E2C5-7894-BC72-D5B7-EE1776478B4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E90C91-1286-FE5D-DD45-3373461E05C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37072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A473CB-E975-E2A8-1CCF-4A6E01E43CE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7CC0D43-BAC6-F155-46B5-36873A6641F5}"/>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4" name="フッター プレースホルダー 3">
            <a:extLst>
              <a:ext uri="{FF2B5EF4-FFF2-40B4-BE49-F238E27FC236}">
                <a16:creationId xmlns:a16="http://schemas.microsoft.com/office/drawing/2014/main" id="{424D02A4-301C-8F8E-514B-436A1E7E9F8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6BA99CD-2634-2F0D-544D-26904B6356F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550045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0D09816-D6DA-B7E2-6D1E-4FF9867BDDA1}"/>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3" name="フッター プレースホルダー 2">
            <a:extLst>
              <a:ext uri="{FF2B5EF4-FFF2-40B4-BE49-F238E27FC236}">
                <a16:creationId xmlns:a16="http://schemas.microsoft.com/office/drawing/2014/main" id="{10B526C9-42A5-F47C-8ADE-E44C87BF5BB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2B5D446-9A5F-F87E-D9E9-160C7C7A3DA9}"/>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467216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9FCDBA-3C3C-430C-6CE6-B4A1FFB5A80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F658B2-FEA1-AAEF-ED1F-14C7AAF2A2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4E399E5-0BBB-FB39-D791-8532119090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BB88371-545F-4FE7-97E0-634FED94CEAF}"/>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6" name="フッター プレースホルダー 5">
            <a:extLst>
              <a:ext uri="{FF2B5EF4-FFF2-40B4-BE49-F238E27FC236}">
                <a16:creationId xmlns:a16="http://schemas.microsoft.com/office/drawing/2014/main" id="{6A7D6108-A5EB-FB1A-355A-FAA3C7CFCDF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9A1121-B51B-7442-7C20-A4440A0E2F02}"/>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166704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804674-45BF-3FF1-EBBC-9240B3678A7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7119FB2-0DAF-858D-F8C8-48A2DEDA7D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40CCE3A-11CF-7077-9CF9-56339D130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4DEE246-2EB6-8BF3-6759-7652931E1446}"/>
              </a:ext>
            </a:extLst>
          </p:cNvPr>
          <p:cNvSpPr>
            <a:spLocks noGrp="1"/>
          </p:cNvSpPr>
          <p:nvPr>
            <p:ph type="dt" sz="half" idx="10"/>
          </p:nvPr>
        </p:nvSpPr>
        <p:spPr/>
        <p:txBody>
          <a:bodyPr/>
          <a:lstStyle/>
          <a:p>
            <a:fld id="{92929432-B761-48DB-A639-7F9DEBD0D1A2}" type="datetimeFigureOut">
              <a:rPr kumimoji="1" lang="ja-JP" altLang="en-US" smtClean="0"/>
              <a:t>2025/5/26</a:t>
            </a:fld>
            <a:endParaRPr kumimoji="1" lang="ja-JP" altLang="en-US"/>
          </a:p>
        </p:txBody>
      </p:sp>
      <p:sp>
        <p:nvSpPr>
          <p:cNvPr id="6" name="フッター プレースホルダー 5">
            <a:extLst>
              <a:ext uri="{FF2B5EF4-FFF2-40B4-BE49-F238E27FC236}">
                <a16:creationId xmlns:a16="http://schemas.microsoft.com/office/drawing/2014/main" id="{83AB127F-C5C1-BC95-EE96-61336D7C9DD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A547A30-E807-8B40-AD30-D03E7384A70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74732099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FB5BE8E-2873-8FFC-DC86-A481103E32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07A53A-C6A6-8A51-B534-C13A2D4B91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CBD762-80B5-E0CA-FA84-4CA485D570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29432-B761-48DB-A639-7F9DEBD0D1A2}" type="datetimeFigureOut">
              <a:rPr kumimoji="1" lang="ja-JP" altLang="en-US" smtClean="0"/>
              <a:t>2025/5/26</a:t>
            </a:fld>
            <a:endParaRPr kumimoji="1" lang="ja-JP" altLang="en-US"/>
          </a:p>
        </p:txBody>
      </p:sp>
      <p:sp>
        <p:nvSpPr>
          <p:cNvPr id="5" name="フッター プレースホルダー 4">
            <a:extLst>
              <a:ext uri="{FF2B5EF4-FFF2-40B4-BE49-F238E27FC236}">
                <a16:creationId xmlns:a16="http://schemas.microsoft.com/office/drawing/2014/main" id="{77F6FE10-453F-931F-BD35-EEE58DB60C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F6049B6-0CF9-01D7-6A76-E795435775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533178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EE182020-77ED-69D5-580D-51FA82E1E898}"/>
              </a:ext>
            </a:extLst>
          </p:cNvPr>
          <p:cNvSpPr txBox="1"/>
          <p:nvPr/>
        </p:nvSpPr>
        <p:spPr>
          <a:xfrm>
            <a:off x="-61251" y="-38578"/>
            <a:ext cx="1051852"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en-US" altLang="ja-JP" sz="1000" b="1" kern="0" dirty="0">
                <a:latin typeface="BIZ UDPゴシック" panose="020B0400000000000000" pitchFamily="50" charset="-128"/>
                <a:ea typeface="BIZ UDPゴシック" panose="020B0400000000000000" pitchFamily="50" charset="-128"/>
              </a:rPr>
              <a:t>【</a:t>
            </a:r>
            <a:r>
              <a:rPr lang="ja-JP" altLang="en-US" sz="1000" b="1" kern="0" dirty="0">
                <a:latin typeface="BIZ UDPゴシック" panose="020B0400000000000000" pitchFamily="50" charset="-128"/>
                <a:ea typeface="BIZ UDPゴシック" panose="020B0400000000000000" pitchFamily="50" charset="-128"/>
              </a:rPr>
              <a:t>様式</a:t>
            </a:r>
            <a:r>
              <a:rPr lang="en-US" altLang="ja-JP" sz="1000" b="1" kern="0" dirty="0">
                <a:latin typeface="BIZ UDPゴシック" panose="020B0400000000000000" pitchFamily="50" charset="-128"/>
                <a:ea typeface="BIZ UDPゴシック" panose="020B0400000000000000" pitchFamily="50" charset="-128"/>
              </a:rPr>
              <a:t>2】</a:t>
            </a:r>
            <a:r>
              <a:rPr lang="ja-JP" altLang="en-US" sz="1000" b="1" kern="0" dirty="0">
                <a:latin typeface="BIZ UDPゴシック" panose="020B0400000000000000" pitchFamily="50" charset="-128"/>
                <a:ea typeface="BIZ UDPゴシック" panose="020B0400000000000000" pitchFamily="50" charset="-128"/>
              </a:rPr>
              <a:t>概要書</a:t>
            </a:r>
            <a:endParaRPr lang="en-US" altLang="ja-JP" sz="1000" b="1" kern="0" dirty="0">
              <a:latin typeface="BIZ UDPゴシック" panose="020B0400000000000000" pitchFamily="50" charset="-128"/>
              <a:ea typeface="BIZ UDPゴシック" panose="020B0400000000000000" pitchFamily="50" charset="-128"/>
            </a:endParaRPr>
          </a:p>
        </p:txBody>
      </p:sp>
      <p:sp>
        <p:nvSpPr>
          <p:cNvPr id="5" name="正方形/長方形 2">
            <a:extLst>
              <a:ext uri="{FF2B5EF4-FFF2-40B4-BE49-F238E27FC236}">
                <a16:creationId xmlns:a16="http://schemas.microsoft.com/office/drawing/2014/main" id="{6384C46A-A03F-0456-D541-29CD44553966}"/>
              </a:ext>
            </a:extLst>
          </p:cNvPr>
          <p:cNvSpPr>
            <a:spLocks noChangeArrowheads="1"/>
          </p:cNvSpPr>
          <p:nvPr/>
        </p:nvSpPr>
        <p:spPr>
          <a:xfrm>
            <a:off x="980015" y="29772"/>
            <a:ext cx="6341529" cy="321397"/>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1400" b="1" kern="0" dirty="0">
                <a:latin typeface="BIZ UDPゴシック" panose="020B0400000000000000" pitchFamily="50" charset="-128"/>
                <a:ea typeface="BIZ UDPゴシック" panose="020B0400000000000000" pitchFamily="50" charset="-128"/>
              </a:rPr>
              <a:t>　事業名：　　　　　　　　　　　　　　　　　　　　　　　　　　　　　　（</a:t>
            </a:r>
            <a:r>
              <a:rPr lang="ja-JP" altLang="en-US" sz="1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1400" b="1" kern="0" dirty="0">
                <a:latin typeface="BIZ UDPゴシック" panose="020B0400000000000000" pitchFamily="50" charset="-128"/>
                <a:ea typeface="BIZ UDPゴシック" panose="020B0400000000000000" pitchFamily="50" charset="-128"/>
              </a:rPr>
              <a:t>）</a:t>
            </a:r>
          </a:p>
        </p:txBody>
      </p:sp>
      <p:sp>
        <p:nvSpPr>
          <p:cNvPr id="6" name="正方形/長方形 2">
            <a:extLst>
              <a:ext uri="{FF2B5EF4-FFF2-40B4-BE49-F238E27FC236}">
                <a16:creationId xmlns:a16="http://schemas.microsoft.com/office/drawing/2014/main" id="{3675E7D9-3C4C-691A-98AA-0270FA931E8D}"/>
              </a:ext>
            </a:extLst>
          </p:cNvPr>
          <p:cNvSpPr>
            <a:spLocks noChangeArrowheads="1"/>
          </p:cNvSpPr>
          <p:nvPr/>
        </p:nvSpPr>
        <p:spPr>
          <a:xfrm>
            <a:off x="7445367" y="36131"/>
            <a:ext cx="2307171"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a:t>
            </a:r>
            <a:r>
              <a:rPr lang="ja-JP" altLang="en-US" sz="1200" b="1" kern="0" dirty="0">
                <a:latin typeface="BIZ UDPゴシック" panose="020B0400000000000000" pitchFamily="50" charset="-128"/>
                <a:ea typeface="BIZ UDPゴシック" panose="020B0400000000000000" pitchFamily="50" charset="-128"/>
              </a:rPr>
              <a:t>実施地域：</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県</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市</a:t>
            </a:r>
          </a:p>
        </p:txBody>
      </p:sp>
      <p:graphicFrame>
        <p:nvGraphicFramePr>
          <p:cNvPr id="7" name="表 3">
            <a:extLst>
              <a:ext uri="{FF2B5EF4-FFF2-40B4-BE49-F238E27FC236}">
                <a16:creationId xmlns:a16="http://schemas.microsoft.com/office/drawing/2014/main" id="{8055189F-BB88-D919-DE2A-E562987B5FD6}"/>
              </a:ext>
            </a:extLst>
          </p:cNvPr>
          <p:cNvGraphicFramePr>
            <a:graphicFrameLocks noGrp="1"/>
          </p:cNvGraphicFramePr>
          <p:nvPr>
            <p:extLst>
              <p:ext uri="{D42A27DB-BD31-4B8C-83A1-F6EECF244321}">
                <p14:modId xmlns:p14="http://schemas.microsoft.com/office/powerpoint/2010/main" val="1463194751"/>
              </p:ext>
            </p:extLst>
          </p:nvPr>
        </p:nvGraphicFramePr>
        <p:xfrm>
          <a:off x="71438" y="404835"/>
          <a:ext cx="12049123" cy="6334629"/>
        </p:xfrm>
        <a:graphic>
          <a:graphicData uri="http://schemas.openxmlformats.org/drawingml/2006/table">
            <a:tbl>
              <a:tblPr firstRow="1" bandRow="1">
                <a:tableStyleId>{5C22544A-7EE6-4342-B048-85BDC9FD1C3A}</a:tableStyleId>
              </a:tblPr>
              <a:tblGrid>
                <a:gridCol w="2372849">
                  <a:extLst>
                    <a:ext uri="{9D8B030D-6E8A-4147-A177-3AD203B41FA5}">
                      <a16:colId xmlns:a16="http://schemas.microsoft.com/office/drawing/2014/main" val="20000"/>
                    </a:ext>
                  </a:extLst>
                </a:gridCol>
                <a:gridCol w="5530016">
                  <a:extLst>
                    <a:ext uri="{9D8B030D-6E8A-4147-A177-3AD203B41FA5}">
                      <a16:colId xmlns:a16="http://schemas.microsoft.com/office/drawing/2014/main" val="20001"/>
                    </a:ext>
                  </a:extLst>
                </a:gridCol>
                <a:gridCol w="4146258">
                  <a:extLst>
                    <a:ext uri="{9D8B030D-6E8A-4147-A177-3AD203B41FA5}">
                      <a16:colId xmlns:a16="http://schemas.microsoft.com/office/drawing/2014/main" val="1331140748"/>
                    </a:ext>
                  </a:extLst>
                </a:gridCol>
              </a:tblGrid>
              <a:tr h="15142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事業計画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事業計画・概要を記載してください。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イメージ写真（複数枚可）</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6909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BIZ UDPゴシック" panose="020B0400000000000000" pitchFamily="50" charset="-128"/>
                          <a:ea typeface="BIZ UDPゴシック" panose="020B0400000000000000" pitchFamily="50" charset="-128"/>
                        </a:rPr>
                        <a:t>課題</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BIZ UDPゴシック" panose="020B0400000000000000" pitchFamily="50" charset="-128"/>
                          <a:ea typeface="BIZ UDPゴシック" panose="020B0400000000000000" pitchFamily="50" charset="-128"/>
                        </a:rPr>
                        <a:t>課題の解決方法</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地域の現状を分析した課題、解決方法等を記載してください。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817213508"/>
                  </a:ext>
                </a:extLst>
              </a:tr>
              <a:tr h="454276">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実施体制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申請者名</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申請者名を記載してください。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2"/>
                  </a:ext>
                </a:extLst>
              </a:tr>
              <a:tr h="630939">
                <a:tc vMerge="1">
                  <a:txBody>
                    <a:bodyPr/>
                    <a:lstStyle/>
                    <a:p>
                      <a:endParaRPr kumimoji="1" lang="ja-JP" alt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連携事業者名</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申請者以外の連携事業者名をそれぞれ記載してください。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736992565"/>
                  </a:ext>
                </a:extLst>
              </a:tr>
              <a:tr h="20442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補助対象事業の取組内容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「具体的な取組内容」を記載してください。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①○○○○</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②△△△△</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3145881853"/>
                  </a:ext>
                </a:extLst>
              </a:tr>
            </a:tbl>
          </a:graphicData>
        </a:graphic>
      </p:graphicFrame>
      <p:sp>
        <p:nvSpPr>
          <p:cNvPr id="12" name="テキスト ボックス 7">
            <a:extLst>
              <a:ext uri="{FF2B5EF4-FFF2-40B4-BE49-F238E27FC236}">
                <a16:creationId xmlns:a16="http://schemas.microsoft.com/office/drawing/2014/main" id="{AB45B5F4-89BE-75BE-C31E-F21D0F3DD7C1}"/>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注１：公表される前提で作成してください。注２：事業の概要が本概要書</a:t>
            </a:r>
            <a:r>
              <a:rPr lang="ja-JP" altLang="en-US" sz="900" u="sng" dirty="0">
                <a:solidFill>
                  <a:srgbClr val="FF0000"/>
                </a:solidFill>
                <a:latin typeface="BIZ UDPゴシック" panose="020B0400000000000000" pitchFamily="50" charset="-128"/>
                <a:ea typeface="BIZ UDPゴシック" panose="020B0400000000000000" pitchFamily="50" charset="-128"/>
              </a:rPr>
              <a:t>２枚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3" name="正方形/長方形 2">
            <a:extLst>
              <a:ext uri="{FF2B5EF4-FFF2-40B4-BE49-F238E27FC236}">
                <a16:creationId xmlns:a16="http://schemas.microsoft.com/office/drawing/2014/main" id="{FF2365BF-D271-47D2-A9AB-DABBCB8AC548}"/>
              </a:ext>
            </a:extLst>
          </p:cNvPr>
          <p:cNvSpPr>
            <a:spLocks noChangeArrowheads="1"/>
          </p:cNvSpPr>
          <p:nvPr/>
        </p:nvSpPr>
        <p:spPr>
          <a:xfrm>
            <a:off x="9876361" y="36131"/>
            <a:ext cx="2163238"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　 事業費：</a:t>
            </a:r>
            <a:r>
              <a:rPr lang="ja-JP" altLang="en-US" sz="1200" b="1" kern="0" dirty="0">
                <a:solidFill>
                  <a:schemeClr val="accent1">
                    <a:lumMod val="75000"/>
                  </a:schemeClr>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千円</a:t>
            </a:r>
          </a:p>
        </p:txBody>
      </p:sp>
    </p:spTree>
    <p:extLst>
      <p:ext uri="{BB962C8B-B14F-4D97-AF65-F5344CB8AC3E}">
        <p14:creationId xmlns:p14="http://schemas.microsoft.com/office/powerpoint/2010/main" val="3202242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EE182020-77ED-69D5-580D-51FA82E1E898}"/>
              </a:ext>
            </a:extLst>
          </p:cNvPr>
          <p:cNvSpPr txBox="1"/>
          <p:nvPr/>
        </p:nvSpPr>
        <p:spPr>
          <a:xfrm>
            <a:off x="-61251" y="-38578"/>
            <a:ext cx="1051852"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en-US" altLang="ja-JP" sz="1000" b="1" kern="0" dirty="0">
                <a:latin typeface="BIZ UDPゴシック" panose="020B0400000000000000" pitchFamily="50" charset="-128"/>
                <a:ea typeface="BIZ UDPゴシック" panose="020B0400000000000000" pitchFamily="50" charset="-128"/>
              </a:rPr>
              <a:t>【</a:t>
            </a:r>
            <a:r>
              <a:rPr lang="ja-JP" altLang="en-US" sz="1000" b="1" kern="0" dirty="0">
                <a:latin typeface="BIZ UDPゴシック" panose="020B0400000000000000" pitchFamily="50" charset="-128"/>
                <a:ea typeface="BIZ UDPゴシック" panose="020B0400000000000000" pitchFamily="50" charset="-128"/>
              </a:rPr>
              <a:t>様式</a:t>
            </a:r>
            <a:r>
              <a:rPr lang="en-US" altLang="ja-JP" sz="1000" b="1" kern="0" dirty="0">
                <a:latin typeface="BIZ UDPゴシック" panose="020B0400000000000000" pitchFamily="50" charset="-128"/>
                <a:ea typeface="BIZ UDPゴシック" panose="020B0400000000000000" pitchFamily="50" charset="-128"/>
              </a:rPr>
              <a:t>2】</a:t>
            </a:r>
            <a:r>
              <a:rPr lang="ja-JP" altLang="en-US" sz="1000" b="1" kern="0" dirty="0">
                <a:latin typeface="BIZ UDPゴシック" panose="020B0400000000000000" pitchFamily="50" charset="-128"/>
                <a:ea typeface="BIZ UDPゴシック" panose="020B0400000000000000" pitchFamily="50" charset="-128"/>
              </a:rPr>
              <a:t>概要書</a:t>
            </a:r>
            <a:endParaRPr lang="en-US" altLang="ja-JP" sz="1000" b="1" kern="0" dirty="0">
              <a:latin typeface="BIZ UDPゴシック" panose="020B0400000000000000" pitchFamily="50" charset="-128"/>
              <a:ea typeface="BIZ UDPゴシック" panose="020B0400000000000000" pitchFamily="50" charset="-128"/>
            </a:endParaRPr>
          </a:p>
        </p:txBody>
      </p:sp>
      <p:sp>
        <p:nvSpPr>
          <p:cNvPr id="5" name="正方形/長方形 2">
            <a:extLst>
              <a:ext uri="{FF2B5EF4-FFF2-40B4-BE49-F238E27FC236}">
                <a16:creationId xmlns:a16="http://schemas.microsoft.com/office/drawing/2014/main" id="{6384C46A-A03F-0456-D541-29CD44553966}"/>
              </a:ext>
            </a:extLst>
          </p:cNvPr>
          <p:cNvSpPr>
            <a:spLocks noChangeArrowheads="1"/>
          </p:cNvSpPr>
          <p:nvPr/>
        </p:nvSpPr>
        <p:spPr>
          <a:xfrm>
            <a:off x="980015" y="29772"/>
            <a:ext cx="6341529" cy="321397"/>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1400" b="1" kern="0" dirty="0">
                <a:latin typeface="BIZ UDPゴシック" panose="020B0400000000000000" pitchFamily="50" charset="-128"/>
                <a:ea typeface="BIZ UDPゴシック" panose="020B0400000000000000" pitchFamily="50" charset="-128"/>
              </a:rPr>
              <a:t>　事業名：　　　　　　　　　　　　　　　　　　　　　　　　　　　　　　（</a:t>
            </a:r>
            <a:r>
              <a:rPr lang="ja-JP" altLang="en-US" sz="1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1400" b="1" kern="0" dirty="0">
                <a:latin typeface="BIZ UDPゴシック" panose="020B0400000000000000" pitchFamily="50" charset="-128"/>
                <a:ea typeface="BIZ UDPゴシック" panose="020B0400000000000000" pitchFamily="50" charset="-128"/>
              </a:rPr>
              <a:t>）</a:t>
            </a:r>
          </a:p>
        </p:txBody>
      </p:sp>
      <p:sp>
        <p:nvSpPr>
          <p:cNvPr id="6" name="正方形/長方形 2">
            <a:extLst>
              <a:ext uri="{FF2B5EF4-FFF2-40B4-BE49-F238E27FC236}">
                <a16:creationId xmlns:a16="http://schemas.microsoft.com/office/drawing/2014/main" id="{3675E7D9-3C4C-691A-98AA-0270FA931E8D}"/>
              </a:ext>
            </a:extLst>
          </p:cNvPr>
          <p:cNvSpPr>
            <a:spLocks noChangeArrowheads="1"/>
          </p:cNvSpPr>
          <p:nvPr/>
        </p:nvSpPr>
        <p:spPr>
          <a:xfrm>
            <a:off x="7445367" y="36131"/>
            <a:ext cx="2307171"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a:t>
            </a:r>
            <a:r>
              <a:rPr lang="ja-JP" altLang="en-US" sz="1200" b="1" kern="0" dirty="0">
                <a:latin typeface="BIZ UDPゴシック" panose="020B0400000000000000" pitchFamily="50" charset="-128"/>
                <a:ea typeface="BIZ UDPゴシック" panose="020B0400000000000000" pitchFamily="50" charset="-128"/>
              </a:rPr>
              <a:t>実施地域：</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県</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市</a:t>
            </a:r>
          </a:p>
        </p:txBody>
      </p:sp>
      <p:graphicFrame>
        <p:nvGraphicFramePr>
          <p:cNvPr id="7" name="表 3">
            <a:extLst>
              <a:ext uri="{FF2B5EF4-FFF2-40B4-BE49-F238E27FC236}">
                <a16:creationId xmlns:a16="http://schemas.microsoft.com/office/drawing/2014/main" id="{8055189F-BB88-D919-DE2A-E562987B5FD6}"/>
              </a:ext>
            </a:extLst>
          </p:cNvPr>
          <p:cNvGraphicFramePr>
            <a:graphicFrameLocks noGrp="1"/>
          </p:cNvGraphicFramePr>
          <p:nvPr>
            <p:extLst>
              <p:ext uri="{D42A27DB-BD31-4B8C-83A1-F6EECF244321}">
                <p14:modId xmlns:p14="http://schemas.microsoft.com/office/powerpoint/2010/main" val="815408890"/>
              </p:ext>
            </p:extLst>
          </p:nvPr>
        </p:nvGraphicFramePr>
        <p:xfrm>
          <a:off x="71438" y="484430"/>
          <a:ext cx="12049123" cy="6217920"/>
        </p:xfrm>
        <a:graphic>
          <a:graphicData uri="http://schemas.openxmlformats.org/drawingml/2006/table">
            <a:tbl>
              <a:tblPr firstRow="1" bandRow="1">
                <a:tableStyleId>{5C22544A-7EE6-4342-B048-85BDC9FD1C3A}</a:tableStyleId>
              </a:tblPr>
              <a:tblGrid>
                <a:gridCol w="2372849">
                  <a:extLst>
                    <a:ext uri="{9D8B030D-6E8A-4147-A177-3AD203B41FA5}">
                      <a16:colId xmlns:a16="http://schemas.microsoft.com/office/drawing/2014/main" val="20000"/>
                    </a:ext>
                  </a:extLst>
                </a:gridCol>
                <a:gridCol w="9676274">
                  <a:extLst>
                    <a:ext uri="{9D8B030D-6E8A-4147-A177-3AD203B41FA5}">
                      <a16:colId xmlns:a16="http://schemas.microsoft.com/office/drawing/2014/main" val="20001"/>
                    </a:ext>
                  </a:extLst>
                </a:gridCol>
              </a:tblGrid>
              <a:tr h="113969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地域の軸となる食</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地域の主となる活用食材を記載してください。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13969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BIZ UDPゴシック" panose="020B0400000000000000" pitchFamily="50" charset="-128"/>
                          <a:ea typeface="BIZ UDPゴシック" panose="020B0400000000000000" pitchFamily="50" charset="-128"/>
                        </a:rPr>
                        <a:t>地域と食の関係性</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食がとりまく生産者や地域住民など文化に対する状況・課題・理解度等を記載してください。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6881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資金計画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借入の場合、具体的な資金計画を記載してください。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352356"/>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事業目標（収益性・</a:t>
                      </a:r>
                      <a:r>
                        <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rPr>
                        <a:t>KPI</a:t>
                      </a: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将来性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事業実施に伴う具体的な</a:t>
                      </a:r>
                      <a:r>
                        <a:rPr kumimoji="1" lang="en-US" altLang="ja-JP" sz="1050" b="1" dirty="0">
                          <a:solidFill>
                            <a:srgbClr val="0070C0"/>
                          </a:solidFill>
                          <a:latin typeface="BIZ UDPゴシック" panose="020B0400000000000000" pitchFamily="50" charset="-128"/>
                          <a:ea typeface="BIZ UDPゴシック" panose="020B0400000000000000" pitchFamily="50" charset="-128"/>
                        </a:rPr>
                        <a:t>KPI</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（観光消費額、地域経済効果など）、</a:t>
                      </a:r>
                      <a:r>
                        <a:rPr kumimoji="1" lang="en-US" altLang="ja-JP" sz="1050" b="1" dirty="0">
                          <a:solidFill>
                            <a:srgbClr val="0070C0"/>
                          </a:solidFill>
                          <a:latin typeface="BIZ UDPゴシック" panose="020B0400000000000000" pitchFamily="50" charset="-128"/>
                          <a:ea typeface="BIZ UDPゴシック" panose="020B0400000000000000" pitchFamily="50" charset="-128"/>
                        </a:rPr>
                        <a:t>KGI</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（ゴール）を可能な限り定量的に記載してください。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4407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備考</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観光庁や他省庁の関連した事業をご活用いただいた実績がありましたら記載してください。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（例）「食」の力を最大活用したガストロノミーツーリズム推進事業　調査事業、</a:t>
                      </a:r>
                      <a:r>
                        <a:rPr kumimoji="1" lang="en-US" altLang="ja-JP" sz="1050" b="1" dirty="0">
                          <a:solidFill>
                            <a:srgbClr val="0070C0"/>
                          </a:solidFill>
                          <a:latin typeface="BIZ UDPゴシック" panose="020B0400000000000000" pitchFamily="50" charset="-128"/>
                          <a:ea typeface="BIZ UDPゴシック" panose="020B0400000000000000" pitchFamily="50" charset="-128"/>
                        </a:rPr>
                        <a:t>SAVOR</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　</a:t>
                      </a:r>
                      <a:r>
                        <a:rPr kumimoji="1" lang="en-US" altLang="ja-JP" sz="1050" b="1" dirty="0">
                          <a:solidFill>
                            <a:srgbClr val="0070C0"/>
                          </a:solidFill>
                          <a:latin typeface="BIZ UDPゴシック" panose="020B0400000000000000" pitchFamily="50" charset="-128"/>
                          <a:ea typeface="BIZ UDPゴシック" panose="020B0400000000000000" pitchFamily="50" charset="-128"/>
                        </a:rPr>
                        <a:t>JAPAN</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（農泊 食文化海外発信地域）、指定棚田地域など</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また、その他アピール等があれば記載してください。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6566629"/>
                  </a:ext>
                </a:extLst>
              </a:tr>
            </a:tbl>
          </a:graphicData>
        </a:graphic>
      </p:graphicFrame>
      <p:sp>
        <p:nvSpPr>
          <p:cNvPr id="12" name="テキスト ボックス 7">
            <a:extLst>
              <a:ext uri="{FF2B5EF4-FFF2-40B4-BE49-F238E27FC236}">
                <a16:creationId xmlns:a16="http://schemas.microsoft.com/office/drawing/2014/main" id="{AB45B5F4-89BE-75BE-C31E-F21D0F3DD7C1}"/>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注１：公表される前提で作成してください。注２：事業の概要が本概要書</a:t>
            </a:r>
            <a:r>
              <a:rPr lang="ja-JP" altLang="en-US" sz="900" u="sng" dirty="0">
                <a:solidFill>
                  <a:srgbClr val="FF0000"/>
                </a:solidFill>
                <a:latin typeface="BIZ UDPゴシック" panose="020B0400000000000000" pitchFamily="50" charset="-128"/>
                <a:ea typeface="BIZ UDPゴシック" panose="020B0400000000000000" pitchFamily="50" charset="-128"/>
              </a:rPr>
              <a:t>２枚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3" name="正方形/長方形 2">
            <a:extLst>
              <a:ext uri="{FF2B5EF4-FFF2-40B4-BE49-F238E27FC236}">
                <a16:creationId xmlns:a16="http://schemas.microsoft.com/office/drawing/2014/main" id="{FF2365BF-D271-47D2-A9AB-DABBCB8AC548}"/>
              </a:ext>
            </a:extLst>
          </p:cNvPr>
          <p:cNvSpPr>
            <a:spLocks noChangeArrowheads="1"/>
          </p:cNvSpPr>
          <p:nvPr/>
        </p:nvSpPr>
        <p:spPr>
          <a:xfrm>
            <a:off x="9876361" y="36131"/>
            <a:ext cx="2163238"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　 事業費：</a:t>
            </a:r>
            <a:r>
              <a:rPr lang="ja-JP" altLang="en-US" sz="1200" b="1" kern="0" dirty="0">
                <a:solidFill>
                  <a:schemeClr val="accent1">
                    <a:lumMod val="75000"/>
                  </a:schemeClr>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千円</a:t>
            </a:r>
          </a:p>
        </p:txBody>
      </p:sp>
    </p:spTree>
    <p:extLst>
      <p:ext uri="{BB962C8B-B14F-4D97-AF65-F5344CB8AC3E}">
        <p14:creationId xmlns:p14="http://schemas.microsoft.com/office/powerpoint/2010/main" val="30388534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476</Words>
  <PresentationFormat>ワイド画面</PresentationFormat>
  <Paragraphs>91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