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9" r:id="rId3"/>
    <p:sldMasterId id="2147483654" r:id="rId4"/>
  </p:sldMasterIdLst>
  <p:notesMasterIdLst>
    <p:notesMasterId r:id="rId7"/>
  </p:notesMasterIdLst>
  <p:handoutMasterIdLst>
    <p:handoutMasterId r:id="rId8"/>
  </p:handoutMasterIdLst>
  <p:sldIdLst>
    <p:sldId id="258" r:id="rId5"/>
    <p:sldId id="265" r:id="rId6"/>
  </p:sldIdLst>
  <p:sldSz cx="9906000" cy="6858000" type="A4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0000"/>
    <a:srgbClr val="F46D0F"/>
    <a:srgbClr val="FF9933"/>
    <a:srgbClr val="FFE2D3"/>
    <a:srgbClr val="8BD9F5"/>
    <a:srgbClr val="77943D"/>
    <a:srgbClr val="4087C8"/>
    <a:srgbClr val="00B050"/>
    <a:srgbClr val="9BDF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4706" autoAdjust="0"/>
    <p:restoredTop sz="94333" autoAdjust="0"/>
  </p:normalViewPr>
  <p:slideViewPr>
    <p:cSldViewPr>
      <p:cViewPr varScale="1">
        <p:scale>
          <a:sx n="88" d="100"/>
          <a:sy n="88" d="100"/>
        </p:scale>
        <p:origin x="1020" y="9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10" y="90"/>
      </p:cViewPr>
      <p:guideLst/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viewProps.xml" Type="http://schemas.openxmlformats.org/officeDocument/2006/relationships/viewProps"/><Relationship Id="rId11" Target="theme/theme1.xml" Type="http://schemas.openxmlformats.org/officeDocument/2006/relationships/theme"/><Relationship Id="rId12" Target="tableStyles.xml" Type="http://schemas.openxmlformats.org/officeDocument/2006/relationships/tableStyles"/><Relationship Id="rId2" Target="../customXml/item2.xml" Type="http://schemas.openxmlformats.org/officeDocument/2006/relationships/customXml"/><Relationship Id="rId3" Target="slideMasters/slideMaster1.xml" Type="http://schemas.openxmlformats.org/officeDocument/2006/relationships/slideMaster"/><Relationship Id="rId4" Target="slideMasters/slideMaster2.xml" Type="http://schemas.openxmlformats.org/officeDocument/2006/relationships/slideMaster"/><Relationship Id="rId5" Target="slides/slide1.xml" Type="http://schemas.openxmlformats.org/officeDocument/2006/relationships/slide"/><Relationship Id="rId6" Target="slides/slide2.xml" Type="http://schemas.openxmlformats.org/officeDocument/2006/relationships/slide"/><Relationship Id="rId7" Target="notesMasters/notesMaster1.xml" Type="http://schemas.openxmlformats.org/officeDocument/2006/relationships/notesMaster"/><Relationship Id="rId8" Target="handoutMasters/handoutMaster1.xml" Type="http://schemas.openxmlformats.org/officeDocument/2006/relationships/handoutMaster"/><Relationship Id="rId9" Target="presProps.xml" Type="http://schemas.openxmlformats.org/officeDocument/2006/relationships/presProps"/></Relationships>
</file>

<file path=ppt/handoutMasters/_rels/handoutMaster1.xml.rels><?xml version="1.0" encoding="UTF-8" standalone="yes"?><Relationships xmlns="http://schemas.openxmlformats.org/package/2006/relationships"><Relationship Id="rId1" Target="../theme/theme4.xml" Type="http://schemas.openxmlformats.org/officeDocument/2006/relationships/theme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5" y="1"/>
            <a:ext cx="2919413" cy="495300"/>
          </a:xfrm>
          <a:prstGeom prst="rect">
            <a:avLst/>
          </a:prstGeom>
        </p:spPr>
        <p:txBody>
          <a:bodyPr vert="horz" lIns="91223" tIns="45612" rIns="91223" bIns="4561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1"/>
            <a:ext cx="2919412" cy="495300"/>
          </a:xfrm>
          <a:prstGeom prst="rect">
            <a:avLst/>
          </a:prstGeom>
        </p:spPr>
        <p:txBody>
          <a:bodyPr vert="horz" lIns="91223" tIns="45612" rIns="91223" bIns="45612" rtlCol="0"/>
          <a:lstStyle>
            <a:lvl1pPr algn="r">
              <a:defRPr sz="1200"/>
            </a:lvl1pPr>
          </a:lstStyle>
          <a:p>
            <a:fld id="{8A4FAE83-6876-449D-BCCE-496EC707688A}" type="datetimeFigureOut">
              <a:rPr kumimoji="1" lang="ja-JP" altLang="en-US" smtClean="0"/>
              <a:t>2024/10/1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5" y="9371019"/>
            <a:ext cx="2919413" cy="495300"/>
          </a:xfrm>
          <a:prstGeom prst="rect">
            <a:avLst/>
          </a:prstGeom>
        </p:spPr>
        <p:txBody>
          <a:bodyPr vert="horz" lIns="91223" tIns="45612" rIns="91223" bIns="4561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9"/>
            <a:ext cx="2919412" cy="495300"/>
          </a:xfrm>
          <a:prstGeom prst="rect">
            <a:avLst/>
          </a:prstGeom>
        </p:spPr>
        <p:txBody>
          <a:bodyPr vert="horz" lIns="91223" tIns="45612" rIns="91223" bIns="45612" rtlCol="0" anchor="b"/>
          <a:lstStyle>
            <a:lvl1pPr algn="r">
              <a:defRPr sz="1200"/>
            </a:lvl1pPr>
          </a:lstStyle>
          <a:p>
            <a:fld id="{68D39ECE-9559-4BF9-A72E-0A6C088511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3085050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5" y="1"/>
            <a:ext cx="2919413" cy="495300"/>
          </a:xfrm>
          <a:prstGeom prst="rect">
            <a:avLst/>
          </a:prstGeom>
        </p:spPr>
        <p:txBody>
          <a:bodyPr vert="horz" lIns="91223" tIns="45612" rIns="91223" bIns="4561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1"/>
            <a:ext cx="2919412" cy="495300"/>
          </a:xfrm>
          <a:prstGeom prst="rect">
            <a:avLst/>
          </a:prstGeom>
        </p:spPr>
        <p:txBody>
          <a:bodyPr vert="horz" lIns="91223" tIns="45612" rIns="91223" bIns="45612" rtlCol="0"/>
          <a:lstStyle>
            <a:lvl1pPr algn="r">
              <a:defRPr sz="1200"/>
            </a:lvl1pPr>
          </a:lstStyle>
          <a:p>
            <a:fld id="{0AC30D34-39EC-4333-89A4-48E429B38CE2}" type="datetimeFigureOut">
              <a:rPr kumimoji="1" lang="ja-JP" altLang="en-US" smtClean="0"/>
              <a:t>2024/10/1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3613" y="1233488"/>
            <a:ext cx="48085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23" tIns="45612" rIns="91223" bIns="4561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223" tIns="45612" rIns="91223" bIns="4561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5" y="9371019"/>
            <a:ext cx="2919413" cy="495300"/>
          </a:xfrm>
          <a:prstGeom prst="rect">
            <a:avLst/>
          </a:prstGeom>
        </p:spPr>
        <p:txBody>
          <a:bodyPr vert="horz" lIns="91223" tIns="45612" rIns="91223" bIns="4561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9"/>
            <a:ext cx="2919412" cy="495300"/>
          </a:xfrm>
          <a:prstGeom prst="rect">
            <a:avLst/>
          </a:prstGeom>
        </p:spPr>
        <p:txBody>
          <a:bodyPr vert="horz" lIns="91223" tIns="45612" rIns="91223" bIns="45612" rtlCol="0" anchor="b"/>
          <a:lstStyle>
            <a:lvl1pPr algn="r">
              <a:defRPr sz="1200"/>
            </a:lvl1pPr>
          </a:lstStyle>
          <a:p>
            <a:fld id="{21C75C97-5DEC-465A-942A-ECFBEE6DB4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1974342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_rels/notesSlide2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2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3:notes"/>
          <p:cNvSpPr txBox="1">
            <a:spLocks noGrp="1"/>
          </p:cNvSpPr>
          <p:nvPr>
            <p:ph type="body" idx="1"/>
          </p:nvPr>
        </p:nvSpPr>
        <p:spPr>
          <a:xfrm>
            <a:off x="673575" y="4686475"/>
            <a:ext cx="5388600" cy="44398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" name="Google Shape;17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3:notes"/>
          <p:cNvSpPr txBox="1">
            <a:spLocks noGrp="1"/>
          </p:cNvSpPr>
          <p:nvPr>
            <p:ph type="body" idx="1"/>
          </p:nvPr>
        </p:nvSpPr>
        <p:spPr>
          <a:xfrm>
            <a:off x="673575" y="4686475"/>
            <a:ext cx="5388600" cy="44398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" name="Google Shape;17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2.jpeg" Type="http://schemas.openxmlformats.org/officeDocument/2006/relationships/image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0" descr="ppjtitle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076950"/>
            <a:ext cx="9921875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14"/>
          <p:cNvSpPr>
            <a:spLocks noChangeArrowheads="1"/>
          </p:cNvSpPr>
          <p:nvPr userDrawn="1"/>
        </p:nvSpPr>
        <p:spPr bwMode="auto">
          <a:xfrm>
            <a:off x="1833563" y="3284544"/>
            <a:ext cx="8072437" cy="73025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784351" y="2133608"/>
            <a:ext cx="8121650" cy="1470025"/>
          </a:xfrm>
        </p:spPr>
        <p:txBody>
          <a:bodyPr/>
          <a:lstStyle>
            <a:lvl1pPr>
              <a:defRPr sz="3408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 kumimoji="0"/>
            </a:lvl1pPr>
          </a:lstStyle>
          <a:p>
            <a:r>
              <a:rPr lang="ja-JP" altLang="en-US"/>
              <a:t>国土交通省　観光庁</a:t>
            </a:r>
          </a:p>
          <a:p>
            <a:r>
              <a:rPr lang="ja-JP" altLang="en-US"/>
              <a:t>○○課</a:t>
            </a:r>
          </a:p>
          <a:p>
            <a:r>
              <a:rPr lang="ja-JP" altLang="en-US"/>
              <a:t>平成○○年○○月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45225"/>
            <a:ext cx="2311400" cy="476250"/>
          </a:xfr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2EEA7C7B-6C38-4BDA-B6DD-FAA96FBB852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1554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タイトル付きの図">
    <p:bg>
      <p:bgPr>
        <a:solidFill>
          <a:schemeClr val="lt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>
            <a:spLocks noGrp="1"/>
          </p:cNvSpPr>
          <p:nvPr>
            <p:ph type="pic" idx="2"/>
          </p:nvPr>
        </p:nvSpPr>
        <p:spPr>
          <a:xfrm>
            <a:off x="4211638" y="987425"/>
            <a:ext cx="5014912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  <a:defRPr sz="32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body" idx="1"/>
          </p:nvPr>
        </p:nvSpPr>
        <p:spPr>
          <a:xfrm>
            <a:off x="682625" y="2057400"/>
            <a:ext cx="3194050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/>
            </a:lvl1pPr>
            <a:lvl2pPr marL="914400" lvl="1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 panose="020B0604020202020204"/>
              <a:buNone/>
              <a:defRPr sz="1200"/>
            </a:lvl3pPr>
            <a:lvl4pPr marL="1828800" lvl="3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 panose="020B0604020202020204"/>
              <a:buNone/>
              <a:defRPr sz="1000"/>
            </a:lvl4pPr>
            <a:lvl5pPr marL="2286000" lvl="4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 panose="020B0604020202020204"/>
              <a:buNone/>
              <a:defRPr sz="1000"/>
            </a:lvl5pPr>
            <a:lvl6pPr marL="2743200" lvl="5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 panose="020B0604020202020204"/>
              <a:buNone/>
              <a:defRPr sz="1000"/>
            </a:lvl6pPr>
            <a:lvl7pPr marL="3200400" lvl="6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 panose="020B0604020202020204"/>
              <a:buNone/>
              <a:defRPr sz="1000"/>
            </a:lvl7pPr>
            <a:lvl8pPr marL="3657600" lvl="7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 panose="020B0604020202020204"/>
              <a:buNone/>
              <a:defRPr sz="1000"/>
            </a:lvl8pPr>
            <a:lvl9pPr marL="4114800" lvl="8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 panose="020B0604020202020204"/>
              <a:buNone/>
              <a:defRPr sz="1000"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dt" idx="10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ftr" idx="11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1"/>
          <p:cNvSpPr txBox="1">
            <a:spLocks noGrp="1"/>
          </p:cNvSpPr>
          <p:nvPr>
            <p:ph type="sldNum" idx="12"/>
          </p:nvPr>
        </p:nvSpPr>
        <p:spPr>
          <a:xfrm>
            <a:off x="7693025" y="6356350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-JP"/>
              <a:t>‹#›</a:t>
            </a:fld>
            <a:endParaRPr lang="ja-JP"/>
          </a:p>
        </p:txBody>
      </p:sp>
    </p:spTree>
    <p:extLst>
      <p:ext uri="{BB962C8B-B14F-4D97-AF65-F5344CB8AC3E}">
        <p14:creationId xmlns:p14="http://schemas.microsoft.com/office/powerpoint/2010/main" val="840417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&#10;縦書きテキスト" type="vertTx">
  <p:cSld name="タイトルと&#10;縦書きテキスト">
    <p:bg>
      <p:bgPr>
        <a:solidFill>
          <a:schemeClr val="l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>
            <a:spLocks noGrp="1"/>
          </p:cNvSpPr>
          <p:nvPr>
            <p:ph type="title"/>
          </p:nvPr>
        </p:nvSpPr>
        <p:spPr>
          <a:xfrm>
            <a:off x="0" y="0"/>
            <a:ext cx="8266113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body" idx="1"/>
          </p:nvPr>
        </p:nvSpPr>
        <p:spPr>
          <a:xfrm rot="5400000">
            <a:off x="2690018" y="-594519"/>
            <a:ext cx="4525963" cy="89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dt" idx="10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ftr" idx="11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2"/>
          <p:cNvSpPr txBox="1">
            <a:spLocks noGrp="1"/>
          </p:cNvSpPr>
          <p:nvPr>
            <p:ph type="sldNum" idx="12"/>
          </p:nvPr>
        </p:nvSpPr>
        <p:spPr>
          <a:xfrm>
            <a:off x="7693025" y="6356350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-JP"/>
              <a:t>‹#›</a:t>
            </a:fld>
            <a:endParaRPr lang="ja-JP"/>
          </a:p>
        </p:txBody>
      </p:sp>
    </p:spTree>
    <p:extLst>
      <p:ext uri="{BB962C8B-B14F-4D97-AF65-F5344CB8AC3E}">
        <p14:creationId xmlns:p14="http://schemas.microsoft.com/office/powerpoint/2010/main" val="1977367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縦書きタイトルと&#10;縦書きテキスト">
    <p:bg>
      <p:bgPr>
        <a:solidFill>
          <a:schemeClr val="lt1"/>
        </a:solidFill>
        <a:effectLst/>
      </p:bgPr>
    </p:bg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>
            <a:spLocks noGrp="1"/>
          </p:cNvSpPr>
          <p:nvPr>
            <p:ph type="title"/>
          </p:nvPr>
        </p:nvSpPr>
        <p:spPr>
          <a:xfrm rot="5400000">
            <a:off x="5171281" y="1886744"/>
            <a:ext cx="6126163" cy="2352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3"/>
          <p:cNvSpPr txBox="1">
            <a:spLocks noGrp="1"/>
          </p:cNvSpPr>
          <p:nvPr>
            <p:ph type="body" idx="1"/>
          </p:nvPr>
        </p:nvSpPr>
        <p:spPr>
          <a:xfrm rot="5400000">
            <a:off x="389731" y="-389731"/>
            <a:ext cx="6126163" cy="6905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88" name="Google Shape;88;p13"/>
          <p:cNvSpPr txBox="1">
            <a:spLocks noGrp="1"/>
          </p:cNvSpPr>
          <p:nvPr>
            <p:ph type="dt" idx="10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3"/>
          <p:cNvSpPr txBox="1">
            <a:spLocks noGrp="1"/>
          </p:cNvSpPr>
          <p:nvPr>
            <p:ph type="ftr" idx="11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3"/>
          <p:cNvSpPr txBox="1">
            <a:spLocks noGrp="1"/>
          </p:cNvSpPr>
          <p:nvPr>
            <p:ph type="sldNum" idx="12"/>
          </p:nvPr>
        </p:nvSpPr>
        <p:spPr>
          <a:xfrm>
            <a:off x="7693025" y="6356350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-JP"/>
              <a:t>‹#›</a:t>
            </a:fld>
            <a:endParaRPr lang="ja-JP"/>
          </a:p>
        </p:txBody>
      </p:sp>
    </p:spTree>
    <p:extLst>
      <p:ext uri="{BB962C8B-B14F-4D97-AF65-F5344CB8AC3E}">
        <p14:creationId xmlns:p14="http://schemas.microsoft.com/office/powerpoint/2010/main" val="4144223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093AD9B3-3E9E-4878-8116-49197D02076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35013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093AD9B3-3E9E-4878-8116-49197D02076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grpSp>
        <p:nvGrpSpPr>
          <p:cNvPr id="7" name="Group 27"/>
          <p:cNvGrpSpPr>
            <a:grpSpLocks/>
          </p:cNvGrpSpPr>
          <p:nvPr userDrawn="1"/>
        </p:nvGrpSpPr>
        <p:grpSpPr bwMode="auto">
          <a:xfrm>
            <a:off x="0" y="6599065"/>
            <a:ext cx="9906000" cy="214314"/>
            <a:chOff x="0" y="255"/>
            <a:chExt cx="6240" cy="135"/>
          </a:xfrm>
        </p:grpSpPr>
        <p:sp>
          <p:nvSpPr>
            <p:cNvPr id="8" name="Rectangle 28"/>
            <p:cNvSpPr>
              <a:spLocks noChangeArrowheads="1"/>
            </p:cNvSpPr>
            <p:nvPr userDrawn="1"/>
          </p:nvSpPr>
          <p:spPr bwMode="auto"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9" name="Rectangle 29"/>
            <p:cNvSpPr>
              <a:spLocks noChangeArrowheads="1"/>
            </p:cNvSpPr>
            <p:nvPr userDrawn="1"/>
          </p:nvSpPr>
          <p:spPr bwMode="auto"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0" name="Rectangle 30"/>
            <p:cNvSpPr>
              <a:spLocks noChangeArrowheads="1"/>
            </p:cNvSpPr>
            <p:nvPr userDrawn="1"/>
          </p:nvSpPr>
          <p:spPr bwMode="auto"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43279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ユーザー設定レイアウト">
  <p:cSld name="ユーザー設定レイアウト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"/>
          <p:cNvSpPr txBox="1">
            <a:spLocks noGrp="1"/>
          </p:cNvSpPr>
          <p:nvPr>
            <p:ph type="title"/>
          </p:nvPr>
        </p:nvSpPr>
        <p:spPr>
          <a:xfrm>
            <a:off x="0" y="0"/>
            <a:ext cx="8266113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dt" idx="10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ftr" idx="11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"/>
          <p:cNvSpPr txBox="1">
            <a:spLocks noGrp="1"/>
          </p:cNvSpPr>
          <p:nvPr>
            <p:ph type="sldNum" idx="12"/>
          </p:nvPr>
        </p:nvSpPr>
        <p:spPr>
          <a:xfrm>
            <a:off x="7693025" y="6356350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-JP"/>
              <a:t>‹#›</a:t>
            </a:fld>
            <a:endParaRPr lang="ja-JP"/>
          </a:p>
        </p:txBody>
      </p:sp>
    </p:spTree>
    <p:extLst>
      <p:ext uri="{BB962C8B-B14F-4D97-AF65-F5344CB8AC3E}">
        <p14:creationId xmlns:p14="http://schemas.microsoft.com/office/powerpoint/2010/main" val="3937702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セクション見出し">
    <p:bg>
      <p:bgPr>
        <a:solidFill>
          <a:schemeClr val="lt1"/>
        </a:solidFill>
        <a:effectLst/>
      </p:bgPr>
    </p:bg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 txBox="1">
            <a:spLocks noGrp="1"/>
          </p:cNvSpPr>
          <p:nvPr>
            <p:ph type="title"/>
          </p:nvPr>
        </p:nvSpPr>
        <p:spPr>
          <a:xfrm>
            <a:off x="676275" y="1709738"/>
            <a:ext cx="8543925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1"/>
          </p:nvPr>
        </p:nvSpPr>
        <p:spPr>
          <a:xfrm>
            <a:off x="676275" y="4589463"/>
            <a:ext cx="8543925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7693025" y="6356350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-JP"/>
              <a:t>‹#›</a:t>
            </a:fld>
            <a:endParaRPr lang="ja-JP"/>
          </a:p>
        </p:txBody>
      </p:sp>
    </p:spTree>
    <p:extLst>
      <p:ext uri="{BB962C8B-B14F-4D97-AF65-F5344CB8AC3E}">
        <p14:creationId xmlns:p14="http://schemas.microsoft.com/office/powerpoint/2010/main" val="2948760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2 つのコンテンツ">
    <p:bg>
      <p:bgPr>
        <a:solidFill>
          <a:schemeClr val="lt1"/>
        </a:solidFill>
        <a:effectLst/>
      </p:bgPr>
    </p:bg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0" y="0"/>
            <a:ext cx="8266113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dt" idx="10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ftr" idx="11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sldNum" idx="12"/>
          </p:nvPr>
        </p:nvSpPr>
        <p:spPr>
          <a:xfrm>
            <a:off x="7693025" y="6356350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-JP"/>
              <a:t>‹#›</a:t>
            </a:fld>
            <a:endParaRPr lang="ja-JP"/>
          </a:p>
        </p:txBody>
      </p:sp>
    </p:spTree>
    <p:extLst>
      <p:ext uri="{BB962C8B-B14F-4D97-AF65-F5344CB8AC3E}">
        <p14:creationId xmlns:p14="http://schemas.microsoft.com/office/powerpoint/2010/main" val="2534152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比較">
    <p:bg>
      <p:bgPr>
        <a:solidFill>
          <a:schemeClr val="lt1"/>
        </a:solidFill>
        <a:effectLst/>
      </p:bgPr>
    </p:bg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 txBox="1">
            <a:spLocks noGrp="1"/>
          </p:cNvSpPr>
          <p:nvPr>
            <p:ph type="title"/>
          </p:nvPr>
        </p:nvSpPr>
        <p:spPr>
          <a:xfrm>
            <a:off x="682625" y="365125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body" idx="2"/>
          </p:nvPr>
        </p:nvSpPr>
        <p:spPr>
          <a:xfrm>
            <a:off x="682625" y="2505075"/>
            <a:ext cx="419100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body" idx="3"/>
          </p:nvPr>
        </p:nvSpPr>
        <p:spPr>
          <a:xfrm>
            <a:off x="5014913" y="1681163"/>
            <a:ext cx="421163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body" idx="4"/>
          </p:nvPr>
        </p:nvSpPr>
        <p:spPr>
          <a:xfrm>
            <a:off x="5014913" y="2505075"/>
            <a:ext cx="421163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dt" idx="10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ftr" idx="11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7693025" y="6356350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-JP"/>
              <a:t>‹#›</a:t>
            </a:fld>
            <a:endParaRPr lang="ja-JP"/>
          </a:p>
        </p:txBody>
      </p:sp>
    </p:spTree>
    <p:extLst>
      <p:ext uri="{BB962C8B-B14F-4D97-AF65-F5344CB8AC3E}">
        <p14:creationId xmlns:p14="http://schemas.microsoft.com/office/powerpoint/2010/main" val="2899999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タイトルのみ">
    <p:bg>
      <p:bgPr>
        <a:solidFill>
          <a:schemeClr val="lt1"/>
        </a:solidFill>
        <a:effectLst/>
      </p:bgPr>
    </p:bg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8"/>
          <p:cNvSpPr txBox="1">
            <a:spLocks noGrp="1"/>
          </p:cNvSpPr>
          <p:nvPr>
            <p:ph type="title"/>
          </p:nvPr>
        </p:nvSpPr>
        <p:spPr>
          <a:xfrm>
            <a:off x="0" y="0"/>
            <a:ext cx="8266113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dt" idx="10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>
            <a:spLocks noGrp="1"/>
          </p:cNvSpPr>
          <p:nvPr>
            <p:ph type="ftr" idx="11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8"/>
          <p:cNvSpPr txBox="1">
            <a:spLocks noGrp="1"/>
          </p:cNvSpPr>
          <p:nvPr>
            <p:ph type="sldNum" idx="12"/>
          </p:nvPr>
        </p:nvSpPr>
        <p:spPr>
          <a:xfrm>
            <a:off x="7693025" y="6356350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-JP"/>
              <a:t>‹#›</a:t>
            </a:fld>
            <a:endParaRPr lang="ja-JP"/>
          </a:p>
        </p:txBody>
      </p:sp>
    </p:spTree>
    <p:extLst>
      <p:ext uri="{BB962C8B-B14F-4D97-AF65-F5344CB8AC3E}">
        <p14:creationId xmlns:p14="http://schemas.microsoft.com/office/powerpoint/2010/main" val="3024353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&#10;コンテンツ" type="objTx">
  <p:cSld name="タイトル付きの&#10;コンテンツ">
    <p:bg>
      <p:bgPr>
        <a:solidFill>
          <a:schemeClr val="lt1"/>
        </a:solidFill>
        <a:effectLst/>
      </p:bgPr>
    </p:bg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body" idx="1"/>
          </p:nvPr>
        </p:nvSpPr>
        <p:spPr>
          <a:xfrm>
            <a:off x="4211638" y="987425"/>
            <a:ext cx="5014912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/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2"/>
          </p:nvPr>
        </p:nvSpPr>
        <p:spPr>
          <a:xfrm>
            <a:off x="682625" y="2057400"/>
            <a:ext cx="3194050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/>
            </a:lvl1pPr>
            <a:lvl2pPr marL="914400" lvl="1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 panose="020B0604020202020204"/>
              <a:buNone/>
              <a:defRPr sz="1200"/>
            </a:lvl3pPr>
            <a:lvl4pPr marL="1828800" lvl="3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 panose="020B0604020202020204"/>
              <a:buNone/>
              <a:defRPr sz="1000"/>
            </a:lvl4pPr>
            <a:lvl5pPr marL="2286000" lvl="4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 panose="020B0604020202020204"/>
              <a:buNone/>
              <a:defRPr sz="1000"/>
            </a:lvl5pPr>
            <a:lvl6pPr marL="2743200" lvl="5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 panose="020B0604020202020204"/>
              <a:buNone/>
              <a:defRPr sz="1000"/>
            </a:lvl6pPr>
            <a:lvl7pPr marL="3200400" lvl="6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 panose="020B0604020202020204"/>
              <a:buNone/>
              <a:defRPr sz="1000"/>
            </a:lvl7pPr>
            <a:lvl8pPr marL="3657600" lvl="7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 panose="020B0604020202020204"/>
              <a:buNone/>
              <a:defRPr sz="1000"/>
            </a:lvl8pPr>
            <a:lvl9pPr marL="4114800" lvl="8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 panose="020B0604020202020204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7693025" y="6356350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-JP"/>
              <a:t>‹#›</a:t>
            </a:fld>
            <a:endParaRPr lang="ja-JP"/>
          </a:p>
        </p:txBody>
      </p:sp>
    </p:spTree>
    <p:extLst>
      <p:ext uri="{BB962C8B-B14F-4D97-AF65-F5344CB8AC3E}">
        <p14:creationId xmlns:p14="http://schemas.microsoft.com/office/powerpoint/2010/main" val="1866406360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theme/theme1.xml" Type="http://schemas.openxmlformats.org/officeDocument/2006/relationships/theme"/><Relationship Id="rId5" Target="../media/image1.jpeg" Type="http://schemas.openxmlformats.org/officeDocument/2006/relationships/image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10" Target="../theme/theme2.xml" Type="http://schemas.openxmlformats.org/officeDocument/2006/relationships/theme"/><Relationship Id="rId11" Target="../media/image3.jpeg" Type="http://schemas.openxmlformats.org/officeDocument/2006/relationships/image"/><Relationship Id="rId2" Target="../slideLayouts/slideLayout5.xml" Type="http://schemas.openxmlformats.org/officeDocument/2006/relationships/slideLayout"/><Relationship Id="rId3" Target="../slideLayouts/slideLayout6.xml" Type="http://schemas.openxmlformats.org/officeDocument/2006/relationships/slideLayout"/><Relationship Id="rId4" Target="../slideLayouts/slideLayout7.xml" Type="http://schemas.openxmlformats.org/officeDocument/2006/relationships/slideLayout"/><Relationship Id="rId5" Target="../slideLayouts/slideLayout8.xml" Type="http://schemas.openxmlformats.org/officeDocument/2006/relationships/slideLayout"/><Relationship Id="rId6" Target="../slideLayouts/slideLayout9.xml" Type="http://schemas.openxmlformats.org/officeDocument/2006/relationships/slideLayout"/><Relationship Id="rId7" Target="../slideLayouts/slideLayout10.xml" Type="http://schemas.openxmlformats.org/officeDocument/2006/relationships/slideLayout"/><Relationship Id="rId8" Target="../slideLayouts/slideLayout11.xml" Type="http://schemas.openxmlformats.org/officeDocument/2006/relationships/slideLayout"/><Relationship Id="rId9" Target="../slideLayouts/slideLayout12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6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193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193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4600" y="6237288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193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41D9C5F3-0171-4BEC-8CA7-993AD018E03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6"/>
            <a:ext cx="9906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grpSp>
        <p:nvGrpSpPr>
          <p:cNvPr id="1031" name="Group 27"/>
          <p:cNvGrpSpPr>
            <a:grpSpLocks/>
          </p:cNvGrpSpPr>
          <p:nvPr/>
        </p:nvGrpSpPr>
        <p:grpSpPr bwMode="auto">
          <a:xfrm>
            <a:off x="0" y="333378"/>
            <a:ext cx="9906000" cy="214313"/>
            <a:chOff x="0" y="255"/>
            <a:chExt cx="6240" cy="135"/>
          </a:xfrm>
        </p:grpSpPr>
        <p:sp>
          <p:nvSpPr>
            <p:cNvPr id="1034" name="Rectangle 28"/>
            <p:cNvSpPr>
              <a:spLocks noChangeArrowheads="1"/>
            </p:cNvSpPr>
            <p:nvPr userDrawn="1"/>
          </p:nvSpPr>
          <p:spPr bwMode="auto"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035" name="Rectangle 29"/>
            <p:cNvSpPr>
              <a:spLocks noChangeArrowheads="1"/>
            </p:cNvSpPr>
            <p:nvPr userDrawn="1"/>
          </p:nvSpPr>
          <p:spPr bwMode="auto"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036" name="Rectangle 30"/>
            <p:cNvSpPr>
              <a:spLocks noChangeArrowheads="1"/>
            </p:cNvSpPr>
            <p:nvPr userDrawn="1"/>
          </p:nvSpPr>
          <p:spPr bwMode="auto"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1032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2" y="0"/>
            <a:ext cx="8266113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タイトルの書式設定</a:t>
            </a:r>
          </a:p>
        </p:txBody>
      </p:sp>
      <p:pic>
        <p:nvPicPr>
          <p:cNvPr id="13" name="Picture 32" descr="ppjtitle"/>
          <p:cNvPicPr/>
          <p:nvPr userDrawn="1"/>
        </p:nvPicPr>
        <p:blipFill>
          <a:blip r:embed="rId5"/>
          <a:srcRect l="1758" r="81940" b="42699"/>
          <a:stretch>
            <a:fillRect/>
          </a:stretch>
        </p:blipFill>
        <p:spPr>
          <a:xfrm>
            <a:off x="8697960" y="0"/>
            <a:ext cx="1207800" cy="33444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71846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200" b="1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386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386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386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386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389586" algn="l" rtl="0" fontAlgn="base">
        <a:spcBef>
          <a:spcPct val="0"/>
        </a:spcBef>
        <a:spcAft>
          <a:spcPct val="0"/>
        </a:spcAft>
        <a:defRPr kumimoji="1" sz="2386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779173" algn="l" rtl="0" fontAlgn="base">
        <a:spcBef>
          <a:spcPct val="0"/>
        </a:spcBef>
        <a:spcAft>
          <a:spcPct val="0"/>
        </a:spcAft>
        <a:defRPr kumimoji="1" sz="2386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168759" algn="l" rtl="0" fontAlgn="base">
        <a:spcBef>
          <a:spcPct val="0"/>
        </a:spcBef>
        <a:spcAft>
          <a:spcPct val="0"/>
        </a:spcAft>
        <a:defRPr kumimoji="1" sz="2386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558345" algn="l" rtl="0" fontAlgn="base">
        <a:spcBef>
          <a:spcPct val="0"/>
        </a:spcBef>
        <a:spcAft>
          <a:spcPct val="0"/>
        </a:spcAft>
        <a:defRPr kumimoji="1" sz="2386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292190" indent="-292190" algn="l" rtl="0" eaLnBrk="0" fontAlgn="base" hangingPunct="0">
        <a:spcBef>
          <a:spcPct val="20000"/>
        </a:spcBef>
        <a:spcAft>
          <a:spcPct val="0"/>
        </a:spcAft>
        <a:buChar char="•"/>
        <a:defRPr kumimoji="1" sz="2727">
          <a:solidFill>
            <a:schemeClr val="tx1"/>
          </a:solidFill>
          <a:latin typeface="+mn-lt"/>
          <a:ea typeface="ＭＳ Ｐゴシック" pitchFamily="50" charset="-128"/>
          <a:cs typeface="+mn-cs"/>
        </a:defRPr>
      </a:lvl1pPr>
      <a:lvl2pPr marL="633078" indent="-243492" algn="l" rtl="0" eaLnBrk="0" fontAlgn="base" hangingPunct="0">
        <a:spcBef>
          <a:spcPct val="20000"/>
        </a:spcBef>
        <a:spcAft>
          <a:spcPct val="0"/>
        </a:spcAft>
        <a:buChar char="–"/>
        <a:defRPr kumimoji="1" sz="2386">
          <a:solidFill>
            <a:schemeClr val="tx1"/>
          </a:solidFill>
          <a:latin typeface="+mn-lt"/>
          <a:ea typeface="ＭＳ Ｐゴシック" pitchFamily="50" charset="-128"/>
        </a:defRPr>
      </a:lvl2pPr>
      <a:lvl3pPr marL="973966" indent="-194793" algn="l" rtl="0" eaLnBrk="0" fontAlgn="base" hangingPunct="0">
        <a:spcBef>
          <a:spcPct val="20000"/>
        </a:spcBef>
        <a:spcAft>
          <a:spcPct val="0"/>
        </a:spcAft>
        <a:buChar char="•"/>
        <a:defRPr kumimoji="1" sz="2045">
          <a:solidFill>
            <a:schemeClr val="tx1"/>
          </a:solidFill>
          <a:latin typeface="+mn-lt"/>
          <a:ea typeface="ＭＳ Ｐゴシック" pitchFamily="50" charset="-128"/>
        </a:defRPr>
      </a:lvl3pPr>
      <a:lvl4pPr marL="1363553" indent="-194793" algn="l" rtl="0" eaLnBrk="0" fontAlgn="base" hangingPunct="0">
        <a:spcBef>
          <a:spcPct val="20000"/>
        </a:spcBef>
        <a:spcAft>
          <a:spcPct val="0"/>
        </a:spcAft>
        <a:buChar char="–"/>
        <a:defRPr kumimoji="1" sz="1704">
          <a:solidFill>
            <a:schemeClr val="tx1"/>
          </a:solidFill>
          <a:latin typeface="+mn-lt"/>
          <a:ea typeface="ＭＳ Ｐゴシック" pitchFamily="50" charset="-128"/>
        </a:defRPr>
      </a:lvl4pPr>
      <a:lvl5pPr marL="1753139" indent="-194793" algn="l" rtl="0" eaLnBrk="0" fontAlgn="base" hangingPunct="0">
        <a:spcBef>
          <a:spcPct val="20000"/>
        </a:spcBef>
        <a:spcAft>
          <a:spcPct val="0"/>
        </a:spcAft>
        <a:buChar char="»"/>
        <a:defRPr kumimoji="1" sz="1704">
          <a:solidFill>
            <a:schemeClr val="tx1"/>
          </a:solidFill>
          <a:latin typeface="+mn-lt"/>
          <a:ea typeface="ＭＳ Ｐゴシック" pitchFamily="50" charset="-128"/>
        </a:defRPr>
      </a:lvl5pPr>
      <a:lvl6pPr marL="2142725" indent="-194793" algn="l" rtl="0" fontAlgn="base">
        <a:spcBef>
          <a:spcPct val="20000"/>
        </a:spcBef>
        <a:spcAft>
          <a:spcPct val="0"/>
        </a:spcAft>
        <a:buChar char="»"/>
        <a:defRPr kumimoji="1" sz="1704">
          <a:solidFill>
            <a:schemeClr val="tx1"/>
          </a:solidFill>
          <a:latin typeface="+mn-lt"/>
          <a:ea typeface="+mn-ea"/>
        </a:defRPr>
      </a:lvl6pPr>
      <a:lvl7pPr marL="2532312" indent="-194793" algn="l" rtl="0" fontAlgn="base">
        <a:spcBef>
          <a:spcPct val="20000"/>
        </a:spcBef>
        <a:spcAft>
          <a:spcPct val="0"/>
        </a:spcAft>
        <a:buChar char="»"/>
        <a:defRPr kumimoji="1" sz="1704">
          <a:solidFill>
            <a:schemeClr val="tx1"/>
          </a:solidFill>
          <a:latin typeface="+mn-lt"/>
          <a:ea typeface="+mn-ea"/>
        </a:defRPr>
      </a:lvl7pPr>
      <a:lvl8pPr marL="2921898" indent="-194793" algn="l" rtl="0" fontAlgn="base">
        <a:spcBef>
          <a:spcPct val="20000"/>
        </a:spcBef>
        <a:spcAft>
          <a:spcPct val="0"/>
        </a:spcAft>
        <a:buChar char="»"/>
        <a:defRPr kumimoji="1" sz="1704">
          <a:solidFill>
            <a:schemeClr val="tx1"/>
          </a:solidFill>
          <a:latin typeface="+mn-lt"/>
          <a:ea typeface="+mn-ea"/>
        </a:defRPr>
      </a:lvl8pPr>
      <a:lvl9pPr marL="3311484" indent="-194793" algn="l" rtl="0" fontAlgn="base">
        <a:spcBef>
          <a:spcPct val="20000"/>
        </a:spcBef>
        <a:spcAft>
          <a:spcPct val="0"/>
        </a:spcAft>
        <a:buChar char="»"/>
        <a:defRPr kumimoji="1" sz="1704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779173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1pPr>
      <a:lvl2pPr marL="389586" algn="l" defTabSz="779173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2pPr>
      <a:lvl3pPr marL="779173" algn="l" defTabSz="779173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3pPr>
      <a:lvl4pPr marL="1168759" algn="l" defTabSz="779173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4pPr>
      <a:lvl5pPr marL="1558345" algn="l" defTabSz="779173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5pPr>
      <a:lvl6pPr marL="1947932" algn="l" defTabSz="779173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6pPr>
      <a:lvl7pPr marL="2337518" algn="l" defTabSz="779173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7pPr>
      <a:lvl8pPr marL="2727104" algn="l" defTabSz="779173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8pPr>
      <a:lvl9pPr marL="3116691" algn="l" defTabSz="779173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body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  <a:defRPr sz="32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–"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–"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dt" idx="10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ftr" idx="11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endParaRPr/>
          </a:p>
        </p:txBody>
      </p:sp>
      <p:sp>
        <p:nvSpPr>
          <p:cNvPr id="9" name="Google Shape;9;p1"/>
          <p:cNvSpPr/>
          <p:nvPr/>
        </p:nvSpPr>
        <p:spPr>
          <a:xfrm>
            <a:off x="0" y="0"/>
            <a:ext cx="9906000" cy="366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</a:pPr>
            <a:endParaRPr sz="18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grpSp>
        <p:nvGrpSpPr>
          <p:cNvPr id="10" name="Google Shape;10;p1"/>
          <p:cNvGrpSpPr/>
          <p:nvPr/>
        </p:nvGrpSpPr>
        <p:grpSpPr>
          <a:xfrm>
            <a:off x="0" y="333375"/>
            <a:ext cx="9906000" cy="214313"/>
            <a:chOff x="0" y="0"/>
            <a:chExt cx="6240" cy="135"/>
          </a:xfrm>
        </p:grpSpPr>
        <p:sp>
          <p:nvSpPr>
            <p:cNvPr id="11" name="Google Shape;11;p1"/>
            <p:cNvSpPr/>
            <p:nvPr/>
          </p:nvSpPr>
          <p:spPr>
            <a:xfrm>
              <a:off x="0" y="90"/>
              <a:ext cx="6240" cy="45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 panose="020B0604020202020204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2" name="Google Shape;12;p1"/>
            <p:cNvSpPr/>
            <p:nvPr/>
          </p:nvSpPr>
          <p:spPr>
            <a:xfrm>
              <a:off x="0" y="45"/>
              <a:ext cx="6240" cy="45"/>
            </a:xfrm>
            <a:prstGeom prst="rect">
              <a:avLst/>
            </a:prstGeom>
            <a:solidFill>
              <a:srgbClr val="FF339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 panose="020B0604020202020204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3" name="Google Shape;13;p1"/>
            <p:cNvSpPr/>
            <p:nvPr/>
          </p:nvSpPr>
          <p:spPr>
            <a:xfrm>
              <a:off x="0" y="0"/>
              <a:ext cx="6240" cy="45"/>
            </a:xfrm>
            <a:prstGeom prst="rect">
              <a:avLst/>
            </a:prstGeom>
            <a:solidFill>
              <a:srgbClr val="FFCC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 panose="020B0604020202020204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14" name="Google Shape;14;p1"/>
          <p:cNvSpPr txBox="1">
            <a:spLocks noGrp="1"/>
          </p:cNvSpPr>
          <p:nvPr>
            <p:ph type="title"/>
          </p:nvPr>
        </p:nvSpPr>
        <p:spPr>
          <a:xfrm>
            <a:off x="0" y="0"/>
            <a:ext cx="8266113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endParaRPr/>
          </a:p>
        </p:txBody>
      </p:sp>
      <p:pic>
        <p:nvPicPr>
          <p:cNvPr id="15" name="Google Shape;15;p1" descr="ppjtitle"/>
          <p:cNvPicPr preferRelativeResize="0"/>
          <p:nvPr/>
        </p:nvPicPr>
        <p:blipFill rotWithShape="1">
          <a:blip r:embed="rId11"/>
          <a:srcRect l="1754" r="81940" b="42690"/>
          <a:stretch>
            <a:fillRect/>
          </a:stretch>
        </p:blipFill>
        <p:spPr>
          <a:xfrm>
            <a:off x="8697913" y="0"/>
            <a:ext cx="1208087" cy="3349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49626599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_rels/slide2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notesSlides/notesSlide2.xml" Type="http://schemas.openxmlformats.org/officeDocument/2006/relationships/notesSlid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6"/>
          <p:cNvSpPr txBox="1">
            <a:spLocks noGrp="1"/>
          </p:cNvSpPr>
          <p:nvPr>
            <p:ph type="title" idx="4294967295"/>
          </p:nvPr>
        </p:nvSpPr>
        <p:spPr>
          <a:xfrm>
            <a:off x="0" y="55414"/>
            <a:ext cx="9101138" cy="333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ja-JP" altLang="en-US" sz="1600" b="1" dirty="0">
                <a:latin typeface="+mj-ea"/>
                <a:ea typeface="+mj-ea"/>
              </a:rPr>
              <a:t>地域一体型ガストロノミーツーリズム推進事業</a:t>
            </a:r>
            <a:r>
              <a:rPr lang="ja-JP" sz="1600" b="1" dirty="0">
                <a:latin typeface="+mj-ea"/>
                <a:ea typeface="+mj-ea"/>
                <a:sym typeface="Arial" panose="020B0604020202020204"/>
              </a:rPr>
              <a:t>　採択事業一覧</a:t>
            </a:r>
            <a:endParaRPr lang="ja-JP" sz="1400" b="1" dirty="0">
              <a:solidFill>
                <a:srgbClr val="FF0000"/>
              </a:solidFill>
              <a:latin typeface="+mj-ea"/>
              <a:ea typeface="+mj-ea"/>
              <a:sym typeface="Arial" panose="020B0604020202020204"/>
            </a:endParaRPr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519BA0FF-E152-12E7-4797-F4FEC6A54F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4396283"/>
              </p:ext>
            </p:extLst>
          </p:nvPr>
        </p:nvGraphicFramePr>
        <p:xfrm>
          <a:off x="471000" y="1305000"/>
          <a:ext cx="8748000" cy="4248000"/>
        </p:xfrm>
        <a:graphic>
          <a:graphicData uri="http://schemas.openxmlformats.org/drawingml/2006/table">
            <a:tbl>
              <a:tblPr/>
              <a:tblGrid>
                <a:gridCol w="1908000">
                  <a:extLst>
                    <a:ext uri="{9D8B030D-6E8A-4147-A177-3AD203B41FA5}">
                      <a16:colId xmlns:a16="http://schemas.microsoft.com/office/drawing/2014/main" val="2667676840"/>
                    </a:ext>
                  </a:extLst>
                </a:gridCol>
                <a:gridCol w="5760000">
                  <a:extLst>
                    <a:ext uri="{9D8B030D-6E8A-4147-A177-3AD203B41FA5}">
                      <a16:colId xmlns:a16="http://schemas.microsoft.com/office/drawing/2014/main" val="3026226003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1234736340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応募団体名</a:t>
                      </a:r>
                    </a:p>
                  </a:txBody>
                  <a:tcPr marL="4728" marR="4728" marT="47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事業名</a:t>
                      </a:r>
                    </a:p>
                  </a:txBody>
                  <a:tcPr marL="4728" marR="4728" marT="47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地域</a:t>
                      </a:r>
                    </a:p>
                  </a:txBody>
                  <a:tcPr marL="4728" marR="4728" marT="47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7231143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株式会社</a:t>
                      </a:r>
                      <a:r>
                        <a:rPr lang="en-US" altLang="zh-C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NEPKI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沙流川流域のアイヌ食文化＊道産子ガストロノミー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〜</a:t>
                      </a: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生命と食と自然のハーモニクス共創事業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〜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728" marR="4728" marT="47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北海道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algn="l" fontAlgn="ctr"/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沙流郡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algn="l" fontAlgn="ctr"/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平取町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728" marR="4728" marT="47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9270794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久慈市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世界に誇る北岩手の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SDGs</a:t>
                      </a: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「久慈・やまがたガストロノミーツーリズム」</a:t>
                      </a:r>
                    </a:p>
                  </a:txBody>
                  <a:tcPr marL="4728" marR="4728" marT="47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岩手県</a:t>
                      </a:r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algn="l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久慈市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728" marR="4728" marT="47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5645210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株式会社小松まちづくり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kumimoji="1" lang="ja-JP" alt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世界を魅了するジャパンクタニと石川の海山の幸の美味しいフュージョン</a:t>
                      </a:r>
                    </a:p>
                    <a:p>
                      <a:pPr algn="l" fontAlgn="ctr"/>
                      <a:r>
                        <a:rPr kumimoji="1" lang="ja-JP" alt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歴史ある日本遺産を発信し五感で味わうガストロノミーツーリズム事業</a:t>
                      </a:r>
                    </a:p>
                  </a:txBody>
                  <a:tcPr marL="4728" marR="4728" marT="47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石川県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小松市</a:t>
                      </a:r>
                    </a:p>
                  </a:txBody>
                  <a:tcPr marL="4728" marR="4728" marT="47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3047996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宮津市</a:t>
                      </a:r>
                    </a:p>
                  </a:txBody>
                  <a:tcPr marL="4728" marR="4728" marT="47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天橋立ガストロノミー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～神が育んだ海底湧き水の恵を食す～</a:t>
                      </a:r>
                    </a:p>
                  </a:txBody>
                  <a:tcPr marL="4728" marR="4728" marT="47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京都府</a:t>
                      </a:r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algn="l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宮津市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728" marR="4728" marT="47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3672171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井原市</a:t>
                      </a:r>
                    </a:p>
                  </a:txBody>
                  <a:tcPr marL="4728" marR="4728" marT="47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星空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×</a:t>
                      </a: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シェフ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×</a:t>
                      </a: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地域ブランド食材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×</a:t>
                      </a: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伝統工芸</a:t>
                      </a:r>
                    </a:p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五感で匠を楽しむ世界認証の饗宴「美星アーティザン・ツーリズム」</a:t>
                      </a:r>
                    </a:p>
                  </a:txBody>
                  <a:tcPr marL="4728" marR="4728" marT="47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岡山県</a:t>
                      </a:r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algn="l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井原市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728" marR="4728" marT="47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0819520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合同会社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GOTOKU</a:t>
                      </a:r>
                    </a:p>
                  </a:txBody>
                  <a:tcPr marL="4728" marR="4728" marT="47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Kagoshima Unearthed: Unfiltered Local Life &amp; Cuisine Shaped by Volcanoes</a:t>
                      </a:r>
                    </a:p>
                    <a:p>
                      <a:pPr algn="l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and Ocean Currents</a:t>
                      </a:r>
                    </a:p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～活火山と黒潮から生まれたローカル文化とヒトを通じて素材にアクセスする旅～</a:t>
                      </a:r>
                    </a:p>
                  </a:txBody>
                  <a:tcPr marL="4728" marR="4728" marT="47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鹿児島県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728" marR="4728" marT="47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328522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6"/>
          <p:cNvSpPr txBox="1">
            <a:spLocks noGrp="1"/>
          </p:cNvSpPr>
          <p:nvPr>
            <p:ph type="title" idx="4294967295"/>
          </p:nvPr>
        </p:nvSpPr>
        <p:spPr>
          <a:xfrm>
            <a:off x="0" y="55414"/>
            <a:ext cx="9101138" cy="333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ja-JP" altLang="en-US" sz="1600" b="1" dirty="0">
                <a:latin typeface="+mj-ea"/>
                <a:ea typeface="+mj-ea"/>
              </a:rPr>
              <a:t>観光振興事業費補助金（地域一体型ガストロノミーツーリズム推進事業）　</a:t>
            </a:r>
            <a:r>
              <a:rPr lang="ja-JP" sz="1600" b="1" dirty="0">
                <a:latin typeface="+mj-ea"/>
                <a:ea typeface="+mj-ea"/>
                <a:sym typeface="Arial" panose="020B0604020202020204"/>
              </a:rPr>
              <a:t>採択事業一覧</a:t>
            </a:r>
            <a:endParaRPr lang="ja-JP" sz="1400" b="1" dirty="0">
              <a:solidFill>
                <a:srgbClr val="FF0000"/>
              </a:solidFill>
              <a:latin typeface="+mj-ea"/>
              <a:ea typeface="+mj-ea"/>
              <a:sym typeface="Arial" panose="020B0604020202020204"/>
            </a:endParaRPr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519BA0FF-E152-12E7-4797-F4FEC6A54F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0323480"/>
              </p:ext>
            </p:extLst>
          </p:nvPr>
        </p:nvGraphicFramePr>
        <p:xfrm>
          <a:off x="471000" y="1305000"/>
          <a:ext cx="8748000" cy="4248000"/>
        </p:xfrm>
        <a:graphic>
          <a:graphicData uri="http://schemas.openxmlformats.org/drawingml/2006/table">
            <a:tbl>
              <a:tblPr/>
              <a:tblGrid>
                <a:gridCol w="1908000">
                  <a:extLst>
                    <a:ext uri="{9D8B030D-6E8A-4147-A177-3AD203B41FA5}">
                      <a16:colId xmlns:a16="http://schemas.microsoft.com/office/drawing/2014/main" val="2667676840"/>
                    </a:ext>
                  </a:extLst>
                </a:gridCol>
                <a:gridCol w="5760000">
                  <a:extLst>
                    <a:ext uri="{9D8B030D-6E8A-4147-A177-3AD203B41FA5}">
                      <a16:colId xmlns:a16="http://schemas.microsoft.com/office/drawing/2014/main" val="3026226003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1234736340"/>
                    </a:ext>
                  </a:extLst>
                </a:gridCol>
              </a:tblGrid>
              <a:tr h="47200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応募団体名</a:t>
                      </a:r>
                    </a:p>
                  </a:txBody>
                  <a:tcPr marL="4728" marR="4728" marT="472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事業名</a:t>
                      </a:r>
                    </a:p>
                  </a:txBody>
                  <a:tcPr marL="4728" marR="4728" marT="472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地域</a:t>
                      </a:r>
                    </a:p>
                  </a:txBody>
                  <a:tcPr marL="4728" marR="4728" marT="472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7231143"/>
                  </a:ext>
                </a:extLst>
              </a:tr>
              <a:tr h="944000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宗教法人覚林坊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750</a:t>
                      </a: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年の精進料理の伝統をもつ宿坊のまち日蓮宗総本山身延山で、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本格的「お寺オーベルジュ」を起点に世界の</a:t>
                      </a:r>
                      <a:r>
                        <a:rPr lang="en-US" altLang="ja-JP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Shoujin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 Cuisine</a:t>
                      </a: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の歴史を切り拓く</a:t>
                      </a:r>
                    </a:p>
                  </a:txBody>
                  <a:tcPr marL="4728" marR="4728" marT="472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山梨県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algn="l" fontAlgn="ctr"/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身延町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728" marR="4728" marT="472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9270794"/>
                  </a:ext>
                </a:extLst>
              </a:tr>
              <a:tr h="944000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三浦地所株式会社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「 あこがれ 」 を創出する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「 特別な食体験 ・ ゲリラレストラン 」 拠点形成事業　</a:t>
                      </a:r>
                    </a:p>
                  </a:txBody>
                  <a:tcPr marL="4728" marR="4728" marT="472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神奈川県</a:t>
                      </a:r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algn="l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三浦市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728" marR="4728" marT="472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5645210"/>
                  </a:ext>
                </a:extLst>
              </a:tr>
              <a:tr h="94400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信濃毎日新聞株式会社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kumimoji="1" lang="ja-JP" alt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世界一の糸の都 </a:t>
                      </a:r>
                      <a:r>
                        <a:rPr kumimoji="1" lang="en-US" altLang="ja-JP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"SILK OKAYA”</a:t>
                      </a:r>
                      <a:r>
                        <a:rPr kumimoji="1" lang="ja-JP" alt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ガストロノミー</a:t>
                      </a:r>
                    </a:p>
                    <a:p>
                      <a:pPr algn="l" fontAlgn="ctr"/>
                      <a:r>
                        <a:rPr kumimoji="1" lang="ja-JP" alt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信州の食文化「カイコ」✕「ジビエ」の体験ツーリズム</a:t>
                      </a:r>
                    </a:p>
                  </a:txBody>
                  <a:tcPr marL="4728" marR="4728" marT="472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長野県</a:t>
                      </a:r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algn="l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岡谷市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728" marR="4728" marT="472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3047996"/>
                  </a:ext>
                </a:extLst>
              </a:tr>
              <a:tr h="94400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株式会社</a:t>
                      </a:r>
                      <a:r>
                        <a:rPr lang="en-US" altLang="zh-TW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DonDen</a:t>
                      </a:r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728" marR="4728" marT="472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城下の町人が嗜む「お茶事」を世界へ。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犬山ガストロノミーツーリズム推進事業</a:t>
                      </a:r>
                    </a:p>
                  </a:txBody>
                  <a:tcPr marL="4728" marR="4728" marT="472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愛知県</a:t>
                      </a:r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algn="l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犬山市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728" marR="4728" marT="472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367217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3_標準デザイン">
  <a:themeElements>
    <a:clrScheme name="2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rgbClr val="FF0000"/>
          </a:solidFill>
          <a:prstDash val="sysDash"/>
          <a:round/>
          <a:headEnd/>
          <a:tailEnd/>
        </a:ln>
        <a:effectLst/>
      </a:spPr>
      <a:bodyPr wrap="square" lIns="91422" tIns="45710" rIns="91422" bIns="45710" rtlCol="0" anchor="t" anchorCtr="0">
        <a:spAutoFit/>
      </a:bodyPr>
      <a:lstStyle>
        <a:defPPr marL="1338263" algn="ctr">
          <a:lnSpc>
            <a:spcPct val="130000"/>
          </a:lnSpc>
          <a:tabLst>
            <a:tab pos="3136900" algn="ctr"/>
          </a:tabLst>
          <a:defRPr kumimoji="1" sz="1200" dirty="0" smtClean="0">
            <a:latin typeface="+mj-ea"/>
            <a:ea typeface="+mj-ea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2_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6_標準デザイン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D94E4F2F5D4E444919A572A61B05E27" ma:contentTypeVersion="2" ma:contentTypeDescription="新しいドキュメントを作成します。" ma:contentTypeScope="" ma:versionID="73b06f27c0e00256af13d5632c4234da">
  <xsd:schema xmlns:xsd="http://www.w3.org/2001/XMLSchema" xmlns:xs="http://www.w3.org/2001/XMLSchema" xmlns:p="http://schemas.microsoft.com/office/2006/metadata/properties" xmlns:ns2="ee3bdf5a-2582-4d5b-9e11-0a97b58d00ae" targetNamespace="http://schemas.microsoft.com/office/2006/metadata/properties" ma:root="true" ma:fieldsID="925c0b506e5a2edb2f9662bd0c834891" ns2:_="">
    <xsd:import namespace="ee3bdf5a-2582-4d5b-9e11-0a97b58d00a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3bdf5a-2582-4d5b-9e11-0a97b58d00a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2E0C230-DFDA-44D9-8709-7F4D30A36F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e3bdf5a-2582-4d5b-9e11-0a97b58d00a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E5A88F3-423D-47BB-875B-FDB11266611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Words>301</Words>
  <PresentationFormat>A4 210 x 297 mm</PresentationFormat>
  <Paragraphs>58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HGP創英角ｺﾞｼｯｸUB</vt:lpstr>
      <vt:lpstr>Meiryo UI</vt:lpstr>
      <vt:lpstr>メイリオ</vt:lpstr>
      <vt:lpstr>游ゴシック</vt:lpstr>
      <vt:lpstr>Arial</vt:lpstr>
      <vt:lpstr>Calibri</vt:lpstr>
      <vt:lpstr>3_標準デザイン</vt:lpstr>
      <vt:lpstr>26_標準デザイン</vt:lpstr>
      <vt:lpstr>地域一体型ガストロノミーツーリズム推進事業　採択事業一覧</vt:lpstr>
      <vt:lpstr>観光振興事業費補助金（地域一体型ガストロノミーツーリズム推進事業）　採択事業一覧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